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pleaf%20by%20Masai\AA%20SQL%20Project\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Super Host VS Normal Host over </a:t>
            </a:r>
            <a:r>
              <a:rPr lang="en-US" dirty="0" err="1"/>
              <a:t>acceptance_rate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Sheet7!$C$29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Sheet7!$B$30:$B$33</c:f>
              <c:strCache>
                <c:ptCount val="4"/>
                <c:pt idx="0">
                  <c:v>SUPERHOST_WITH_more_than_avg_acceptance_rate</c:v>
                </c:pt>
                <c:pt idx="1">
                  <c:v>SUPERHOST_WITH_Less_than_avg_acceptance_rate</c:v>
                </c:pt>
                <c:pt idx="2">
                  <c:v>HOST_WITH_more_than_avg_acceptance_rate</c:v>
                </c:pt>
                <c:pt idx="3">
                  <c:v>HOST_WITH_less_than_avg_acceptance_rate</c:v>
                </c:pt>
              </c:strCache>
            </c:strRef>
          </c:cat>
          <c:val>
            <c:numRef>
              <c:f>Sheet7!$C$30:$C$33</c:f>
              <c:numCache>
                <c:formatCode>0%</c:formatCode>
                <c:ptCount val="4"/>
                <c:pt idx="0">
                  <c:v>0.66255843603909903</c:v>
                </c:pt>
                <c:pt idx="1">
                  <c:v>0.18274543136421589</c:v>
                </c:pt>
                <c:pt idx="2">
                  <c:v>0.27639180672268909</c:v>
                </c:pt>
                <c:pt idx="3">
                  <c:v>0.15585609243697479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3-468B-8E25-56ED9C913521}"/>
            </c:ext>
          </c:extLst>
        </c:ser>
        <c:ser>
          <c:idx val="1"/>
          <c:order val="1"/>
          <c:tx>
            <c:strRef>
              <c:f>Sheet7!$D$29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Sheet7!$B$30:$B$33</c:f>
              <c:strCache>
                <c:ptCount val="4"/>
                <c:pt idx="0">
                  <c:v>SUPERHOST_WITH_more_than_avg_acceptance_rate</c:v>
                </c:pt>
                <c:pt idx="1">
                  <c:v>SUPERHOST_WITH_Less_than_avg_acceptance_rate</c:v>
                </c:pt>
                <c:pt idx="2">
                  <c:v>HOST_WITH_more_than_avg_acceptance_rate</c:v>
                </c:pt>
                <c:pt idx="3">
                  <c:v>HOST_WITH_less_than_avg_acceptance_rate</c:v>
                </c:pt>
              </c:strCache>
            </c:strRef>
          </c:cat>
          <c:val>
            <c:numRef>
              <c:f>Sheet7!$D$30:$D$33</c:f>
              <c:numCache>
                <c:formatCode>0%</c:formatCode>
                <c:ptCount val="4"/>
                <c:pt idx="0">
                  <c:v>0.74022801302931596</c:v>
                </c:pt>
                <c:pt idx="1">
                  <c:v>0.16042345276872963</c:v>
                </c:pt>
                <c:pt idx="2">
                  <c:v>0.44994731296101159</c:v>
                </c:pt>
                <c:pt idx="3">
                  <c:v>0.22918861959957851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3-468B-8E25-56ED9C9135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4868184"/>
        <c:axId val="534868512"/>
        <c:axId val="0"/>
      </c:bar3DChart>
      <c:catAx>
        <c:axId val="534868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68512"/>
        <c:crosses val="autoZero"/>
        <c:auto val="1"/>
        <c:lblAlgn val="ctr"/>
        <c:lblOffset val="100"/>
        <c:noMultiLvlLbl val="0"/>
      </c:catAx>
      <c:valAx>
        <c:axId val="5348685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6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Response Rate for Toronto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'Toronto 2'!$L$21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'Toronto 2'!$M$20</c:f>
              <c:strCache>
                <c:ptCount val="1"/>
                <c:pt idx="0">
                  <c:v>Average Response Rate for Toronto</c:v>
                </c:pt>
              </c:strCache>
            </c:strRef>
          </c:cat>
          <c:val>
            <c:numRef>
              <c:f>'Toronto 2'!$M$21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7-419A-9C0F-231CF774B6CD}"/>
            </c:ext>
          </c:extLst>
        </c:ser>
        <c:ser>
          <c:idx val="1"/>
          <c:order val="1"/>
          <c:tx>
            <c:strRef>
              <c:f>'Toronto 2'!$L$22</c:f>
              <c:strCache>
                <c:ptCount val="1"/>
                <c:pt idx="0">
                  <c:v>Outsider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'Toronto 2'!$M$20</c:f>
              <c:strCache>
                <c:ptCount val="1"/>
                <c:pt idx="0">
                  <c:v>Average Response Rate for Toronto</c:v>
                </c:pt>
              </c:strCache>
            </c:strRef>
          </c:cat>
          <c:val>
            <c:numRef>
              <c:f>'Toronto 2'!$M$22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7-419A-9C0F-231CF774B6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9566112"/>
        <c:axId val="1599570272"/>
      </c:barChart>
      <c:catAx>
        <c:axId val="15995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70272"/>
        <c:crosses val="autoZero"/>
        <c:auto val="1"/>
        <c:lblAlgn val="ctr"/>
        <c:lblOffset val="100"/>
        <c:noMultiLvlLbl val="0"/>
      </c:catAx>
      <c:valAx>
        <c:axId val="159957027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Response Rate for Vancouver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Vancouver2!$U$14:$U$16</c:f>
              <c:strCache>
                <c:ptCount val="3"/>
                <c:pt idx="0">
                  <c:v>Local</c:v>
                </c:pt>
                <c:pt idx="2">
                  <c:v>Outsider</c:v>
                </c:pt>
              </c:strCache>
            </c:strRef>
          </c:cat>
          <c:val>
            <c:numRef>
              <c:f>Vancouver2!$V$14:$V$16</c:f>
              <c:numCache>
                <c:formatCode>General</c:formatCode>
                <c:ptCount val="3"/>
                <c:pt idx="0" formatCode="0%">
                  <c:v>0.62</c:v>
                </c:pt>
                <c:pt idx="2" formatCode="0%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05-4CD4-8D04-64F00A7008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4981568"/>
        <c:axId val="1594965344"/>
      </c:barChart>
      <c:catAx>
        <c:axId val="159498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5344"/>
        <c:crosses val="autoZero"/>
        <c:auto val="1"/>
        <c:lblAlgn val="ctr"/>
        <c:lblOffset val="100"/>
        <c:noMultiLvlLbl val="0"/>
      </c:catAx>
      <c:valAx>
        <c:axId val="159496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8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Toronto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'Toronto 2'!$K$26:$K$27</c:f>
              <c:strCache>
                <c:ptCount val="2"/>
                <c:pt idx="0">
                  <c:v>Local</c:v>
                </c:pt>
                <c:pt idx="1">
                  <c:v>Outsider</c:v>
                </c:pt>
              </c:strCache>
            </c:strRef>
          </c:cat>
          <c:val>
            <c:numRef>
              <c:f>'Toronto 2'!$L$26:$L$27</c:f>
              <c:numCache>
                <c:formatCode>0%</c:formatCode>
                <c:ptCount val="2"/>
                <c:pt idx="0">
                  <c:v>0.37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1-47FE-A9B7-736C5C1C64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0419136"/>
        <c:axId val="1700419968"/>
      </c:barChart>
      <c:catAx>
        <c:axId val="17004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19968"/>
        <c:crosses val="autoZero"/>
        <c:auto val="1"/>
        <c:lblAlgn val="ctr"/>
        <c:lblOffset val="100"/>
        <c:noMultiLvlLbl val="0"/>
      </c:catAx>
      <c:valAx>
        <c:axId val="17004199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1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Vancouver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Vancouver2!$W$19:$W$20</c:f>
              <c:strCache>
                <c:ptCount val="2"/>
                <c:pt idx="0">
                  <c:v>Local</c:v>
                </c:pt>
                <c:pt idx="1">
                  <c:v>Outsider</c:v>
                </c:pt>
              </c:strCache>
            </c:strRef>
          </c:cat>
          <c:val>
            <c:numRef>
              <c:f>Vancouver2!$X$19:$X$20</c:f>
              <c:numCache>
                <c:formatCode>0%</c:formatCode>
                <c:ptCount val="2"/>
                <c:pt idx="0">
                  <c:v>0.89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1-42E6-AC5A-DEDFBE9453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5802544"/>
        <c:axId val="1475796720"/>
      </c:barChart>
      <c:catAx>
        <c:axId val="147580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96720"/>
        <c:crosses val="autoZero"/>
        <c:auto val="1"/>
        <c:lblAlgn val="ctr"/>
        <c:lblOffset val="100"/>
        <c:noMultiLvlLbl val="0"/>
      </c:catAx>
      <c:valAx>
        <c:axId val="1475796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80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Super Host VS Normal Host over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Sheet7!$G$25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Sheet7!$F$26:$F$29</c:f>
              <c:strCache>
                <c:ptCount val="4"/>
                <c:pt idx="0">
                  <c:v>SUPERHOST_WITH_more_than_avg_response_rate</c:v>
                </c:pt>
                <c:pt idx="1">
                  <c:v>SUPERHOST_WITH_less_than_avg_response_rate</c:v>
                </c:pt>
                <c:pt idx="2">
                  <c:v>HOST_WITH_more_than_avg_response_rate</c:v>
                </c:pt>
                <c:pt idx="3">
                  <c:v>HOST_WITH_less_than_avg_response_rate</c:v>
                </c:pt>
              </c:strCache>
            </c:strRef>
          </c:cat>
          <c:val>
            <c:numRef>
              <c:f>Sheet7!$G$26:$G$29</c:f>
              <c:numCache>
                <c:formatCode>0%</c:formatCode>
                <c:ptCount val="4"/>
                <c:pt idx="0">
                  <c:v>0.75180620484487903</c:v>
                </c:pt>
                <c:pt idx="1">
                  <c:v>3.3574160645983848E-2</c:v>
                </c:pt>
                <c:pt idx="2">
                  <c:v>0.32155987394957986</c:v>
                </c:pt>
                <c:pt idx="3">
                  <c:v>9.9264705882352935E-2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2-4789-851E-21ECE12A1C34}"/>
            </c:ext>
          </c:extLst>
        </c:ser>
        <c:ser>
          <c:idx val="1"/>
          <c:order val="1"/>
          <c:tx>
            <c:strRef>
              <c:f>Sheet7!$H$25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Sheet7!$F$26:$F$29</c:f>
              <c:strCache>
                <c:ptCount val="4"/>
                <c:pt idx="0">
                  <c:v>SUPERHOST_WITH_more_than_avg_response_rate</c:v>
                </c:pt>
                <c:pt idx="1">
                  <c:v>SUPERHOST_WITH_less_than_avg_response_rate</c:v>
                </c:pt>
                <c:pt idx="2">
                  <c:v>HOST_WITH_more_than_avg_response_rate</c:v>
                </c:pt>
                <c:pt idx="3">
                  <c:v>HOST_WITH_less_than_avg_response_rate</c:v>
                </c:pt>
              </c:strCache>
            </c:strRef>
          </c:cat>
          <c:val>
            <c:numRef>
              <c:f>Sheet7!$H$26:$H$29</c:f>
              <c:numCache>
                <c:formatCode>0%</c:formatCode>
                <c:ptCount val="4"/>
                <c:pt idx="0">
                  <c:v>0.79315960912052119</c:v>
                </c:pt>
                <c:pt idx="1">
                  <c:v>4.8859934853420196E-2</c:v>
                </c:pt>
                <c:pt idx="2">
                  <c:v>0.49209694415173866</c:v>
                </c:pt>
                <c:pt idx="3">
                  <c:v>0.12434141201264488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E2-4789-851E-21ECE12A1C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3272736"/>
        <c:axId val="493272408"/>
        <c:axId val="0"/>
      </c:bar3DChart>
      <c:catAx>
        <c:axId val="4932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72408"/>
        <c:crosses val="autoZero"/>
        <c:auto val="1"/>
        <c:lblAlgn val="ctr"/>
        <c:lblOffset val="100"/>
        <c:noMultiLvlLbl val="0"/>
      </c:catAx>
      <c:valAx>
        <c:axId val="493272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7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Super Host VS Normal Host over Identity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Sheet7!$G$7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Sheet7!$F$8:$F$11</c:f>
              <c:strCache>
                <c:ptCount val="4"/>
                <c:pt idx="0">
                  <c:v>superhost_with_identity</c:v>
                </c:pt>
                <c:pt idx="1">
                  <c:v>superhost_without_identity</c:v>
                </c:pt>
                <c:pt idx="2">
                  <c:v>host_with_identity</c:v>
                </c:pt>
                <c:pt idx="3">
                  <c:v>host_without_identity</c:v>
                </c:pt>
              </c:strCache>
            </c:strRef>
          </c:cat>
          <c:val>
            <c:numRef>
              <c:f>Sheet7!$G$8:$G$11</c:f>
              <c:numCache>
                <c:formatCode>0%</c:formatCode>
                <c:ptCount val="4"/>
                <c:pt idx="0">
                  <c:v>0.94432639184020395</c:v>
                </c:pt>
                <c:pt idx="1">
                  <c:v>5.5673608159796002E-2</c:v>
                </c:pt>
                <c:pt idx="2">
                  <c:v>0.75433298319327735</c:v>
                </c:pt>
                <c:pt idx="3">
                  <c:v>0.24566701680672268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6-402E-97F3-7DC25D063DC5}"/>
            </c:ext>
          </c:extLst>
        </c:ser>
        <c:ser>
          <c:idx val="1"/>
          <c:order val="1"/>
          <c:tx>
            <c:strRef>
              <c:f>Sheet7!$H$7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Sheet7!$F$8:$F$11</c:f>
              <c:strCache>
                <c:ptCount val="4"/>
                <c:pt idx="0">
                  <c:v>superhost_with_identity</c:v>
                </c:pt>
                <c:pt idx="1">
                  <c:v>superhost_without_identity</c:v>
                </c:pt>
                <c:pt idx="2">
                  <c:v>host_with_identity</c:v>
                </c:pt>
                <c:pt idx="3">
                  <c:v>host_without_identity</c:v>
                </c:pt>
              </c:strCache>
            </c:strRef>
          </c:cat>
          <c:val>
            <c:numRef>
              <c:f>Sheet7!$H$8:$H$11</c:f>
              <c:numCache>
                <c:formatCode>0%</c:formatCode>
                <c:ptCount val="4"/>
                <c:pt idx="0">
                  <c:v>0.96416938110749184</c:v>
                </c:pt>
                <c:pt idx="1">
                  <c:v>3.5830618892508145E-2</c:v>
                </c:pt>
                <c:pt idx="2">
                  <c:v>0.83403582718651215</c:v>
                </c:pt>
                <c:pt idx="3">
                  <c:v>0.16596417281348788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6-402E-97F3-7DC25D063D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8346712"/>
        <c:axId val="538345728"/>
        <c:axId val="0"/>
      </c:bar3DChart>
      <c:catAx>
        <c:axId val="53834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345728"/>
        <c:crosses val="autoZero"/>
        <c:auto val="1"/>
        <c:lblAlgn val="ctr"/>
        <c:lblOffset val="100"/>
        <c:noMultiLvlLbl val="0"/>
      </c:catAx>
      <c:valAx>
        <c:axId val="53834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346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</a:t>
            </a:r>
            <a:r>
              <a:rPr lang="en-US" baseline="0" dirty="0"/>
              <a:t> of</a:t>
            </a:r>
            <a:r>
              <a:rPr lang="en-US" dirty="0"/>
              <a:t> Super</a:t>
            </a:r>
            <a:r>
              <a:rPr lang="en-US" baseline="0" dirty="0"/>
              <a:t> </a:t>
            </a:r>
            <a:r>
              <a:rPr lang="en-US" dirty="0"/>
              <a:t>Host VS Normal Host over PROFILE PIC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Sheet7!$C$10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Sheet7!$B$11:$B$14</c:f>
              <c:strCache>
                <c:ptCount val="4"/>
                <c:pt idx="0">
                  <c:v>superhost_with_profilepic</c:v>
                </c:pt>
                <c:pt idx="1">
                  <c:v>superhost_without_profilepic</c:v>
                </c:pt>
                <c:pt idx="2">
                  <c:v>host_with_profilepic</c:v>
                </c:pt>
                <c:pt idx="3">
                  <c:v>host_without_profilepic</c:v>
                </c:pt>
              </c:strCache>
            </c:strRef>
          </c:cat>
          <c:val>
            <c:numRef>
              <c:f>Sheet7!$C$11:$C$14</c:f>
              <c:numCache>
                <c:formatCode>0%</c:formatCode>
                <c:ptCount val="4"/>
                <c:pt idx="0">
                  <c:v>0.99915002124946872</c:v>
                </c:pt>
                <c:pt idx="1">
                  <c:v>8.499787505312367E-4</c:v>
                </c:pt>
                <c:pt idx="2">
                  <c:v>0.98897058823529416</c:v>
                </c:pt>
                <c:pt idx="3">
                  <c:v>1.1029411764705883E-2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05-4E02-B240-D7FBBA4D39BC}"/>
            </c:ext>
          </c:extLst>
        </c:ser>
        <c:ser>
          <c:idx val="1"/>
          <c:order val="1"/>
          <c:tx>
            <c:strRef>
              <c:f>Sheet7!$D$10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Sheet7!$B$11:$B$14</c:f>
              <c:strCache>
                <c:ptCount val="4"/>
                <c:pt idx="0">
                  <c:v>superhost_with_profilepic</c:v>
                </c:pt>
                <c:pt idx="1">
                  <c:v>superhost_without_profilepic</c:v>
                </c:pt>
                <c:pt idx="2">
                  <c:v>host_with_profilepic</c:v>
                </c:pt>
                <c:pt idx="3">
                  <c:v>host_without_profilepic</c:v>
                </c:pt>
              </c:strCache>
            </c:strRef>
          </c:cat>
          <c:val>
            <c:numRef>
              <c:f>Sheet7!$D$11:$D$14</c:f>
              <c:numCache>
                <c:formatCode>0%</c:formatCode>
                <c:ptCount val="4"/>
                <c:pt idx="0">
                  <c:v>0.99755700325732899</c:v>
                </c:pt>
                <c:pt idx="1">
                  <c:v>2.4429967426710096E-3</c:v>
                </c:pt>
                <c:pt idx="2">
                  <c:v>0.98998946259220233</c:v>
                </c:pt>
                <c:pt idx="3">
                  <c:v>1.0010537407797681E-2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05-4E02-B240-D7FBBA4D39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5894728"/>
        <c:axId val="535895056"/>
        <c:axId val="0"/>
      </c:bar3DChart>
      <c:catAx>
        <c:axId val="535894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895056"/>
        <c:crosses val="autoZero"/>
        <c:auto val="1"/>
        <c:lblAlgn val="ctr"/>
        <c:lblOffset val="100"/>
        <c:noMultiLvlLbl val="0"/>
      </c:catAx>
      <c:valAx>
        <c:axId val="5358950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89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Hosts over  Average Review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Sheet7!$Z$2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Sheet7!$R$3:$Y$9</c:f>
              <c:strCache>
                <c:ptCount val="7"/>
                <c:pt idx="0">
                  <c:v>Percentage of Super host with Average Rating greater_than 4</c:v>
                </c:pt>
                <c:pt idx="2">
                  <c:v>Percentage of Super host with Average Rating &lt;= 4</c:v>
                </c:pt>
                <c:pt idx="4">
                  <c:v>Percentage of Normal host with Average Rating greater_than 4</c:v>
                </c:pt>
                <c:pt idx="6">
                  <c:v>Percentage of Normal host with Average Rating &lt;= 4</c:v>
                </c:pt>
              </c:strCache>
            </c:strRef>
          </c:cat>
          <c:val>
            <c:numRef>
              <c:f>Sheet7!$Z$3:$Z$9</c:f>
              <c:numCache>
                <c:formatCode>General</c:formatCode>
                <c:ptCount val="7"/>
                <c:pt idx="0" formatCode="0%">
                  <c:v>0.97620059498512501</c:v>
                </c:pt>
                <c:pt idx="2" formatCode="0%">
                  <c:v>8.499787505312367E-4</c:v>
                </c:pt>
                <c:pt idx="4" formatCode="0%">
                  <c:v>0.65756302521008403</c:v>
                </c:pt>
                <c:pt idx="6" formatCode="0%">
                  <c:v>8.0551470588235294E-2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A-4600-8017-F4C6867797B0}"/>
            </c:ext>
          </c:extLst>
        </c:ser>
        <c:ser>
          <c:idx val="1"/>
          <c:order val="1"/>
          <c:tx>
            <c:strRef>
              <c:f>Sheet7!$AA$2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Sheet7!$R$3:$Y$9</c:f>
              <c:strCache>
                <c:ptCount val="7"/>
                <c:pt idx="0">
                  <c:v>Percentage of Super host with Average Rating greater_than 4</c:v>
                </c:pt>
                <c:pt idx="2">
                  <c:v>Percentage of Super host with Average Rating &lt;= 4</c:v>
                </c:pt>
                <c:pt idx="4">
                  <c:v>Percentage of Normal host with Average Rating greater_than 4</c:v>
                </c:pt>
                <c:pt idx="6">
                  <c:v>Percentage of Normal host with Average Rating &lt;= 4</c:v>
                </c:pt>
              </c:strCache>
            </c:strRef>
          </c:cat>
          <c:val>
            <c:numRef>
              <c:f>Sheet7!$AA$3:$AA$9</c:f>
              <c:numCache>
                <c:formatCode>General</c:formatCode>
                <c:ptCount val="7"/>
                <c:pt idx="0" formatCode="0%">
                  <c:v>0.97964169381107491</c:v>
                </c:pt>
                <c:pt idx="2" formatCode="0%">
                  <c:v>0</c:v>
                </c:pt>
                <c:pt idx="4" formatCode="0%">
                  <c:v>0.77291886195995785</c:v>
                </c:pt>
                <c:pt idx="6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4A-4600-8017-F4C6867797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3320568"/>
        <c:axId val="573321880"/>
      </c:barChart>
      <c:catAx>
        <c:axId val="573320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21880"/>
        <c:crosses val="autoZero"/>
        <c:auto val="1"/>
        <c:lblAlgn val="ctr"/>
        <c:lblOffset val="100"/>
        <c:noMultiLvlLbl val="0"/>
      </c:catAx>
      <c:valAx>
        <c:axId val="5733218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2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Percentage</a:t>
            </a:r>
            <a:r>
              <a:rPr lang="en-IN" baseline="0" dirty="0"/>
              <a:t> of Hosts with Positive and Negative Comments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Sheet7!$R$27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Sheet7!$L$28:$Q$31</c:f>
              <c:strCache>
                <c:ptCount val="4"/>
                <c:pt idx="0">
                  <c:v>Percentage of SUPER HOST who got atleast 4 positive comments</c:v>
                </c:pt>
                <c:pt idx="1">
                  <c:v>Percentage of SUPER HOST who got atleast 4 Negetive comments</c:v>
                </c:pt>
                <c:pt idx="2">
                  <c:v>Percentage of NORMAL HOST who got atleast 4 positive comments</c:v>
                </c:pt>
                <c:pt idx="3">
                  <c:v>Percentage of NORMAL HOST who got atleast 4 Negetive comments</c:v>
                </c:pt>
              </c:strCache>
            </c:strRef>
          </c:cat>
          <c:val>
            <c:numRef>
              <c:f>Sheet7!$R$28:$R$31</c:f>
              <c:numCache>
                <c:formatCode>0%</c:formatCode>
                <c:ptCount val="4"/>
                <c:pt idx="0">
                  <c:v>0.8729281767955801</c:v>
                </c:pt>
                <c:pt idx="1">
                  <c:v>5.6523586910327245E-2</c:v>
                </c:pt>
                <c:pt idx="2">
                  <c:v>0.37657563025210083</c:v>
                </c:pt>
                <c:pt idx="3">
                  <c:v>3.0462184873949579E-2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8-4FB4-ABE3-9842FFEFB9B8}"/>
            </c:ext>
          </c:extLst>
        </c:ser>
        <c:ser>
          <c:idx val="1"/>
          <c:order val="1"/>
          <c:tx>
            <c:strRef>
              <c:f>Sheet7!$S$27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Sheet7!$L$28:$Q$31</c:f>
              <c:strCache>
                <c:ptCount val="4"/>
                <c:pt idx="0">
                  <c:v>Percentage of SUPER HOST who got atleast 4 positive comments</c:v>
                </c:pt>
                <c:pt idx="1">
                  <c:v>Percentage of SUPER HOST who got atleast 4 Negetive comments</c:v>
                </c:pt>
                <c:pt idx="2">
                  <c:v>Percentage of NORMAL HOST who got atleast 4 positive comments</c:v>
                </c:pt>
                <c:pt idx="3">
                  <c:v>Percentage of NORMAL HOST who got atleast 4 Negetive comments</c:v>
                </c:pt>
              </c:strCache>
            </c:strRef>
          </c:cat>
          <c:val>
            <c:numRef>
              <c:f>Sheet7!$S$28:$S$31</c:f>
              <c:numCache>
                <c:formatCode>0%</c:formatCode>
                <c:ptCount val="4"/>
                <c:pt idx="0">
                  <c:v>0.91205211726384361</c:v>
                </c:pt>
                <c:pt idx="1">
                  <c:v>5.2931596091205214E-2</c:v>
                </c:pt>
                <c:pt idx="2">
                  <c:v>0.50052687038988408</c:v>
                </c:pt>
                <c:pt idx="3">
                  <c:v>4.4257112750263436E-2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8-4FB4-ABE3-9842FFEFB9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5968207"/>
        <c:axId val="65958223"/>
      </c:barChart>
      <c:catAx>
        <c:axId val="65968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8223"/>
        <c:crosses val="autoZero"/>
        <c:auto val="1"/>
        <c:lblAlgn val="ctr"/>
        <c:lblOffset val="100"/>
        <c:noMultiLvlLbl val="0"/>
      </c:catAx>
      <c:valAx>
        <c:axId val="6595822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</a:t>
            </a:r>
            <a:r>
              <a:rPr lang="en-US" baseline="0" dirty="0"/>
              <a:t> Hosts who have</a:t>
            </a:r>
            <a:r>
              <a:rPr lang="en-US" dirty="0"/>
              <a:t> Big</a:t>
            </a:r>
            <a:r>
              <a:rPr lang="en-US" baseline="0" dirty="0"/>
              <a:t> Listing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Toronto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Sheet1!$B$5:$F$7</c:f>
              <c:strCache>
                <c:ptCount val="3"/>
                <c:pt idx="0">
                  <c:v>Percentage of Super Host who have atleast one Big Listing</c:v>
                </c:pt>
                <c:pt idx="2">
                  <c:v>Percentage of Normal Host who have atleast one Big Listing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 formatCode="0%">
                  <c:v>0.81385465363365916</c:v>
                </c:pt>
                <c:pt idx="2" formatCode="0%">
                  <c:v>0.71901260504201681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C-460C-85AA-D5D7215B88D1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Sheet1!$B$5:$F$7</c:f>
              <c:strCache>
                <c:ptCount val="3"/>
                <c:pt idx="0">
                  <c:v>Percentage of Super Host who have atleast one Big Listing</c:v>
                </c:pt>
                <c:pt idx="2">
                  <c:v>Percentage of Normal Host who have atleast one Big Listing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 formatCode="0%">
                  <c:v>0.90228013029315957</c:v>
                </c:pt>
                <c:pt idx="2" formatCode="0%">
                  <c:v>0.84773445732349839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BC-460C-85AA-D5D7215B88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76539176"/>
        <c:axId val="576533272"/>
        <c:axId val="0"/>
      </c:bar3DChart>
      <c:catAx>
        <c:axId val="576539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33272"/>
        <c:crosses val="autoZero"/>
        <c:auto val="1"/>
        <c:lblAlgn val="ctr"/>
        <c:lblOffset val="100"/>
        <c:noMultiLvlLbl val="0"/>
      </c:catAx>
      <c:valAx>
        <c:axId val="5765332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3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Acceptance Rate for</a:t>
            </a:r>
            <a:r>
              <a:rPr lang="en-US" baseline="0" dirty="0"/>
              <a:t> Vancouver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Vancouver2!$O$27</c:f>
              <c:strCache>
                <c:ptCount val="1"/>
                <c:pt idx="0">
                  <c:v>Acceptance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Vancouver2!$N$28:$N$29</c:f>
              <c:strCache>
                <c:ptCount val="2"/>
                <c:pt idx="0">
                  <c:v>Local</c:v>
                </c:pt>
                <c:pt idx="1">
                  <c:v>Outsider</c:v>
                </c:pt>
              </c:strCache>
            </c:strRef>
          </c:cat>
          <c:val>
            <c:numRef>
              <c:f>Vancouver2!$O$28:$O$29</c:f>
              <c:numCache>
                <c:formatCode>0%</c:formatCode>
                <c:ptCount val="2"/>
                <c:pt idx="0">
                  <c:v>0.56000000000000005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B-4ACA-B857-99B9200665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3699903"/>
        <c:axId val="2123695327"/>
      </c:barChart>
      <c:catAx>
        <c:axId val="212369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5327"/>
        <c:crosses val="autoZero"/>
        <c:auto val="1"/>
        <c:lblAlgn val="ctr"/>
        <c:lblOffset val="100"/>
        <c:noMultiLvlLbl val="0"/>
      </c:catAx>
      <c:valAx>
        <c:axId val="212369532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Acceptance Rate For Toronto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'Toronto 2'!$M$13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'Toronto 2'!$N$12</c:f>
              <c:strCache>
                <c:ptCount val="1"/>
                <c:pt idx="0">
                  <c:v>Acceptance Rate For Toronto</c:v>
                </c:pt>
              </c:strCache>
            </c:strRef>
          </c:cat>
          <c:val>
            <c:numRef>
              <c:f>'Toronto 2'!$N$13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6-4073-BEB3-2C99055B0829}"/>
            </c:ext>
          </c:extLst>
        </c:ser>
        <c:ser>
          <c:idx val="1"/>
          <c:order val="1"/>
          <c:tx>
            <c:strRef>
              <c:f>'Toronto 2'!$M$14</c:f>
              <c:strCache>
                <c:ptCount val="1"/>
                <c:pt idx="0">
                  <c:v>Outsider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'Toronto 2'!$N$12</c:f>
              <c:strCache>
                <c:ptCount val="1"/>
                <c:pt idx="0">
                  <c:v>Acceptance Rate For Toronto</c:v>
                </c:pt>
              </c:strCache>
            </c:strRef>
          </c:cat>
          <c:val>
            <c:numRef>
              <c:f>'Toronto 2'!$N$14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16-4073-BEB3-2C99055B08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3731103"/>
        <c:axId val="2123739423"/>
      </c:barChart>
      <c:catAx>
        <c:axId val="21237311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3739423"/>
        <c:crosses val="autoZero"/>
        <c:auto val="1"/>
        <c:lblAlgn val="ctr"/>
        <c:lblOffset val="100"/>
        <c:noMultiLvlLbl val="0"/>
      </c:catAx>
      <c:valAx>
        <c:axId val="21237394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3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79" y="582706"/>
            <a:ext cx="6253317" cy="2299088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rPr lang="en-US" sz="3600" b="1" dirty="0"/>
              <a:t>HOST BEHAVIOR ANALYSIS FOR PROPERTY RENTAL COMPANY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10885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Dipanjan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maity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Nikit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oommen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F665-AF57-B577-6A64-983B0CB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Average Price and Average </a:t>
            </a:r>
            <a:r>
              <a:rPr lang="en-IN" sz="2900" dirty="0">
                <a:solidFill>
                  <a:prstClr val="black">
                    <a:lumMod val="75000"/>
                    <a:lumOff val="25000"/>
                  </a:prstClr>
                </a:solidFill>
                <a:latin typeface="Bookman Old Style" panose="020F0302020204030204"/>
              </a:rPr>
              <a:t>Available Dates for Year 2023 </a:t>
            </a:r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746D-8824-B7B8-F0D5-925D7FD1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31802" cy="3760891"/>
          </a:xfrm>
        </p:spPr>
        <p:txBody>
          <a:bodyPr/>
          <a:lstStyle/>
          <a:p>
            <a:r>
              <a:rPr lang="en-IN" dirty="0"/>
              <a:t>For Toronto City, </a:t>
            </a:r>
          </a:p>
          <a:p>
            <a:r>
              <a:rPr lang="en-IN" dirty="0"/>
              <a:t>Average Listing Price For Super Host =$ 251.46</a:t>
            </a:r>
          </a:p>
          <a:p>
            <a:r>
              <a:rPr lang="en-IN" dirty="0"/>
              <a:t>Average Listing Price For Normal Host =$ 244.16</a:t>
            </a:r>
          </a:p>
          <a:p>
            <a:r>
              <a:rPr lang="en-IN" dirty="0"/>
              <a:t>Average Available Dates for Super Host = 114</a:t>
            </a:r>
          </a:p>
          <a:p>
            <a:r>
              <a:rPr lang="en-IN" dirty="0"/>
              <a:t>Average Available Dates for Normal Host = 111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9A1C18-5E5B-BD95-4D5B-488ED92B5366}"/>
              </a:ext>
            </a:extLst>
          </p:cNvPr>
          <p:cNvSpPr txBox="1">
            <a:spLocks/>
          </p:cNvSpPr>
          <p:nvPr/>
        </p:nvSpPr>
        <p:spPr>
          <a:xfrm>
            <a:off x="6329082" y="2118661"/>
            <a:ext cx="523180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Vancouver City, </a:t>
            </a:r>
          </a:p>
          <a:p>
            <a:r>
              <a:rPr lang="en-IN" dirty="0"/>
              <a:t>Average Listing Price For Super Host =$ 248.17</a:t>
            </a:r>
          </a:p>
          <a:p>
            <a:r>
              <a:rPr lang="en-IN" dirty="0"/>
              <a:t>Average Listing Price For Normal Host =$ 310.43</a:t>
            </a:r>
          </a:p>
          <a:p>
            <a:r>
              <a:rPr lang="en-IN" dirty="0"/>
              <a:t>Average Available Dates for Super Host = 97</a:t>
            </a:r>
          </a:p>
          <a:p>
            <a:r>
              <a:rPr lang="en-IN" dirty="0"/>
              <a:t>Average Available Dates for Normal Host = 98</a:t>
            </a:r>
          </a:p>
        </p:txBody>
      </p:sp>
    </p:spTree>
    <p:extLst>
      <p:ext uri="{BB962C8B-B14F-4D97-AF65-F5344CB8AC3E}">
        <p14:creationId xmlns:p14="http://schemas.microsoft.com/office/powerpoint/2010/main" val="37285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0AC8-BE42-B399-5CE0-77CBCC6E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</a:t>
            </a:r>
            <a:r>
              <a:rPr kumimoji="0" lang="en-IN" sz="29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Local Host </a:t>
            </a:r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and </a:t>
            </a:r>
            <a:r>
              <a:rPr kumimoji="0" lang="en-IN" sz="29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Outsider Host </a:t>
            </a:r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9B88-FF90-4BF0-2F23-58166AF9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6" y="2067597"/>
            <a:ext cx="7548282" cy="3801495"/>
          </a:xfrm>
        </p:spPr>
        <p:txBody>
          <a:bodyPr/>
          <a:lstStyle/>
          <a:p>
            <a:r>
              <a:rPr lang="en-IN" dirty="0"/>
              <a:t>In our analysis we have found that for Toronto city,</a:t>
            </a:r>
          </a:p>
          <a:p>
            <a:r>
              <a:rPr lang="en-IN" dirty="0"/>
              <a:t>Total Number of Host who lives near to their Listing Property = 1490</a:t>
            </a:r>
          </a:p>
          <a:p>
            <a:r>
              <a:rPr lang="en-IN" dirty="0"/>
              <a:t> Total Number of Host who are Outsider to their Listing Property = 4906</a:t>
            </a:r>
          </a:p>
          <a:p>
            <a:endParaRPr lang="en-IN" dirty="0"/>
          </a:p>
          <a:p>
            <a:r>
              <a:rPr lang="en-IN" dirty="0"/>
              <a:t>In our analysis we have found that for Vancouver city,</a:t>
            </a:r>
          </a:p>
          <a:p>
            <a:r>
              <a:rPr lang="en-IN" dirty="0"/>
              <a:t>Total Number of Host who lives near to their Listing Property = 1318</a:t>
            </a:r>
          </a:p>
          <a:p>
            <a:r>
              <a:rPr lang="en-IN" dirty="0"/>
              <a:t> Total Number of Host who are Outsider to their Listing Property = 1551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6878-7E10-0B06-82A1-AEB890E9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Acceptance Rate Between Local Host and Not Local Host in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839B-BB3A-21BB-DD76-E9F91192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27" y="2108201"/>
            <a:ext cx="8256046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City,</a:t>
            </a:r>
          </a:p>
          <a:p>
            <a:pPr marL="0" indent="0">
              <a:buNone/>
            </a:pPr>
            <a:r>
              <a:rPr lang="en-IN" dirty="0"/>
              <a:t>29% </a:t>
            </a:r>
            <a:r>
              <a:rPr lang="en-US" dirty="0"/>
              <a:t>Local Host out of all Local Host have Acceptance rate more than  80</a:t>
            </a:r>
          </a:p>
          <a:p>
            <a:pPr marL="0" indent="0">
              <a:buNone/>
            </a:pPr>
            <a:r>
              <a:rPr lang="en-US" dirty="0"/>
              <a:t>30% Not Local Host of all Not Local Host have Acceptance rate more than  80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City,</a:t>
            </a:r>
          </a:p>
          <a:p>
            <a:pPr marL="0" indent="0">
              <a:buNone/>
            </a:pPr>
            <a:r>
              <a:rPr lang="en-IN" dirty="0"/>
              <a:t>56% </a:t>
            </a:r>
            <a:r>
              <a:rPr lang="en-US" dirty="0"/>
              <a:t>Local Host out of all Local Host have Acceptance rate more than  80</a:t>
            </a:r>
          </a:p>
          <a:p>
            <a:pPr marL="0" indent="0">
              <a:buNone/>
            </a:pPr>
            <a:r>
              <a:rPr lang="en-US" dirty="0"/>
              <a:t>65% Not Local Host out of all Not Local Host have Acceptance rate more than  80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21A772-07E3-EB52-E4BC-1D1FDD74E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080508"/>
              </p:ext>
            </p:extLst>
          </p:nvPr>
        </p:nvGraphicFramePr>
        <p:xfrm>
          <a:off x="8680973" y="4047828"/>
          <a:ext cx="3086100" cy="182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D11F70-94F9-E752-F73D-B00E6B508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956326"/>
              </p:ext>
            </p:extLst>
          </p:nvPr>
        </p:nvGraphicFramePr>
        <p:xfrm>
          <a:off x="8588188" y="1954306"/>
          <a:ext cx="2976283" cy="189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3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5AE-31AA-DBFF-D17F-A6D23BA2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Response Rate Between Local Host and Outsider Host On Different Cities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7BAEFA-15CE-64FD-91C1-41CE4B0E6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167060"/>
              </p:ext>
            </p:extLst>
          </p:nvPr>
        </p:nvGraphicFramePr>
        <p:xfrm>
          <a:off x="8408894" y="1967753"/>
          <a:ext cx="3657600" cy="188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B1F254-5AFB-5376-50F8-DEB5558D9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655494"/>
              </p:ext>
            </p:extLst>
          </p:nvPr>
        </p:nvGraphicFramePr>
        <p:xfrm>
          <a:off x="8408893" y="3854824"/>
          <a:ext cx="3307977" cy="1764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40EC87-CCD9-87F6-C60D-51E389B9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10" y="2063376"/>
            <a:ext cx="7114708" cy="376078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City,</a:t>
            </a:r>
          </a:p>
          <a:p>
            <a:pPr marL="0" indent="0">
              <a:buNone/>
            </a:pPr>
            <a:r>
              <a:rPr lang="en-IN" dirty="0"/>
              <a:t>40% </a:t>
            </a:r>
            <a:r>
              <a:rPr lang="en-US" dirty="0"/>
              <a:t>Local Host out of all Local Host have Response rate more than  80</a:t>
            </a:r>
          </a:p>
          <a:p>
            <a:pPr marL="0" indent="0">
              <a:buNone/>
            </a:pPr>
            <a:r>
              <a:rPr lang="en-US" dirty="0"/>
              <a:t>37% Not Local Host of all Not Local Host have Response rate more than  80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City,</a:t>
            </a:r>
          </a:p>
          <a:p>
            <a:pPr marL="0" indent="0">
              <a:buNone/>
            </a:pPr>
            <a:r>
              <a:rPr lang="en-IN" dirty="0"/>
              <a:t>62% </a:t>
            </a:r>
            <a:r>
              <a:rPr lang="en-US" dirty="0"/>
              <a:t>Local Host out of all Local Host have Response rate more than  80</a:t>
            </a:r>
          </a:p>
          <a:p>
            <a:pPr marL="0" indent="0">
              <a:buNone/>
            </a:pPr>
            <a:r>
              <a:rPr lang="en-US" dirty="0"/>
              <a:t>70% Not Local Host out of all Not Local Host have Response rate more than  80</a:t>
            </a:r>
          </a:p>
        </p:txBody>
      </p:sp>
    </p:spTree>
    <p:extLst>
      <p:ext uri="{BB962C8B-B14F-4D97-AF65-F5344CB8AC3E}">
        <p14:creationId xmlns:p14="http://schemas.microsoft.com/office/powerpoint/2010/main" val="313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AC75-DF8B-08CD-7DEE-B8EEDE69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</a:t>
            </a:r>
            <a:r>
              <a:rPr lang="en-IN" sz="2900" dirty="0">
                <a:solidFill>
                  <a:prstClr val="black">
                    <a:lumMod val="75000"/>
                    <a:lumOff val="25000"/>
                  </a:prstClr>
                </a:solidFill>
                <a:latin typeface="Bookman Old Style" panose="020F0302020204030204"/>
              </a:rPr>
              <a:t>Identity Verified </a:t>
            </a:r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Between Local Host and Outsider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DEEF-C89C-8E5F-3C8A-9D11C0E2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6890273" cy="3760891"/>
          </a:xfrm>
        </p:spPr>
        <p:txBody>
          <a:bodyPr/>
          <a:lstStyle/>
          <a:p>
            <a:r>
              <a:rPr lang="en-IN" dirty="0"/>
              <a:t>In Toronto City,</a:t>
            </a:r>
          </a:p>
          <a:p>
            <a:r>
              <a:rPr lang="en-IN" dirty="0"/>
              <a:t>37% </a:t>
            </a:r>
            <a:r>
              <a:rPr lang="en-US" dirty="0"/>
              <a:t>Local Host have their Identity Verified</a:t>
            </a:r>
          </a:p>
          <a:p>
            <a:r>
              <a:rPr lang="en-IN" dirty="0"/>
              <a:t>34% of </a:t>
            </a:r>
            <a:r>
              <a:rPr lang="en-US" dirty="0"/>
              <a:t>Outsiders have their Identity Verified</a:t>
            </a:r>
          </a:p>
          <a:p>
            <a:endParaRPr lang="en-IN" dirty="0"/>
          </a:p>
          <a:p>
            <a:r>
              <a:rPr lang="en-IN" dirty="0"/>
              <a:t>In Vancouver City,</a:t>
            </a:r>
          </a:p>
          <a:p>
            <a:r>
              <a:rPr lang="en-IN" dirty="0"/>
              <a:t>89% </a:t>
            </a:r>
            <a:r>
              <a:rPr lang="en-US" dirty="0"/>
              <a:t>Local Host have their Identity Verified</a:t>
            </a:r>
          </a:p>
          <a:p>
            <a:r>
              <a:rPr lang="en-IN" dirty="0"/>
              <a:t>89% </a:t>
            </a:r>
            <a:r>
              <a:rPr lang="en-US" dirty="0"/>
              <a:t>Outsiders have their Identity Verified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891401-373B-CB94-E6F5-B4DD7AB95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137163"/>
              </p:ext>
            </p:extLst>
          </p:nvPr>
        </p:nvGraphicFramePr>
        <p:xfrm>
          <a:off x="8265459" y="1940859"/>
          <a:ext cx="3352800" cy="1940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D2ED17-6187-4199-8CFF-8DD9E83F8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605883"/>
              </p:ext>
            </p:extLst>
          </p:nvPr>
        </p:nvGraphicFramePr>
        <p:xfrm>
          <a:off x="8265459" y="4093846"/>
          <a:ext cx="3352800" cy="177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5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FEA-E19C-3037-7522-4C91FE6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74BC-13CA-C779-948D-6881743C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our analysis we found out that Vancouver City’s Hosts have more Acceptance Rate in both Super Host and Normal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Vancouver City’s Hosts have more Response Rate in both Super Host and Normal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Vancouver City’s Hosts have more Identity Verified in both Super Host and Normal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Vancouver City’s Hosts have more positive  comments than Toronto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Toronto City’s Hosts have more Average Available 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both the city’s, Outsider Host have more Acceptance Rate than Local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both the city’s, Local Host have more Response Rate than Outsider Host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5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48BB-8EBC-A3C1-21BB-6740CD5B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115" y="2135097"/>
            <a:ext cx="5671073" cy="1154952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2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;p3">
            <a:extLst>
              <a:ext uri="{FF2B5EF4-FFF2-40B4-BE49-F238E27FC236}">
                <a16:creationId xmlns:a16="http://schemas.microsoft.com/office/drawing/2014/main" id="{A37ADA80-14CD-E234-476F-065A117D8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 dirty="0"/>
              <a:t>DATA OVERVIEW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1ECEB-EC52-42AC-2EB0-9ED2A6C6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883" y="2073119"/>
            <a:ext cx="8944423" cy="41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9AFC-2253-517F-F4EB-F05A79B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Analysis on Acceptance Rate Between Super Host and Normal Host On Different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CD3E-3F53-0AC5-9AB0-CB124E3C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20814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Over All average Acceptance Rate,</a:t>
            </a:r>
          </a:p>
          <a:p>
            <a:pPr marL="0" indent="0">
              <a:buNone/>
            </a:pPr>
            <a:r>
              <a:rPr lang="en-IN" sz="1600" dirty="0"/>
              <a:t>       Toronto= 78.8</a:t>
            </a:r>
          </a:p>
          <a:p>
            <a:pPr marL="0" indent="0">
              <a:buNone/>
            </a:pPr>
            <a:r>
              <a:rPr lang="en-IN" sz="1600" dirty="0"/>
              <a:t>       Vancouver= 85.37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Toronto city, 66% Super Host have Acceptance Rate more than the average where only 28 % Normal Host have Acceptance Rate more than the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Vancouver City,74% Super Host have Acceptance Rate more than the average where only 45 % Normal Host have Acceptance Rate more than the average.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5480"/>
              </p:ext>
            </p:extLst>
          </p:nvPr>
        </p:nvGraphicFramePr>
        <p:xfrm>
          <a:off x="6096001" y="2108201"/>
          <a:ext cx="5836024" cy="36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75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E254-54A6-2B59-7F5A-637BA494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Analysis on Response Rate Between Super Host and Normal Host On Different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77CF-EFDD-36E2-A051-303D0C46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85591" cy="3760891"/>
          </a:xfrm>
        </p:spPr>
        <p:txBody>
          <a:bodyPr/>
          <a:lstStyle/>
          <a:p>
            <a:r>
              <a:rPr lang="en-IN" sz="1600" dirty="0"/>
              <a:t>Over All average Response Rate,</a:t>
            </a:r>
          </a:p>
          <a:p>
            <a:pPr marL="0" indent="0">
              <a:buNone/>
            </a:pPr>
            <a:r>
              <a:rPr lang="en-IN" sz="1600" dirty="0"/>
              <a:t>       Toronto =89.63 </a:t>
            </a:r>
          </a:p>
          <a:p>
            <a:pPr marL="0" indent="0">
              <a:buNone/>
            </a:pPr>
            <a:r>
              <a:rPr lang="en-IN" sz="1600" dirty="0"/>
              <a:t>       Vancouver= 94.64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Toronto city, 75%  Super Host have Response Rate more than the average where only 32 % Normal Host have Response Rate more than the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Vancouver City,79% Super Host have Response Rate more than the average where only 49%  Normal Host have Response Rate more than the average.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788326"/>
              </p:ext>
            </p:extLst>
          </p:nvPr>
        </p:nvGraphicFramePr>
        <p:xfrm>
          <a:off x="6382872" y="2108201"/>
          <a:ext cx="5495364" cy="3760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2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E6C5-4CF3-DF3C-D89A-452A6B83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9929"/>
            <a:ext cx="10058400" cy="957431"/>
          </a:xfrm>
        </p:spPr>
        <p:txBody>
          <a:bodyPr>
            <a:normAutofit fontScale="90000"/>
          </a:bodyPr>
          <a:lstStyle/>
          <a:p>
            <a:r>
              <a:rPr kumimoji="0" lang="en-IN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Identity Verification 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5AE1-6CF1-17A4-E2B8-1CE09250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5"/>
            <a:ext cx="5420061" cy="40699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City, We can see that only 6% Super Host are without Identity Verification but in case of Normal Host ,almost 25% Normal Host are without Identity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City, We can see that only 4% Super Host are without Identity Verification but in case of Normal Host ,almost 17% Normal Host are without Identity Verification.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05237"/>
              </p:ext>
            </p:extLst>
          </p:nvPr>
        </p:nvGraphicFramePr>
        <p:xfrm>
          <a:off x="6723529" y="2008094"/>
          <a:ext cx="5235576" cy="406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9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E731-316C-729A-4868-2AAA3295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Profile Picture 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35F5-F507-17F3-CE90-79038072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68296" cy="3760891"/>
          </a:xfrm>
        </p:spPr>
        <p:txBody>
          <a:bodyPr/>
          <a:lstStyle/>
          <a:p>
            <a:r>
              <a:rPr lang="en-IN" dirty="0"/>
              <a:t>We have found that Almost all the hosts have a Profile Picture so we can not draw any conclusion on Profile Picture based on our analysis.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466081"/>
              </p:ext>
            </p:extLst>
          </p:nvPr>
        </p:nvGraphicFramePr>
        <p:xfrm>
          <a:off x="7180729" y="2108201"/>
          <a:ext cx="4724400" cy="3620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13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E774-D9B4-834A-AB80-912BFDC6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</a:t>
            </a:r>
            <a:r>
              <a:rPr lang="en-IN" sz="2900" dirty="0">
                <a:solidFill>
                  <a:prstClr val="black">
                    <a:lumMod val="75000"/>
                    <a:lumOff val="25000"/>
                  </a:prstClr>
                </a:solidFill>
                <a:latin typeface="Bookman Old Style" panose="020F0302020204030204"/>
              </a:rPr>
              <a:t>Re</a:t>
            </a:r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view Scores Rating 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6653-7163-8FAD-FD3C-2029BF64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900108" cy="4044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 we can see that almost 98% Super Host have more than 4 Average Review Scores Rating where only 66% Normal Host have more than 4 Average Review Scores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 we can see that almost 98% Super Host have more than 4 Average Review Scores Rating where 77% Normal Host have more than 4 Average Review Scores Rating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229166"/>
              </p:ext>
            </p:extLst>
          </p:nvPr>
        </p:nvGraphicFramePr>
        <p:xfrm>
          <a:off x="6194613" y="2097087"/>
          <a:ext cx="5740212" cy="405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1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8207-2A1C-FCE2-691F-F505AB76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Positive and Negative Comments 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2F58-41CE-5994-2519-119F8A65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4231341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City, 87% Super Hosts got </a:t>
            </a:r>
            <a:r>
              <a:rPr lang="en-IN" dirty="0" err="1"/>
              <a:t>atleast</a:t>
            </a:r>
            <a:r>
              <a:rPr lang="en-IN" dirty="0"/>
              <a:t> 4 positive comments where only 38 % Normal Host got </a:t>
            </a:r>
            <a:r>
              <a:rPr lang="en-IN" dirty="0" err="1"/>
              <a:t>atleast</a:t>
            </a:r>
            <a:r>
              <a:rPr lang="en-IN" dirty="0"/>
              <a:t> 4 positive comments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City, 91% Super Hosts got </a:t>
            </a:r>
            <a:r>
              <a:rPr lang="en-IN" dirty="0" err="1"/>
              <a:t>atleast</a:t>
            </a:r>
            <a:r>
              <a:rPr lang="en-IN" dirty="0"/>
              <a:t> 4 positive comments where only 50 % Normal Host got </a:t>
            </a:r>
            <a:r>
              <a:rPr lang="en-IN" dirty="0" err="1"/>
              <a:t>atleast</a:t>
            </a:r>
            <a:r>
              <a:rPr lang="en-IN" dirty="0"/>
              <a:t> 4 positive comments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C31E7C-10F0-F86E-C634-49B40E58D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8024"/>
              </p:ext>
            </p:extLst>
          </p:nvPr>
        </p:nvGraphicFramePr>
        <p:xfrm>
          <a:off x="6687672" y="2108200"/>
          <a:ext cx="5208494" cy="4086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7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DF8E-7F7C-A99C-1986-21117F37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9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Analysis on Big Property Listing Between Super Host and Normal Host On Different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35E4-6A94-FA1E-BC44-1CB48BF6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80038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Toronto City 81% Super Host have </a:t>
            </a:r>
            <a:r>
              <a:rPr lang="en-IN" dirty="0" err="1"/>
              <a:t>atleast</a:t>
            </a:r>
            <a:r>
              <a:rPr lang="en-IN" dirty="0"/>
              <a:t> one Big Property listing where 73 % Normal Host have </a:t>
            </a:r>
            <a:r>
              <a:rPr lang="en-IN" dirty="0" err="1"/>
              <a:t>atleast</a:t>
            </a:r>
            <a:r>
              <a:rPr lang="en-IN" dirty="0"/>
              <a:t> one Big Listing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Vancouver City, 90% Super Host have </a:t>
            </a:r>
            <a:r>
              <a:rPr lang="en-IN" dirty="0" err="1"/>
              <a:t>atleast</a:t>
            </a:r>
            <a:r>
              <a:rPr lang="en-IN" dirty="0"/>
              <a:t> one Big Property listing where 85% Normal Host have </a:t>
            </a:r>
            <a:r>
              <a:rPr lang="en-IN" dirty="0" err="1"/>
              <a:t>atleast</a:t>
            </a:r>
            <a:r>
              <a:rPr lang="en-IN" dirty="0"/>
              <a:t> one Big Listing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132668"/>
              </p:ext>
            </p:extLst>
          </p:nvPr>
        </p:nvGraphicFramePr>
        <p:xfrm>
          <a:off x="7019365" y="2108201"/>
          <a:ext cx="4840941" cy="3969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13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{9B5BC554-54F0-43CD-83BA-C1DC807CAACC}tf33845126_win32</Template>
  <TotalTime>293</TotalTime>
  <Words>1086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Bookman Old Style</vt:lpstr>
      <vt:lpstr>Calibri</vt:lpstr>
      <vt:lpstr>Franklin Gothic Book</vt:lpstr>
      <vt:lpstr>Twentieth Century</vt:lpstr>
      <vt:lpstr>1_RetrospectVTI</vt:lpstr>
      <vt:lpstr>HOST BEHAVIOR ANALYSIS FOR PROPERTY RENTAL COMPANY</vt:lpstr>
      <vt:lpstr>DATA OVERVIEW</vt:lpstr>
      <vt:lpstr>Analysis on Acceptance Rate Between Super Host and Normal Host On Different Cities</vt:lpstr>
      <vt:lpstr>Analysis on Response Rate Between Super Host and Normal Host On Different Cities</vt:lpstr>
      <vt:lpstr>Analysis on Identity Verification Between Super Host and Normal Host On Different Cities</vt:lpstr>
      <vt:lpstr>Analysis on Profile Picture Between Super Host and Normal Host On Different Cities</vt:lpstr>
      <vt:lpstr>Analysis on Review Scores Rating Between Super Host and Normal Host On Different Cities</vt:lpstr>
      <vt:lpstr>Analysis on Positive and Negative Comments Between Super Host and Normal Host On Different Cities</vt:lpstr>
      <vt:lpstr>Analysis on Big Property Listing Between Super Host and Normal Host On Different Cities</vt:lpstr>
      <vt:lpstr>Analysis on Average Price and Average Available Dates for Year 2023 Between Super Host and Normal Host On Different Cities</vt:lpstr>
      <vt:lpstr>Analysis on Local Host and Outsider Host On Different Cities</vt:lpstr>
      <vt:lpstr>Analysis on Acceptance Rate Between Local Host and Not Local Host in Different Cities</vt:lpstr>
      <vt:lpstr>Analysis on Response Rate Between Local Host and Outsider Host On Different Cities</vt:lpstr>
      <vt:lpstr>Analysis on Identity Verified Between Local Host and Outsider Host On Different Cities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ANALYSIS FOR PROPERTY RENTAL COMPANY</dc:title>
  <dc:creator>Dipanjan Maity</dc:creator>
  <cp:lastModifiedBy>Dipanjan Maity</cp:lastModifiedBy>
  <cp:revision>12</cp:revision>
  <dcterms:created xsi:type="dcterms:W3CDTF">2022-05-28T09:15:29Z</dcterms:created>
  <dcterms:modified xsi:type="dcterms:W3CDTF">2022-05-28T19:52:44Z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