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77" r:id="rId4"/>
    <p:sldId id="275" r:id="rId5"/>
    <p:sldId id="258" r:id="rId6"/>
    <p:sldId id="276" r:id="rId7"/>
    <p:sldId id="278" r:id="rId8"/>
    <p:sldId id="267" r:id="rId9"/>
    <p:sldId id="271" r:id="rId10"/>
    <p:sldId id="270" r:id="rId11"/>
    <p:sldId id="273" r:id="rId12"/>
    <p:sldId id="279" r:id="rId13"/>
    <p:sldId id="283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3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2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6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9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5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F75354-7D03-4B53-9F7F-76B99611E48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E39EE8-DC1B-4A67-8F2F-D37DB7BFFA5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hXQUk4q17E7uj4iYa8Up4g8r2AAoFwqZ/edit?usp=sharing&amp;ouid=102112633632337676299&amp;rtpof=true&amp;sd=true" TargetMode="External"/><Relationship Id="rId3" Type="http://schemas.openxmlformats.org/officeDocument/2006/relationships/hyperlink" Target="https://public.tableau.com/app/profile/prashant.sanjay.pagare/viz/Project_16627447127530/Top-5GainersTop-5Loser?publish=yes" TargetMode="External"/><Relationship Id="rId7" Type="http://schemas.openxmlformats.org/officeDocument/2006/relationships/hyperlink" Target="https://docs.google.com/spreadsheets/d/1-P1grrJ1V5uVu7GQdzifBZL6riedZWGai8npaf33MBo/edit?usp=sharing" TargetMode="External"/><Relationship Id="rId2" Type="http://schemas.openxmlformats.org/officeDocument/2006/relationships/hyperlink" Target="https://drive.google.com/file/d/12M1y_dEUNI4RIBFy1XDD6kclglNriaUF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XpDUubwE4a64r3gG0zcOiJaWPFMlwunE5nLjBgtbhM4/edit?usp=sharing" TargetMode="External"/><Relationship Id="rId5" Type="http://schemas.openxmlformats.org/officeDocument/2006/relationships/hyperlink" Target="https://docs.google.com/spreadsheets/d/1xx1j-P0Ldlk2pneDUXhTjYNJiLzcGVVv6VCLJ8CPKL0/edit?usp=sharing" TargetMode="External"/><Relationship Id="rId4" Type="http://schemas.openxmlformats.org/officeDocument/2006/relationships/hyperlink" Target="https://drive.google.com/file/d/10zjFk9NiouOxrlkT-gv6aLfl_9bx20T-/view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B276-36DA-E727-0521-B0067116B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74" y="1716242"/>
            <a:ext cx="8032652" cy="1280191"/>
          </a:xfrm>
        </p:spPr>
        <p:txBody>
          <a:bodyPr/>
          <a:lstStyle/>
          <a:p>
            <a:r>
              <a:rPr lang="en-GB" u="sng" dirty="0">
                <a:solidFill>
                  <a:srgbClr val="C00000"/>
                </a:solidFill>
              </a:rPr>
              <a:t>Investment Advisor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6A9AB-500D-0E3E-5C0A-C4A682B8D983}"/>
              </a:ext>
            </a:extLst>
          </p:cNvPr>
          <p:cNvSpPr txBox="1"/>
          <p:nvPr/>
        </p:nvSpPr>
        <p:spPr>
          <a:xfrm>
            <a:off x="1139483" y="4501662"/>
            <a:ext cx="40796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Prepared By :</a:t>
            </a:r>
          </a:p>
          <a:p>
            <a:r>
              <a:rPr lang="en-GB" dirty="0"/>
              <a:t>1). Nikit Oommen</a:t>
            </a:r>
          </a:p>
          <a:p>
            <a:r>
              <a:rPr lang="en-GB" dirty="0"/>
              <a:t>2). Munavar P. </a:t>
            </a:r>
          </a:p>
          <a:p>
            <a:r>
              <a:rPr lang="en-GB" dirty="0"/>
              <a:t>3). Prashant Pagare</a:t>
            </a:r>
          </a:p>
          <a:p>
            <a:r>
              <a:rPr lang="en-GB" dirty="0"/>
              <a:t>4). Karishma Varshney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02C21-261E-7709-FDF0-9553BD32B193}"/>
              </a:ext>
            </a:extLst>
          </p:cNvPr>
          <p:cNvSpPr txBox="1"/>
          <p:nvPr/>
        </p:nvSpPr>
        <p:spPr>
          <a:xfrm>
            <a:off x="10213144" y="6410765"/>
            <a:ext cx="197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Date – 11/09/2022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18F09-71E0-11A3-10B2-015BB2DD77EE}"/>
              </a:ext>
            </a:extLst>
          </p:cNvPr>
          <p:cNvSpPr txBox="1"/>
          <p:nvPr/>
        </p:nvSpPr>
        <p:spPr>
          <a:xfrm>
            <a:off x="5036234" y="1167618"/>
            <a:ext cx="211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Project</a:t>
            </a:r>
            <a:endParaRPr lang="en-I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4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7E2E-B313-3871-44BD-70E7CA99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97" y="183219"/>
            <a:ext cx="10283483" cy="1450757"/>
          </a:xfrm>
        </p:spPr>
        <p:txBody>
          <a:bodyPr>
            <a:normAutofit/>
          </a:bodyPr>
          <a:lstStyle/>
          <a:p>
            <a:r>
              <a:rPr lang="en-IN" sz="3900" u="sng" dirty="0">
                <a:solidFill>
                  <a:srgbClr val="C00000"/>
                </a:solidFill>
              </a:rPr>
              <a:t>Update Spreadsheet Based on Selected Metrix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5463F6-7885-0557-6759-790264B943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01" y="2715065"/>
            <a:ext cx="4937125" cy="3472937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18087D-A48E-6EC7-F10F-EB6FDC2E8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4259" y="1909689"/>
            <a:ext cx="10283482" cy="331997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Calculate and update top 5 companies with investment amount  where the money need to be invested as per the Investment Profile. </a:t>
            </a:r>
          </a:p>
        </p:txBody>
      </p:sp>
      <p:pic>
        <p:nvPicPr>
          <p:cNvPr id="3" name="Content Placeholder 37">
            <a:extLst>
              <a:ext uri="{FF2B5EF4-FFF2-40B4-BE49-F238E27FC236}">
                <a16:creationId xmlns:a16="http://schemas.microsoft.com/office/drawing/2014/main" id="{D261CE22-010D-82BF-7B3E-BBB9FB46D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81" y="2715065"/>
            <a:ext cx="4301734" cy="34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3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4F9C-EB8A-E4B7-0091-D070797E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80548"/>
            <a:ext cx="10058400" cy="771208"/>
          </a:xfrm>
        </p:spPr>
        <p:txBody>
          <a:bodyPr>
            <a:normAutofit/>
          </a:bodyPr>
          <a:lstStyle/>
          <a:p>
            <a:r>
              <a:rPr lang="en-IN" sz="3900" u="sng" dirty="0">
                <a:solidFill>
                  <a:srgbClr val="C00000"/>
                </a:solidFill>
              </a:rPr>
              <a:t>Calculation of Investment Amount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A5CC72-FCD0-0E86-8EDE-2472057BD2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869123"/>
            <a:ext cx="4091802" cy="40227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D9E305-4BA9-A62E-EDEE-839D57616E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1869123"/>
            <a:ext cx="4229099" cy="4022725"/>
          </a:xfrm>
        </p:spPr>
      </p:pic>
    </p:spTree>
    <p:extLst>
      <p:ext uri="{BB962C8B-B14F-4D97-AF65-F5344CB8AC3E}">
        <p14:creationId xmlns:p14="http://schemas.microsoft.com/office/powerpoint/2010/main" val="112371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63D46B-0461-1915-77A7-39ED7522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8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27A333-E082-BD96-CE2D-20D3E175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F7F0-9AD2-2297-DC5B-4B46068E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40419"/>
            <a:ext cx="5627077" cy="824744"/>
          </a:xfrm>
        </p:spPr>
        <p:txBody>
          <a:bodyPr>
            <a:normAutofit fontScale="90000"/>
          </a:bodyPr>
          <a:lstStyle/>
          <a:p>
            <a:r>
              <a:rPr lang="en-GB" u="sng" dirty="0">
                <a:solidFill>
                  <a:srgbClr val="C00000"/>
                </a:solidFill>
              </a:rPr>
              <a:t>Conclusion and Insights</a:t>
            </a:r>
            <a:endParaRPr lang="en-IN" u="sng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49057-082C-5CA0-465B-FB28AA7E9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92" y="1111348"/>
            <a:ext cx="10269415" cy="4881489"/>
          </a:xfrm>
        </p:spPr>
      </p:pic>
    </p:spTree>
    <p:extLst>
      <p:ext uri="{BB962C8B-B14F-4D97-AF65-F5344CB8AC3E}">
        <p14:creationId xmlns:p14="http://schemas.microsoft.com/office/powerpoint/2010/main" val="343046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A6F1-042E-CF94-DBE7-37B14D02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8398"/>
            <a:ext cx="6035040" cy="824745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273B-A210-AA32-F59B-8E390A3E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1" y="187386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1). Suzlon Energy ltd company having highest return on 5</a:t>
            </a:r>
            <a:r>
              <a:rPr lang="en-GB" sz="2100" baseline="30000" dirty="0"/>
              <a:t>th</a:t>
            </a:r>
            <a:r>
              <a:rPr lang="en-GB" sz="2100" dirty="0"/>
              <a:t> Sept I.e. 19.89%.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2). The Great Eastern Shipping Company Ltd having lowest return on 5</a:t>
            </a:r>
            <a:r>
              <a:rPr lang="en-GB" sz="2100" baseline="30000" dirty="0"/>
              <a:t>th</a:t>
            </a:r>
            <a:r>
              <a:rPr lang="en-GB" sz="2100" dirty="0"/>
              <a:t> Sept.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3). Energy Sector is giving more Dividend in BSE500.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4). Adani Group of Companies is having more Price to 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5). MRF Ltd share price 84,254 is Highest share 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6). If considered one year return Adani Power is giving 277.9% return.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7). MMTC Ltd. Company is under performance from last 10 year.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100" dirty="0"/>
              <a:t>   8). Reliance Industries Ltd. has the largest market capitalization, which aids investors in   selecting the company that can match their risk and diversification requirements.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75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8FBE-9412-F900-03B9-815EEC8F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679"/>
            <a:ext cx="2841674" cy="748454"/>
          </a:xfrm>
        </p:spPr>
        <p:txBody>
          <a:bodyPr/>
          <a:lstStyle/>
          <a:p>
            <a:r>
              <a:rPr lang="en-GB" u="sng" dirty="0">
                <a:solidFill>
                  <a:srgbClr val="C00000"/>
                </a:solidFill>
              </a:rPr>
              <a:t>References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43DF-3387-9271-A3D2-51FF9D0C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2"/>
              </a:rPr>
              <a:t>Python </a:t>
            </a:r>
            <a:r>
              <a:rPr lang="en-IN" sz="2800" dirty="0" err="1">
                <a:hlinkClick r:id="rId2"/>
              </a:rPr>
              <a:t>Ipynb</a:t>
            </a:r>
            <a:r>
              <a:rPr lang="en-IN" sz="2800" dirty="0">
                <a:hlinkClick r:id="rId2"/>
              </a:rPr>
              <a:t> file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3"/>
              </a:rPr>
              <a:t>Tableau Dashboard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4"/>
              </a:rPr>
              <a:t>SQL Analysis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5"/>
              </a:rPr>
              <a:t>Income / Expenses Data file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6"/>
              </a:rPr>
              <a:t>Fine Report Data File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7"/>
              </a:rPr>
              <a:t>BSE500 Data File Link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  </a:t>
            </a:r>
            <a:r>
              <a:rPr lang="en-IN" sz="2800" dirty="0">
                <a:hlinkClick r:id="rId8"/>
              </a:rPr>
              <a:t>Excel Analysis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2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377D-E832-3C73-7439-F4C58ECB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42874"/>
            <a:ext cx="3193366" cy="824745"/>
          </a:xfrm>
        </p:spPr>
        <p:txBody>
          <a:bodyPr>
            <a:noAutofit/>
          </a:bodyPr>
          <a:lstStyle/>
          <a:p>
            <a:r>
              <a:rPr lang="en-GB" u="sng" dirty="0">
                <a:solidFill>
                  <a:srgbClr val="C00000"/>
                </a:solidFill>
              </a:rPr>
              <a:t>Introduction 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8AB1-7026-2676-9070-09FB60B5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Project Overview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Data Gathering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 BSE500 5</a:t>
            </a:r>
            <a:r>
              <a:rPr lang="en-GB" sz="2400" baseline="30000" dirty="0"/>
              <a:t>th</a:t>
            </a:r>
            <a:r>
              <a:rPr lang="en-GB" sz="2400" dirty="0"/>
              <a:t> Sept 2022 Data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400" dirty="0"/>
              <a:t> Income / Expenses Data of a Person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Data Analysis with </a:t>
            </a:r>
            <a:r>
              <a:rPr lang="en-GB" sz="2800" b="1" dirty="0"/>
              <a:t>Python and SQL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Analysis Results to help the Person for invest in the Good Sector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  Preparation of BSE500 data KPI by using </a:t>
            </a:r>
            <a:r>
              <a:rPr lang="en-GB" sz="2800" b="1" dirty="0"/>
              <a:t>Tableau</a:t>
            </a:r>
            <a:r>
              <a:rPr lang="en-GB" sz="2800" dirty="0"/>
              <a:t> Dashboard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86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CA70-25C0-8618-A193-1452759C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451" y="1383882"/>
            <a:ext cx="11460479" cy="1450757"/>
          </a:xfrm>
        </p:spPr>
        <p:txBody>
          <a:bodyPr>
            <a:normAutofit fontScale="90000"/>
          </a:bodyPr>
          <a:lstStyle/>
          <a:p>
            <a:r>
              <a:rPr lang="en-GB" sz="8000" u="sng" dirty="0">
                <a:solidFill>
                  <a:srgbClr val="C00000"/>
                </a:solidFill>
              </a:rPr>
              <a:t>Calculation of Investment Amount of a Person</a:t>
            </a:r>
            <a:endParaRPr lang="en-IN" sz="8000"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96A58-4AB2-8CC7-29E6-706D91442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6" t="4854" r="1556" b="9042"/>
          <a:stretch/>
        </p:blipFill>
        <p:spPr>
          <a:xfrm>
            <a:off x="8134123" y="2722098"/>
            <a:ext cx="3725334" cy="35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3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574194"/>
            <a:ext cx="10058400" cy="664742"/>
          </a:xfrm>
        </p:spPr>
        <p:txBody>
          <a:bodyPr>
            <a:normAutofit/>
          </a:bodyPr>
          <a:lstStyle/>
          <a:p>
            <a:r>
              <a:rPr lang="en-US" sz="4300" u="sng" dirty="0">
                <a:solidFill>
                  <a:srgbClr val="C00000"/>
                </a:solidFill>
              </a:rPr>
              <a:t>Analysis of Income / Expense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64207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Connection of Spreadsheet with G-Spread library to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Calculation of net income / expense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Updating Values to Spreadsheet using </a:t>
            </a:r>
            <a:r>
              <a:rPr lang="en-US" sz="2800" dirty="0" err="1"/>
              <a:t>Gspread</a:t>
            </a:r>
            <a:r>
              <a:rPr lang="en-US" sz="2800" dirty="0"/>
              <a:t>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4407"/>
          <a:stretch/>
        </p:blipFill>
        <p:spPr>
          <a:xfrm>
            <a:off x="686629" y="4029215"/>
            <a:ext cx="5137111" cy="1087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43578"/>
          <a:stretch/>
        </p:blipFill>
        <p:spPr>
          <a:xfrm>
            <a:off x="6234391" y="4029215"/>
            <a:ext cx="5761625" cy="902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118" y="5208989"/>
            <a:ext cx="5273764" cy="7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57131"/>
            <a:ext cx="10058400" cy="711200"/>
          </a:xfrm>
        </p:spPr>
        <p:txBody>
          <a:bodyPr>
            <a:normAutofit/>
          </a:bodyPr>
          <a:lstStyle/>
          <a:p>
            <a:r>
              <a:rPr lang="en-US" sz="4300" u="sng" dirty="0">
                <a:solidFill>
                  <a:srgbClr val="C00000"/>
                </a:solidFill>
              </a:rPr>
              <a:t>Analysis Miscellaneous Expenses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7958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 </a:t>
            </a:r>
            <a:r>
              <a:rPr lang="en-US" sz="2800" dirty="0"/>
              <a:t>Calculate and update expenses 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different Categories to spreadsheet.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57" y="2289340"/>
            <a:ext cx="4433453" cy="3389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21" y="3646399"/>
            <a:ext cx="5230210" cy="9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5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8062"/>
            <a:ext cx="10058400" cy="673978"/>
          </a:xfrm>
        </p:spPr>
        <p:txBody>
          <a:bodyPr>
            <a:normAutofit/>
          </a:bodyPr>
          <a:lstStyle/>
          <a:p>
            <a:r>
              <a:rPr lang="en-US" sz="4300" u="sng" dirty="0" err="1">
                <a:solidFill>
                  <a:srgbClr val="C00000"/>
                </a:solidFill>
              </a:rPr>
              <a:t>Analyse</a:t>
            </a:r>
            <a:r>
              <a:rPr lang="en-US" sz="4300" u="sng" dirty="0">
                <a:solidFill>
                  <a:srgbClr val="C00000"/>
                </a:solidFill>
              </a:rPr>
              <a:t> Available fund for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 Available for investment = Net Income - Net Expense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754"/>
          <a:stretch/>
        </p:blipFill>
        <p:spPr>
          <a:xfrm>
            <a:off x="5532912" y="3281781"/>
            <a:ext cx="4377705" cy="699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95" y="3338356"/>
            <a:ext cx="3378374" cy="4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87" y="4178869"/>
            <a:ext cx="3378374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2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CA70-25C0-8618-A193-1452759C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34" y="1229986"/>
            <a:ext cx="12212451" cy="14507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u="sng" dirty="0">
                <a:solidFill>
                  <a:srgbClr val="C00000"/>
                </a:solidFill>
              </a:rPr>
              <a:t>Analysis of BSE500 Data to choose best Stock for Investment</a:t>
            </a:r>
            <a:endParaRPr lang="en-IN" sz="5400" u="sng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2A2C5-94D0-B9A4-1F36-18AEA66B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98" y="3064537"/>
            <a:ext cx="4687455" cy="25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92C4-E24A-AE1E-2A46-68BF2CF1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80" y="548641"/>
            <a:ext cx="10058400" cy="606695"/>
          </a:xfrm>
        </p:spPr>
        <p:txBody>
          <a:bodyPr>
            <a:normAutofit/>
          </a:bodyPr>
          <a:lstStyle/>
          <a:p>
            <a:r>
              <a:rPr lang="en-IN" sz="3900" u="sng" dirty="0">
                <a:solidFill>
                  <a:srgbClr val="C00000"/>
                </a:solidFill>
              </a:rPr>
              <a:t>Categorizing Risk-Factors for Investment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74ED77-7E68-4307-953F-7C35B6C572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17290"/>
            <a:ext cx="4937125" cy="39516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C30208-6CD6-D5D2-262E-C0BE536C95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21" y="1846263"/>
            <a:ext cx="4274595" cy="4022725"/>
          </a:xfrm>
        </p:spPr>
      </p:pic>
    </p:spTree>
    <p:extLst>
      <p:ext uri="{BB962C8B-B14F-4D97-AF65-F5344CB8AC3E}">
        <p14:creationId xmlns:p14="http://schemas.microsoft.com/office/powerpoint/2010/main" val="380377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F7B9-38FD-B0CA-EC77-45B6E2E7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16" y="-249822"/>
            <a:ext cx="10382550" cy="1450757"/>
          </a:xfrm>
        </p:spPr>
        <p:txBody>
          <a:bodyPr>
            <a:normAutofit/>
          </a:bodyPr>
          <a:lstStyle/>
          <a:p>
            <a:r>
              <a:rPr lang="en-IN" sz="3900" u="sng" dirty="0">
                <a:solidFill>
                  <a:srgbClr val="C00000"/>
                </a:solidFill>
              </a:rPr>
              <a:t>Analyse Top 5 Companies for different Risk-factors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3E9309-E45A-99C7-F57E-5F7165B5DD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96" y="1846263"/>
            <a:ext cx="4686046" cy="40227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EFC5DA-4777-4F13-8BD3-2C61D22775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75" y="1846263"/>
            <a:ext cx="4592250" cy="4022725"/>
          </a:xfrm>
        </p:spPr>
      </p:pic>
    </p:spTree>
    <p:extLst>
      <p:ext uri="{BB962C8B-B14F-4D97-AF65-F5344CB8AC3E}">
        <p14:creationId xmlns:p14="http://schemas.microsoft.com/office/powerpoint/2010/main" val="14103361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292</TotalTime>
  <Words>374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Retrospect</vt:lpstr>
      <vt:lpstr>Investment Advisor</vt:lpstr>
      <vt:lpstr>Introduction </vt:lpstr>
      <vt:lpstr>Calculation of Investment Amount of a Person</vt:lpstr>
      <vt:lpstr>Analysis of Income / Expense</vt:lpstr>
      <vt:lpstr>Analysis Miscellaneous Expenses</vt:lpstr>
      <vt:lpstr>Analyse Available fund for Investment</vt:lpstr>
      <vt:lpstr>Analysis of BSE500 Data to choose best Stock for Investment</vt:lpstr>
      <vt:lpstr>Categorizing Risk-Factors for Investment</vt:lpstr>
      <vt:lpstr>Analyse Top 5 Companies for different Risk-factors</vt:lpstr>
      <vt:lpstr>Update Spreadsheet Based on Selected Metrix </vt:lpstr>
      <vt:lpstr>Calculation of Investment Amount</vt:lpstr>
      <vt:lpstr>PowerPoint Presentation</vt:lpstr>
      <vt:lpstr>PowerPoint Presentation</vt:lpstr>
      <vt:lpstr>Conclusion and Insights</vt:lpstr>
      <vt:lpstr>Conclusion and Insights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Advisor</dc:title>
  <dc:creator>PRASHANT</dc:creator>
  <cp:lastModifiedBy>PRASHANT</cp:lastModifiedBy>
  <cp:revision>4</cp:revision>
  <dcterms:created xsi:type="dcterms:W3CDTF">2022-09-11T08:05:47Z</dcterms:created>
  <dcterms:modified xsi:type="dcterms:W3CDTF">2022-09-11T16:51:49Z</dcterms:modified>
</cp:coreProperties>
</file>