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iC2gyQFg3SbVKBLm+r3VNcarnX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Для хранения данных в ИС используется реляционная база данных. На экране представлена логическая модель, в ней имеется 11 сущностей, редактирование которых разделено между отделом закупок и отделом технического обслуживания, главной сущностью является </a:t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" name="Google Shape;17;p12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ucida Sans"/>
              <a:buNone/>
              <a:defRPr b="1"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685800" y="3611607"/>
            <a:ext cx="7772400" cy="1199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64008" algn="r">
              <a:spcBef>
                <a:spcPts val="400"/>
              </a:spcBef>
              <a:spcAft>
                <a:spcPts val="0"/>
              </a:spcAft>
              <a:buSzPts val="1836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324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5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grpSp>
        <p:nvGrpSpPr>
          <p:cNvPr id="19" name="Google Shape;19;p12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20" name="Google Shape;20;p12"/>
            <p:cNvSpPr/>
            <p:nvPr/>
          </p:nvSpPr>
          <p:spPr>
            <a:xfrm>
              <a:off x="1687513" y="4832896"/>
              <a:ext cx="7456487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5443" y="5135526"/>
              <a:ext cx="9108557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0" ty="0" sy="50000"/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23" name="Google Shape;23;p12"/>
            <p:cNvCxnSpPr/>
            <p:nvPr/>
          </p:nvCxnSpPr>
          <p:spPr>
            <a:xfrm>
              <a:off x="-3765" y="4880373"/>
              <a:ext cx="9147765" cy="839943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F0F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" type="body"/>
          </p:nvPr>
        </p:nvSpPr>
        <p:spPr>
          <a:xfrm rot="5400000">
            <a:off x="2378965" y="-440435"/>
            <a:ext cx="438607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 rot="5400000">
            <a:off x="4936367" y="2182286"/>
            <a:ext cx="5592761" cy="1777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 rot="5400000">
            <a:off x="823120" y="-91279"/>
            <a:ext cx="559276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6324" lvl="0" marL="457200" algn="l">
              <a:spcBef>
                <a:spcPts val="400"/>
              </a:spcBef>
              <a:spcAft>
                <a:spcPts val="0"/>
              </a:spcAft>
              <a:buSzPts val="1224"/>
              <a:buChar char="🞂"/>
              <a:defRPr/>
            </a:lvl1pPr>
            <a:lvl2pPr indent="-342900" lvl="1" marL="914400" algn="l">
              <a:spcBef>
                <a:spcPts val="324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722376" y="1059712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Lucida Sans"/>
              <a:buNone/>
              <a:defRPr b="1" sz="48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3922713" y="2931712"/>
            <a:ext cx="4572000" cy="1454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64"/>
              <a:buNone/>
              <a:defRPr sz="23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9" name="Google Shape;39;p14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0" name="Google Shape;40;p14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648200" y="1481328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504" lvl="0" marL="457200" algn="l">
              <a:spcBef>
                <a:spcPts val="400"/>
              </a:spcBef>
              <a:spcAft>
                <a:spcPts val="0"/>
              </a:spcAft>
              <a:buSzPts val="1904"/>
              <a:buChar char="🞂"/>
              <a:defRPr sz="2800"/>
            </a:lvl1pPr>
            <a:lvl2pPr indent="-381000" lvl="1" marL="914400" algn="l">
              <a:spcBef>
                <a:spcPts val="324"/>
              </a:spcBef>
              <a:spcAft>
                <a:spcPts val="0"/>
              </a:spcAft>
              <a:buSzPts val="2400"/>
              <a:buChar char="◦"/>
              <a:defRPr sz="2400"/>
            </a:lvl2pPr>
            <a:lvl3pPr indent="-355600" lvl="2" marL="13716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7" name="Google Shape;4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7200" y="5410200"/>
            <a:ext cx="4040188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4645026" y="5410200"/>
            <a:ext cx="4041775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32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3" type="body"/>
          </p:nvPr>
        </p:nvSpPr>
        <p:spPr>
          <a:xfrm>
            <a:off x="457200" y="1444294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40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4" type="body"/>
          </p:nvPr>
        </p:nvSpPr>
        <p:spPr>
          <a:xfrm>
            <a:off x="4645025" y="1444294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2232" lvl="0" marL="457200" algn="l">
              <a:spcBef>
                <a:spcPts val="0"/>
              </a:spcBef>
              <a:spcAft>
                <a:spcPts val="0"/>
              </a:spcAft>
              <a:buSzPts val="1632"/>
              <a:buChar char="🞂"/>
              <a:defRPr sz="2400"/>
            </a:lvl1pPr>
            <a:lvl2pPr indent="-355600" lvl="1" marL="914400" algn="l">
              <a:spcBef>
                <a:spcPts val="324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3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showMasterSp="0" type="objTx">
  <p:cSld name="OBJECT_WITH_CAPTION_TEXT">
    <p:bg>
      <p:bgPr>
        <a:blipFill rotWithShape="1">
          <a:blip r:embed="rId2">
            <a:alphaModFix/>
          </a:blip>
          <a:tile algn="tl" flip="none" tx="0" sx="50000" ty="0" sy="50000"/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>
            <p:ph type="title"/>
          </p:nvPr>
        </p:nvSpPr>
        <p:spPr>
          <a:xfrm>
            <a:off x="914400" y="4876800"/>
            <a:ext cx="74817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Lucida Sans"/>
              <a:buNone/>
              <a:defRPr b="0" sz="2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4419600" y="5355102"/>
            <a:ext cx="3974592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1088"/>
              <a:buNone/>
              <a:defRPr sz="1600"/>
            </a:lvl1pPr>
            <a:lvl2pPr indent="-228600" lvl="1" marL="914400" algn="l">
              <a:spcBef>
                <a:spcPts val="324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914400" y="274320"/>
            <a:ext cx="7479792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6776" lvl="0" marL="457200" algn="l">
              <a:spcBef>
                <a:spcPts val="400"/>
              </a:spcBef>
              <a:spcAft>
                <a:spcPts val="0"/>
              </a:spcAft>
              <a:buSzPts val="2176"/>
              <a:buChar char="🞂"/>
              <a:defRPr sz="3200"/>
            </a:lvl1pPr>
            <a:lvl2pPr indent="-406400" lvl="1" marL="914400" algn="l">
              <a:spcBef>
                <a:spcPts val="324"/>
              </a:spcBef>
              <a:spcAft>
                <a:spcPts val="0"/>
              </a:spcAft>
              <a:buSzPts val="2800"/>
              <a:buChar char="◦"/>
              <a:defRPr sz="2800"/>
            </a:lvl2pPr>
            <a:lvl3pPr indent="-381000" lvl="2" marL="1371600" algn="l">
              <a:spcBef>
                <a:spcPts val="35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5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1141232" y="5443402"/>
            <a:ext cx="7162800" cy="648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228600" lvl="0" marL="457200" marR="18288" algn="r">
              <a:spcBef>
                <a:spcPts val="400"/>
              </a:spcBef>
              <a:spcAft>
                <a:spcPts val="0"/>
              </a:spcAft>
              <a:buSzPts val="952"/>
              <a:buNone/>
              <a:defRPr sz="1400"/>
            </a:lvl1pPr>
            <a:lvl2pPr indent="-304800" lvl="1" marL="914400" algn="l">
              <a:spcBef>
                <a:spcPts val="324"/>
              </a:spcBef>
              <a:spcAft>
                <a:spcPts val="0"/>
              </a:spcAft>
              <a:buSzPts val="1200"/>
              <a:buChar char="◦"/>
              <a:defRPr sz="1200"/>
            </a:lvl2pPr>
            <a:lvl3pPr indent="-292100" lvl="2" marL="1371600" algn="l">
              <a:spcBef>
                <a:spcPts val="35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35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spcBef>
                <a:spcPts val="35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20"/>
          <p:cNvSpPr/>
          <p:nvPr>
            <p:ph idx="2" type="pic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0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algn="r">
              <a:spcBef>
                <a:spcPts val="0"/>
              </a:spcBef>
              <a:buNone/>
              <a:defRPr b="0" sz="10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9" name="Google Shape;79;p20"/>
          <p:cNvSpPr txBox="1"/>
          <p:nvPr>
            <p:ph type="title"/>
          </p:nvPr>
        </p:nvSpPr>
        <p:spPr>
          <a:xfrm>
            <a:off x="228600" y="4865122"/>
            <a:ext cx="8075432" cy="562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Lucida Sans"/>
              <a:buNone/>
              <a:defRPr b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1" name="Google Shape;81;p20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83" name="Google Shape;83;p20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20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00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499273" y="5944936"/>
            <a:ext cx="4940624" cy="921076"/>
          </a:xfrm>
          <a:custGeom>
            <a:rect b="b" l="l" r="r" t="t"/>
            <a:pathLst>
              <a:path extrusionOk="0" h="337" w="7485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485717" y="5939011"/>
            <a:ext cx="3690451" cy="933450"/>
          </a:xfrm>
          <a:custGeom>
            <a:rect b="b" l="l" r="r" t="t"/>
            <a:pathLst>
              <a:path extrusionOk="0" h="588" w="5591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" name="Google Shape;8;p11"/>
          <p:cNvSpPr/>
          <p:nvPr/>
        </p:nvSpPr>
        <p:spPr>
          <a:xfrm>
            <a:off x="-6042" y="5791253"/>
            <a:ext cx="3402314" cy="1080868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0" ty="0" sy="50000"/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9" name="Google Shape;9;p11"/>
          <p:cNvCxnSpPr/>
          <p:nvPr/>
        </p:nvCxnSpPr>
        <p:spPr>
          <a:xfrm>
            <a:off x="-9237" y="5787738"/>
            <a:ext cx="3405509" cy="1084383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  <a:defRPr b="1" i="0" sz="41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5186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Char char="🞂"/>
              <a:defRPr b="0" i="0" sz="2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74650" lvl="1" marL="914400" marR="0" rtl="0" algn="l">
              <a:spcBef>
                <a:spcPts val="324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Verdana"/>
              <a:buChar char="◦"/>
              <a:defRPr b="0" i="0" sz="23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61950" lvl="2" marL="13716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9250" lvl="3" marL="18288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42900" lvl="4" marL="2286000" marR="0" rtl="0" algn="l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42900" lvl="5" marL="27432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30200" lvl="6" marL="32004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30200" lvl="7" marL="36576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30200" lvl="8" marL="4114800" marR="0" rtl="0" algn="l">
              <a:spcBef>
                <a:spcPts val="35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■"/>
              <a:defRPr b="0" i="0" sz="16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0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685800" y="1752601"/>
            <a:ext cx="7772400" cy="1829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 Информационная система </a:t>
            </a:r>
            <a:r>
              <a:rPr lang="ru-RU"/>
              <a:t>учета</a:t>
            </a:r>
            <a:r>
              <a:rPr lang="ru-RU"/>
              <a:t> оборудования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5220072" y="3861048"/>
            <a:ext cx="3704456" cy="1296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47500" lnSpcReduction="20000"/>
          </a:bodyPr>
          <a:lstStyle/>
          <a:p>
            <a:pPr indent="0" lvl="0" marL="0" marR="64008" rtl="0" algn="r">
              <a:spcBef>
                <a:spcPts val="0"/>
              </a:spcBef>
              <a:spcAft>
                <a:spcPts val="0"/>
              </a:spcAft>
              <a:buSzPct val="68000"/>
              <a:buNone/>
            </a:pPr>
            <a:r>
              <a:rPr lang="ru-RU"/>
              <a:t>Состав команды: 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Азмагулов Артём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Исмагилов Айназ 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Рябов Никита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Назаров Рашит</a:t>
            </a:r>
            <a:endParaRPr/>
          </a:p>
          <a:p>
            <a:pPr indent="0" lvl="0" marL="0" marR="64008" rtl="0" algn="r">
              <a:spcBef>
                <a:spcPts val="400"/>
              </a:spcBef>
              <a:spcAft>
                <a:spcPts val="0"/>
              </a:spcAft>
              <a:buSzPct val="68000"/>
              <a:buNone/>
            </a:pPr>
            <a:r>
              <a:rPr lang="ru-RU"/>
              <a:t>Мехоношин Владислав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>
            <p:ph type="title"/>
          </p:nvPr>
        </p:nvSpPr>
        <p:spPr>
          <a:xfrm>
            <a:off x="417225" y="274650"/>
            <a:ext cx="8269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Техническое задание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358500" y="1846300"/>
            <a:ext cx="8427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Модель жизненного цикла оборудования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Поддержка 3 видов оборудования и их характеристик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Регистрация ремонта, местоположения и назначения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Автоматический сбор технических характеристик компьютера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Lucida Sans"/>
              <a:buChar char="●"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Логирование операций 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Жизненный цикл Оборудования</a:t>
            </a: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375" y="1174050"/>
            <a:ext cx="5050276" cy="522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Жизненный цикл: Закупка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13" y="2041925"/>
            <a:ext cx="8470776" cy="256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29" name="Google Shape;12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Жизненный цикл: Эксплуатация</a:t>
            </a:r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025" y="1077400"/>
            <a:ext cx="6512651" cy="56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Жизненный цикл: Сервис</a:t>
            </a:r>
            <a:endParaRPr/>
          </a:p>
        </p:txBody>
      </p:sp>
      <p:pic>
        <p:nvPicPr>
          <p:cNvPr id="137" name="Google Shape;1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50" y="2255675"/>
            <a:ext cx="8847900" cy="2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446" lvl="0" marL="365760" rtl="0" algn="l">
              <a:spcBef>
                <a:spcPts val="0"/>
              </a:spcBef>
              <a:spcAft>
                <a:spcPts val="0"/>
              </a:spcAft>
              <a:buSzPts val="1836"/>
              <a:buNone/>
            </a:pPr>
            <a:r>
              <a:t/>
            </a:r>
            <a:endParaRPr/>
          </a:p>
        </p:txBody>
      </p:sp>
      <p:sp>
        <p:nvSpPr>
          <p:cNvPr id="143" name="Google Shape;14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ru-RU"/>
              <a:t>Жизненный цикл: Вывод из Эксплуатации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13115"/>
            <a:ext cx="9143999" cy="2831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100"/>
              <a:buFont typeface="Lucida Sans"/>
              <a:buNone/>
            </a:pPr>
            <a:r>
              <a:rPr lang="ru-RU"/>
              <a:t>Технологии</a:t>
            </a:r>
            <a:endParaRPr/>
          </a:p>
        </p:txBody>
      </p:sp>
      <p:sp>
        <p:nvSpPr>
          <p:cNvPr id="150" name="Google Shape;150;p9"/>
          <p:cNvSpPr txBox="1"/>
          <p:nvPr/>
        </p:nvSpPr>
        <p:spPr>
          <a:xfrm>
            <a:off x="175550" y="1015225"/>
            <a:ext cx="4660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База данных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	MySQL SQL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phpMyAdmin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Приложение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	C# Entity Framework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	Visual Studio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	Windows Forms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Сканер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	Python WMI 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>
                <a:latin typeface="Lucida Sans"/>
                <a:ea typeface="Lucida Sans"/>
                <a:cs typeface="Lucida Sans"/>
                <a:sym typeface="Lucida Sans"/>
              </a:rPr>
              <a:t>IDLE JSON</a:t>
            </a:r>
            <a:endParaRPr sz="3000"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16285" l="20513" r="25801" t="19040"/>
          <a:stretch/>
        </p:blipFill>
        <p:spPr>
          <a:xfrm>
            <a:off x="4836038" y="3005822"/>
            <a:ext cx="1150436" cy="1268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9"/>
          <p:cNvPicPr preferRelativeResize="0"/>
          <p:nvPr/>
        </p:nvPicPr>
        <p:blipFill rotWithShape="1">
          <a:blip r:embed="rId4">
            <a:alphaModFix/>
          </a:blip>
          <a:srcRect b="45622" l="25311" r="26079" t="13599"/>
          <a:stretch/>
        </p:blipFill>
        <p:spPr>
          <a:xfrm>
            <a:off x="6084925" y="3280275"/>
            <a:ext cx="1716326" cy="7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050" y="1275575"/>
            <a:ext cx="2093809" cy="114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6">
            <a:alphaModFix/>
          </a:blip>
          <a:srcRect b="19138" l="19081" r="21362" t="21034"/>
          <a:stretch/>
        </p:blipFill>
        <p:spPr>
          <a:xfrm>
            <a:off x="5366950" y="4548763"/>
            <a:ext cx="1263227" cy="126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9"/>
          <p:cNvPicPr preferRelativeResize="0"/>
          <p:nvPr/>
        </p:nvPicPr>
        <p:blipFill rotWithShape="1">
          <a:blip r:embed="rId7">
            <a:alphaModFix/>
          </a:blip>
          <a:srcRect b="0" l="0" r="55861" t="0"/>
          <a:stretch/>
        </p:blipFill>
        <p:spPr>
          <a:xfrm>
            <a:off x="6929838" y="4495212"/>
            <a:ext cx="1388205" cy="13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9"/>
          <p:cNvPicPr preferRelativeResize="0"/>
          <p:nvPr/>
        </p:nvPicPr>
        <p:blipFill rotWithShape="1">
          <a:blip r:embed="rId8">
            <a:alphaModFix/>
          </a:blip>
          <a:srcRect b="31826" l="17235" r="48588" t="35967"/>
          <a:stretch/>
        </p:blipFill>
        <p:spPr>
          <a:xfrm>
            <a:off x="7899700" y="3176113"/>
            <a:ext cx="985124" cy="92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9"/>
          <p:cNvPicPr preferRelativeResize="0"/>
          <p:nvPr/>
        </p:nvPicPr>
        <p:blipFill rotWithShape="1">
          <a:blip r:embed="rId9">
            <a:alphaModFix/>
          </a:blip>
          <a:srcRect b="13660" l="9901" r="7718" t="13015"/>
          <a:stretch/>
        </p:blipFill>
        <p:spPr>
          <a:xfrm>
            <a:off x="7168500" y="1206409"/>
            <a:ext cx="1716325" cy="1018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ткрытая">
  <a:themeElements>
    <a:clrScheme name="Открытая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2023-06-11T10:30:36Z</dcterms:created>
  <dc:creator>Artem</dc:creator>
</cp:coreProperties>
</file>