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7" r:id="rId5"/>
    <p:sldId id="298" r:id="rId6"/>
    <p:sldId id="299" r:id="rId7"/>
    <p:sldId id="326" r:id="rId8"/>
    <p:sldId id="301" r:id="rId9"/>
    <p:sldId id="327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5" r:id="rId18"/>
    <p:sldId id="314" r:id="rId19"/>
    <p:sldId id="311" r:id="rId20"/>
    <p:sldId id="312" r:id="rId21"/>
    <p:sldId id="317" r:id="rId22"/>
    <p:sldId id="320" r:id="rId23"/>
    <p:sldId id="319" r:id="rId24"/>
    <p:sldId id="318" r:id="rId25"/>
    <p:sldId id="321" r:id="rId26"/>
    <p:sldId id="322" r:id="rId27"/>
    <p:sldId id="325" r:id="rId28"/>
    <p:sldId id="323" r:id="rId29"/>
    <p:sldId id="324" r:id="rId30"/>
    <p:sldId id="330" r:id="rId31"/>
    <p:sldId id="329" r:id="rId32"/>
    <p:sldId id="328" r:id="rId33"/>
    <p:sldId id="29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87" d="100"/>
          <a:sy n="87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9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5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71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6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3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885A-3FFF-4227-A7A1-58103999E86A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CEF9-5CF8-42FD-A8B0-94ED05F02E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6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456383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</a:t>
            </a:r>
            <a:r>
              <a:rPr lang="en-US" sz="3200" b="1" dirty="0"/>
              <a:t> </a:t>
            </a:r>
            <a:r>
              <a:rPr lang="ru-RU" sz="3200" b="1" dirty="0"/>
              <a:t>7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Процесс гибели-размножения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+</a:t>
            </a:r>
            <a:br>
              <a:rPr lang="en-US" sz="3200" dirty="0"/>
            </a:br>
            <a:r>
              <a:rPr lang="en-US" sz="3200" i="1" dirty="0"/>
              <a:t>M</a:t>
            </a:r>
            <a:r>
              <a:rPr lang="en-US" sz="3200" dirty="0"/>
              <a:t>/</a:t>
            </a:r>
            <a:r>
              <a:rPr lang="en-US" sz="3200" i="1" dirty="0"/>
              <a:t>M</a:t>
            </a:r>
            <a:r>
              <a:rPr lang="en-US" sz="3200" dirty="0"/>
              <a:t>/1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3448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4624"/>
                <a:ext cx="9144000" cy="652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уравнения Колмогорова </a:t>
                </a:r>
                <a:endParaRPr lang="en-US" sz="2000" b="1" dirty="0"/>
              </a:p>
              <a:p>
                <a:endParaRPr lang="en-US" sz="2000" dirty="0"/>
              </a:p>
              <a:p>
                <a:r>
                  <a:rPr lang="ru-RU" dirty="0"/>
                  <a:t>Перейдём к следующему состоянию</a:t>
                </a:r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численность равна</a:t>
                </a:r>
                <a:r>
                  <a:rPr lang="en-US" dirty="0"/>
                  <a:t> 1</a:t>
                </a:r>
                <a:r>
                  <a:rPr lang="ru-RU" dirty="0"/>
                  <a:t>, если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ru-RU" dirty="0"/>
                  <a:t> никого не было и кто-то родился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+∆</m:t>
                        </m:r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(∆)]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была одна особь и ничего не произошло за время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+∆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[1−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(∆)]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ru-RU" dirty="0"/>
                  <a:t> были две особи</a:t>
                </a:r>
                <a:r>
                  <a:rPr lang="en-US" dirty="0"/>
                  <a:t>, </a:t>
                </a:r>
                <a:r>
                  <a:rPr lang="ru-RU" dirty="0"/>
                  <a:t>одна из них умерла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+∆]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(∆)]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ru-RU" dirty="0"/>
                  <a:t> было более двух особей, более одной гибели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+∆]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(∆)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Значит</a:t>
                </a:r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1−(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24"/>
                <a:ext cx="9144000" cy="6524863"/>
              </a:xfrm>
              <a:prstGeom prst="rect">
                <a:avLst/>
              </a:prstGeom>
              <a:blipFill>
                <a:blip r:embed="rId2"/>
                <a:stretch>
                  <a:fillRect l="-533" t="-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6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4624"/>
                <a:ext cx="9144000" cy="646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уравнения Колмогорова</a:t>
                </a:r>
                <a:endParaRPr lang="en-US" sz="2000" b="1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+∆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Шаг к производной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Уравнение Колмогорова 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=1 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 стационарном режиме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+(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24"/>
                <a:ext cx="9144000" cy="6466322"/>
              </a:xfrm>
              <a:prstGeom prst="rect">
                <a:avLst/>
              </a:prstGeom>
              <a:blipFill>
                <a:blip r:embed="rId2"/>
                <a:stretch>
                  <a:fillRect l="-533" t="-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3419872" y="5733256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62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21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уравнения Колмогорова</a:t>
                </a:r>
                <a:endParaRPr lang="en-US" sz="2000" b="1" dirty="0"/>
              </a:p>
              <a:p>
                <a:endParaRPr lang="ru-RU" dirty="0"/>
              </a:p>
              <a:p>
                <a:r>
                  <a:rPr lang="ru-RU" dirty="0"/>
                  <a:t>Если перейти 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=2, 3, …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увидим, что всё похоже на случай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получим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𝑗</m:t>
                    </m:r>
                    <m:r>
                      <a:rPr lang="en-US" i="1" smtClean="0">
                        <a:latin typeface="Cambria Math"/>
                      </a:rPr>
                      <m:t>=3 </m:t>
                    </m:r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 общем случае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1.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Если хотите строгости, попробуйте доказать эту формулу индукцией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Теперь мы можем выразить все вероятности через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Только мы не знаем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algn="ctr"/>
                <a:r>
                  <a:rPr lang="ru-RU" dirty="0"/>
                  <a:t>Не беда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212085"/>
              </a:xfrm>
              <a:prstGeom prst="rect">
                <a:avLst/>
              </a:prstGeom>
              <a:blipFill>
                <a:blip r:embed="rId2"/>
                <a:stretch>
                  <a:fillRect l="-533" t="-491" b="-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48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336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стационарное распределение</a:t>
                </a:r>
                <a:endParaRPr lang="en-US" sz="2000" b="1" dirty="0"/>
              </a:p>
              <a:p>
                <a:pPr algn="ctr"/>
                <a:endParaRPr lang="en-US" dirty="0"/>
              </a:p>
              <a:p>
                <a:r>
                  <a:rPr lang="ru-RU" dirty="0"/>
                  <a:t>Мы знаем это:</a:t>
                </a:r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≥1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А ещё вот это</a:t>
                </a:r>
                <a:r>
                  <a:rPr lang="en-US" dirty="0"/>
                  <a:t>:</a:t>
                </a:r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360279"/>
              </a:xfrm>
              <a:prstGeom prst="rect">
                <a:avLst/>
              </a:prstGeom>
              <a:blipFill>
                <a:blip r:embed="rId2"/>
                <a:stretch>
                  <a:fillRect l="-533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7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4867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стационарное распределение</a:t>
                </a:r>
                <a:endParaRPr lang="en-US" sz="2000" b="1" dirty="0"/>
              </a:p>
              <a:p>
                <a:pPr algn="ctr"/>
                <a:endParaRPr lang="en-US" sz="2000" dirty="0"/>
              </a:p>
              <a:p>
                <a:r>
                  <a:rPr lang="ru-RU" dirty="0"/>
                  <a:t>Мы знаем это:</a:t>
                </a:r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≥1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А ещё вот это</a:t>
                </a:r>
                <a:r>
                  <a:rPr lang="en-US" dirty="0"/>
                  <a:t>:</a:t>
                </a:r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Значит</a:t>
                </a:r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 dirty="0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867551"/>
              </a:xfrm>
              <a:prstGeom prst="rect">
                <a:avLst/>
              </a:prstGeom>
              <a:blipFill>
                <a:blip r:embed="rId2"/>
                <a:stretch>
                  <a:fillRect l="-533" t="-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79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709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стационарное распределение</a:t>
                </a:r>
                <a:endParaRPr lang="en-US" sz="2000" b="1" dirty="0"/>
              </a:p>
              <a:p>
                <a:pPr algn="ctr"/>
                <a:endParaRPr lang="en-US" sz="2000" dirty="0"/>
              </a:p>
              <a:p>
                <a:r>
                  <a:rPr lang="ru-RU" dirty="0"/>
                  <a:t>Мы знаем это:</a:t>
                </a:r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≥1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А ещё вот это</a:t>
                </a:r>
                <a:r>
                  <a:rPr lang="en-US" dirty="0"/>
                  <a:t>:</a:t>
                </a:r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Значит</a:t>
                </a:r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 dirty="0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Получили всё распределение целиком!</a:t>
                </a:r>
                <a:endParaRPr lang="en-US" dirty="0"/>
              </a:p>
              <a:p>
                <a:r>
                  <a:rPr lang="en-US" dirty="0"/>
                  <a:t>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 dirty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l-G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>
                                                  <a:latin typeface="Cambria Math"/>
                                                </a:rPr>
                                                <m:t>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094378"/>
              </a:xfrm>
              <a:prstGeom prst="rect">
                <a:avLst/>
              </a:prstGeom>
              <a:blipFill>
                <a:blip r:embed="rId2"/>
                <a:stretch>
                  <a:fillRect l="-533" t="-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3131840" y="4941168"/>
            <a:ext cx="288032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05064"/>
            <a:ext cx="1849434" cy="2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554"/>
                <a:ext cx="9144000" cy="3131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вопросы эргодичности</a:t>
                </a:r>
                <a:endParaRPr lang="en-US" sz="2000" b="1" dirty="0"/>
              </a:p>
              <a:p>
                <a:endParaRPr lang="en-US" b="1" dirty="0"/>
              </a:p>
              <a:p>
                <a:r>
                  <a:rPr lang="ru-RU" dirty="0"/>
                  <a:t>Итак,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 dirty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l-G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>
                                                  <a:latin typeface="Cambria Math"/>
                                                </a:rPr>
                                                <m:t>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А что если не существует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dirty="0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l-G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4"/>
                <a:ext cx="9144000" cy="3131691"/>
              </a:xfrm>
              <a:prstGeom prst="rect">
                <a:avLst/>
              </a:prstGeom>
              <a:blipFill>
                <a:blip r:embed="rId2"/>
                <a:stretch>
                  <a:fillRect l="-533" t="-1170" b="-18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34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554"/>
                <a:ext cx="9144000" cy="4270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вопросы эргодичности</a:t>
                </a:r>
                <a:endParaRPr lang="en-US" sz="2000" b="1" dirty="0"/>
              </a:p>
              <a:p>
                <a:endParaRPr lang="en-US" sz="2000" b="1" dirty="0"/>
              </a:p>
              <a:p>
                <a:r>
                  <a:rPr lang="ru-RU" dirty="0"/>
                  <a:t>Итак,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 dirty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l-G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>
                                                  <a:latin typeface="Cambria Math"/>
                                                </a:rPr>
                                                <m:t>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А что если не существует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dirty="0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l-G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? </a:t>
                </a:r>
              </a:p>
              <a:p>
                <a:pPr algn="ctr"/>
                <a:endParaRPr lang="ru-RU" i="1" dirty="0"/>
              </a:p>
              <a:p>
                <a:pPr algn="ctr"/>
                <a:r>
                  <a:rPr lang="ru-RU" i="1" dirty="0"/>
                  <a:t>Тогда стационарного распределения нет</a:t>
                </a:r>
                <a:r>
                  <a:rPr lang="en-US" i="1" dirty="0"/>
                  <a:t>.</a:t>
                </a:r>
              </a:p>
              <a:p>
                <a:pPr algn="ctr"/>
                <a:endParaRPr lang="en-US" i="1" dirty="0"/>
              </a:p>
              <a:p>
                <a:r>
                  <a:rPr lang="ru-RU" dirty="0"/>
                  <a:t>А если оно есть, процесс к нему сойдётся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4"/>
                <a:ext cx="9144000" cy="4270464"/>
              </a:xfrm>
              <a:prstGeom prst="rect">
                <a:avLst/>
              </a:prstGeom>
              <a:blipFill>
                <a:blip r:embed="rId2"/>
                <a:stretch>
                  <a:fillRect l="-533" t="-857" b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84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554"/>
                <a:ext cx="9144000" cy="680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гибель: вопросы эргодичности</a:t>
                </a:r>
                <a:endParaRPr lang="en-US" sz="2000" b="1" dirty="0"/>
              </a:p>
              <a:p>
                <a:endParaRPr lang="en-US" b="1" dirty="0"/>
              </a:p>
              <a:p>
                <a:r>
                  <a:rPr lang="ru-RU" dirty="0"/>
                  <a:t>Итак,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 dirty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l-G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>
                                                  <a:latin typeface="Cambria Math"/>
                                                </a:rPr>
                                                <m:t>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А что если не существует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dirty="0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l-G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? </a:t>
                </a:r>
              </a:p>
              <a:p>
                <a:pPr algn="ctr"/>
                <a:endParaRPr lang="ru-RU" i="1" dirty="0"/>
              </a:p>
              <a:p>
                <a:pPr algn="ctr"/>
                <a:r>
                  <a:rPr lang="ru-RU" i="1" dirty="0"/>
                  <a:t>Тогда стационарного распределения нет</a:t>
                </a:r>
                <a:r>
                  <a:rPr lang="en-US" i="1" dirty="0"/>
                  <a:t>.</a:t>
                </a:r>
              </a:p>
              <a:p>
                <a:pPr algn="ctr"/>
                <a:endParaRPr lang="en-US" i="1" dirty="0"/>
              </a:p>
              <a:p>
                <a:r>
                  <a:rPr lang="ru-RU" dirty="0"/>
                  <a:t>А если оно есть, процесс к нему сойдётся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algn="ctr"/>
                <a:r>
                  <a:rPr lang="ru-RU" i="1" dirty="0"/>
                  <a:t>Не обязательно</a:t>
                </a:r>
                <a:r>
                  <a:rPr lang="en-US" i="1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Достаточное условие эргодичности процесса гибели-размножения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ru-RU" dirty="0"/>
                  <a:t>Если существует такое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dirty="0"/>
                  <a:t>,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процесс гибели-размножения имеет стационарное распределение и оно совпадает с предельным распределением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algn="ctr"/>
                <a:r>
                  <a:rPr lang="ru-RU" sz="1400" i="1" dirty="0"/>
                  <a:t>Что за</a:t>
                </a:r>
                <a:r>
                  <a:rPr lang="en-US" sz="1400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1400" i="1" dirty="0"/>
                  <a:t>? </a:t>
                </a:r>
                <a:r>
                  <a:rPr lang="ru-RU" sz="1400" i="1" dirty="0"/>
                  <a:t>Зачем</a:t>
                </a:r>
                <a:r>
                  <a:rPr lang="en-US" sz="1400" i="1" dirty="0"/>
                  <a:t>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4"/>
                <a:ext cx="9144000" cy="6806543"/>
              </a:xfrm>
              <a:prstGeom prst="rect">
                <a:avLst/>
              </a:prstGeom>
              <a:blipFill>
                <a:blip r:embed="rId2"/>
                <a:stretch>
                  <a:fillRect l="-533" t="-538" b="-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35496" y="5373216"/>
            <a:ext cx="907300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57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771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/>
                  <a:t>M</a:t>
                </a:r>
                <a:r>
                  <a:rPr lang="en-US" sz="2000" b="1" dirty="0"/>
                  <a:t>/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/1</a:t>
                </a:r>
              </a:p>
              <a:p>
                <a:endParaRPr lang="en-US" dirty="0"/>
              </a:p>
              <a:p>
                <a:r>
                  <a:rPr lang="ru-RU" dirty="0"/>
                  <a:t>Схема СМО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ru-RU" dirty="0"/>
                  <a:t>Заявки поступают простейшим потоком с интенсивностью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lvl="4"/>
                <a:r>
                  <a:rPr lang="ru-RU" dirty="0"/>
                  <a:t>Вероятность поступления за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единиц времени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∆+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ru-RU" dirty="0"/>
                  <a:t>Время обслуживания распределено экспоненциально, интенсивность обслуживания: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	</a:t>
                </a:r>
                <a:r>
                  <a:rPr lang="ru-RU" dirty="0"/>
                  <a:t>Среднее время обслуживания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	</a:t>
                </a:r>
                <a:r>
                  <a:rPr lang="ru-RU" dirty="0"/>
                  <a:t>Вероятность завершения обслуживания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ru-RU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ru-RU" dirty="0"/>
                  <a:t>Один канал обслуживания, бесконечная ёмкость, нет потерь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Найдём</a:t>
                </a:r>
                <a:r>
                  <a:rPr lang="en-US" dirty="0"/>
                  <a:t>:</a:t>
                </a:r>
              </a:p>
              <a:p>
                <a:pPr marL="2114550" lvl="4" indent="-285750">
                  <a:buFont typeface="Wingdings" pitchFamily="2" charset="2"/>
                  <a:buChar char="v"/>
                </a:pPr>
                <a:r>
                  <a:rPr lang="ru-RU" dirty="0"/>
                  <a:t>загрузку мощностей</a:t>
                </a:r>
                <a:r>
                  <a:rPr lang="en-US" dirty="0"/>
                  <a:t>;		</a:t>
                </a:r>
                <a:r>
                  <a:rPr lang="ru-RU" i="1" dirty="0"/>
                  <a:t>сегодня</a:t>
                </a:r>
                <a:endParaRPr lang="en-US" i="1" dirty="0"/>
              </a:p>
              <a:p>
                <a:pPr marL="2114550" lvl="4" indent="-285750">
                  <a:buFont typeface="Wingdings" pitchFamily="2" charset="2"/>
                  <a:buChar char="v"/>
                </a:pPr>
                <a:r>
                  <a:rPr lang="ru-RU" dirty="0"/>
                  <a:t>длину очереди</a:t>
                </a:r>
                <a:r>
                  <a:rPr lang="en-US" dirty="0"/>
                  <a:t>;			</a:t>
                </a:r>
                <a:r>
                  <a:rPr lang="ru-RU" i="1" dirty="0"/>
                  <a:t>сегодня</a:t>
                </a:r>
                <a:endParaRPr lang="en-US" i="1" dirty="0"/>
              </a:p>
              <a:p>
                <a:pPr marL="2114550" lvl="4" indent="-285750">
                  <a:buFont typeface="Wingdings" pitchFamily="2" charset="2"/>
                  <a:buChar char="v"/>
                </a:pPr>
                <a:r>
                  <a:rPr lang="ru-RU" dirty="0"/>
                  <a:t>время ожидания</a:t>
                </a:r>
                <a:r>
                  <a:rPr lang="en-US" dirty="0"/>
                  <a:t>.		</a:t>
                </a:r>
                <a:r>
                  <a:rPr lang="ru-RU" i="1" dirty="0"/>
                  <a:t>в следующий раз</a:t>
                </a:r>
                <a:endParaRPr lang="en-US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71084"/>
              </a:xfrm>
              <a:prstGeom prst="rect">
                <a:avLst/>
              </a:prstGeom>
              <a:blipFill>
                <a:blip r:embed="rId2"/>
                <a:stretch>
                  <a:fillRect l="-533" t="-450" b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>
            <a:off x="35496" y="1772816"/>
            <a:ext cx="21602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736" y="15853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OOOOO….OOO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1544018"/>
            <a:ext cx="2232248" cy="44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779912" y="1772816"/>
            <a:ext cx="504056" cy="28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6516216" y="1769622"/>
            <a:ext cx="1944216" cy="31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5976" y="1609055"/>
            <a:ext cx="271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КАНАЛ ОБСЛУЖИВАНИЯ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96" y="14127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ЗАЯВКИ ПОСТУПАЮТ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8224" y="14127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ЗАЯВКИ УХОДЯТ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5776" y="122811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ОЧЕРЕДЬ</a:t>
            </a:r>
          </a:p>
        </p:txBody>
      </p:sp>
    </p:spTree>
    <p:extLst>
      <p:ext uri="{BB962C8B-B14F-4D97-AF65-F5344CB8AC3E}">
        <p14:creationId xmlns:p14="http://schemas.microsoft.com/office/powerpoint/2010/main" val="204310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-27384"/>
                <a:ext cx="9252520" cy="690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Напоминалка</a:t>
                </a:r>
                <a:r>
                  <a:rPr lang="en-US" sz="2000" b="1" dirty="0"/>
                  <a:t>: </a:t>
                </a:r>
                <a:r>
                  <a:rPr lang="ru-RU" sz="2000" b="1" dirty="0"/>
                  <a:t>цепи Маркова в непрерывном времени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Случайный процесс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∈[0; ∞)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дискретным пространством состояний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называют цепью Маркова, если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∩…∩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endParaRPr lang="en-US" dirty="0"/>
              </a:p>
              <a:p>
                <a:r>
                  <a:rPr lang="ru-RU" dirty="0"/>
                  <a:t>для любого набора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0; ∞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r>
                  <a:rPr lang="ru-RU" dirty="0"/>
                  <a:t>для любых состояний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Распределение цепи Маркова в непрерывном времени определяется</a:t>
                </a:r>
                <a:endParaRPr lang="en-US" dirty="0"/>
              </a:p>
              <a:p>
                <a:pPr marL="720000" indent="-285750">
                  <a:buFont typeface="Wingdings" pitchFamily="2" charset="2"/>
                  <a:buChar char="Ø"/>
                </a:pPr>
                <a:r>
                  <a:rPr lang="ru-RU" dirty="0"/>
                  <a:t>начальным распределением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720000" indent="-285750">
                  <a:buFont typeface="Wingdings" pitchFamily="2" charset="2"/>
                  <a:buChar char="Ø"/>
                </a:pPr>
                <a:r>
                  <a:rPr lang="ru-RU" dirty="0"/>
                  <a:t>матрицей интенсивностей переходов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sz="1600" dirty="0"/>
                  <a:t>Свойства матрицы переходов</a:t>
                </a:r>
                <a:r>
                  <a:rPr lang="en-US" sz="1600" dirty="0"/>
                  <a:t>:</a:t>
                </a:r>
                <a:r>
                  <a:rPr lang="en-US" dirty="0"/>
                  <a:t>		</a:t>
                </a:r>
                <a:r>
                  <a:rPr lang="ru-RU" dirty="0"/>
                  <a:t>	</a:t>
                </a:r>
                <a:r>
                  <a:rPr lang="ru-RU" sz="1600" dirty="0"/>
                  <a:t>Вер-</a:t>
                </a:r>
                <a:r>
                  <a:rPr lang="ru-RU" sz="1600" dirty="0" err="1"/>
                  <a:t>ть</a:t>
                </a:r>
                <a:r>
                  <a:rPr lang="ru-RU" sz="1600" dirty="0"/>
                  <a:t> перехода из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в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за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единиц времени</a:t>
                </a:r>
                <a:r>
                  <a:rPr lang="en-US" sz="1600" dirty="0"/>
                  <a:t>:</a:t>
                </a:r>
              </a:p>
              <a:p>
                <a:endParaRPr lang="en-US" dirty="0"/>
              </a:p>
              <a:p>
                <a:pPr marL="72000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0, 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(∆)</m:t>
                    </m:r>
                  </m:oMath>
                </a14:m>
                <a:r>
                  <a:rPr lang="en-US" dirty="0"/>
                  <a:t> 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72000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0, 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>
                    <a:ea typeface="Cambria Math"/>
                  </a:rPr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(∆)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ea typeface="Cambria Math"/>
                </a:endParaRPr>
              </a:p>
              <a:p>
                <a:pPr marL="72000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384"/>
                <a:ext cx="9252520" cy="6901826"/>
              </a:xfrm>
              <a:prstGeom prst="rect">
                <a:avLst/>
              </a:prstGeom>
              <a:blipFill>
                <a:blip r:embed="rId2"/>
                <a:stretch>
                  <a:fillRect l="-527" t="-530" b="-4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88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Система</a:t>
                </a:r>
                <a:r>
                  <a:rPr lang="ru-RU" sz="2000" b="1" i="1" dirty="0"/>
                  <a:t> 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/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/1 </a:t>
                </a:r>
                <a:r>
                  <a:rPr lang="ru-RU" sz="2000" b="1" dirty="0"/>
                  <a:t>как цепь Маркова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число заявок в системе в момент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Что может случиться за бесконечно малый промежуток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ru-RU" dirty="0"/>
                  <a:t>Одна заявка пришла, ни одна не ушла,</a:t>
                </a:r>
                <a:endParaRPr lang="en-US" dirty="0"/>
              </a:p>
              <a:p>
                <a:r>
                  <a:rPr lang="en-US" dirty="0"/>
                  <a:t>	</a:t>
                </a:r>
                <a:r>
                  <a:rPr lang="ru-RU" i="1" dirty="0"/>
                  <a:t>вероятность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  <m:r>
                          <a:rPr lang="el-GR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∆+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𝑜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μ</m:t>
                    </m:r>
                    <m:sSup>
                      <m:sSupPr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ru-RU" dirty="0"/>
                  <a:t>Никто не пришёл</a:t>
                </a:r>
                <a:r>
                  <a:rPr lang="en-US" dirty="0"/>
                  <a:t>,</a:t>
                </a:r>
                <a:r>
                  <a:rPr lang="ru-RU" dirty="0"/>
                  <a:t> обслуживание одной заявки завершилось,</a:t>
                </a:r>
                <a:endParaRPr lang="en-US" dirty="0"/>
              </a:p>
              <a:p>
                <a:r>
                  <a:rPr lang="en-US" dirty="0"/>
                  <a:t>	</a:t>
                </a:r>
                <a:r>
                  <a:rPr lang="ru-RU" i="1" dirty="0"/>
                  <a:t>вероятность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el-GR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𝑜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∆+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𝑜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μ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∆−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μ</m:t>
                    </m:r>
                    <m:sSup>
                      <m:sSup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μ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∆+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ru-RU" dirty="0"/>
                  <a:t>Ни поступлений, ни завершений,</a:t>
                </a:r>
                <a:endParaRPr lang="en-US" dirty="0"/>
              </a:p>
              <a:p>
                <a:r>
                  <a:rPr lang="en-US" dirty="0"/>
                  <a:t>	</a:t>
                </a:r>
                <a:r>
                  <a:rPr lang="ru-RU" i="1" dirty="0"/>
                  <a:t>вероятность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el-GR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𝑜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∆+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𝑜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μ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∆+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μ</m:t>
                    </m:r>
                    <m:sSup>
                      <m:sSup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</m:d>
                      <m:r>
                        <a:rPr lang="el-GR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ru-RU" dirty="0"/>
                  <a:t>Другие варианты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	</a:t>
                </a:r>
                <a:r>
                  <a:rPr lang="ru-RU" i="1" dirty="0"/>
                  <a:t>вероятность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Интенсивности переходов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663089"/>
              </a:xfrm>
              <a:prstGeom prst="rect">
                <a:avLst/>
              </a:prstGeom>
              <a:blipFill>
                <a:blip r:embed="rId2"/>
                <a:stretch>
                  <a:fillRect l="-533" t="-538" b="-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5589240"/>
            <a:ext cx="8388424" cy="118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79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-27384"/>
                <a:ext cx="9144000" cy="6958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/>
                  <a:t>M</a:t>
                </a:r>
                <a:r>
                  <a:rPr lang="en-US" sz="2000" b="1" dirty="0"/>
                  <a:t>/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/1: </a:t>
                </a:r>
                <a:r>
                  <a:rPr lang="ru-RU" sz="2000" b="1" dirty="0"/>
                  <a:t>стационарный режим</a:t>
                </a:r>
                <a:endParaRPr lang="en-US" sz="2000" b="1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процесс гибели-размножения с постоянной интенсивностью рождений и смертей: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/>
                        </a:rPr>
                        <m:t>λ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μ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Вероятность того, что в случайный момент времени в системе будет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заявок: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 dirty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dirty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l-G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>
                                                  <a:latin typeface="Cambria Math"/>
                                                </a:rPr>
                                                <m:t>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 dirty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>
                                                  <a:latin typeface="Cambria Math"/>
                                                </a:rPr>
                                                <m:t>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</a:rPr>
                      <m:t>λ</m:t>
                    </m:r>
                    <m:r>
                      <a:rPr lang="el-GR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ряд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сходится, нет стационарного распределения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</a:rPr>
                      <m:t>λ</m:t>
                    </m:r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ряд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убывающая геометрическая прогрессия, так что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 dirty="0">
                                          <a:latin typeface="Cambria Math"/>
                                        </a:rPr>
                                        <m:t>λ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μ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Следовательно</a:t>
                </a:r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 dirty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i="1">
                                                  <a:latin typeface="Cambria Math"/>
                                                </a:rPr>
                                                <m:t>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 dirty="0">
                                          <a:latin typeface="Cambria Math"/>
                                        </a:rPr>
                                        <m:t>λ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μ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 dirty="0">
                                          <a:latin typeface="Cambria Math"/>
                                        </a:rPr>
                                        <m:t>λ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μ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 dirty="0">
                                          <a:latin typeface="Cambria Math"/>
                                        </a:rPr>
                                        <m:t>λ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μ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384"/>
                <a:ext cx="9144000" cy="6958572"/>
              </a:xfrm>
              <a:prstGeom prst="rect">
                <a:avLst/>
              </a:prstGeom>
              <a:blipFill>
                <a:blip r:embed="rId2"/>
                <a:stretch>
                  <a:fillRect l="-533" t="-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7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-27384"/>
                <a:ext cx="9144000" cy="669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/>
                  <a:t>M</a:t>
                </a:r>
                <a:r>
                  <a:rPr lang="en-US" sz="2000" b="1" dirty="0"/>
                  <a:t>/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/1: </a:t>
                </a:r>
                <a:r>
                  <a:rPr lang="ru-RU" sz="2000" b="1" dirty="0"/>
                  <a:t>стационарный режим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Мы нашли стационарное распределение числа заявок в системе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/</a:t>
                </a:r>
                <a:r>
                  <a:rPr lang="en-US" i="1" dirty="0"/>
                  <a:t>M</a:t>
                </a:r>
                <a:r>
                  <a:rPr lang="en-US" dirty="0"/>
                  <a:t>/1 </a:t>
                </a:r>
                <a:r>
                  <a:rPr lang="ru-RU" dirty="0"/>
                  <a:t>с интенсивностью входящего потока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</a:rPr>
                      <m:t>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интенсивностью обслуживания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</a:rPr>
                      <m:t>λ</m:t>
                    </m:r>
                    <m:r>
                      <a:rPr lang="el-GR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стационарного распределения нет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</a:rPr>
                      <m:t>λ</m:t>
                    </m:r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вероятность простоя:</a:t>
                </a:r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а вероятность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заявок в системе</a:t>
                </a:r>
                <a:r>
                  <a:rPr lang="en-US" dirty="0"/>
                  <a:t> (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заявок в очереди</a:t>
                </a:r>
                <a:r>
                  <a:rPr lang="en-US" dirty="0"/>
                  <a:t>)</a:t>
                </a:r>
                <a:r>
                  <a:rPr lang="ru-RU" dirty="0"/>
                  <a:t>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 dirty="0">
                                      <a:latin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Вероятности зависят от отношения интенсивностей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λ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</m:oMath>
                </a14:m>
                <a:r>
                  <a:rPr lang="ru-RU" dirty="0"/>
                  <a:t>. Это</a:t>
                </a:r>
                <a:r>
                  <a:rPr lang="en-US" dirty="0"/>
                  <a:t> </a:t>
                </a:r>
                <a:r>
                  <a:rPr lang="ru-RU" dirty="0"/>
                  <a:t>отношение называют </a:t>
                </a:r>
                <a:r>
                  <a:rPr lang="ru-RU" i="1" dirty="0"/>
                  <a:t>приведённой интенсивностью потока заявок</a:t>
                </a:r>
                <a:r>
                  <a:rPr lang="ru-RU" dirty="0"/>
                  <a:t> и иногда измеряют в </a:t>
                </a:r>
                <a:r>
                  <a:rPr lang="ru-RU" i="1" dirty="0" err="1"/>
                  <a:t>эрлангах</a:t>
                </a:r>
                <a:r>
                  <a:rPr lang="ru-RU" dirty="0"/>
                  <a:t>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ρ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Стационарные вероятности, выраженные через приведённую интенсивность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0" smtClean="0">
                          <a:latin typeface="Cambria Math"/>
                        </a:rPr>
                        <m:t>=0, 1, 2, …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384"/>
                <a:ext cx="9144000" cy="6695231"/>
              </a:xfrm>
              <a:prstGeom prst="rect">
                <a:avLst/>
              </a:prstGeom>
              <a:blipFill>
                <a:blip r:embed="rId2"/>
                <a:stretch>
                  <a:fillRect l="-533" t="-546" r="-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2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-27384"/>
                <a:ext cx="9144000" cy="687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Геометрическое распределение</a:t>
                </a:r>
                <a:r>
                  <a:rPr lang="en-US" sz="2000" b="1" dirty="0"/>
                  <a:t>. </a:t>
                </a:r>
                <a:r>
                  <a:rPr lang="ru-RU" sz="2000" b="1" dirty="0"/>
                  <a:t>Эргодичность</a:t>
                </a:r>
                <a:r>
                  <a:rPr lang="en-US" sz="2000" b="1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Случайная величина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геометрическое распределение с параметром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∈(0;1)</m:t>
                    </m:r>
                  </m:oMath>
                </a14:m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ru-RU" dirty="0"/>
                  <a:t> принимает неотрицательные целые значения с вероятностями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(1−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  <m:r>
                        <a:rPr lang="en-US" b="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Обозначение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𝐺𝑒𝑜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Итак,</a:t>
                </a:r>
                <a:r>
                  <a:rPr lang="en-US" dirty="0"/>
                  <a:t> </a:t>
                </a:r>
                <a:r>
                  <a:rPr lang="ru-RU" dirty="0"/>
                  <a:t>число заявок в системе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/</a:t>
                </a:r>
                <a:r>
                  <a:rPr lang="en-US" i="1" dirty="0"/>
                  <a:t>M</a:t>
                </a:r>
                <a:r>
                  <a:rPr lang="en-US" dirty="0"/>
                  <a:t>/1 </a:t>
                </a:r>
                <a:r>
                  <a:rPr lang="ru-RU" dirty="0"/>
                  <a:t>в стационарном режиме имеет геом. распределение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</a:rPr>
                        <m:t>𝐺𝑒𝑜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Сходится ли процесс к стационарному распределению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ru-RU" dirty="0"/>
                  <a:t>Достаточное условие эргодичности</a:t>
                </a:r>
                <a:r>
                  <a:rPr lang="en-US" dirty="0"/>
                  <a:t>: </a:t>
                </a:r>
                <a:r>
                  <a:rPr lang="ru-RU" dirty="0"/>
                  <a:t>если существует такое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ru-RU" dirty="0"/>
                  <a:t>,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процесс гибели-размножения имеет стационарное распределение и оно совпадает с предельным распределением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т.е.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</a:rPr>
                      <m:t>λ</m:t>
                    </m:r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), </a:t>
                </a:r>
                <a:r>
                  <a:rPr lang="ru-RU" dirty="0"/>
                  <a:t>то стационарное распределение существует и совпадает с предельным распределением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т.е.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</a:rPr>
                      <m:t>λ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</m:oMath>
                </a14:m>
                <a:r>
                  <a:rPr lang="en-US" dirty="0"/>
                  <a:t>), </a:t>
                </a:r>
                <a:r>
                  <a:rPr lang="ru-RU" dirty="0"/>
                  <a:t>то стационарного распределения нет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algn="ctr"/>
                <a:r>
                  <a:rPr lang="ru-RU" sz="1400" dirty="0"/>
                  <a:t>Заметьте</a:t>
                </a:r>
                <a:r>
                  <a:rPr lang="en-US" sz="1400" dirty="0"/>
                  <a:t>: </a:t>
                </a:r>
                <a:r>
                  <a:rPr lang="ru-RU" sz="1400" dirty="0"/>
                  <a:t>недостаточно, чтобы интенсивность обслуживания совпадала с интенсивностью входящего потока</a:t>
                </a:r>
                <a:r>
                  <a:rPr lang="en-US" sz="1400" dirty="0"/>
                  <a:t>!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384"/>
                <a:ext cx="9144000" cy="6875728"/>
              </a:xfrm>
              <a:prstGeom prst="rect">
                <a:avLst/>
              </a:prstGeom>
              <a:blipFill>
                <a:blip r:embed="rId2"/>
                <a:stretch>
                  <a:fillRect l="-533" t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28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-27384"/>
                <a:ext cx="9144000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Загрузка мощностей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i="1" dirty="0"/>
                  <a:t>Коэффициент загрузки мощностей</a:t>
                </a:r>
                <a:r>
                  <a:rPr lang="ru-RU" dirty="0"/>
                  <a:t> равен среднему числу занятых каналов обслуживания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Для одноканальной системы он равен вероятности того, что единственный канал занят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В системе</a:t>
                </a:r>
                <a:r>
                  <a:rPr lang="en-US" dirty="0"/>
                  <a:t> M/M/1 </a:t>
                </a:r>
                <a:r>
                  <a:rPr lang="ru-RU" dirty="0"/>
                  <a:t>коэффициент загрузки мощностей равен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ρ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Совпадает с приведённой интенсивностью входящего потока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384"/>
                <a:ext cx="9144000" cy="3447098"/>
              </a:xfrm>
              <a:prstGeom prst="rect">
                <a:avLst/>
              </a:prstGeom>
              <a:blipFill>
                <a:blip r:embed="rId2"/>
                <a:stretch>
                  <a:fillRect l="-533" t="-1062" b="-1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1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31174"/>
                <a:ext cx="9144000" cy="5030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Среднее число заявок в системе</a:t>
                </a:r>
                <a:endParaRPr lang="en-US" sz="2000" b="1" dirty="0"/>
              </a:p>
              <a:p>
                <a:pPr algn="ctr"/>
                <a:endParaRPr lang="en-US" dirty="0"/>
              </a:p>
              <a:p>
                <a:pPr algn="just"/>
                <a:r>
                  <a:rPr lang="ru-RU" dirty="0"/>
                  <a:t>Найдём дополнительную функцию распределения для числа заявок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ru-RU" dirty="0"/>
                  <a:t> в стационарном режиме</a:t>
                </a:r>
                <a:r>
                  <a:rPr lang="en-US" dirty="0"/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ρ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e>
                      </m:d>
                      <m:f>
                        <m:fPr>
                          <m:ctrlPr>
                            <a:rPr lang="el-G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Это для целых неотрицательных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Для дробных:</a:t>
                </a:r>
                <a:endParaRPr lang="en-US" dirty="0"/>
              </a:p>
              <a:p>
                <a:pPr algn="just"/>
                <a:endParaRPr lang="en-US" i="1" dirty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l-G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l-GR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– целая часть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А теперь найдём математическое ожидание через геометрическую интерпретацию</a:t>
                </a:r>
                <a:r>
                  <a:rPr lang="en-US" dirty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ρ</m:t>
                              </m:r>
                            </m:e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ρ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74"/>
                <a:ext cx="9144000" cy="5030864"/>
              </a:xfrm>
              <a:prstGeom prst="rect">
                <a:avLst/>
              </a:prstGeom>
              <a:blipFill>
                <a:blip r:embed="rId2"/>
                <a:stretch>
                  <a:fillRect l="-533" t="-606" r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1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31174"/>
                <a:ext cx="9144000" cy="560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Средняя длина очереди</a:t>
                </a:r>
                <a:endParaRPr lang="en-US" sz="2000" b="1" dirty="0"/>
              </a:p>
              <a:p>
                <a:pPr algn="ctr"/>
                <a:endParaRPr lang="en-US" dirty="0"/>
              </a:p>
              <a:p>
                <a:pPr algn="just"/>
                <a:r>
                  <a:rPr lang="ru-RU" dirty="0"/>
                  <a:t>Обозначим длину очереди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когда в системе есть хотя бы одна заявка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);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когда нет заявок</a:t>
                </a:r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Иначе говоря</a:t>
                </a:r>
                <a:r>
                  <a:rPr lang="en-US" dirty="0"/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ρ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Средняя длина очереди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ρ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ρ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algn="just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74"/>
                <a:ext cx="9144000" cy="5605765"/>
              </a:xfrm>
              <a:prstGeom prst="rect">
                <a:avLst/>
              </a:prstGeom>
              <a:blipFill>
                <a:blip r:embed="rId2"/>
                <a:stretch>
                  <a:fillRect l="-533" t="-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932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5CFD699-CE98-4F3A-8EAC-BAB21098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82" y="1014850"/>
            <a:ext cx="7225218" cy="5294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13AEA6-EA7B-42A1-8530-976551000A18}"/>
              </a:ext>
            </a:extLst>
          </p:cNvPr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Длина очереди и загрузка мощностей</a:t>
            </a:r>
          </a:p>
        </p:txBody>
      </p:sp>
    </p:spTree>
    <p:extLst>
      <p:ext uri="{BB962C8B-B14F-4D97-AF65-F5344CB8AC3E}">
        <p14:creationId xmlns:p14="http://schemas.microsoft.com/office/powerpoint/2010/main" val="147522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Пример</a:t>
            </a:r>
            <a:endParaRPr lang="en-US" sz="2000" b="1" dirty="0"/>
          </a:p>
          <a:p>
            <a:endParaRPr lang="en-US" dirty="0"/>
          </a:p>
          <a:p>
            <a:r>
              <a:rPr lang="ru-RU" dirty="0"/>
              <a:t>В столовой одна касса</a:t>
            </a:r>
            <a:r>
              <a:rPr lang="en-US" dirty="0"/>
              <a:t>. </a:t>
            </a:r>
            <a:r>
              <a:rPr lang="ru-RU" dirty="0"/>
              <a:t>Посетители приходят пуассоновским потоком, в среднем 0.5 в минуту</a:t>
            </a:r>
            <a:r>
              <a:rPr lang="en-US" dirty="0"/>
              <a:t>. </a:t>
            </a:r>
            <a:r>
              <a:rPr lang="ru-RU" dirty="0"/>
              <a:t>Время обслуживания экспоненциально распределено со средним </a:t>
            </a:r>
            <a:r>
              <a:rPr lang="en-US" dirty="0"/>
              <a:t>0.75 </a:t>
            </a:r>
            <a:r>
              <a:rPr lang="ru-RU" dirty="0"/>
              <a:t>минут</a:t>
            </a:r>
            <a:r>
              <a:rPr lang="en-US" dirty="0"/>
              <a:t>.</a:t>
            </a:r>
          </a:p>
          <a:p>
            <a:r>
              <a:rPr lang="ru-RU" dirty="0"/>
              <a:t>а) Какую долю времени касса простаивает</a:t>
            </a:r>
            <a:r>
              <a:rPr lang="en-US" dirty="0"/>
              <a:t>?</a:t>
            </a:r>
          </a:p>
          <a:p>
            <a:r>
              <a:rPr lang="ru-RU" dirty="0"/>
              <a:t>б) Каковы среднее число заявок в системе и средняя длина очереди</a:t>
            </a:r>
            <a:r>
              <a:rPr lang="en-US" dirty="0"/>
              <a:t>?</a:t>
            </a:r>
          </a:p>
          <a:p>
            <a:r>
              <a:rPr lang="ru-RU" dirty="0"/>
              <a:t>в) Какова доля времени, в течение которого в очереди более одного человека</a:t>
            </a:r>
            <a:r>
              <a:rPr lang="en-US" dirty="0"/>
              <a:t>?</a:t>
            </a:r>
          </a:p>
          <a:p>
            <a:r>
              <a:rPr lang="ru-RU" dirty="0"/>
              <a:t>г) Требуется, чтобы длина очереди превышала 1 не более 4% всего времени</a:t>
            </a:r>
            <a:r>
              <a:rPr lang="en-US" dirty="0"/>
              <a:t>. </a:t>
            </a:r>
            <a:r>
              <a:rPr lang="ru-RU" dirty="0"/>
              <a:t>Какой должна быть интенсивность обслуживания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016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4282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Пример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В столовой одна касса</a:t>
                </a:r>
                <a:r>
                  <a:rPr lang="en-US" dirty="0"/>
                  <a:t>. </a:t>
                </a:r>
                <a:r>
                  <a:rPr lang="ru-RU" dirty="0"/>
                  <a:t>Посетители приходят пуассоновским потоком, в среднем 0.5 в минуту</a:t>
                </a:r>
                <a:r>
                  <a:rPr lang="en-US" dirty="0"/>
                  <a:t>. </a:t>
                </a:r>
                <a:r>
                  <a:rPr lang="ru-RU" dirty="0"/>
                  <a:t>Время обслуживания экспоненциально распределено со средним </a:t>
                </a:r>
                <a:r>
                  <a:rPr lang="en-US" dirty="0"/>
                  <a:t>0.75 </a:t>
                </a:r>
                <a:r>
                  <a:rPr lang="ru-RU" dirty="0"/>
                  <a:t>минут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а) Какую долю времени касса простаивает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б) Каковы среднее число заявок в системе и средняя длина очереди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в) Какова доля времени, в течение которого в очереди более одного человека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г) Требуется, чтобы длина очереди превышала 1 менее 4% всего времени</a:t>
                </a:r>
                <a:r>
                  <a:rPr lang="en-US" dirty="0"/>
                  <a:t>. </a:t>
                </a:r>
                <a:r>
                  <a:rPr lang="ru-RU" dirty="0"/>
                  <a:t>Какой должна быть интенсивность обслуживания</a:t>
                </a:r>
                <a:r>
                  <a:rPr lang="en-US" dirty="0"/>
                  <a:t>?</a:t>
                </a:r>
              </a:p>
              <a:p>
                <a:pPr marL="342900" indent="-342900">
                  <a:buAutoNum type="alphaLcParenR"/>
                </a:pPr>
                <a:endParaRPr lang="en-US" dirty="0"/>
              </a:p>
              <a:p>
                <a:r>
                  <a:rPr lang="ru-RU" i="1" dirty="0"/>
                  <a:t>Решение</a:t>
                </a:r>
                <a:r>
                  <a:rPr lang="en-US" i="1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=0.5,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0.75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4/3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а) Время простоя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=0.625.</m:t>
                    </m:r>
                  </m:oMath>
                </a14:m>
                <a:r>
                  <a:rPr lang="ru-RU" dirty="0"/>
                  <a:t>	(62.5% всего времени)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282839"/>
              </a:xfrm>
              <a:prstGeom prst="rect">
                <a:avLst/>
              </a:prstGeom>
              <a:blipFill>
                <a:blip r:embed="rId2"/>
                <a:stretch>
                  <a:fillRect l="-533" t="-7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51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-27384"/>
                <a:ext cx="9144000" cy="5683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Напоминалка</a:t>
                </a:r>
                <a:r>
                  <a:rPr lang="en-US" sz="2000" b="1" dirty="0"/>
                  <a:t>: </a:t>
                </a:r>
                <a:r>
                  <a:rPr lang="ru-RU" sz="2000" b="1" dirty="0"/>
                  <a:t>уравнения Колмогорова и стационарное распределение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Распределение цепи Маркова может быть получено из </a:t>
                </a:r>
                <a:r>
                  <a:rPr lang="ru-RU" i="1" dirty="0"/>
                  <a:t>уравнений Колмогорова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Особый интерес представляет </a:t>
                </a:r>
                <a:r>
                  <a:rPr lang="ru-RU" i="1" dirty="0"/>
                  <a:t>стационарное решение </a:t>
                </a:r>
                <a:r>
                  <a:rPr lang="ru-RU" dirty="0"/>
                  <a:t>системы – такие </a:t>
                </a:r>
                <a:r>
                  <a:rPr lang="ru-RU" dirty="0" err="1"/>
                  <a:t>функции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что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 этом случае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Стационарное решение соответствует стационарному распределению марковской цепи, если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384"/>
                <a:ext cx="9144000" cy="5683159"/>
              </a:xfrm>
              <a:prstGeom prst="rect">
                <a:avLst/>
              </a:prstGeom>
              <a:blipFill>
                <a:blip r:embed="rId2"/>
                <a:stretch>
                  <a:fillRect l="-533" t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8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5178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Пример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В столовой одна касса</a:t>
                </a:r>
                <a:r>
                  <a:rPr lang="en-US" dirty="0"/>
                  <a:t>. </a:t>
                </a:r>
                <a:r>
                  <a:rPr lang="ru-RU" dirty="0"/>
                  <a:t>Посетители приходят пуассоновским потоком, в среднем 0.5 в минуту</a:t>
                </a:r>
                <a:r>
                  <a:rPr lang="en-US" dirty="0"/>
                  <a:t>. </a:t>
                </a:r>
                <a:r>
                  <a:rPr lang="ru-RU" dirty="0"/>
                  <a:t>Время обслуживания экспоненциально распределено со средним </a:t>
                </a:r>
                <a:r>
                  <a:rPr lang="en-US" dirty="0"/>
                  <a:t>0.75 </a:t>
                </a:r>
                <a:r>
                  <a:rPr lang="ru-RU" dirty="0"/>
                  <a:t>минут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а) Какую долю времени касса простаивает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б) Каковы среднее число заявок в системе и средняя длина очереди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в) Какова доля времени, в течение которого в очереди более одного человека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г) Требуется, чтобы длина очереди превышала 1 менее 4% всего времени</a:t>
                </a:r>
                <a:r>
                  <a:rPr lang="en-US" dirty="0"/>
                  <a:t>. </a:t>
                </a:r>
                <a:r>
                  <a:rPr lang="ru-RU" dirty="0"/>
                  <a:t>Какой должна быть интенсивность обслуживания</a:t>
                </a:r>
                <a:r>
                  <a:rPr lang="en-US" dirty="0"/>
                  <a:t>?</a:t>
                </a:r>
              </a:p>
              <a:p>
                <a:pPr marL="342900" indent="-342900">
                  <a:buAutoNum type="alphaLcParenR"/>
                </a:pPr>
                <a:endParaRPr lang="en-US" dirty="0"/>
              </a:p>
              <a:p>
                <a:r>
                  <a:rPr lang="ru-RU" i="1" dirty="0"/>
                  <a:t>Решение</a:t>
                </a:r>
                <a:r>
                  <a:rPr lang="en-US" i="1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=0.5,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0.75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4/3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а) Время простоя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=0.625.</m:t>
                    </m:r>
                  </m:oMath>
                </a14:m>
                <a:r>
                  <a:rPr lang="ru-RU" dirty="0"/>
                  <a:t>	(62.5% всего времени)</a:t>
                </a:r>
                <a:endParaRPr lang="en-US" dirty="0"/>
              </a:p>
              <a:p>
                <a:r>
                  <a:rPr lang="ru-RU" dirty="0"/>
                  <a:t>б) Среднее число заявок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=0.6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Средняя длина очереди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64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=0.225.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178469"/>
              </a:xfrm>
              <a:prstGeom prst="rect">
                <a:avLst/>
              </a:prstGeom>
              <a:blipFill>
                <a:blip r:embed="rId2"/>
                <a:stretch>
                  <a:fillRect l="-533" t="-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55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5455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Пример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В столовой одна касса</a:t>
                </a:r>
                <a:r>
                  <a:rPr lang="en-US" dirty="0"/>
                  <a:t>. </a:t>
                </a:r>
                <a:r>
                  <a:rPr lang="ru-RU" dirty="0"/>
                  <a:t>Посетители приходят пуассоновским потоком, в среднем 0.5 в минуту</a:t>
                </a:r>
                <a:r>
                  <a:rPr lang="en-US" dirty="0"/>
                  <a:t>. </a:t>
                </a:r>
                <a:r>
                  <a:rPr lang="ru-RU" dirty="0"/>
                  <a:t>Время обслуживания экспоненциально распределено со средним </a:t>
                </a:r>
                <a:r>
                  <a:rPr lang="en-US" dirty="0"/>
                  <a:t>0.75 </a:t>
                </a:r>
                <a:r>
                  <a:rPr lang="ru-RU" dirty="0"/>
                  <a:t>минут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а) Какую долю времени касса простаивает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б) Каковы среднее число заявок в системе и средняя длина очереди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в) Какова доля времени, в течение которого в очереди более одного человека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г) Требуется, чтобы длина очереди превышала 1 менее 4% всего времени</a:t>
                </a:r>
                <a:r>
                  <a:rPr lang="en-US" dirty="0"/>
                  <a:t>. </a:t>
                </a:r>
                <a:r>
                  <a:rPr lang="ru-RU" dirty="0"/>
                  <a:t>Какой должна быть интенсивность обслуживания</a:t>
                </a:r>
                <a:r>
                  <a:rPr lang="en-US" dirty="0"/>
                  <a:t>?</a:t>
                </a:r>
              </a:p>
              <a:p>
                <a:pPr marL="342900" indent="-342900">
                  <a:buAutoNum type="alphaLcParenR"/>
                </a:pPr>
                <a:endParaRPr lang="en-US" dirty="0"/>
              </a:p>
              <a:p>
                <a:r>
                  <a:rPr lang="ru-RU" i="1" dirty="0"/>
                  <a:t>Решение</a:t>
                </a:r>
                <a:r>
                  <a:rPr lang="en-US" i="1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=0.5,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0.75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4/3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а) Время простоя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=0.625.</m:t>
                    </m:r>
                  </m:oMath>
                </a14:m>
                <a:r>
                  <a:rPr lang="ru-RU" dirty="0"/>
                  <a:t>	(62.5% всего времени)</a:t>
                </a:r>
                <a:endParaRPr lang="en-US" dirty="0"/>
              </a:p>
              <a:p>
                <a:r>
                  <a:rPr lang="ru-RU" dirty="0"/>
                  <a:t>б) Среднее число заявок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=0.6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Средняя длина очереди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64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=0.225.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</a:t>
                </a:r>
                <a:r>
                  <a:rPr lang="en-US" dirty="0"/>
                  <a:t>) </a:t>
                </a:r>
                <a:r>
                  <a:rPr lang="ru-RU" dirty="0"/>
                  <a:t>Более одного в очереди = более двух в системе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=0.053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455468"/>
              </a:xfrm>
              <a:prstGeom prst="rect">
                <a:avLst/>
              </a:prstGeom>
              <a:blipFill>
                <a:blip r:embed="rId2"/>
                <a:stretch>
                  <a:fillRect l="-533" t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94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715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Пример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В столовой одна касса</a:t>
                </a:r>
                <a:r>
                  <a:rPr lang="en-US" dirty="0"/>
                  <a:t>. </a:t>
                </a:r>
                <a:r>
                  <a:rPr lang="ru-RU" dirty="0"/>
                  <a:t>Посетители приходят пуассоновским потоком, в среднем 0.5 в минуту</a:t>
                </a:r>
                <a:r>
                  <a:rPr lang="en-US" dirty="0"/>
                  <a:t>. </a:t>
                </a:r>
                <a:r>
                  <a:rPr lang="ru-RU" dirty="0"/>
                  <a:t>Время обслуживания экспоненциально распределено со средним </a:t>
                </a:r>
                <a:r>
                  <a:rPr lang="en-US" dirty="0"/>
                  <a:t>0.75 </a:t>
                </a:r>
                <a:r>
                  <a:rPr lang="ru-RU" dirty="0"/>
                  <a:t>минут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а) Какую долю времени касса простаивает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б) Каковы среднее число заявок в системе и средняя длина очереди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в) Какова доля времени, в течение которого в очереди более одного человека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г) Требуется, чтобы длина очереди превышала 1 менее 4% всего времени</a:t>
                </a:r>
                <a:r>
                  <a:rPr lang="en-US" dirty="0"/>
                  <a:t>. </a:t>
                </a:r>
                <a:r>
                  <a:rPr lang="ru-RU" dirty="0"/>
                  <a:t>Какой должна быть интенсивность обслуживания</a:t>
                </a:r>
                <a:r>
                  <a:rPr lang="en-US" dirty="0"/>
                  <a:t>?</a:t>
                </a:r>
              </a:p>
              <a:p>
                <a:pPr marL="342900" indent="-342900">
                  <a:buAutoNum type="alphaLcParenR"/>
                </a:pPr>
                <a:endParaRPr lang="en-US" dirty="0"/>
              </a:p>
              <a:p>
                <a:r>
                  <a:rPr lang="ru-RU" i="1" dirty="0"/>
                  <a:t>Решение</a:t>
                </a:r>
                <a:r>
                  <a:rPr lang="en-US" i="1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=0.5,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0.75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4/3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а) Время простоя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=0.625.</m:t>
                    </m:r>
                  </m:oMath>
                </a14:m>
                <a:r>
                  <a:rPr lang="ru-RU" dirty="0"/>
                  <a:t>	(62.5% всего времени)</a:t>
                </a:r>
                <a:endParaRPr lang="en-US" dirty="0"/>
              </a:p>
              <a:p>
                <a:r>
                  <a:rPr lang="ru-RU" dirty="0"/>
                  <a:t>б) Среднее число заявок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=0.6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Средняя длина очереди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ρ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64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=0.225.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</a:t>
                </a:r>
                <a:r>
                  <a:rPr lang="en-US" dirty="0"/>
                  <a:t>) </a:t>
                </a:r>
                <a:r>
                  <a:rPr lang="ru-RU" dirty="0"/>
                  <a:t>Более одного в очереди = более двух в системе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=0.053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г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&lt;0.04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&lt;0.04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ad>
                      <m:radPr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/>
                          </a:rPr>
                          <m:t>0.04</m:t>
                        </m:r>
                      </m:e>
                    </m:rad>
                    <m:r>
                      <a:rPr lang="en-US" b="0" i="1" smtClean="0">
                        <a:latin typeface="Cambria Math"/>
                        <a:ea typeface="Cambria Math"/>
                      </a:rPr>
                      <m:t>≈0.342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&lt;0.342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μ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0.342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0.5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0.342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1.46.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Интенсивность обслуживания должна превышать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46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r>
                  <a:rPr lang="en-US" dirty="0"/>
                  <a:t>(</a:t>
                </a:r>
                <a:r>
                  <a:rPr lang="ru-RU" dirty="0"/>
                  <a:t>среднее время обслуживания меньше</a:t>
                </a:r>
                <a:r>
                  <a:rPr lang="en-US" dirty="0"/>
                  <a:t> 0.68</a:t>
                </a:r>
                <a:r>
                  <a:rPr lang="ru-RU" dirty="0"/>
                  <a:t> минут</a:t>
                </a:r>
                <a:r>
                  <a:rPr lang="en-US" dirty="0"/>
                  <a:t>).</a:t>
                </a:r>
                <a:endParaRPr lang="ru-RU" dirty="0"/>
              </a:p>
              <a:p>
                <a:pPr marL="342900" indent="-342900"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158947"/>
              </a:xfrm>
              <a:prstGeom prst="rect">
                <a:avLst/>
              </a:prstGeom>
              <a:blipFill>
                <a:blip r:embed="rId2"/>
                <a:stretch>
                  <a:fillRect l="-533" t="-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482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28800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 следующий раз</a:t>
            </a:r>
            <a:r>
              <a:rPr lang="en-US" sz="3600" b="1" dirty="0"/>
              <a:t>:</a:t>
            </a:r>
          </a:p>
          <a:p>
            <a:endParaRPr lang="en-US" sz="3600" dirty="0"/>
          </a:p>
          <a:p>
            <a:pPr algn="ctr"/>
            <a:r>
              <a:rPr lang="ru-RU" sz="2800" dirty="0"/>
              <a:t>Распределение времени ожидания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ru-RU" sz="2800" dirty="0"/>
              <a:t>Формула Литтла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ru-RU" sz="2800" dirty="0"/>
              <a:t>Система </a:t>
            </a:r>
            <a:r>
              <a:rPr lang="en-US" sz="2800" i="1" dirty="0"/>
              <a:t>M</a:t>
            </a:r>
            <a:r>
              <a:rPr lang="en-US" sz="2800" dirty="0"/>
              <a:t>/</a:t>
            </a:r>
            <a:r>
              <a:rPr lang="en-US" sz="2800" i="1" dirty="0"/>
              <a:t>M</a:t>
            </a:r>
            <a:r>
              <a:rPr lang="en-US" sz="2800" dirty="0"/>
              <a:t>/1/</a:t>
            </a:r>
            <a:r>
              <a:rPr lang="en-US" sz="2800" i="1" dirty="0"/>
              <a:t>K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4162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-27384"/>
                <a:ext cx="9144000" cy="596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 err="1"/>
                  <a:t>Напоминалка</a:t>
                </a:r>
                <a:r>
                  <a:rPr lang="en-US" sz="2000" b="1" dirty="0"/>
                  <a:t>: </a:t>
                </a:r>
                <a:r>
                  <a:rPr lang="ru-RU" sz="2000" b="1" dirty="0"/>
                  <a:t>неразложимость и эргодичность</a:t>
                </a:r>
                <a:endParaRPr lang="en-US" sz="2000" b="1" dirty="0"/>
              </a:p>
              <a:p>
                <a:endParaRPr lang="en-US" dirty="0"/>
              </a:p>
              <a:p>
                <a:r>
                  <a:rPr lang="ru-RU" dirty="0"/>
                  <a:t>Цепь Маркова называют </a:t>
                </a:r>
                <a:r>
                  <a:rPr lang="ru-RU" i="1" dirty="0"/>
                  <a:t>неразложимой</a:t>
                </a:r>
                <a:r>
                  <a:rPr lang="ru-RU" dirty="0"/>
                  <a:t>, если всё её состояния сообщаются, т.е. каждое состояние достижимо из всех прочих состояний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Если есть единственное стационарное распределение и распределение цепи сходится к нему</a:t>
                </a:r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&gt;0,  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то цепь называют </a:t>
                </a:r>
                <a:r>
                  <a:rPr lang="ru-RU" i="1" dirty="0"/>
                  <a:t>эргодической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algn="ctr"/>
                <a:r>
                  <a:rPr lang="ru-RU" sz="1400" i="1" dirty="0"/>
                  <a:t>Почему нам важна эргодичность</a:t>
                </a:r>
                <a:r>
                  <a:rPr lang="en-US" sz="1400" i="1" dirty="0"/>
                  <a:t>?</a:t>
                </a:r>
              </a:p>
              <a:p>
                <a:endParaRPr lang="en-US" dirty="0"/>
              </a:p>
              <a:p>
                <a:r>
                  <a:rPr lang="ru-RU" dirty="0"/>
                  <a:t>В долгосрочном периоде доля времени, которое цепь Маркова проводит в каждом состоянии равна соответствующей стационарной вероятности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Неразложимая цепь Маркова с конечным числом состояний всегда эргодическая</a:t>
                </a:r>
                <a:r>
                  <a:rPr lang="en-US" dirty="0"/>
                  <a:t>.</a:t>
                </a:r>
                <a:endParaRPr lang="ru-RU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ru-RU" i="1" dirty="0"/>
                  <a:t>А теперь перейдём к счётному числу состояний</a:t>
                </a:r>
                <a:r>
                  <a:rPr lang="en-US" i="1" dirty="0"/>
                  <a:t>.</a:t>
                </a:r>
                <a:endParaRPr lang="ru-RU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384"/>
                <a:ext cx="9144000" cy="5962145"/>
              </a:xfrm>
              <a:prstGeom prst="rect">
                <a:avLst/>
              </a:prstGeom>
              <a:blipFill>
                <a:blip r:embed="rId2"/>
                <a:stretch>
                  <a:fillRect l="-533" t="-613" b="-7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73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-27384"/>
                <a:ext cx="914400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Процесс гибели-размножения</a:t>
                </a:r>
                <a:endParaRPr lang="en-US" b="1" dirty="0"/>
              </a:p>
              <a:p>
                <a:endParaRPr lang="en-US" dirty="0"/>
              </a:p>
              <a:p>
                <a:r>
                  <a:rPr lang="ru-RU" dirty="0"/>
                  <a:t>Есть популяция, численность которой в случайные моменты времени увеличивается или уменьшается на единицу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численность населения 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Пространство параметров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=[0; ∞)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Пространство состояний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={0, 1, 2, …}</m:t>
                    </m:r>
                  </m:oMath>
                </a14:m>
                <a:r>
                  <a:rPr lang="en-US" dirty="0"/>
                  <a:t>	</a:t>
                </a:r>
                <a:r>
                  <a:rPr lang="en-US" sz="1600" dirty="0"/>
                  <a:t>(</a:t>
                </a:r>
                <a:r>
                  <a:rPr lang="ru-RU" sz="1600" dirty="0"/>
                  <a:t>может быть верхняя граница, но не обязательно</a:t>
                </a:r>
                <a:r>
                  <a:rPr lang="en-US" sz="1600" dirty="0"/>
                  <a:t>)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За бесконечно малое время численность</a:t>
                </a:r>
                <a:endParaRPr lang="en-US" dirty="0"/>
              </a:p>
              <a:p>
                <a:pPr marL="1440000" indent="-285750">
                  <a:buFont typeface="Wingdings" pitchFamily="2" charset="2"/>
                  <a:buChar char="Ø"/>
                </a:pPr>
                <a:r>
                  <a:rPr lang="ru-RU" dirty="0"/>
                  <a:t>может увеличиться на единицу </a:t>
                </a:r>
                <a:r>
                  <a:rPr lang="en-US" dirty="0"/>
                  <a:t>(</a:t>
                </a:r>
                <a:r>
                  <a:rPr lang="ru-RU" dirty="0"/>
                  <a:t>рождение</a:t>
                </a:r>
                <a:r>
                  <a:rPr lang="en-US" dirty="0"/>
                  <a:t>);</a:t>
                </a:r>
              </a:p>
              <a:p>
                <a:pPr marL="1440000" indent="-285750">
                  <a:buFont typeface="Wingdings" pitchFamily="2" charset="2"/>
                  <a:buChar char="Ø"/>
                </a:pPr>
                <a:r>
                  <a:rPr lang="ru-RU" dirty="0"/>
                  <a:t>может уменьшиться на единицу</a:t>
                </a:r>
                <a:r>
                  <a:rPr lang="en-US" dirty="0"/>
                  <a:t> (</a:t>
                </a:r>
                <a:r>
                  <a:rPr lang="ru-RU" dirty="0"/>
                  <a:t>гибель</a:t>
                </a:r>
                <a:r>
                  <a:rPr lang="en-US" dirty="0"/>
                  <a:t>);</a:t>
                </a:r>
              </a:p>
              <a:p>
                <a:pPr marL="1440000" indent="-285750">
                  <a:buFont typeface="Wingdings" pitchFamily="2" charset="2"/>
                  <a:buChar char="Ø"/>
                </a:pPr>
                <a:r>
                  <a:rPr lang="ru-RU" dirty="0"/>
                  <a:t>может остаться без изменения</a:t>
                </a:r>
                <a:r>
                  <a:rPr lang="en-US" dirty="0"/>
                  <a:t>.</a:t>
                </a:r>
              </a:p>
              <a:p>
                <a:pPr marL="1440000" indent="-285750">
                  <a:buFont typeface="Wingdings" pitchFamily="2" charset="2"/>
                  <a:buChar char="Ø"/>
                </a:pPr>
                <a:r>
                  <a:rPr lang="ru-RU" dirty="0"/>
                  <a:t>Остальными вариантами пренебрегаем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Интенсивности переходов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Такая цепь Маркова называется </a:t>
                </a:r>
                <a:r>
                  <a:rPr lang="ru-RU" i="1" dirty="0"/>
                  <a:t>процессом гибели-размножения</a:t>
                </a:r>
                <a:r>
                  <a:rPr lang="en-US" dirty="0"/>
                  <a:t>.	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интенсивности рождения</a:t>
                </a:r>
                <a:r>
                  <a:rPr lang="en-US" dirty="0"/>
                  <a:t>;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интенсивности гибели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384"/>
                <a:ext cx="9144000" cy="6740307"/>
              </a:xfrm>
              <a:prstGeom prst="rect">
                <a:avLst/>
              </a:prstGeom>
              <a:blipFill>
                <a:blip r:embed="rId2"/>
                <a:stretch>
                  <a:fillRect l="-533" t="-543" r="-467" b="-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2"/>
          <p:cNvSpPr/>
          <p:nvPr/>
        </p:nvSpPr>
        <p:spPr>
          <a:xfrm>
            <a:off x="539552" y="47251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2123728" y="47251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3707904" y="47251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5292080" y="47251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76256" y="47251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15616" y="4869160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699792" y="4869160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283968" y="4869160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868144" y="4869160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7452320" y="4869160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115616" y="5157192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699792" y="5157192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283968" y="5157192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868144" y="5157192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7452320" y="5157192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88424" y="452131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 . .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93777" y="4499828"/>
                <a:ext cx="457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77" y="4499828"/>
                <a:ext cx="4571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40090" y="4509120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90" y="4509120"/>
                <a:ext cx="4517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24266" y="4509120"/>
                <a:ext cx="457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66" y="4509120"/>
                <a:ext cx="4571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3119" y="4509120"/>
                <a:ext cx="457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19" y="4509120"/>
                <a:ext cx="45711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87295" y="4509120"/>
                <a:ext cx="457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95" y="4509120"/>
                <a:ext cx="45711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03648" y="514790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147900"/>
                <a:ext cx="46621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20341" y="515719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41" y="5157192"/>
                <a:ext cx="47153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04517" y="515719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517" y="5157192"/>
                <a:ext cx="4715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88693" y="515719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93" y="5157192"/>
                <a:ext cx="47153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772869" y="515719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69" y="5157192"/>
                <a:ext cx="471539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17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4624"/>
                <a:ext cx="9144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 в стационарном режиме</a:t>
                </a:r>
                <a:endParaRPr lang="en-US" sz="2000" b="1" dirty="0"/>
              </a:p>
              <a:p>
                <a:endParaRPr lang="en-US" sz="2000" dirty="0"/>
              </a:p>
              <a:p>
                <a:r>
                  <a:rPr lang="ru-RU" dirty="0"/>
                  <a:t>Составим уравнения Колмогорова для всех состояний</a:t>
                </a:r>
                <a:r>
                  <a:rPr lang="en-US" dirty="0"/>
                  <a:t>.</a:t>
                </a:r>
                <a:r>
                  <a:rPr lang="ru-RU" dirty="0"/>
                  <a:t> Для начала возьмём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численность равна 0, если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никого не было и никто не родился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+∆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[1−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(∆)]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была одна особь, погибшая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+∆]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(∆)]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было более одной особи, но все вымерли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+∆]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(∆)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ctr"/>
                <a:endParaRPr lang="ru-RU" sz="1400" i="1" dirty="0"/>
              </a:p>
              <a:p>
                <a:pPr algn="ctr"/>
                <a:r>
                  <a:rPr lang="ru-RU" sz="1400" i="1" dirty="0"/>
                  <a:t>внимание</a:t>
                </a:r>
                <a:r>
                  <a:rPr lang="en-US" sz="1400" i="1" dirty="0"/>
                  <a:t>!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24"/>
                <a:ext cx="9144000" cy="5016758"/>
              </a:xfrm>
              <a:prstGeom prst="rect">
                <a:avLst/>
              </a:prstGeom>
              <a:blipFill>
                <a:blip r:embed="rId2"/>
                <a:stretch>
                  <a:fillRect l="-533" t="-608" b="-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7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4624"/>
                <a:ext cx="9144000" cy="630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 в стационарном режиме</a:t>
                </a:r>
                <a:endParaRPr lang="en-US" sz="2000" b="1" dirty="0"/>
              </a:p>
              <a:p>
                <a:endParaRPr lang="en-US" sz="2000" dirty="0"/>
              </a:p>
              <a:p>
                <a:r>
                  <a:rPr lang="ru-RU" dirty="0"/>
                  <a:t>Составим уравнения Колмогорова для всех состояний</a:t>
                </a:r>
                <a:r>
                  <a:rPr lang="en-US" dirty="0"/>
                  <a:t>.</a:t>
                </a:r>
                <a:r>
                  <a:rPr lang="ru-RU" dirty="0"/>
                  <a:t> Для начала возьмём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численность равна 0, если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никого не было и никто не родился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+∆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[1−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(∆)]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была одна особь, погибшая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+∆]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∆+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(∆)]</m:t>
                    </m:r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	</a:t>
                </a:r>
                <a:r>
                  <a:rPr lang="ru-RU" dirty="0"/>
                  <a:t>в момент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было более одной особи, но все вымерли за время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+∆]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			</a:t>
                </a:r>
                <a:r>
                  <a:rPr lang="ru-RU" i="1" dirty="0"/>
                  <a:t>вероятность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(∆)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ctr"/>
                <a:endParaRPr lang="ru-RU" sz="1400" i="1" dirty="0"/>
              </a:p>
              <a:p>
                <a:pPr algn="ctr"/>
                <a:r>
                  <a:rPr lang="ru-RU" sz="1400" i="1" dirty="0"/>
                  <a:t>внимание</a:t>
                </a:r>
                <a:r>
                  <a:rPr lang="en-US" sz="1400" i="1" dirty="0"/>
                  <a:t>!</a:t>
                </a:r>
                <a:endParaRPr lang="ru-RU" sz="1400" i="1" dirty="0"/>
              </a:p>
              <a:p>
                <a:endParaRPr lang="ru-RU" sz="1400" i="1" dirty="0"/>
              </a:p>
              <a:p>
                <a:r>
                  <a:rPr lang="ru-RU" dirty="0"/>
                  <a:t>Значит,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sz="16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24"/>
                <a:ext cx="9144000" cy="6309420"/>
              </a:xfrm>
              <a:prstGeom prst="rect">
                <a:avLst/>
              </a:prstGeom>
              <a:blipFill>
                <a:blip r:embed="rId2"/>
                <a:stretch>
                  <a:fillRect l="-533" t="-4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54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4624"/>
                <a:ext cx="9144000" cy="2905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</a:t>
                </a:r>
                <a:r>
                  <a:rPr lang="en-US" sz="2000" b="1" dirty="0"/>
                  <a:t>: </a:t>
                </a:r>
                <a:r>
                  <a:rPr lang="ru-RU" sz="2000" b="1" dirty="0"/>
                  <a:t>уравнения Колмогорова</a:t>
                </a:r>
                <a:endParaRPr lang="en-US" sz="2000" b="1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ru-RU" dirty="0"/>
                  <a:t>Шаг к производной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24"/>
                <a:ext cx="9144000" cy="2905604"/>
              </a:xfrm>
              <a:prstGeom prst="rect">
                <a:avLst/>
              </a:prstGeom>
              <a:blipFill>
                <a:blip r:embed="rId2"/>
                <a:stretch>
                  <a:fillRect l="-533" t="-1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6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4624"/>
                <a:ext cx="9144000" cy="6220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Размножение и гибель</a:t>
                </a:r>
                <a:r>
                  <a:rPr lang="en-US" sz="2000" b="1" dirty="0"/>
                  <a:t>: </a:t>
                </a:r>
                <a:r>
                  <a:rPr lang="ru-RU" sz="2000" b="1" dirty="0"/>
                  <a:t>уравнения Колмогорова</a:t>
                </a:r>
                <a:endParaRPr lang="en-US" sz="2000" b="1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ru-RU" dirty="0"/>
                  <a:t>Шаг к производной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Уравнение Колмогорова 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b="0" dirty="0"/>
              </a:p>
              <a:p>
                <a:endParaRPr lang="ru-RU" dirty="0"/>
              </a:p>
              <a:p>
                <a:r>
                  <a:rPr lang="ru-RU" dirty="0"/>
                  <a:t>Уравнение баланса (для стационарного решения)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0=−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24"/>
                <a:ext cx="9144000" cy="6220485"/>
              </a:xfrm>
              <a:prstGeom prst="rect">
                <a:avLst/>
              </a:prstGeom>
              <a:blipFill>
                <a:blip r:embed="rId2"/>
                <a:stretch>
                  <a:fillRect l="-533" t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C61BFB1B-F95D-4167-9F4E-300074E066E3}"/>
              </a:ext>
            </a:extLst>
          </p:cNvPr>
          <p:cNvSpPr/>
          <p:nvPr/>
        </p:nvSpPr>
        <p:spPr>
          <a:xfrm>
            <a:off x="3779912" y="5229200"/>
            <a:ext cx="158417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71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4046</Words>
  <Application>Microsoft Office PowerPoint</Application>
  <PresentationFormat>Экран (4:3)</PresentationFormat>
  <Paragraphs>493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Лекция 7  Процесс гибели-размножения + M/M/1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 Poisson stream (простейший поток событий)</dc:title>
  <dc:creator>Kirill</dc:creator>
  <cp:lastModifiedBy>Кирилл</cp:lastModifiedBy>
  <cp:revision>198</cp:revision>
  <dcterms:created xsi:type="dcterms:W3CDTF">2019-09-08T07:36:00Z</dcterms:created>
  <dcterms:modified xsi:type="dcterms:W3CDTF">2022-11-17T05:32:25Z</dcterms:modified>
</cp:coreProperties>
</file>