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5" r:id="rId6"/>
    <p:sldId id="264" r:id="rId7"/>
    <p:sldId id="261" r:id="rId8"/>
    <p:sldId id="268" r:id="rId9"/>
    <p:sldId id="267" r:id="rId10"/>
    <p:sldId id="269" r:id="rId11"/>
    <p:sldId id="270" r:id="rId12"/>
    <p:sldId id="271" r:id="rId13"/>
    <p:sldId id="260" r:id="rId14"/>
    <p:sldId id="272" r:id="rId15"/>
    <p:sldId id="273" r:id="rId16"/>
    <p:sldId id="274" r:id="rId17"/>
    <p:sldId id="257" r:id="rId18"/>
    <p:sldId id="276" r:id="rId19"/>
    <p:sldId id="275" r:id="rId20"/>
    <p:sldId id="279" r:id="rId21"/>
    <p:sldId id="278" r:id="rId22"/>
    <p:sldId id="280" r:id="rId23"/>
    <p:sldId id="283" r:id="rId24"/>
    <p:sldId id="284" r:id="rId25"/>
    <p:sldId id="277" r:id="rId26"/>
    <p:sldId id="285" r:id="rId27"/>
    <p:sldId id="286" r:id="rId28"/>
    <p:sldId id="287" r:id="rId29"/>
    <p:sldId id="288" r:id="rId30"/>
    <p:sldId id="282" r:id="rId31"/>
    <p:sldId id="292" r:id="rId32"/>
    <p:sldId id="291" r:id="rId33"/>
    <p:sldId id="290" r:id="rId34"/>
    <p:sldId id="294" r:id="rId35"/>
    <p:sldId id="295" r:id="rId36"/>
    <p:sldId id="296" r:id="rId37"/>
    <p:sldId id="289" r:id="rId38"/>
    <p:sldId id="293" r:id="rId39"/>
    <p:sldId id="298" r:id="rId40"/>
    <p:sldId id="299" r:id="rId41"/>
    <p:sldId id="300" r:id="rId42"/>
    <p:sldId id="301" r:id="rId43"/>
    <p:sldId id="28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2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9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1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87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5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9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4328-5CA8-463F-B888-7D59E227954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857-14A0-445B-809A-B468BE17C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54690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Лекция 13</a:t>
            </a:r>
          </a:p>
          <a:p>
            <a:endParaRPr lang="ru-RU" dirty="0"/>
          </a:p>
          <a:p>
            <a:pPr algn="ctr"/>
            <a:r>
              <a:rPr lang="ru-RU" dirty="0"/>
              <a:t>Регрессионный анализ. Метод наименьших квадратов.</a:t>
            </a:r>
          </a:p>
        </p:txBody>
      </p:sp>
    </p:spTree>
    <p:extLst>
      <p:ext uri="{BB962C8B-B14F-4D97-AF65-F5344CB8AC3E}">
        <p14:creationId xmlns:p14="http://schemas.microsoft.com/office/powerpoint/2010/main" val="217911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Термины</a:t>
                </a:r>
              </a:p>
              <a:p>
                <a:endParaRPr lang="ru-RU" dirty="0"/>
              </a:p>
              <a:p>
                <a:r>
                  <a:rPr lang="ru-RU" dirty="0"/>
                  <a:t>Парная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Множественная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33" t="-2066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 flipH="1" flipV="1">
            <a:off x="6588224" y="1477328"/>
            <a:ext cx="1296144" cy="943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275856" y="1477328"/>
            <a:ext cx="72008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275856" y="1477328"/>
            <a:ext cx="576064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2" idx="2"/>
          </p:cNvCxnSpPr>
          <p:nvPr/>
        </p:nvCxnSpPr>
        <p:spPr>
          <a:xfrm flipV="1">
            <a:off x="3275856" y="1477328"/>
            <a:ext cx="1296144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275856" y="1477328"/>
            <a:ext cx="2376264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4290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коэффициенты регрессии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2320" y="2420888"/>
            <a:ext cx="158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ошибка</a:t>
            </a:r>
          </a:p>
          <a:p>
            <a:pPr algn="ctr"/>
            <a:r>
              <a:rPr lang="ru-RU" sz="1600" dirty="0"/>
              <a:t>регрессии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(случайная составляющая)</a:t>
            </a:r>
          </a:p>
          <a:p>
            <a:pPr algn="ctr"/>
            <a:endParaRPr lang="ru-RU" sz="16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691680" y="1412776"/>
            <a:ext cx="151216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13285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свободный член</a:t>
            </a:r>
          </a:p>
          <a:p>
            <a:pPr algn="ctr"/>
            <a:r>
              <a:rPr lang="ru-RU" sz="1600" dirty="0"/>
              <a:t>(константа)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57183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Задача: оценить коэффициенты регрессии (и не только).</a:t>
            </a:r>
          </a:p>
        </p:txBody>
      </p:sp>
    </p:spTree>
    <p:extLst>
      <p:ext uri="{BB962C8B-B14F-4D97-AF65-F5344CB8AC3E}">
        <p14:creationId xmlns:p14="http://schemas.microsoft.com/office/powerpoint/2010/main" val="90167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Ядерная регрессия. Метод наименьших квадратов.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 – уравнение регрессии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Частный случай: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	</a:t>
                </a:r>
                <a:r>
                  <a:rPr lang="en-US" dirty="0"/>
                  <a:t>– </a:t>
                </a:r>
                <a:r>
                  <a:rPr lang="ru-RU" dirty="0"/>
                  <a:t>линейная регрессия.</a:t>
                </a:r>
              </a:p>
              <a:p>
                <a:endParaRPr lang="ru-RU" dirty="0"/>
              </a:p>
              <a:p>
                <a:pPr algn="ctr"/>
                <a:r>
                  <a:rPr lang="ru-RU" dirty="0"/>
                  <a:t>Как оценить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</a:p>
              <a:p>
                <a:pPr algn="ctr"/>
                <a:r>
                  <a:rPr lang="ru-RU" dirty="0"/>
                  <a:t>Как оценить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  <a:p>
                <a:endParaRPr lang="ru-RU" dirty="0"/>
              </a:p>
              <a:p>
                <a:r>
                  <a:rPr lang="ru-RU" dirty="0"/>
                  <a:t>Сегодня мы не будем оценивать.</a:t>
                </a:r>
              </a:p>
              <a:p>
                <a:r>
                  <a:rPr lang="ru-RU" dirty="0"/>
                  <a:t>Просто попробуем подобрать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из ясных соображений.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должна быть приближением той зависимости, которая просматривается на графике рассеяния.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247317"/>
              </a:xfrm>
              <a:prstGeom prst="rect">
                <a:avLst/>
              </a:prstGeom>
              <a:blipFill>
                <a:blip r:embed="rId2"/>
                <a:stretch>
                  <a:fillRect l="-533" t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6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Ядерная регрессия. Метод наименьших квадратов.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 – уравнение регрессии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Частный случай: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	</a:t>
                </a:r>
                <a:r>
                  <a:rPr lang="en-US" dirty="0"/>
                  <a:t>– </a:t>
                </a:r>
                <a:r>
                  <a:rPr lang="ru-RU" dirty="0"/>
                  <a:t>линейная регрессия.</a:t>
                </a:r>
              </a:p>
              <a:p>
                <a:endParaRPr lang="ru-RU" dirty="0"/>
              </a:p>
              <a:p>
                <a:r>
                  <a:rPr lang="ru-RU" dirty="0"/>
                  <a:t>Попробуем подобрать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из ясных соображений.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должна быть приближением той зависимости, которая просматривается на графике рассеяния.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	Хорошее приближение			Дурное приближение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93319"/>
              </a:xfrm>
              <a:prstGeom prst="rect">
                <a:avLst/>
              </a:prstGeom>
              <a:blipFill>
                <a:blip r:embed="rId2"/>
                <a:stretch>
                  <a:fillRect l="-533" t="-825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3" y="3905572"/>
            <a:ext cx="3965187" cy="29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85" y="3905572"/>
            <a:ext cx="3965187" cy="290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35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Ядерная оценка регрессии</a:t>
                </a:r>
                <a:r>
                  <a:rPr lang="en-US" b="1" dirty="0"/>
                  <a:t> - 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связанные зависимостью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  </a:t>
                </a:r>
              </a:p>
              <a:p>
                <a:endParaRPr lang="en-US" dirty="0"/>
              </a:p>
              <a:p>
                <a:r>
                  <a:rPr lang="ru-RU" dirty="0"/>
                  <a:t>Требуется рассчитать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для какого-то конкретного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Идея: взять близкие 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 точки в выборке и рассчитать для них среднее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533" t="-1502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727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Ядерная оценка регрессии</a:t>
                </a:r>
                <a:r>
                  <a:rPr lang="en-US" b="1" dirty="0"/>
                  <a:t> - 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связанные зависимостью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  </a:t>
                </a:r>
              </a:p>
              <a:p>
                <a:endParaRPr lang="en-US" dirty="0"/>
              </a:p>
              <a:p>
                <a:r>
                  <a:rPr lang="ru-RU" dirty="0"/>
                  <a:t>Требуется рассчитать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для какого-то конкретного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Идея: взять близкие 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 точки в выборке и рассчитать для них среднее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Назначаем «ширину окна»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Рассчитываем оценку функции регрессии: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Часто эту функцию задают так: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Всё равно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ru-RU" dirty="0"/>
                  <a:t> в числителе и знаменателе сократятся.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27354"/>
              </a:xfrm>
              <a:prstGeom prst="rect">
                <a:avLst/>
              </a:prstGeom>
              <a:blipFill rotWithShape="1">
                <a:blip r:embed="rId2"/>
                <a:stretch>
                  <a:fillRect l="-533" t="-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16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566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Ядерная оценка регрессии</a:t>
                </a:r>
                <a:r>
                  <a:rPr lang="en-US" b="1" dirty="0"/>
                  <a:t> - 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связанные зависимостью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  </a:t>
                </a:r>
              </a:p>
              <a:p>
                <a:endParaRPr lang="en-US" dirty="0"/>
              </a:p>
              <a:p>
                <a:r>
                  <a:rPr lang="ru-RU" dirty="0"/>
                  <a:t>Требуется рассчитать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для какого-то конкретного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Идея: взять близкие 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 точки в выборке и рассчитать для них среднее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Назначаем «ширину окна»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Рассчитываем оценку функции регрессии: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 - число наблюдений, попадающих в «окно»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сумма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для наблюдений, попавших в окно.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660845"/>
              </a:xfrm>
              <a:prstGeom prst="rect">
                <a:avLst/>
              </a:prstGeom>
              <a:blipFill rotWithShape="1">
                <a:blip r:embed="rId2"/>
                <a:stretch>
                  <a:fillRect l="-3667" t="-538" b="-111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93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499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Ядерная оценка регрессии</a:t>
                </a:r>
                <a:r>
                  <a:rPr lang="en-US" b="1" dirty="0"/>
                  <a:t> - 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связанные зависимостью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  </a:t>
                </a:r>
              </a:p>
              <a:p>
                <a:endParaRPr lang="en-US" dirty="0"/>
              </a:p>
              <a:p>
                <a:r>
                  <a:rPr lang="ru-RU" dirty="0"/>
                  <a:t>Требуется рассчитать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для какого-то конкретного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Идея: взять близкие 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 точки в выборке и рассчитать для них среднее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Назначаем «ширину окна»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Рассчитываем оценку функции регрессии: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 - число наблюдений, попадающих в «окно»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сумма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для наблюдений, попавших в окно.</a:t>
                </a:r>
              </a:p>
              <a:p>
                <a:endParaRPr lang="ru-RU" dirty="0"/>
              </a:p>
              <a:p>
                <a:r>
                  <a:rPr lang="ru-RU" dirty="0"/>
                  <a:t>3) Перебирая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, можно получить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для любой области значений аргумента. При желании – построить график.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99280"/>
              </a:xfrm>
              <a:prstGeom prst="rect">
                <a:avLst/>
              </a:prstGeom>
              <a:blipFill rotWithShape="1">
                <a:blip r:embed="rId2"/>
                <a:stretch>
                  <a:fillRect l="-3667" t="-469" b="-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43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Ядерная регрессия: пример</a:t>
            </a:r>
            <a:r>
              <a:rPr lang="en-US" b="1" dirty="0"/>
              <a:t> </a:t>
            </a:r>
            <a:r>
              <a:rPr lang="ru-RU" b="1" dirty="0"/>
              <a:t>с коттеджами</a:t>
            </a:r>
          </a:p>
          <a:p>
            <a:endParaRPr lang="ru-RU" dirty="0"/>
          </a:p>
          <a:p>
            <a:r>
              <a:rPr lang="ru-RU" dirty="0"/>
              <a:t>Сглаживаем зависимость цены коттеджа от его площади</a:t>
            </a:r>
            <a:r>
              <a:rPr lang="en-US" dirty="0"/>
              <a:t>, h=2.5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 теперь – регрессия площади дома на площадь участка</a:t>
            </a:r>
            <a:r>
              <a:rPr lang="en-US" dirty="0"/>
              <a:t>, h=2</a:t>
            </a:r>
            <a:r>
              <a:rPr lang="ru-RU" dirty="0"/>
              <a:t>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29" y="861374"/>
            <a:ext cx="3795887" cy="27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29" y="3885711"/>
            <a:ext cx="3795886" cy="278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22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953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Ядерная оценка регрессии – </a:t>
                </a:r>
                <a:r>
                  <a:rPr lang="en-US" b="1" dirty="0"/>
                  <a:t>II</a:t>
                </a:r>
              </a:p>
              <a:p>
                <a:pPr algn="ctr"/>
                <a:endParaRPr lang="en-US" b="1" dirty="0"/>
              </a:p>
              <a:p>
                <a:r>
                  <a:rPr lang="ru-RU" dirty="0"/>
                  <a:t>Описанная процедура – частный случай ядерной оценки регрессии, предложенной </a:t>
                </a:r>
                <a:r>
                  <a:rPr lang="ru-RU" dirty="0" err="1"/>
                  <a:t>Надарайей</a:t>
                </a:r>
                <a:r>
                  <a:rPr lang="ru-RU" dirty="0"/>
                  <a:t> и Уотсоном (</a:t>
                </a:r>
                <a:r>
                  <a:rPr lang="en-US" dirty="0" err="1"/>
                  <a:t>Nadaraya</a:t>
                </a:r>
                <a:r>
                  <a:rPr lang="en-US" dirty="0"/>
                  <a:t>-Watson kernel regression estimator</a:t>
                </a:r>
                <a:r>
                  <a:rPr lang="ru-RU" dirty="0"/>
                  <a:t>).</a:t>
                </a:r>
              </a:p>
              <a:p>
                <a:endParaRPr lang="ru-RU" dirty="0"/>
              </a:p>
              <a:p>
                <a:r>
                  <a:rPr lang="ru-RU" dirty="0"/>
                  <a:t>Общий вид оценки: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Различные ядерные функции (</a:t>
                </a:r>
                <a:r>
                  <a:rPr lang="en-US" dirty="0"/>
                  <a:t>kernel functions</a:t>
                </a:r>
                <a:r>
                  <a:rPr lang="ru-RU" dirty="0"/>
                  <a:t>):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 	 – прямоугольное (равномерное) ядро</a:t>
                </a:r>
                <a:endParaRPr lang="en-US" dirty="0"/>
              </a:p>
              <a:p>
                <a:pPr marL="285750" indent="-285750">
                  <a:buFont typeface="Wingdings"/>
                  <a:buChar char="Ø"/>
                </a:pPr>
                <a:endParaRPr lang="en-US" dirty="0"/>
              </a:p>
              <a:p>
                <a:pPr marL="285750" indent="-285750">
                  <a:buFont typeface="Wingdings"/>
                  <a:buChar char="Ø"/>
                </a:pPr>
                <a:endParaRPr lang="en-US" dirty="0"/>
              </a:p>
              <a:p>
                <a:pPr marL="285750" indent="-285750">
                  <a:buFont typeface="Wingdings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 	 – треугольное ядро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dirty="0"/>
              </a:p>
              <a:p>
                <a:pPr marL="285750" indent="-285750">
                  <a:buFont typeface="Wingdings"/>
                  <a:buChar char="Ø"/>
                </a:pPr>
                <a:endParaRPr lang="ru-RU" dirty="0"/>
              </a:p>
              <a:p>
                <a:pPr marL="285750" indent="-285750">
                  <a:buFont typeface="Wingdings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ru-RU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	 – ядро Епанечникова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953763"/>
              </a:xfrm>
              <a:prstGeom prst="rect">
                <a:avLst/>
              </a:prstGeom>
              <a:blipFill>
                <a:blip r:embed="rId2"/>
                <a:stretch>
                  <a:fillRect l="-533" t="-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80928"/>
            <a:ext cx="186887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66" y="4086200"/>
            <a:ext cx="194449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52093"/>
            <a:ext cx="194449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4288" y="211311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Цена от площади:</a:t>
            </a:r>
          </a:p>
        </p:txBody>
      </p:sp>
    </p:spTree>
    <p:extLst>
      <p:ext uri="{BB962C8B-B14F-4D97-AF65-F5344CB8AC3E}">
        <p14:creationId xmlns:p14="http://schemas.microsoft.com/office/powerpoint/2010/main" val="264701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Метод наименьших квадратов</a:t>
                </a:r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которые мы желаем представить в виде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533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06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Что такое регрессионный анализ?</a:t>
                </a:r>
              </a:p>
              <a:p>
                <a:endParaRPr lang="ru-RU" dirty="0"/>
              </a:p>
              <a:p>
                <a:r>
                  <a:rPr lang="ru-RU" dirty="0"/>
                  <a:t>Регрессионный анализ – область прикладной статистики, объединяющая методы определения функциональной формы зависимости между статистическими признаками.</a:t>
                </a:r>
              </a:p>
              <a:p>
                <a:endParaRPr lang="ru-RU" dirty="0"/>
              </a:p>
              <a:p>
                <a:r>
                  <a:rPr lang="ru-RU" dirty="0"/>
                  <a:t>Примерные вопросы, на которые отвечает Р.А.: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Какое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в среднем соответствует заданному значению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?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Насколько</a:t>
                </a:r>
                <a:r>
                  <a:rPr lang="en-US" dirty="0"/>
                  <a:t> </a:t>
                </a:r>
                <a:r>
                  <a:rPr lang="ru-RU" dirty="0"/>
                  <a:t>в среднем изменяется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заданном изменении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9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361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Метод наименьших квадратов</a:t>
                </a:r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которые мы желаем представить в виде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Задача о наименьших квадратах.</a:t>
                </a:r>
                <a:r>
                  <a:rPr lang="ru-RU" dirty="0"/>
                  <a:t> Найдите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при которых сумма квадратов отклонений значений объясняемой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от значений линейной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минимальна.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18555"/>
              </a:xfrm>
              <a:prstGeom prst="rect">
                <a:avLst/>
              </a:prstGeom>
              <a:blipFill rotWithShape="1">
                <a:blip r:embed="rId2"/>
                <a:stretch>
                  <a:fillRect l="-533" t="-842" r="-9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717032"/>
            <a:ext cx="3829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01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9144000" cy="485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Задача о наименьших квадратах: решение</a:t>
                </a:r>
                <a:r>
                  <a:rPr lang="en-US" b="1" dirty="0"/>
                  <a:t> - 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Найдите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при которых сумма квадратов отклонений значений объясняемой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от значений линейной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минимальна.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groupChr>
                        <m:groupChrPr>
                          <m:chr m:val="→"/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Берём производные</a:t>
                </a:r>
                <a:r>
                  <a:rPr lang="en-US" dirty="0"/>
                  <a:t> </a:t>
                </a:r>
                <a:r>
                  <a:rPr lang="ru-RU" dirty="0"/>
                  <a:t>и приравниваем их к нулю: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=−2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854021"/>
              </a:xfrm>
              <a:prstGeom prst="rect">
                <a:avLst/>
              </a:prstGeom>
              <a:blipFill>
                <a:blip r:embed="rId2"/>
                <a:stretch>
                  <a:fillRect l="-533" t="-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9144000" cy="640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Задача о наименьших квадратах: решение</a:t>
                </a:r>
                <a:r>
                  <a:rPr lang="en-US" b="1" dirty="0"/>
                  <a:t> - 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Найдите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при которых сумма квадратов отклонений значений объясняемой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от значений линейной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минимальна.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groupChr>
                        <m:groupChrPr>
                          <m:chr m:val="→"/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Берём производные</a:t>
                </a:r>
                <a:r>
                  <a:rPr lang="en-US" dirty="0"/>
                  <a:t> </a:t>
                </a:r>
                <a:r>
                  <a:rPr lang="ru-RU" dirty="0"/>
                  <a:t>и приравниваем их к нулю: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=−2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Получаем систему: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ru-RU" b="0" i="1" smtClean="0">
                                    <a:latin typeface="Cambria Math"/>
                                  </a:rPr>
                                  <m:t>=0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=0.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06306"/>
              </a:xfrm>
              <a:prstGeom prst="rect">
                <a:avLst/>
              </a:prstGeom>
              <a:blipFill rotWithShape="1">
                <a:blip r:embed="rId2"/>
                <a:stretch>
                  <a:fillRect l="-533" t="-4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17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9144000" cy="460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Задача о наименьших квадратах: решение</a:t>
                </a:r>
                <a:r>
                  <a:rPr lang="en-US" b="1" dirty="0"/>
                  <a:t> - II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Получаем систему: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ru-RU" b="0" i="1" smtClean="0">
                                    <a:latin typeface="Cambria Math"/>
                                  </a:rPr>
                                  <m:t>=0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a:rPr lang="ru-RU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=0.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Решение этой системы (убедитесь):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5"/>
                                                  </m:rP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609275"/>
              </a:xfrm>
              <a:prstGeom prst="rect">
                <a:avLst/>
              </a:prstGeom>
              <a:blipFill rotWithShape="1">
                <a:blip r:embed="rId2"/>
                <a:stretch>
                  <a:fillRect l="-533" t="-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58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9144000" cy="610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Задача о наименьших квадратах: решение</a:t>
                </a:r>
                <a:r>
                  <a:rPr lang="en-US" b="1" dirty="0"/>
                  <a:t> - III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Решение</a:t>
                </a:r>
                <a:r>
                  <a:rPr lang="en-US" dirty="0"/>
                  <a:t> </a:t>
                </a:r>
                <a:r>
                  <a:rPr lang="ru-RU" dirty="0"/>
                  <a:t>задачи о наименьших квадратах: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5"/>
                                                  </m:rP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ru-RU" dirty="0"/>
                  <a:t>Альтернативная формула: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Приведённые формулы задают </a:t>
                </a:r>
                <a:r>
                  <a:rPr lang="ru-RU" i="1" dirty="0"/>
                  <a:t>оценки метода наименьших квадратов</a:t>
                </a:r>
                <a:r>
                  <a:rPr lang="ru-RU" dirty="0"/>
                  <a:t> для коэффициентов уравнения регрессии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 	</a:t>
                </a:r>
                <a:r>
                  <a:rPr lang="ru-RU" sz="1600" dirty="0"/>
                  <a:t>(МНК-оценки, </a:t>
                </a:r>
                <a:r>
                  <a:rPr lang="en-US" sz="1600" dirty="0"/>
                  <a:t>OLS-</a:t>
                </a:r>
                <a:r>
                  <a:rPr lang="ru-RU" sz="1600" dirty="0"/>
                  <a:t>оценки)</a:t>
                </a:r>
              </a:p>
              <a:p>
                <a:endParaRPr lang="ru-RU" sz="1600" dirty="0"/>
              </a:p>
              <a:p>
                <a:r>
                  <a:rPr lang="ru-RU" dirty="0"/>
                  <a:t>По оценённому уравнению регрессии можно рассчитать прогноз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для любого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107441"/>
              </a:xfrm>
              <a:prstGeom prst="rect">
                <a:avLst/>
              </a:prstGeom>
              <a:blipFill>
                <a:blip r:embed="rId2"/>
                <a:stretch>
                  <a:fillRect l="-533" t="-4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2555776" y="1052736"/>
            <a:ext cx="40324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7319" y="2996952"/>
            <a:ext cx="28803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2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Пример</a:t>
                </a:r>
              </a:p>
              <a:p>
                <a:pPr algn="ctr"/>
                <a:endParaRPr lang="ru-RU" dirty="0"/>
              </a:p>
              <a:p>
                <a:r>
                  <a:rPr lang="ru-RU" dirty="0"/>
                  <a:t>Методом наименьших квадратов оцените уравнение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трём наблюдениям: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3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08720"/>
            <a:ext cx="1244724" cy="12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261265" cy="23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70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Пример</a:t>
                </a:r>
              </a:p>
              <a:p>
                <a:pPr algn="ctr"/>
                <a:endParaRPr lang="ru-RU" dirty="0"/>
              </a:p>
              <a:p>
                <a:r>
                  <a:rPr lang="ru-RU" dirty="0"/>
                  <a:t>Методом наименьших квадратов оцените уравнение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трём наблюдениям: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3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08720"/>
            <a:ext cx="1244724" cy="12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261265" cy="23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=3.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609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Пример</a:t>
                </a:r>
              </a:p>
              <a:p>
                <a:pPr algn="ctr"/>
                <a:endParaRPr lang="ru-RU" dirty="0"/>
              </a:p>
              <a:p>
                <a:r>
                  <a:rPr lang="ru-RU" dirty="0"/>
                  <a:t>Методом наименьших квадратов оцените уравнение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трём наблюдениям: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3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08720"/>
            <a:ext cx="1244724" cy="12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261265" cy="23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=3.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-36512" y="4797152"/>
                <a:ext cx="9184245" cy="1085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(1−3)+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(3−3)+(4−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)(5−3)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=1.5;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797152"/>
                <a:ext cx="9184245" cy="1085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47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Пример</a:t>
                </a:r>
              </a:p>
              <a:p>
                <a:pPr algn="ctr"/>
                <a:endParaRPr lang="ru-RU" dirty="0"/>
              </a:p>
              <a:p>
                <a:r>
                  <a:rPr lang="ru-RU" dirty="0"/>
                  <a:t>Методом наименьших квадратов оцените уравнение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трём наблюдениям: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3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08720"/>
            <a:ext cx="1244724" cy="12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261265" cy="23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=3.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-36512" y="4797152"/>
                <a:ext cx="9184245" cy="1085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(1−3)+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(3−3)+(4−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)(5−3)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=1.5;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797152"/>
                <a:ext cx="9184245" cy="1085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36512" y="6021288"/>
                <a:ext cx="376519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=3−1.5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=−2.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6021288"/>
                <a:ext cx="3765197" cy="612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50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Пример</a:t>
                </a:r>
              </a:p>
              <a:p>
                <a:pPr algn="ctr"/>
                <a:endParaRPr lang="ru-RU" dirty="0"/>
              </a:p>
              <a:p>
                <a:r>
                  <a:rPr lang="ru-RU" dirty="0"/>
                  <a:t>Методом наименьших квадратов оцените уравнение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трём наблюдениям: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3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08720"/>
            <a:ext cx="1244724" cy="125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=3.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43" y="1200329"/>
                <a:ext cx="1762085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-36512" y="4797152"/>
                <a:ext cx="9184245" cy="1085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(1−3)+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(3−3)+(4−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)(5−3)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=1.5;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797152"/>
                <a:ext cx="9184245" cy="10851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36512" y="6021288"/>
                <a:ext cx="376519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=3−1.5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=−2.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6021288"/>
                <a:ext cx="3765197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812033" y="3212976"/>
                <a:ext cx="1768497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−2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1.5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33" y="3212976"/>
                <a:ext cx="1768497" cy="376770"/>
              </a:xfrm>
              <a:prstGeom prst="rect">
                <a:avLst/>
              </a:prstGeom>
              <a:blipFill rotWithShape="1">
                <a:blip r:embed="rId7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44209" y="28529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Оценённое уравнение: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76" y="2276872"/>
            <a:ext cx="3232805" cy="237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Что такое регрессионный анализ?</a:t>
                </a:r>
              </a:p>
              <a:p>
                <a:endParaRPr lang="ru-RU" dirty="0"/>
              </a:p>
              <a:p>
                <a:r>
                  <a:rPr lang="ru-RU" dirty="0"/>
                  <a:t>Регрессионный анализ – область прикладной статистики, объединяющая методы определения функциональной формы зависимости между статистическими признаками.</a:t>
                </a:r>
              </a:p>
              <a:p>
                <a:endParaRPr lang="ru-RU" dirty="0"/>
              </a:p>
              <a:p>
                <a:r>
                  <a:rPr lang="ru-RU" dirty="0"/>
                  <a:t>Примерные вопросы, на которые отвечает Р.А.: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Какое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в среднем соответствует заданному значению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?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Насколько</a:t>
                </a:r>
                <a:r>
                  <a:rPr lang="en-US" dirty="0"/>
                  <a:t> </a:t>
                </a:r>
                <a:r>
                  <a:rPr lang="ru-RU" dirty="0"/>
                  <a:t>в среднем изменяется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заданном изменении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ru-RU" dirty="0"/>
              </a:p>
              <a:p>
                <a:pPr algn="ctr"/>
                <a:r>
                  <a:rPr lang="ru-RU" dirty="0"/>
                  <a:t>Регрессия в теории вероятностей: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регрессии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16320"/>
              </a:xfrm>
              <a:prstGeom prst="rect">
                <a:avLst/>
              </a:prstGeom>
              <a:blipFill>
                <a:blip r:embed="rId2"/>
                <a:stretch>
                  <a:fillRect l="-533" t="-893" b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83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Интерлюдия: поучительная история про сэра </a:t>
            </a:r>
            <a:r>
              <a:rPr lang="ru-RU" b="1" dirty="0" err="1"/>
              <a:t>Фрэнсиса</a:t>
            </a:r>
            <a:r>
              <a:rPr lang="ru-RU" b="1" dirty="0"/>
              <a:t> </a:t>
            </a:r>
            <a:r>
              <a:rPr lang="ru-RU" b="1" dirty="0" err="1"/>
              <a:t>Гальтона</a:t>
            </a:r>
            <a:endParaRPr lang="ru-RU" b="1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6146" name="Picture 2" descr="Francis Galt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1341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83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Интерлюдия: поучительная история про сэра </a:t>
            </a:r>
            <a:r>
              <a:rPr lang="ru-RU" b="1" dirty="0" err="1"/>
              <a:t>Фрэнсиса</a:t>
            </a:r>
            <a:r>
              <a:rPr lang="ru-RU" b="1" dirty="0"/>
              <a:t> </a:t>
            </a:r>
            <a:r>
              <a:rPr lang="ru-RU" b="1" dirty="0" err="1"/>
              <a:t>Гальтона</a:t>
            </a:r>
            <a:endParaRPr lang="ru-RU" b="1" dirty="0"/>
          </a:p>
          <a:p>
            <a:endParaRPr lang="ru-RU" dirty="0"/>
          </a:p>
          <a:p>
            <a:r>
              <a:rPr lang="en-US" dirty="0"/>
              <a:t>Sir F. Galton, “Regression towards mediocrity in hereditary stature”</a:t>
            </a:r>
          </a:p>
          <a:p>
            <a:r>
              <a:rPr lang="en-US" dirty="0"/>
              <a:t>(1886).</a:t>
            </a:r>
          </a:p>
          <a:p>
            <a:endParaRPr lang="en-US" dirty="0"/>
          </a:p>
          <a:p>
            <a:r>
              <a:rPr lang="ru-RU" dirty="0"/>
              <a:t>Связь между ростом детей и ростом родителей:</a:t>
            </a:r>
          </a:p>
        </p:txBody>
      </p:sp>
      <p:pic>
        <p:nvPicPr>
          <p:cNvPr id="6146" name="Picture 2" descr="Francis Galt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1341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760640" cy="503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076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Интерлюдия: поучительная история про сэра </a:t>
            </a:r>
            <a:r>
              <a:rPr lang="ru-RU" b="1" dirty="0" err="1"/>
              <a:t>Фрэнсиса</a:t>
            </a:r>
            <a:r>
              <a:rPr lang="ru-RU" b="1" dirty="0"/>
              <a:t> </a:t>
            </a:r>
            <a:r>
              <a:rPr lang="ru-RU" b="1" dirty="0" err="1"/>
              <a:t>Гальтона</a:t>
            </a:r>
            <a:endParaRPr lang="ru-RU" b="1" dirty="0"/>
          </a:p>
          <a:p>
            <a:endParaRPr lang="ru-RU" dirty="0"/>
          </a:p>
          <a:p>
            <a:r>
              <a:rPr lang="en-US" dirty="0"/>
              <a:t>Sir F. Galton, “Regression towards mediocrity in hereditary stature”</a:t>
            </a:r>
          </a:p>
          <a:p>
            <a:r>
              <a:rPr lang="en-US" dirty="0"/>
              <a:t>(1886).</a:t>
            </a:r>
          </a:p>
          <a:p>
            <a:endParaRPr lang="en-US" dirty="0"/>
          </a:p>
          <a:p>
            <a:r>
              <a:rPr lang="ru-RU" dirty="0"/>
              <a:t>Связь между ростом детей и ростом родителей:</a:t>
            </a:r>
          </a:p>
        </p:txBody>
      </p:sp>
      <p:pic>
        <p:nvPicPr>
          <p:cNvPr id="6146" name="Picture 2" descr="Francis Galt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1341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840150"/>
            <a:ext cx="5248250" cy="46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944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56490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Конец интерлюдии</a:t>
            </a:r>
          </a:p>
        </p:txBody>
      </p:sp>
    </p:spTree>
    <p:extLst>
      <p:ext uri="{BB962C8B-B14F-4D97-AF65-F5344CB8AC3E}">
        <p14:creationId xmlns:p14="http://schemas.microsoft.com/office/powerpoint/2010/main" val="2052516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364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Часть </a:t>
                </a:r>
                <a:r>
                  <a:rPr lang="en-US" b="1" dirty="0"/>
                  <a:t>III. </a:t>
                </a:r>
                <a:r>
                  <a:rPr lang="ru-RU" b="1" dirty="0"/>
                  <a:t>Остатки и прогнозы. Геометрическая интерпретация МНК.</a:t>
                </a:r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которые мы желаем представить в виде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Мы нашли оценки метода наименьших квадратов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i="1" dirty="0">
                    <a:latin typeface="Cambria Math"/>
                  </a:rPr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          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ru-RU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RU" dirty="0"/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Получили оценённое уравнение регрессии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49461"/>
              </a:xfrm>
              <a:prstGeom prst="rect">
                <a:avLst/>
              </a:prstGeom>
              <a:blipFill rotWithShape="1">
                <a:blip r:embed="rId2"/>
                <a:stretch>
                  <a:fillRect l="-533" t="-835" b="-1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Стрелка вправо 2"/>
          <p:cNvSpPr/>
          <p:nvPr/>
        </p:nvSpPr>
        <p:spPr>
          <a:xfrm>
            <a:off x="5679578" y="2599088"/>
            <a:ext cx="360040" cy="132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71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5888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Часть </a:t>
                </a:r>
                <a:r>
                  <a:rPr lang="en-US" b="1" dirty="0"/>
                  <a:t>III. </a:t>
                </a:r>
                <a:r>
                  <a:rPr lang="ru-RU" b="1" dirty="0"/>
                  <a:t>Остатки и прогнозы. Геометрическая интерпретация МНК.</a:t>
                </a:r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которые мы желаем представить в виде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Мы нашли оценки метода наименьших квадратов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i="1" dirty="0">
                    <a:latin typeface="Cambria Math"/>
                  </a:rPr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          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ru-RU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RU" dirty="0"/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Получили оценённое уравнение регрессии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Для всех наблюдений в выборке мы можем рассчитать прогнозные (модельные) значения: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u-RU" dirty="0"/>
                  <a:t>Остатки (</a:t>
                </a:r>
                <a:r>
                  <a:rPr lang="en-US" dirty="0"/>
                  <a:t>residuals):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88343"/>
              </a:xfrm>
              <a:prstGeom prst="rect">
                <a:avLst/>
              </a:prstGeom>
              <a:blipFill rotWithShape="1">
                <a:blip r:embed="rId2"/>
                <a:stretch>
                  <a:fillRect l="-533" t="-518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Стрелка вправо 2"/>
          <p:cNvSpPr/>
          <p:nvPr/>
        </p:nvSpPr>
        <p:spPr>
          <a:xfrm>
            <a:off x="5679578" y="2599088"/>
            <a:ext cx="360040" cy="132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75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44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Часть </a:t>
                </a:r>
                <a:r>
                  <a:rPr lang="en-US" b="1" dirty="0"/>
                  <a:t>III. </a:t>
                </a:r>
                <a:r>
                  <a:rPr lang="ru-RU" b="1" dirty="0"/>
                  <a:t>Остатки и прогнозы. Геометрическая интерпретация МНК.</a:t>
                </a:r>
              </a:p>
              <a:p>
                <a:endParaRPr lang="ru-RU" dirty="0"/>
              </a:p>
              <a:p>
                <a:r>
                  <a:rPr lang="ru-RU" dirty="0"/>
                  <a:t>Имеются данные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которые мы желаем представить в виде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Мы нашли оценки метода наименьших квадратов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i="1" dirty="0">
                    <a:latin typeface="Cambria Math"/>
                  </a:rPr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          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ru-RU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RU" dirty="0"/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Получили оценённое уравнение регрессии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Для всех наблюдений в выборке мы можем рассчитать прогнозные (модельные) значения: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u-RU" dirty="0"/>
                  <a:t>Остатки (</a:t>
                </a:r>
                <a:r>
                  <a:rPr lang="en-US" dirty="0"/>
                  <a:t>residuals):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u-RU" dirty="0"/>
                  <a:t>Не путайте остатки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и ошибки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42341"/>
              </a:xfrm>
              <a:prstGeom prst="rect">
                <a:avLst/>
              </a:prstGeom>
              <a:blipFill rotWithShape="1">
                <a:blip r:embed="rId2"/>
                <a:stretch>
                  <a:fillRect l="-533" t="-473" r="-400" b="-8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Стрелка вправо 2"/>
          <p:cNvSpPr/>
          <p:nvPr/>
        </p:nvSpPr>
        <p:spPr>
          <a:xfrm>
            <a:off x="5679578" y="2599088"/>
            <a:ext cx="360040" cy="1329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37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28800"/>
            <a:ext cx="3829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Остатки на картиночке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68718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68718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11960" y="306896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06896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2080" y="2051556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051556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96136" y="2411596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411596"/>
                <a:ext cx="45198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авая фигурная скобка 8"/>
          <p:cNvSpPr/>
          <p:nvPr/>
        </p:nvSpPr>
        <p:spPr>
          <a:xfrm>
            <a:off x="3042740" y="2740886"/>
            <a:ext cx="144016" cy="322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5220072" y="1772816"/>
            <a:ext cx="144016" cy="914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4139952" y="2871847"/>
            <a:ext cx="144016" cy="8389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156176" y="2522036"/>
            <a:ext cx="94794" cy="2188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68693" y="4748951"/>
                <a:ext cx="9793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&gt;0,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&lt;0,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&gt;0,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93" y="4748951"/>
                <a:ext cx="979371" cy="12003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91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Геометрическая интерпретация МНК - </a:t>
                </a:r>
                <a:r>
                  <a:rPr lang="en-US" b="1" dirty="0"/>
                  <a:t>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Рассмотрим векторы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 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Представление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записать в векторной форме так: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ru-RU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ε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где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ε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672048"/>
              </a:xfrm>
              <a:prstGeom prst="rect">
                <a:avLst/>
              </a:prstGeom>
              <a:blipFill rotWithShape="1">
                <a:blip r:embed="rId2"/>
                <a:stretch>
                  <a:fillRect l="-533" t="-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6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68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Геометрическая интерпретация МНК - </a:t>
                </a:r>
                <a:r>
                  <a:rPr lang="en-US" b="1" dirty="0"/>
                  <a:t>II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Рассмотрим векторы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 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Оценив уравнение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, мы получаем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i="1" dirty="0">
                    <a:latin typeface="Cambria Math"/>
                  </a:rPr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с помощью которых можем рассчитать прогнозы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 остатки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Вектор прогнозов: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Вектор остатков: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686831"/>
              </a:xfrm>
              <a:prstGeom prst="rect">
                <a:avLst/>
              </a:prstGeom>
              <a:blipFill rotWithShape="1">
                <a:blip r:embed="rId2"/>
                <a:stretch>
                  <a:fillRect l="-533" t="-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83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Что такое регрессионный анализ?</a:t>
                </a:r>
              </a:p>
              <a:p>
                <a:endParaRPr lang="ru-RU" dirty="0"/>
              </a:p>
              <a:p>
                <a:r>
                  <a:rPr lang="ru-RU" dirty="0"/>
                  <a:t>Регрессионный анализ – область прикладной статистики, объединяющая методы определения функциональной формы зависимости между статистическими признаками.</a:t>
                </a:r>
              </a:p>
              <a:p>
                <a:endParaRPr lang="ru-RU" dirty="0"/>
              </a:p>
              <a:p>
                <a:r>
                  <a:rPr lang="ru-RU" dirty="0"/>
                  <a:t>Примерные вопросы, на которые отвечает Р.А.: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Какое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в среднем соответствует заданному значению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?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Насколько</a:t>
                </a:r>
                <a:r>
                  <a:rPr lang="en-US" dirty="0"/>
                  <a:t> </a:t>
                </a:r>
                <a:r>
                  <a:rPr lang="ru-RU" dirty="0"/>
                  <a:t>в среднем изменяется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заданном изменении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ru-RU" dirty="0"/>
              </a:p>
              <a:p>
                <a:pPr algn="ctr"/>
                <a:r>
                  <a:rPr lang="ru-RU" dirty="0"/>
                  <a:t>Регрессия в теории вероятностей: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регрессии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 – уравнение регрессии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Частный случай: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	</a:t>
                </a:r>
                <a:r>
                  <a:rPr lang="en-US" dirty="0"/>
                  <a:t>– </a:t>
                </a:r>
                <a:r>
                  <a:rPr lang="ru-RU" dirty="0"/>
                  <a:t>линейная регрессия.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533" t="-674" b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48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3999" cy="61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Геометрическая интерпретация МНК - </a:t>
                </a:r>
                <a:r>
                  <a:rPr lang="en-US" b="1" dirty="0"/>
                  <a:t>III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Рассмотрим векторы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i="1" dirty="0">
                    <a:latin typeface="Cambria Math"/>
                  </a:rPr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- решение системы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=0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/>
                                </a:rPr>
                                <m:t>=0.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Значит, для них верно: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l-G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l-GR" i="1">
                                                        <a:latin typeface="Cambria Math"/>
                                                      </a:rPr>
                                                      <m:t>β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l-G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l-GR" i="1">
                                                        <a:latin typeface="Cambria Math"/>
                                                      </a:rPr>
                                                      <m:t>β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ru-RU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ru-RU" b="0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=0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l-G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l-GR" i="1">
                                                        <a:latin typeface="Cambria Math"/>
                                                      </a:rPr>
                                                      <m:t>β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l-G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l-GR" i="1">
                                                        <a:latin typeface="Cambria Math"/>
                                                      </a:rPr>
                                                      <m:t>β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ru-RU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Пояснение: произведение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это сумма элементов вектора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Вектор остатков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ru-RU" dirty="0"/>
                  <a:t> ортогонален единичному столбцу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 и вектору значений регрессора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3999" cy="6177910"/>
              </a:xfrm>
              <a:prstGeom prst="rect">
                <a:avLst/>
              </a:prstGeom>
              <a:blipFill rotWithShape="1">
                <a:blip r:embed="rId2"/>
                <a:stretch>
                  <a:fillRect l="-533" t="-494" b="-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5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3999" cy="338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Геометрическая интерпретация МНК - </a:t>
                </a:r>
                <a:r>
                  <a:rPr lang="en-US" b="1" dirty="0"/>
                  <a:t>IV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Рассмотрим векторы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1)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=0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Вектор остатков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ru-RU" dirty="0"/>
                  <a:t> ортогонален единичному столбцу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 и вектору значений регрессора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3999" cy="3383490"/>
              </a:xfrm>
              <a:prstGeom prst="rect">
                <a:avLst/>
              </a:prstGeom>
              <a:blipFill rotWithShape="1">
                <a:blip r:embed="rId2"/>
                <a:stretch>
                  <a:fillRect l="-533" t="-901" b="-19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3059832" y="4653136"/>
            <a:ext cx="648072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059832" y="5229200"/>
            <a:ext cx="194421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059832" y="3429000"/>
            <a:ext cx="108012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059832" y="5229200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139952" y="342900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031940" y="5085184"/>
            <a:ext cx="10801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араллелограмм 23"/>
          <p:cNvSpPr/>
          <p:nvPr/>
        </p:nvSpPr>
        <p:spPr>
          <a:xfrm>
            <a:off x="2267744" y="4329100"/>
            <a:ext cx="3456384" cy="1764196"/>
          </a:xfrm>
          <a:prstGeom prst="parallelogram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60232" y="3573016"/>
                <a:ext cx="143084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573016"/>
                <a:ext cx="1430841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88224" y="4798893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квадрат длины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798893"/>
                <a:ext cx="230425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381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/>
          <p:nvPr/>
        </p:nvCxnSpPr>
        <p:spPr>
          <a:xfrm flipV="1">
            <a:off x="7375652" y="4329100"/>
            <a:ext cx="0" cy="469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35896" y="4509120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509120"/>
                <a:ext cx="3186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24095" y="54359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095" y="5435932"/>
                <a:ext cx="36798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07904" y="327569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275692"/>
                <a:ext cx="3713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56600" y="508518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00" y="5085184"/>
                <a:ext cx="37138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557" r="-1639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67944" y="3861048"/>
                <a:ext cx="3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861048"/>
                <a:ext cx="35644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19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399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Геометрическая интерпретация МНК – </a:t>
                </a:r>
                <a:r>
                  <a:rPr lang="en-US" b="1" dirty="0"/>
                  <a:t>V: </a:t>
                </a:r>
                <a:r>
                  <a:rPr lang="ru-RU" b="1" dirty="0"/>
                  <a:t>мораль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Вектор прогнозов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– ортогональная проекция вектора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ru-RU" dirty="0"/>
                  <a:t> на плоскость векторов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Вектор остатков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ru-RU" dirty="0"/>
                  <a:t> – ортогональная проекция вектора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ru-RU" dirty="0"/>
                  <a:t> на дополнение к плоскости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Найденное ранее решение задачи о наименьших квадратах соответствует именно минимуму: длина перпендикуляра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ru-RU" dirty="0"/>
                  <a:t> – наименьшее расстояние от вектора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до плоскости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3999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33" t="-971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3059832" y="4653136"/>
            <a:ext cx="648072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059832" y="5229200"/>
            <a:ext cx="194421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059832" y="3429000"/>
            <a:ext cx="108012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059832" y="5229200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139952" y="342900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031940" y="5085184"/>
            <a:ext cx="10801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араллелограмм 23"/>
          <p:cNvSpPr/>
          <p:nvPr/>
        </p:nvSpPr>
        <p:spPr>
          <a:xfrm>
            <a:off x="2267744" y="4329100"/>
            <a:ext cx="3456384" cy="1764196"/>
          </a:xfrm>
          <a:prstGeom prst="parallelogram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60232" y="3573016"/>
                <a:ext cx="143084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573016"/>
                <a:ext cx="1430841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88224" y="4798893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квадрат длины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798893"/>
                <a:ext cx="230425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381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/>
          <p:nvPr/>
        </p:nvCxnSpPr>
        <p:spPr>
          <a:xfrm flipV="1">
            <a:off x="7375652" y="4329100"/>
            <a:ext cx="0" cy="469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35896" y="4509120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509120"/>
                <a:ext cx="3186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24095" y="54359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095" y="5435932"/>
                <a:ext cx="36798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07904" y="327569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275692"/>
                <a:ext cx="3713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56600" y="508518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00" y="5085184"/>
                <a:ext cx="37138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557" r="-1639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67944" y="3861048"/>
                <a:ext cx="3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861048"/>
                <a:ext cx="35644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62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5284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План на следующую неделю:</a:t>
            </a:r>
          </a:p>
          <a:p>
            <a:pPr algn="ctr"/>
            <a:endParaRPr lang="ru-RU" b="1" dirty="0"/>
          </a:p>
          <a:p>
            <a:endParaRPr lang="ru-RU" dirty="0"/>
          </a:p>
          <a:p>
            <a:pPr algn="ctr"/>
            <a:r>
              <a:rPr lang="ru-RU" dirty="0"/>
              <a:t>МНК для множественной регрессии.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Некоторые свойства оценок МНК.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Коэффициент детерминации.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Качественные объясняющие признаки.</a:t>
            </a:r>
          </a:p>
        </p:txBody>
      </p:sp>
    </p:spTree>
    <p:extLst>
      <p:ext uri="{BB962C8B-B14F-4D97-AF65-F5344CB8AC3E}">
        <p14:creationId xmlns:p14="http://schemas.microsoft.com/office/powerpoint/2010/main" val="179281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Что такое регрессионный анализ?</a:t>
                </a:r>
              </a:p>
              <a:p>
                <a:endParaRPr lang="ru-RU" dirty="0"/>
              </a:p>
              <a:p>
                <a:r>
                  <a:rPr lang="ru-RU" dirty="0"/>
                  <a:t>Регрессионный анализ – область прикладной статистики, объединяющая методы определения функциональной формы зависимости между статистическими признаками.</a:t>
                </a:r>
              </a:p>
              <a:p>
                <a:endParaRPr lang="ru-RU" dirty="0"/>
              </a:p>
              <a:p>
                <a:r>
                  <a:rPr lang="ru-RU" dirty="0"/>
                  <a:t>Примерные вопросы, на которые отвечает Р.А.: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Какое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в среднем соответствует заданному значению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?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Насколько</a:t>
                </a:r>
                <a:r>
                  <a:rPr lang="en-US" dirty="0"/>
                  <a:t> </a:t>
                </a:r>
                <a:r>
                  <a:rPr lang="ru-RU" dirty="0"/>
                  <a:t>в среднем изменяется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заданном изменении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ru-RU" dirty="0"/>
              </a:p>
              <a:p>
                <a:pPr algn="ctr"/>
                <a:r>
                  <a:rPr lang="ru-RU" dirty="0"/>
                  <a:t>Регрессия в теории вероятностей: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регрессии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 – уравнение регрессии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Частный случай: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	</a:t>
                </a:r>
                <a:r>
                  <a:rPr lang="en-US" dirty="0"/>
                  <a:t>– </a:t>
                </a:r>
                <a:r>
                  <a:rPr lang="ru-RU" dirty="0"/>
                  <a:t>линейная регрессия.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Как оценить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</a:p>
              <a:p>
                <a:pPr algn="ctr"/>
                <a:r>
                  <a:rPr lang="ru-RU" dirty="0"/>
                  <a:t>Как оценить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632311"/>
              </a:xfrm>
              <a:prstGeom prst="rect">
                <a:avLst/>
              </a:prstGeom>
              <a:blipFill>
                <a:blip r:embed="rId2"/>
                <a:stretch>
                  <a:fillRect l="-533" t="-541" b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99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Что такое регрессионный анализ?</a:t>
                </a:r>
              </a:p>
              <a:p>
                <a:endParaRPr lang="ru-RU" dirty="0"/>
              </a:p>
              <a:p>
                <a:r>
                  <a:rPr lang="ru-RU" dirty="0"/>
                  <a:t>Регрессионный анализ – область прикладной статистики, объединяющая методы определения функциональной формы зависимости между статистическими признаками.</a:t>
                </a:r>
              </a:p>
              <a:p>
                <a:endParaRPr lang="ru-RU" dirty="0"/>
              </a:p>
              <a:p>
                <a:r>
                  <a:rPr lang="ru-RU" dirty="0"/>
                  <a:t>Примерные вопросы, на которые отвечает Р.А.: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Какое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в среднем соответствует заданному значению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?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ru-RU" dirty="0"/>
                  <a:t>Насколько</a:t>
                </a:r>
                <a:r>
                  <a:rPr lang="en-US" dirty="0"/>
                  <a:t> </a:t>
                </a:r>
                <a:r>
                  <a:rPr lang="ru-RU" dirty="0"/>
                  <a:t>в среднем изменяется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заданном изменении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ru-RU" dirty="0"/>
              </a:p>
              <a:p>
                <a:pPr algn="ctr"/>
                <a:r>
                  <a:rPr lang="ru-RU" dirty="0"/>
                  <a:t>Вспомним коттеджи*</a:t>
                </a:r>
              </a:p>
              <a:p>
                <a:pPr algn="ctr"/>
                <a:endParaRPr lang="ru-RU" dirty="0"/>
              </a:p>
              <a:p>
                <a:r>
                  <a:rPr lang="ru-RU" dirty="0"/>
                  <a:t>	Цена и площадь участка		Площадь дома и площадь участка:</a:t>
                </a:r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* здесь используются те же данные, что в лекции про коэффициенты корреляции.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blipFill>
                <a:blip r:embed="rId2"/>
                <a:stretch>
                  <a:fillRect l="-533" t="-452" b="-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8" y="3689548"/>
            <a:ext cx="3572416" cy="261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12" y="3685016"/>
            <a:ext cx="3552412" cy="260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95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Термины</a:t>
                </a:r>
              </a:p>
              <a:p>
                <a:endParaRPr lang="ru-RU" dirty="0"/>
              </a:p>
              <a:p>
                <a:r>
                  <a:rPr lang="ru-RU" dirty="0"/>
                  <a:t>Парная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Множественная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33" t="-2066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1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Термины</a:t>
                </a:r>
              </a:p>
              <a:p>
                <a:endParaRPr lang="ru-RU" dirty="0"/>
              </a:p>
              <a:p>
                <a:r>
                  <a:rPr lang="ru-RU" dirty="0"/>
                  <a:t>Парная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Множественная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33" t="-2066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1907704" y="1477328"/>
            <a:ext cx="864096" cy="1087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4283968" y="1477328"/>
            <a:ext cx="2088232" cy="1087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004048" y="1477328"/>
            <a:ext cx="1368152" cy="1087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6084168" y="1477328"/>
            <a:ext cx="288032" cy="1087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564904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объясняемая переменная,</a:t>
            </a:r>
          </a:p>
          <a:p>
            <a:r>
              <a:rPr lang="ru-RU" sz="1600" dirty="0"/>
              <a:t>зависимая переменная,</a:t>
            </a:r>
          </a:p>
          <a:p>
            <a:r>
              <a:rPr lang="ru-RU" sz="1600" dirty="0"/>
              <a:t>регрессант,</a:t>
            </a:r>
          </a:p>
          <a:p>
            <a:r>
              <a:rPr lang="ru-RU" sz="1600" dirty="0"/>
              <a:t>отклик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64088" y="270892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объясняющие переменные,</a:t>
            </a:r>
          </a:p>
          <a:p>
            <a:r>
              <a:rPr lang="ru-RU" sz="1600" dirty="0"/>
              <a:t>независимые переменные,</a:t>
            </a:r>
          </a:p>
          <a:p>
            <a:r>
              <a:rPr lang="ru-RU" sz="1600" dirty="0" err="1"/>
              <a:t>ковариаты</a:t>
            </a:r>
            <a:r>
              <a:rPr lang="ru-RU" sz="1600" dirty="0"/>
              <a:t>,</a:t>
            </a:r>
          </a:p>
          <a:p>
            <a:r>
              <a:rPr lang="ru-RU" sz="1600" dirty="0"/>
              <a:t>регрессоры</a:t>
            </a:r>
          </a:p>
        </p:txBody>
      </p:sp>
    </p:spTree>
    <p:extLst>
      <p:ext uri="{BB962C8B-B14F-4D97-AF65-F5344CB8AC3E}">
        <p14:creationId xmlns:p14="http://schemas.microsoft.com/office/powerpoint/2010/main" val="414143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Термины</a:t>
                </a:r>
              </a:p>
              <a:p>
                <a:endParaRPr lang="ru-RU" dirty="0"/>
              </a:p>
              <a:p>
                <a:r>
                  <a:rPr lang="ru-RU" dirty="0"/>
                  <a:t>Парная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Множественная регрессия: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ε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33" t="-2066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 flipH="1" flipV="1">
            <a:off x="6588224" y="1477328"/>
            <a:ext cx="1296144" cy="943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275856" y="1477328"/>
            <a:ext cx="72008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275856" y="1477328"/>
            <a:ext cx="576064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2" idx="2"/>
          </p:cNvCxnSpPr>
          <p:nvPr/>
        </p:nvCxnSpPr>
        <p:spPr>
          <a:xfrm flipV="1">
            <a:off x="3275856" y="1477328"/>
            <a:ext cx="1296144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275856" y="1477328"/>
            <a:ext cx="2376264" cy="1807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4290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коэффициенты регрессии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0312" y="2420888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ошибка</a:t>
            </a:r>
          </a:p>
          <a:p>
            <a:pPr algn="ctr"/>
            <a:r>
              <a:rPr lang="ru-RU" sz="1600" dirty="0"/>
              <a:t>регрессии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(случайная составляющая)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691680" y="1412776"/>
            <a:ext cx="151216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13285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свободный член</a:t>
            </a:r>
          </a:p>
          <a:p>
            <a:pPr algn="ctr"/>
            <a:r>
              <a:rPr lang="ru-RU" sz="1600" dirty="0"/>
              <a:t>(константа)</a:t>
            </a:r>
          </a:p>
        </p:txBody>
      </p:sp>
    </p:spTree>
    <p:extLst>
      <p:ext uri="{BB962C8B-B14F-4D97-AF65-F5344CB8AC3E}">
        <p14:creationId xmlns:p14="http://schemas.microsoft.com/office/powerpoint/2010/main" val="1610339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2453</Words>
  <Application>Microsoft Office PowerPoint</Application>
  <PresentationFormat>Экран (4:3)</PresentationFormat>
  <Paragraphs>478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Кирилл Фурманов</cp:lastModifiedBy>
  <cp:revision>44</cp:revision>
  <dcterms:created xsi:type="dcterms:W3CDTF">2020-04-13T13:41:47Z</dcterms:created>
  <dcterms:modified xsi:type="dcterms:W3CDTF">2021-04-28T05:26:54Z</dcterms:modified>
</cp:coreProperties>
</file>