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620" r:id="rId2"/>
    <p:sldId id="663" r:id="rId3"/>
    <p:sldId id="621" r:id="rId4"/>
    <p:sldId id="622" r:id="rId5"/>
    <p:sldId id="623" r:id="rId6"/>
    <p:sldId id="629" r:id="rId7"/>
    <p:sldId id="624" r:id="rId8"/>
    <p:sldId id="625" r:id="rId9"/>
    <p:sldId id="626" r:id="rId10"/>
    <p:sldId id="627" r:id="rId11"/>
    <p:sldId id="628" r:id="rId12"/>
    <p:sldId id="630" r:id="rId13"/>
    <p:sldId id="631" r:id="rId14"/>
    <p:sldId id="632" r:id="rId15"/>
    <p:sldId id="633" r:id="rId16"/>
    <p:sldId id="634" r:id="rId17"/>
    <p:sldId id="635" r:id="rId18"/>
    <p:sldId id="636" r:id="rId19"/>
    <p:sldId id="637" r:id="rId20"/>
    <p:sldId id="638" r:id="rId21"/>
    <p:sldId id="639" r:id="rId22"/>
    <p:sldId id="640" r:id="rId23"/>
    <p:sldId id="642" r:id="rId24"/>
    <p:sldId id="643" r:id="rId25"/>
    <p:sldId id="644" r:id="rId26"/>
    <p:sldId id="645" r:id="rId27"/>
    <p:sldId id="646" r:id="rId28"/>
    <p:sldId id="647" r:id="rId29"/>
    <p:sldId id="648" r:id="rId30"/>
    <p:sldId id="649" r:id="rId31"/>
    <p:sldId id="651" r:id="rId32"/>
    <p:sldId id="652" r:id="rId33"/>
    <p:sldId id="653" r:id="rId34"/>
    <p:sldId id="658" r:id="rId35"/>
    <p:sldId id="657" r:id="rId36"/>
    <p:sldId id="659" r:id="rId37"/>
    <p:sldId id="662" r:id="rId38"/>
    <p:sldId id="661" r:id="rId39"/>
    <p:sldId id="660" r:id="rId40"/>
    <p:sldId id="654" r:id="rId41"/>
    <p:sldId id="655" r:id="rId42"/>
    <p:sldId id="656" r:id="rId43"/>
  </p:sldIdLst>
  <p:sldSz cx="9144000" cy="6858000" type="screen4x3"/>
  <p:notesSz cx="6858000" cy="9144000"/>
  <p:custDataLst>
    <p:tags r:id="rId45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 panose="020B0503030403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 panose="020B0503030403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 panose="020B0503030403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 panose="020B0503030403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AA1A4B6-1636-8C4A-9FFC-90284649880A}">
          <p14:sldIdLst>
            <p14:sldId id="620"/>
            <p14:sldId id="663"/>
            <p14:sldId id="621"/>
            <p14:sldId id="622"/>
            <p14:sldId id="623"/>
            <p14:sldId id="629"/>
            <p14:sldId id="624"/>
            <p14:sldId id="625"/>
            <p14:sldId id="626"/>
            <p14:sldId id="627"/>
            <p14:sldId id="628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1"/>
            <p14:sldId id="652"/>
            <p14:sldId id="653"/>
            <p14:sldId id="658"/>
            <p14:sldId id="657"/>
            <p14:sldId id="659"/>
            <p14:sldId id="662"/>
            <p14:sldId id="661"/>
            <p14:sldId id="660"/>
            <p14:sldId id="654"/>
            <p14:sldId id="655"/>
            <p14:sldId id="6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0" autoAdjust="0"/>
    <p:restoredTop sz="82370" autoAdjust="0"/>
  </p:normalViewPr>
  <p:slideViewPr>
    <p:cSldViewPr>
      <p:cViewPr varScale="1">
        <p:scale>
          <a:sx n="70" d="100"/>
          <a:sy n="70" d="100"/>
        </p:scale>
        <p:origin x="1416" y="62"/>
      </p:cViewPr>
      <p:guideLst>
        <p:guide orient="horz" pos="663"/>
        <p:guide orient="horz" pos="2160"/>
        <p:guide orient="horz" pos="981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5EE0182-1552-774D-9569-900794F15C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DC1576-FB46-344D-8478-1661FD4038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D5440A-584A-4C4D-B58F-F0A878C5391E}" type="datetimeFigureOut">
              <a:rPr lang="ru-RU"/>
              <a:pPr>
                <a:defRPr/>
              </a:pPr>
              <a:t>08.09.2021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385636C-67A5-B342-8F80-6795869839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7760A9-3BD4-6342-BB91-1AE562AD0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D52A85-0BDB-5447-A5A2-FF169FC5D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4222CC-EB15-F941-893B-BB4959FE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F79B20A-D47C-B745-9A21-EF4CA73332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79B20A-D47C-B745-9A21-EF4CA73332C2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64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79B20A-D47C-B745-9A21-EF4CA73332C2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589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79B20A-D47C-B745-9A21-EF4CA73332C2}" type="slidenum">
              <a:rPr lang="ru-RU" altLang="ru-RU" smtClean="0"/>
              <a:pPr>
                <a:defRPr/>
              </a:pPr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852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79B20A-D47C-B745-9A21-EF4CA73332C2}" type="slidenum">
              <a:rPr lang="ru-RU" altLang="ru-RU" smtClean="0"/>
              <a:pPr>
                <a:defRPr/>
              </a:pPr>
              <a:t>40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123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9800F-5DB0-4546-BAFB-8723A456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19D2B-2ACB-DD4E-BCAD-851976DABFE1}" type="datetimeFigureOut">
              <a:rPr lang="ru-RU"/>
              <a:pPr>
                <a:defRPr/>
              </a:pPr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2255AD-127A-BB41-84D1-2BA2BCF0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4641B-2775-C445-9240-75BF2CD0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535E5-A116-EB4E-9F3A-7B9CE846073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08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A53F0-0EF6-4748-958B-98F195D5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9467-F3FF-DE49-96D7-13E7EFD7BACB}" type="datetimeFigureOut">
              <a:rPr lang="ru-RU"/>
              <a:pPr>
                <a:defRPr/>
              </a:pPr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EFFD56-7E3C-8E46-8320-CA280737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F5150F-95B0-1C4C-B12E-B685CB3E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2C924-A71D-4F46-BC93-36AA5565C7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8961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28997-2BE9-D94D-AF07-0875443A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70A9-B974-C843-842A-5F91734AA004}" type="datetimeFigureOut">
              <a:rPr lang="ru-RU"/>
              <a:pPr>
                <a:defRPr/>
              </a:pPr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1B755-59F5-2448-AA1B-56C47E51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99BC4F-630A-5E4F-94C0-DDBD8422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484B-6074-E447-AADC-BB9EE2AC477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549E71-C4AC-E546-9280-9D098D15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19C90-48CE-9A4C-AED5-683498A08447}" type="datetimeFigureOut">
              <a:rPr lang="ru-RU"/>
              <a:pPr>
                <a:defRPr/>
              </a:pPr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A4723D-5755-4645-8C24-37403C54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FAF25-31D9-ED4F-8A61-61D1FD03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1FB6B-B3FF-2248-A758-FA470B860E6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38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ADA89-CD0E-DC40-BB76-C3F54A1B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D8E8B-4372-CA43-A37C-FC74AF68C35A}" type="datetimeFigureOut">
              <a:rPr lang="ru-RU"/>
              <a:pPr>
                <a:defRPr/>
              </a:pPr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B49C70-A8F0-EF46-A81A-8737D33B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A2DE9-40B4-6144-B4E7-E191434A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1148F-AA7A-B842-B068-F60B3CA584F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51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7BEC7E12-66E4-DA41-97FF-373ED843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5BEE3-1F48-544D-BB20-A73BB6975510}" type="datetimeFigureOut">
              <a:rPr lang="ru-RU"/>
              <a:pPr>
                <a:defRPr/>
              </a:pPr>
              <a:t>08.09.2021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F02CE6C7-921A-FF41-BA25-0445404D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F3BABA4-D099-6549-BC2B-6A513C9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78EA4-34B8-E346-A552-D172FB9810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43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5EEEB9F1-B197-6448-A42C-1122ABCD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9B6A6-17A7-274C-9264-0E8144A53DCD}" type="datetimeFigureOut">
              <a:rPr lang="ru-RU"/>
              <a:pPr>
                <a:defRPr/>
              </a:pPr>
              <a:t>08.09.2021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323C0E99-E6FD-4940-BBBB-D08BCF8D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592E8FA-7213-B149-A034-B2C386B6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C3FC3-A043-CA48-9D19-91BABB31069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789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7FBE86DA-FC88-1B4D-A449-95D6FCF1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5277B-5163-8C43-BE2F-3D3B45DE007C}" type="datetimeFigureOut">
              <a:rPr lang="ru-RU"/>
              <a:pPr>
                <a:defRPr/>
              </a:pPr>
              <a:t>08.09.2021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5A60229F-2C3C-924B-B862-DF152CCC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970D797-C6AB-7941-9C26-58EE6F0E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7EDD-58D4-B047-AA64-E8AA69CC671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01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4C23980D-B65B-E145-96DC-0CF9888A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7EF08-1907-6A49-9B5B-C45829FD25DD}" type="datetimeFigureOut">
              <a:rPr lang="ru-RU"/>
              <a:pPr>
                <a:defRPr/>
              </a:pPr>
              <a:t>08.09.2021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57689B23-FF13-B241-BABE-697B356D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354EF54-5CB3-F944-A669-AA2BDE8C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96E9B-B5F0-4D4C-BFD7-8BF9DCE337A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046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51DEC08A-D526-5244-B065-3F53E506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DD659-21D5-CE4C-A401-B0FD42E1748D}" type="datetimeFigureOut">
              <a:rPr lang="ru-RU"/>
              <a:pPr>
                <a:defRPr/>
              </a:pPr>
              <a:t>08.09.2021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95A40BAE-4764-124C-A150-679887A7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F1F7D22-6432-A745-AA2F-BBF51847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077E7-3F85-3F42-8290-31402DDFBA9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549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12085D8E-3980-384B-A548-B8302436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B0E73-D680-EC47-AB5C-043967ECBCE2}" type="datetimeFigureOut">
              <a:rPr lang="ru-RU"/>
              <a:pPr>
                <a:defRPr/>
              </a:pPr>
              <a:t>08.09.2021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769EEDD6-D9CB-A845-B71F-4AAD3A8F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75E9562F-DCB0-434C-8F09-EFB8B5B8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4842-4CB8-4242-BEFA-AFFA2495197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2832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DF74A6BB-9136-1C4F-AC95-F868496D48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8787C342-4A5B-A943-98BA-DEB1814709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97E05E-A3FD-6146-9CF5-3153F355C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34BED3-4CA4-4F41-9F34-857E8B672545}" type="datetimeFigureOut">
              <a:rPr lang="ru-RU"/>
              <a:pPr>
                <a:defRPr/>
              </a:pPr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0CB33-09C7-EB43-8A46-7C3305A14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F9B34-C146-7447-9A90-3FF2AF69E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919191"/>
                </a:solidFill>
              </a:defRPr>
            </a:lvl1pPr>
          </a:lstStyle>
          <a:p>
            <a:pPr>
              <a:defRPr/>
            </a:pPr>
            <a:fld id="{3AD0115C-E7DD-E749-9805-5E82A672FE6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istockphoto.com/ru/&#1092;&#1086;&#1090;&#1086;/&#1073;&#1080;&#1075;-&#1073;&#1077;&#1085;-&#1080;-&#1073;&#1088;&#1080;&#1090;&#1072;&#1085;&#1089;&#1082;&#1086;&#1075;&#1086;-&#1092;&#1083;&#1072;&#1075;&#1072;-gm530504580-9345062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www.istockphoto.com/ru/&#1092;&#1086;&#1090;&#1086;/&#1092;&#1083;&#1072;&#1075;-&#1088;&#1086;&#1089;&#1089;&#1080;&#1080;-gm113703276-15926289" TargetMode="Externa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84;&#1080;&#1090;,_&#1040;&#1076;&#1072;&#1084;#/media/&#1060;&#1072;&#1081;&#1083;:Adamsmithout.jpg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https://ru.wikipedia.org/wiki/&#1056;&#1080;&#1082;&#1072;&#1088;&#1076;&#1086;,_&#1044;&#1072;&#1074;&#1080;&#1076;#/media/&#1060;&#1072;&#1081;&#1083;:Portrait_of_David_Ricardo_by_Thomas_Phillips.jpg" TargetMode="Externa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84;&#1080;&#1090;,_&#1040;&#1076;&#1072;&#1084;#/media/&#1060;&#1072;&#1081;&#1083;:Adamsmithout.jpg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&#1056;&#1086;&#1073;&#1080;&#1085;&#1089;&#1086;&#1085;,_&#1044;&#1078;&#1086;&#1072;&#1085;#/media/&#1060;&#1072;&#1081;&#1083;:Joan_Robinson_Ramsey_Muspratt.jpg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ru.wikipedia.org/wiki/&#1052;&#1072;&#1088;&#1096;&#1072;&#1083;&#1083;,_&#1040;&#1083;&#1100;&#1092;&#1088;&#1077;&#1076;#/media/&#1060;&#1072;&#1081;&#1083;:Alfred_Marshall.jpg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&#1056;&#1086;&#1073;&#1080;&#1085;&#1089;&#1086;&#1085;,_&#1044;&#1078;&#1086;&#1072;&#1085;#/media/&#1060;&#1072;&#1081;&#1083;:Joan_Robinson_Ramsey_Muspratt.jpg" TargetMode="External"/><Relationship Id="rId3" Type="http://schemas.openxmlformats.org/officeDocument/2006/relationships/image" Target="../media/image13.jpeg"/><Relationship Id="rId7" Type="http://schemas.openxmlformats.org/officeDocument/2006/relationships/image" Target="../media/image10.jpg"/><Relationship Id="rId2" Type="http://schemas.openxmlformats.org/officeDocument/2006/relationships/hyperlink" Target="https://ru.wikipedia.org/wiki/&#1069;&#1076;&#1078;&#1091;&#1086;&#1088;&#1090;,_&#1060;&#1088;&#1101;&#1085;&#1089;&#1080;&#1089;_&#1048;&#1089;&#1080;&#1076;&#1086;&#1088;#/media/&#1060;&#1072;&#1081;&#1083;:Edgeworth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4.jpg"/><Relationship Id="rId4" Type="http://schemas.openxmlformats.org/officeDocument/2006/relationships/hyperlink" Target="https://ru.wikipedia.org/wiki/&#1050;&#1091;&#1088;&#1085;&#1086;,_&#1040;&#1085;&#1090;&#1091;&#1072;&#1085;_&#1054;&#1075;&#1102;&#1089;&#1090;&#1077;&#1085;#/media/&#1060;&#1072;&#1081;&#1083;:Antoine_Augustin_Cournot.jpg" TargetMode="External"/><Relationship Id="rId9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image" Target="../media/image15.jpg"/><Relationship Id="rId7" Type="http://schemas.openxmlformats.org/officeDocument/2006/relationships/image" Target="../media/image17.jpg"/><Relationship Id="rId2" Type="http://schemas.openxmlformats.org/officeDocument/2006/relationships/hyperlink" Target="https://ru.wikipedia.org/wiki/&#1064;&#1091;&#1084;&#1087;&#1077;&#1090;&#1077;&#1088;,_&#1049;&#1086;&#1079;&#1077;&#1092;#/media/&#1060;&#1072;&#1081;&#1083;:Joseph_Schumpeter_ekonomialaria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&#1050;&#1080;&#1088;&#1094;&#1085;&#1077;&#1088;,_&#1048;&#1079;&#1088;&#1072;&#1101;&#1083;&#1100;#/media/&#1060;&#1072;&#1081;&#1083;:Israel_Kirzner.jpg" TargetMode="External"/><Relationship Id="rId5" Type="http://schemas.openxmlformats.org/officeDocument/2006/relationships/image" Target="../media/image16.jpg"/><Relationship Id="rId4" Type="http://schemas.openxmlformats.org/officeDocument/2006/relationships/hyperlink" Target="https://ru.wikipedia.org/wiki/&#1061;&#1072;&#1081;&#1077;&#1082;,_&#1060;&#1088;&#1080;&#1076;&#1088;&#1080;&#1093;_&#1040;&#1074;&#1075;&#1091;&#1089;&#1090;_&#1092;&#1086;&#1085;#/media/&#1060;&#1072;&#1081;&#1083;:Friedrich_August_von_Hayek_1981.jp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5;&#1086;&#1088;&#1090;&#1077;&#1088;,_&#1052;&#1072;&#1081;&#1082;&#1083;_&#1070;&#1076;&#1078;&#1080;&#1085;#/media/&#1060;&#1072;&#1081;&#1083;:Michael_Porter.jpg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58A883FD-73DC-B14B-91D1-F26268755C06}"/>
              </a:ext>
            </a:extLst>
          </p:cNvPr>
          <p:cNvSpPr txBox="1">
            <a:spLocks/>
          </p:cNvSpPr>
          <p:nvPr/>
        </p:nvSpPr>
        <p:spPr bwMode="auto">
          <a:xfrm>
            <a:off x="2411413" y="0"/>
            <a:ext cx="663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b="1">
                <a:solidFill>
                  <a:srgbClr val="2A576D"/>
                </a:solidFill>
                <a:cs typeface="Times New Roman" panose="02020603050405020304" pitchFamily="18" charset="0"/>
              </a:rPr>
              <a:t>Конкуренция. Конкурентоспособность. </a:t>
            </a:r>
          </a:p>
        </p:txBody>
      </p:sp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61517B26-4984-784D-971D-A18110AE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36838"/>
            <a:ext cx="1601787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40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hlinkClick r:id="rId2"/>
            <a:extLst>
              <a:ext uri="{FF2B5EF4-FFF2-40B4-BE49-F238E27FC236}">
                <a16:creationId xmlns:a16="http://schemas.microsoft.com/office/drawing/2014/main" id="{32A6F573-B1E2-3348-84A0-F44D706976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21"/>
          <a:stretch/>
        </p:blipFill>
        <p:spPr>
          <a:xfrm>
            <a:off x="837638" y="3905642"/>
            <a:ext cx="1928492" cy="1938992"/>
          </a:xfrm>
          <a:prstGeom prst="ellipse">
            <a:avLst/>
          </a:prstGeom>
        </p:spPr>
      </p:pic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Как же классифицировать эти определения?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hlinkClick r:id="rId5"/>
            <a:extLst>
              <a:ext uri="{FF2B5EF4-FFF2-40B4-BE49-F238E27FC236}">
                <a16:creationId xmlns:a16="http://schemas.microsoft.com/office/drawing/2014/main" id="{D50B2CE8-6D34-1344-8F0C-9570211173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6" r="17466"/>
          <a:stretch/>
        </p:blipFill>
        <p:spPr>
          <a:xfrm>
            <a:off x="6124310" y="981466"/>
            <a:ext cx="1928491" cy="1928490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D6B028-12CE-3248-9288-606D09943F6D}"/>
              </a:ext>
            </a:extLst>
          </p:cNvPr>
          <p:cNvSpPr txBox="1"/>
          <p:nvPr/>
        </p:nvSpPr>
        <p:spPr>
          <a:xfrm>
            <a:off x="837639" y="105061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</a:rPr>
              <a:t>Обратимся к истории:</a:t>
            </a:r>
          </a:p>
          <a:p>
            <a:endParaRPr lang="ru-RU" altLang="ru-RU" sz="2400" b="1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В России термин конкуренция </a:t>
            </a:r>
          </a:p>
          <a:p>
            <a:pPr>
              <a:lnSpc>
                <a:spcPct val="100000"/>
              </a:lnSpc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появился под влиянием немецкого языка в 1878 году.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0DF10-C2C0-CF4E-B51C-14584C2A9756}"/>
              </a:ext>
            </a:extLst>
          </p:cNvPr>
          <p:cNvSpPr txBox="1"/>
          <p:nvPr/>
        </p:nvSpPr>
        <p:spPr>
          <a:xfrm>
            <a:off x="3368832" y="4427646"/>
            <a:ext cx="4972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В Англии – раньше, под влиянием </a:t>
            </a:r>
          </a:p>
          <a:p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классиков политической экономии.</a:t>
            </a: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0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3269AD5-8842-ED48-8B0C-C35C0A63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Как же классифицировать эти определения?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B5D35-C724-7044-B644-C834E030D37A}"/>
              </a:ext>
            </a:extLst>
          </p:cNvPr>
          <p:cNvSpPr txBox="1"/>
          <p:nvPr/>
        </p:nvSpPr>
        <p:spPr>
          <a:xfrm>
            <a:off x="1441968" y="1009977"/>
            <a:ext cx="6505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SzPct val="45000"/>
            </a:pPr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Трактовка с точки зрения воспроизводства </a:t>
            </a:r>
          </a:p>
        </p:txBody>
      </p:sp>
      <p:pic>
        <p:nvPicPr>
          <p:cNvPr id="6" name="Рисунок 5">
            <a:hlinkClick r:id="rId3"/>
            <a:extLst>
              <a:ext uri="{FF2B5EF4-FFF2-40B4-BE49-F238E27FC236}">
                <a16:creationId xmlns:a16="http://schemas.microsoft.com/office/drawing/2014/main" id="{0F67A52E-CD5A-C04A-B6F0-15018F7811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96"/>
          <a:stretch/>
        </p:blipFill>
        <p:spPr>
          <a:xfrm>
            <a:off x="1115616" y="1860906"/>
            <a:ext cx="1928492" cy="1931739"/>
          </a:xfrm>
          <a:prstGeom prst="ellipse">
            <a:avLst/>
          </a:prstGeom>
        </p:spPr>
      </p:pic>
      <p:pic>
        <p:nvPicPr>
          <p:cNvPr id="9" name="Рисунок 8">
            <a:hlinkClick r:id="rId5"/>
            <a:extLst>
              <a:ext uri="{FF2B5EF4-FFF2-40B4-BE49-F238E27FC236}">
                <a16:creationId xmlns:a16="http://schemas.microsoft.com/office/drawing/2014/main" id="{AB067767-848D-144B-AA89-67D043521B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880" b="23711"/>
          <a:stretch/>
        </p:blipFill>
        <p:spPr>
          <a:xfrm>
            <a:off x="3632171" y="1860905"/>
            <a:ext cx="1928492" cy="1931740"/>
          </a:xfrm>
          <a:prstGeom prst="ellipse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A13016-401E-9841-9345-589F7A64A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26" y="1860904"/>
            <a:ext cx="1928492" cy="1931741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519F8-CA2A-8249-A4DF-04EA4AF1CAD8}"/>
              </a:ext>
            </a:extLst>
          </p:cNvPr>
          <p:cNvSpPr txBox="1"/>
          <p:nvPr/>
        </p:nvSpPr>
        <p:spPr>
          <a:xfrm>
            <a:off x="1269383" y="3973733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Адам Смит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DDF1E-4F09-2947-AFDC-3A1D01B68AB2}"/>
              </a:ext>
            </a:extLst>
          </p:cNvPr>
          <p:cNvSpPr txBox="1"/>
          <p:nvPr/>
        </p:nvSpPr>
        <p:spPr>
          <a:xfrm>
            <a:off x="3487780" y="3967465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Давид </a:t>
            </a:r>
            <a:r>
              <a:rPr lang="ru-RU" sz="2400" dirty="0" err="1">
                <a:solidFill>
                  <a:schemeClr val="bg1">
                    <a:lumMod val="10000"/>
                  </a:schemeClr>
                </a:solidFill>
              </a:rPr>
              <a:t>Рикардо</a:t>
            </a: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64958-22E9-3A4F-878C-700A76D87456}"/>
              </a:ext>
            </a:extLst>
          </p:cNvPr>
          <p:cNvSpPr txBox="1"/>
          <p:nvPr/>
        </p:nvSpPr>
        <p:spPr>
          <a:xfrm>
            <a:off x="5973878" y="3967465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Жан-Батист </a:t>
            </a:r>
            <a:r>
              <a:rPr lang="ru-RU" sz="2400" dirty="0" err="1">
                <a:solidFill>
                  <a:schemeClr val="bg1">
                    <a:lumMod val="10000"/>
                  </a:schemeClr>
                </a:solidFill>
              </a:rPr>
              <a:t>Сэй</a:t>
            </a: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163BDE-6AF7-6A41-815A-B66E996C8BE2}"/>
              </a:ext>
            </a:extLst>
          </p:cNvPr>
          <p:cNvSpPr txBox="1"/>
          <p:nvPr/>
        </p:nvSpPr>
        <p:spPr>
          <a:xfrm>
            <a:off x="755576" y="4806968"/>
            <a:ext cx="8013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Конкуренция</a:t>
            </a: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 — объективный процесс, способствующий </a:t>
            </a:r>
          </a:p>
          <a:p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установлению равновесия воспроизводства (пропорций)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88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Классическое понимание конкуренции как ограничения рыночной власти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hlinkClick r:id="rId3"/>
            <a:extLst>
              <a:ext uri="{FF2B5EF4-FFF2-40B4-BE49-F238E27FC236}">
                <a16:creationId xmlns:a16="http://schemas.microsoft.com/office/drawing/2014/main" id="{74279D3B-0F38-9343-AB72-47CA7767D3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96"/>
          <a:stretch/>
        </p:blipFill>
        <p:spPr>
          <a:xfrm>
            <a:off x="827584" y="2180395"/>
            <a:ext cx="1928492" cy="1931739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9B0B64-7F46-2046-92B2-C02ECB72DDF0}"/>
              </a:ext>
            </a:extLst>
          </p:cNvPr>
          <p:cNvSpPr txBox="1"/>
          <p:nvPr/>
        </p:nvSpPr>
        <p:spPr>
          <a:xfrm>
            <a:off x="981351" y="4293222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Адам Смит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CCFE6-F76B-1749-8D9C-246EE78BC077}"/>
              </a:ext>
            </a:extLst>
          </p:cNvPr>
          <p:cNvSpPr txBox="1"/>
          <p:nvPr/>
        </p:nvSpPr>
        <p:spPr>
          <a:xfrm>
            <a:off x="3142690" y="2275645"/>
            <a:ext cx="5777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По  А. Смиту, сущность конкурентного поведения производителей составляло «честное» — без сговора — соперничество производителей посредством, как правило, ценового давления на конкурентов.  </a:t>
            </a:r>
          </a:p>
        </p:txBody>
      </p:sp>
    </p:spTree>
    <p:extLst>
      <p:ext uri="{BB962C8B-B14F-4D97-AF65-F5344CB8AC3E}">
        <p14:creationId xmlns:p14="http://schemas.microsoft.com/office/powerpoint/2010/main" val="279920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9075AB4-0D6F-3546-BD46-9C082049BF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" b="24097"/>
          <a:stretch/>
        </p:blipFill>
        <p:spPr>
          <a:xfrm>
            <a:off x="6103537" y="1653007"/>
            <a:ext cx="2024821" cy="1931739"/>
          </a:xfrm>
          <a:prstGeom prst="ellipse">
            <a:avLst/>
          </a:prstGeom>
        </p:spPr>
      </p:pic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Конкуренция в ХХ веке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37961-3698-0644-83DC-00D476E6611C}"/>
              </a:ext>
            </a:extLst>
          </p:cNvPr>
          <p:cNvSpPr txBox="1"/>
          <p:nvPr/>
        </p:nvSpPr>
        <p:spPr>
          <a:xfrm>
            <a:off x="2670485" y="981466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SzPct val="45000"/>
            </a:pPr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Поведенческая трактовка</a:t>
            </a:r>
          </a:p>
        </p:txBody>
      </p:sp>
      <p:pic>
        <p:nvPicPr>
          <p:cNvPr id="6" name="Рисунок 5">
            <a:hlinkClick r:id="rId4"/>
            <a:extLst>
              <a:ext uri="{FF2B5EF4-FFF2-40B4-BE49-F238E27FC236}">
                <a16:creationId xmlns:a16="http://schemas.microsoft.com/office/drawing/2014/main" id="{DB40BA9B-0DA8-984E-A283-734ABAEED4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49"/>
          <a:stretch/>
        </p:blipFill>
        <p:spPr>
          <a:xfrm>
            <a:off x="1107087" y="1653005"/>
            <a:ext cx="1945547" cy="1931739"/>
          </a:xfrm>
          <a:prstGeom prst="ellipse">
            <a:avLst/>
          </a:prstGeom>
        </p:spPr>
      </p:pic>
      <p:pic>
        <p:nvPicPr>
          <p:cNvPr id="9" name="Рисунок 8">
            <a:hlinkClick r:id="rId6"/>
            <a:extLst>
              <a:ext uri="{FF2B5EF4-FFF2-40B4-BE49-F238E27FC236}">
                <a16:creationId xmlns:a16="http://schemas.microsoft.com/office/drawing/2014/main" id="{402FC2E6-167B-744E-8CC1-BCD36CB927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00"/>
          <a:stretch/>
        </p:blipFill>
        <p:spPr>
          <a:xfrm>
            <a:off x="3570834" y="1653006"/>
            <a:ext cx="2002332" cy="1931739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81B223-D059-9445-A95D-20002810DE5A}"/>
              </a:ext>
            </a:extLst>
          </p:cNvPr>
          <p:cNvSpPr txBox="1"/>
          <p:nvPr/>
        </p:nvSpPr>
        <p:spPr>
          <a:xfrm>
            <a:off x="737507" y="3839889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Альфред Маршалл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99926-0B62-F24D-AE16-57AD66679948}"/>
              </a:ext>
            </a:extLst>
          </p:cNvPr>
          <p:cNvSpPr txBox="1"/>
          <p:nvPr/>
        </p:nvSpPr>
        <p:spPr>
          <a:xfrm>
            <a:off x="3487780" y="3839891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Джоан Робинсон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16C6B-399C-4246-B89F-F3293690B308}"/>
              </a:ext>
            </a:extLst>
          </p:cNvPr>
          <p:cNvSpPr txBox="1"/>
          <p:nvPr/>
        </p:nvSpPr>
        <p:spPr>
          <a:xfrm>
            <a:off x="5929474" y="3839889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Эдвард </a:t>
            </a:r>
            <a:r>
              <a:rPr lang="ru-RU" sz="2400" dirty="0" err="1">
                <a:solidFill>
                  <a:schemeClr val="bg1">
                    <a:lumMod val="10000"/>
                  </a:schemeClr>
                </a:solidFill>
              </a:rPr>
              <a:t>Чемберлин</a:t>
            </a: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F2671-4390-2E46-A680-AF7577EC91F5}"/>
              </a:ext>
            </a:extLst>
          </p:cNvPr>
          <p:cNvSpPr txBox="1"/>
          <p:nvPr/>
        </p:nvSpPr>
        <p:spPr>
          <a:xfrm>
            <a:off x="737507" y="4617036"/>
            <a:ext cx="8475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Конкуренция</a:t>
            </a: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 – это честное соперничество между субъектами рынка за наиболее выгодные условия продажи </a:t>
            </a:r>
          </a:p>
          <a:p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и покупки товаров. Введение термина: совершенная, монопольная, несовершенная конкуренция</a:t>
            </a:r>
            <a:endParaRPr lang="ru-RU" sz="240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73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hlinkClick r:id="rId2"/>
            <a:extLst>
              <a:ext uri="{FF2B5EF4-FFF2-40B4-BE49-F238E27FC236}">
                <a16:creationId xmlns:a16="http://schemas.microsoft.com/office/drawing/2014/main" id="{3EAE5AEF-E2AA-6F4D-B4B4-6CB17DFE4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61"/>
          <a:stretch/>
        </p:blipFill>
        <p:spPr>
          <a:xfrm>
            <a:off x="1546921" y="1235657"/>
            <a:ext cx="1933376" cy="1931739"/>
          </a:xfrm>
          <a:prstGeom prst="ellipse">
            <a:avLst/>
          </a:prstGeom>
        </p:spPr>
      </p:pic>
      <p:pic>
        <p:nvPicPr>
          <p:cNvPr id="14" name="Рисунок 13">
            <a:hlinkClick r:id="rId4"/>
            <a:extLst>
              <a:ext uri="{FF2B5EF4-FFF2-40B4-BE49-F238E27FC236}">
                <a16:creationId xmlns:a16="http://schemas.microsoft.com/office/drawing/2014/main" id="{45DCC5CD-EEE5-FA4D-9AEC-62D9222D81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48"/>
          <a:stretch/>
        </p:blipFill>
        <p:spPr>
          <a:xfrm>
            <a:off x="5606366" y="1235657"/>
            <a:ext cx="2024821" cy="1967626"/>
          </a:xfrm>
          <a:prstGeom prst="ellipse">
            <a:avLst/>
          </a:prstGeom>
        </p:spPr>
      </p:pic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Развитие подхода А. Маршалла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73A7EB-5C02-E841-9776-54A43ADA6C3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" b="24097"/>
          <a:stretch/>
        </p:blipFill>
        <p:spPr>
          <a:xfrm>
            <a:off x="1580435" y="3868111"/>
            <a:ext cx="2024821" cy="1931739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33F96-20C1-924D-BEF7-04E2EAEB9B68}"/>
              </a:ext>
            </a:extLst>
          </p:cNvPr>
          <p:cNvSpPr txBox="1"/>
          <p:nvPr/>
        </p:nvSpPr>
        <p:spPr>
          <a:xfrm>
            <a:off x="2758907" y="758037"/>
            <a:ext cx="362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SzPct val="45000"/>
            </a:pPr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  <a:latin typeface="+mn-lt"/>
                <a:cs typeface="Times New Roman" panose="02020603050405020304" pitchFamily="18" charset="0"/>
              </a:rPr>
              <a:t>Структурная  трактовка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07922-8BA2-0941-BC40-D4634C265EFE}"/>
              </a:ext>
            </a:extLst>
          </p:cNvPr>
          <p:cNvSpPr txBox="1"/>
          <p:nvPr/>
        </p:nvSpPr>
        <p:spPr>
          <a:xfrm>
            <a:off x="1218230" y="3281152"/>
            <a:ext cx="257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Френсис </a:t>
            </a:r>
            <a:r>
              <a:rPr lang="ru-RU" sz="2400" dirty="0" err="1">
                <a:solidFill>
                  <a:schemeClr val="bg1">
                    <a:lumMod val="10000"/>
                  </a:schemeClr>
                </a:solidFill>
              </a:rPr>
              <a:t>Эджоурт</a:t>
            </a: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4E6B6-BC36-FD43-AA59-36ADB5A102DA}"/>
              </a:ext>
            </a:extLst>
          </p:cNvPr>
          <p:cNvSpPr txBox="1"/>
          <p:nvPr/>
        </p:nvSpPr>
        <p:spPr>
          <a:xfrm>
            <a:off x="5677496" y="3334491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Антуан </a:t>
            </a:r>
            <a:r>
              <a:rPr lang="ru-RU" sz="2400" dirty="0" err="1">
                <a:solidFill>
                  <a:schemeClr val="bg1">
                    <a:lumMod val="10000"/>
                  </a:schemeClr>
                </a:solidFill>
              </a:rPr>
              <a:t>Курно</a:t>
            </a: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684AD-9618-7248-9338-2C745F01BF69}"/>
              </a:ext>
            </a:extLst>
          </p:cNvPr>
          <p:cNvSpPr txBox="1"/>
          <p:nvPr/>
        </p:nvSpPr>
        <p:spPr>
          <a:xfrm>
            <a:off x="1218230" y="5907854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Эдвард </a:t>
            </a:r>
            <a:r>
              <a:rPr lang="ru-RU" sz="2400" dirty="0" err="1">
                <a:solidFill>
                  <a:schemeClr val="bg1">
                    <a:lumMod val="10000"/>
                  </a:schemeClr>
                </a:solidFill>
              </a:rPr>
              <a:t>Чемберлин</a:t>
            </a: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5" name="Рисунок 14">
            <a:hlinkClick r:id="rId8"/>
            <a:extLst>
              <a:ext uri="{FF2B5EF4-FFF2-40B4-BE49-F238E27FC236}">
                <a16:creationId xmlns:a16="http://schemas.microsoft.com/office/drawing/2014/main" id="{8B68AF07-6240-0D45-B5DA-01CEFB0D29D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00"/>
          <a:stretch/>
        </p:blipFill>
        <p:spPr>
          <a:xfrm>
            <a:off x="5628855" y="3847151"/>
            <a:ext cx="2002332" cy="1931739"/>
          </a:xfrm>
          <a:prstGeom prst="ellipse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54E0F6-98E3-A94B-BEBF-29D3AE16425B}"/>
              </a:ext>
            </a:extLst>
          </p:cNvPr>
          <p:cNvSpPr txBox="1"/>
          <p:nvPr/>
        </p:nvSpPr>
        <p:spPr>
          <a:xfrm>
            <a:off x="5436096" y="5907854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Джоан Робинсон</a:t>
            </a:r>
          </a:p>
        </p:txBody>
      </p:sp>
    </p:spTree>
    <p:extLst>
      <p:ext uri="{BB962C8B-B14F-4D97-AF65-F5344CB8AC3E}">
        <p14:creationId xmlns:p14="http://schemas.microsoft.com/office/powerpoint/2010/main" val="129025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Как же классифицировать эти определения?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8635C-E85F-9441-A04A-20714CA9B4F6}"/>
              </a:ext>
            </a:extLst>
          </p:cNvPr>
          <p:cNvSpPr txBox="1"/>
          <p:nvPr/>
        </p:nvSpPr>
        <p:spPr>
          <a:xfrm>
            <a:off x="857820" y="1643896"/>
            <a:ext cx="808527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38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Акцент смещается с борьбы конкурентов друг с другом на анализ структуры рынка, тех условий, которые господствуют на нем. 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buClrTx/>
              <a:buSzTx/>
              <a:buFontTx/>
              <a:buNone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Конкуренция</a:t>
            </a: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 – это наличие на рынке большого числа независимых покупателей и продавцов, возможность для покупателей и продавцов свободно выходить на рынок и покидать его. </a:t>
            </a:r>
          </a:p>
          <a:p>
            <a:endParaRPr lang="ru-RU" sz="240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437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hlinkClick r:id="rId2"/>
            <a:extLst>
              <a:ext uri="{FF2B5EF4-FFF2-40B4-BE49-F238E27FC236}">
                <a16:creationId xmlns:a16="http://schemas.microsoft.com/office/drawing/2014/main" id="{E9540CB0-86B3-FB46-9AF1-6D87F3C174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92"/>
          <a:stretch/>
        </p:blipFill>
        <p:spPr>
          <a:xfrm>
            <a:off x="1107087" y="1962932"/>
            <a:ext cx="1987800" cy="1931739"/>
          </a:xfrm>
          <a:prstGeom prst="ellipse">
            <a:avLst/>
          </a:prstGeom>
        </p:spPr>
      </p:pic>
      <p:pic>
        <p:nvPicPr>
          <p:cNvPr id="11" name="Рисунок 10">
            <a:hlinkClick r:id="rId4"/>
            <a:extLst>
              <a:ext uri="{FF2B5EF4-FFF2-40B4-BE49-F238E27FC236}">
                <a16:creationId xmlns:a16="http://schemas.microsoft.com/office/drawing/2014/main" id="{7FB7301E-6138-3846-9400-B38ADF1BCE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37"/>
          <a:stretch/>
        </p:blipFill>
        <p:spPr>
          <a:xfrm>
            <a:off x="3576236" y="1962932"/>
            <a:ext cx="1991528" cy="1931739"/>
          </a:xfrm>
          <a:prstGeom prst="ellipse">
            <a:avLst/>
          </a:prstGeom>
        </p:spPr>
      </p:pic>
      <p:pic>
        <p:nvPicPr>
          <p:cNvPr id="13" name="Рисунок 12">
            <a:hlinkClick r:id="rId6"/>
            <a:extLst>
              <a:ext uri="{FF2B5EF4-FFF2-40B4-BE49-F238E27FC236}">
                <a16:creationId xmlns:a16="http://schemas.microsoft.com/office/drawing/2014/main" id="{770B72EC-927D-184A-82E0-4628D7F575E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99"/>
          <a:stretch/>
        </p:blipFill>
        <p:spPr>
          <a:xfrm>
            <a:off x="6085827" y="1962933"/>
            <a:ext cx="2060239" cy="1931738"/>
          </a:xfrm>
          <a:prstGeom prst="ellipse">
            <a:avLst/>
          </a:prstGeom>
        </p:spPr>
      </p:pic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Конкуренция как инновация. Борьба старого с новым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01A77-03DE-1648-BB37-9C23583D2C85}"/>
              </a:ext>
            </a:extLst>
          </p:cNvPr>
          <p:cNvSpPr txBox="1"/>
          <p:nvPr/>
        </p:nvSpPr>
        <p:spPr>
          <a:xfrm>
            <a:off x="2758907" y="1294603"/>
            <a:ext cx="415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SzPct val="45000"/>
            </a:pPr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Функциональная трактовка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4DECF-BA61-6A4C-A8F3-A74DF85C740E}"/>
              </a:ext>
            </a:extLst>
          </p:cNvPr>
          <p:cNvSpPr txBox="1"/>
          <p:nvPr/>
        </p:nvSpPr>
        <p:spPr>
          <a:xfrm>
            <a:off x="859301" y="4149816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Йозеф </a:t>
            </a:r>
            <a:r>
              <a:rPr lang="ru-RU" sz="2400" dirty="0" err="1">
                <a:solidFill>
                  <a:schemeClr val="bg1">
                    <a:lumMod val="10000"/>
                  </a:schemeClr>
                </a:solidFill>
              </a:rPr>
              <a:t>Шумпетер</a:t>
            </a: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345D9-A7F2-AF44-AF60-717EF1794A79}"/>
              </a:ext>
            </a:extLst>
          </p:cNvPr>
          <p:cNvSpPr txBox="1"/>
          <p:nvPr/>
        </p:nvSpPr>
        <p:spPr>
          <a:xfrm>
            <a:off x="3439318" y="4149816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Фридрих </a:t>
            </a:r>
            <a:r>
              <a:rPr lang="ru-RU" sz="2400" dirty="0" err="1">
                <a:solidFill>
                  <a:schemeClr val="bg1">
                    <a:lumMod val="10000"/>
                  </a:schemeClr>
                </a:solidFill>
              </a:rPr>
              <a:t>Хайек</a:t>
            </a: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34B944-0C4D-C644-BBE1-4E99DA37BAA2}"/>
              </a:ext>
            </a:extLst>
          </p:cNvPr>
          <p:cNvSpPr txBox="1"/>
          <p:nvPr/>
        </p:nvSpPr>
        <p:spPr>
          <a:xfrm>
            <a:off x="5976211" y="4149815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>
                <a:solidFill>
                  <a:schemeClr val="bg1">
                    <a:lumMod val="10000"/>
                  </a:schemeClr>
                </a:solidFill>
              </a:rPr>
              <a:t>Израэль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10000"/>
                  </a:schemeClr>
                </a:solidFill>
              </a:rPr>
              <a:t>Кирцнер</a:t>
            </a: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245B2-2BB2-D641-9DFE-C2A6E2554C1A}"/>
              </a:ext>
            </a:extLst>
          </p:cNvPr>
          <p:cNvSpPr txBox="1"/>
          <p:nvPr/>
        </p:nvSpPr>
        <p:spPr>
          <a:xfrm>
            <a:off x="779871" y="4914826"/>
            <a:ext cx="8465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Конкуренция</a:t>
            </a: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 - соперничество старого с новым </a:t>
            </a:r>
          </a:p>
          <a:p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(разработка новых товаров, технологий производства, способов управления…)</a:t>
            </a:r>
            <a:endParaRPr lang="ru-RU" sz="240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357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А если все обобщить?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0B3AD-5179-1144-8C45-8077BEC23906}"/>
              </a:ext>
            </a:extLst>
          </p:cNvPr>
          <p:cNvSpPr txBox="1"/>
          <p:nvPr/>
        </p:nvSpPr>
        <p:spPr>
          <a:xfrm>
            <a:off x="971600" y="1571285"/>
            <a:ext cx="7718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</a:rPr>
              <a:t>Конкурентная борьба </a:t>
            </a: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за экономическое процветание и выживание есть экономический закон рыночного хозяйства. </a:t>
            </a:r>
          </a:p>
          <a:p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Это борьба среди продавцов, среди покупателей, между продавцами и покупателями.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CB137-552C-BC4F-BB7C-FC9441A185D3}"/>
              </a:ext>
            </a:extLst>
          </p:cNvPr>
          <p:cNvSpPr txBox="1"/>
          <p:nvPr/>
        </p:nvSpPr>
        <p:spPr>
          <a:xfrm>
            <a:off x="971600" y="4221088"/>
            <a:ext cx="7789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В борьбе между </a:t>
            </a:r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</a:rPr>
              <a:t>продавцами</a:t>
            </a: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 (стремящимися продать подороже) и </a:t>
            </a:r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</a:rPr>
              <a:t>покупателями</a:t>
            </a: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 (стремящимися купить подешевле) выигрывают те, кто больше сплочен и имеет возможность навязать свою (выгодную для них) цену.</a:t>
            </a:r>
          </a:p>
        </p:txBody>
      </p:sp>
    </p:spTree>
    <p:extLst>
      <p:ext uri="{BB962C8B-B14F-4D97-AF65-F5344CB8AC3E}">
        <p14:creationId xmlns:p14="http://schemas.microsoft.com/office/powerpoint/2010/main" val="136154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А если обобщить?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744FE-8C99-A54E-B867-19ADFB3644DE}"/>
              </a:ext>
            </a:extLst>
          </p:cNvPr>
          <p:cNvSpPr txBox="1"/>
          <p:nvPr/>
        </p:nvSpPr>
        <p:spPr>
          <a:xfrm>
            <a:off x="971600" y="908720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</a:rPr>
              <a:t>Продавцы</a:t>
            </a: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 хотят продать свои продукты подороже, но конкуренция вынуждает их сбывать свою продукцию дешевле, чтобы стимулировать покупательский спрос. </a:t>
            </a:r>
          </a:p>
          <a:p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Иногда на рынке применяется демпинг — продажа товаров по чрезвычайно низким (так называемым бросовым) ценам.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BF944-3D5D-1B4B-B177-A6DFACCD72C1}"/>
              </a:ext>
            </a:extLst>
          </p:cNvPr>
          <p:cNvSpPr txBox="1"/>
          <p:nvPr/>
        </p:nvSpPr>
        <p:spPr>
          <a:xfrm>
            <a:off x="971600" y="4148342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В конкуренции среди </a:t>
            </a:r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</a:rPr>
              <a:t>покупателей</a:t>
            </a: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 побеждает тот, кто покупает больше или по более высокой цене по сравнению с рыночной, несмотря на их естественное стремление приобрести материальные блага по меньшей цене.</a:t>
            </a:r>
          </a:p>
        </p:txBody>
      </p:sp>
    </p:spTree>
    <p:extLst>
      <p:ext uri="{BB962C8B-B14F-4D97-AF65-F5344CB8AC3E}">
        <p14:creationId xmlns:p14="http://schemas.microsoft.com/office/powerpoint/2010/main" val="201500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  <a:latin typeface="Times New Roman" panose="02020603050405020304" pitchFamily="18" charset="0"/>
              </a:rPr>
              <a:t>Историческая смена подходов к конкуренции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66C4DC1-7A1B-8348-B8D9-F9D1678E279E}"/>
              </a:ext>
            </a:extLst>
          </p:cNvPr>
          <p:cNvSpPr/>
          <p:nvPr/>
        </p:nvSpPr>
        <p:spPr>
          <a:xfrm>
            <a:off x="755576" y="981466"/>
            <a:ext cx="79568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XYIII – XIX  века. Внедрение машин – приводит к  преимуществу массовой продукции с низкой себестоимостью единицы. Больше и дешевле!</a:t>
            </a:r>
          </a:p>
          <a:p>
            <a:pPr marL="107950" eaLnBrk="1" hangingPunct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ХХ век – дифференциация продукции, учет вкусов потребителей, их статуса, развитие маркетинга</a:t>
            </a:r>
          </a:p>
          <a:p>
            <a:pPr marL="107950" eaLnBrk="1" hangingPunct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ХХ век – интеграция вертикальная – экономия на поставщиках, контроль качества в цепочке, дополнительное обслуживание</a:t>
            </a:r>
          </a:p>
          <a:p>
            <a:pPr marL="107950" eaLnBrk="1" hangingPunct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ХХI – сетевые структуры. Интеграция поставок и продукции, стандартизация и разнообразие, гибкость форм организации производства и торговли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B19E50C-331D-884B-A152-A54A0E68EC1C}"/>
              </a:ext>
            </a:extLst>
          </p:cNvPr>
          <p:cNvGrpSpPr>
            <a:grpSpLocks/>
          </p:cNvGrpSpPr>
          <p:nvPr/>
        </p:nvGrpSpPr>
        <p:grpSpPr bwMode="auto">
          <a:xfrm>
            <a:off x="899592" y="1124744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D2B0044-8B1D-9044-97C4-ACB37FBE51C1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1C331ABF-220C-094D-882B-765F47F66D79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0" name="Группа 6">
            <a:extLst>
              <a:ext uri="{FF2B5EF4-FFF2-40B4-BE49-F238E27FC236}">
                <a16:creationId xmlns:a16="http://schemas.microsoft.com/office/drawing/2014/main" id="{C630B91E-2351-2449-9780-7931EF965AA0}"/>
              </a:ext>
            </a:extLst>
          </p:cNvPr>
          <p:cNvGrpSpPr>
            <a:grpSpLocks/>
          </p:cNvGrpSpPr>
          <p:nvPr/>
        </p:nvGrpSpPr>
        <p:grpSpPr bwMode="auto">
          <a:xfrm>
            <a:off x="899592" y="2564904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2BC4F1A4-BFFA-1F46-AE77-2FAA91072936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F10D9D2-A2E0-FE4E-B318-D41318A5A7F4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3" name="Группа 6">
            <a:extLst>
              <a:ext uri="{FF2B5EF4-FFF2-40B4-BE49-F238E27FC236}">
                <a16:creationId xmlns:a16="http://schemas.microsoft.com/office/drawing/2014/main" id="{4BABFDD6-9185-4545-89E7-C67297F27928}"/>
              </a:ext>
            </a:extLst>
          </p:cNvPr>
          <p:cNvGrpSpPr>
            <a:grpSpLocks/>
          </p:cNvGrpSpPr>
          <p:nvPr/>
        </p:nvGrpSpPr>
        <p:grpSpPr bwMode="auto">
          <a:xfrm>
            <a:off x="899592" y="3717156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2CEB3E7C-62D5-534F-B535-C3BAB7F11DA8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DACA177-75FC-6B43-AA65-B6E187CA1A97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6" name="Группа 6">
            <a:extLst>
              <a:ext uri="{FF2B5EF4-FFF2-40B4-BE49-F238E27FC236}">
                <a16:creationId xmlns:a16="http://schemas.microsoft.com/office/drawing/2014/main" id="{4A304C8C-27CC-0A4C-9904-7384376257C6}"/>
              </a:ext>
            </a:extLst>
          </p:cNvPr>
          <p:cNvGrpSpPr>
            <a:grpSpLocks/>
          </p:cNvGrpSpPr>
          <p:nvPr/>
        </p:nvGrpSpPr>
        <p:grpSpPr bwMode="auto">
          <a:xfrm>
            <a:off x="899592" y="5157192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528FA6-B320-F642-98DB-5975B9FADF8F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B9B2EAB-A748-034B-9298-595809D641F3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5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D7540-0BA8-4C44-8CB6-7D4E4485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КТП на 2021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F77AC-5433-4C49-8151-F6BE3C0E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9.09 введение. Влияние издержек</a:t>
            </a:r>
          </a:p>
          <a:p>
            <a:r>
              <a:rPr lang="ru-RU" sz="2800" dirty="0"/>
              <a:t>16.09 ценовая и не ценовая конкуренция</a:t>
            </a:r>
          </a:p>
          <a:p>
            <a:r>
              <a:rPr lang="ru-RU" sz="2800" dirty="0"/>
              <a:t>23.09 внутренние и внешние факторы конкуренции</a:t>
            </a:r>
          </a:p>
          <a:p>
            <a:r>
              <a:rPr lang="ru-RU" sz="2800" dirty="0"/>
              <a:t>30.09 конкуренция на рынках</a:t>
            </a:r>
          </a:p>
          <a:p>
            <a:r>
              <a:rPr lang="ru-RU" sz="2800" dirty="0"/>
              <a:t>7.10 Инвестиции</a:t>
            </a:r>
          </a:p>
          <a:p>
            <a:r>
              <a:rPr lang="ru-RU" sz="2800" dirty="0"/>
              <a:t>14.10 рынок труда</a:t>
            </a:r>
          </a:p>
          <a:p>
            <a:r>
              <a:rPr lang="ru-RU" sz="2800"/>
              <a:t>21.10 Инновации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86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Что такое конкурентоспособность?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48DD1E-9D8F-EC47-B32C-5402E8D4870E}"/>
              </a:ext>
            </a:extLst>
          </p:cNvPr>
          <p:cNvSpPr txBox="1"/>
          <p:nvPr/>
        </p:nvSpPr>
        <p:spPr>
          <a:xfrm>
            <a:off x="1238238" y="1525436"/>
            <a:ext cx="7704856" cy="390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Способность выпускать конкурентоспособную продукцию?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Способность получать прибыль на капитал?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Способность производить продукцию, пользующуюся спросом 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Использовать свои ресурсы эффективнее, чем  конкуренты.</a:t>
            </a:r>
          </a:p>
        </p:txBody>
      </p:sp>
    </p:spTree>
    <p:extLst>
      <p:ext uri="{BB962C8B-B14F-4D97-AF65-F5344CB8AC3E}">
        <p14:creationId xmlns:p14="http://schemas.microsoft.com/office/powerpoint/2010/main" val="100778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  <a:latin typeface="+mn-lt"/>
              </a:rPr>
              <a:t>Конкурентоспособность: определения</a:t>
            </a:r>
            <a:endParaRPr lang="ru-RU" altLang="ru-RU" b="1" dirty="0">
              <a:solidFill>
                <a:srgbClr val="882062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hlinkClick r:id="rId3"/>
            <a:extLst>
              <a:ext uri="{FF2B5EF4-FFF2-40B4-BE49-F238E27FC236}">
                <a16:creationId xmlns:a16="http://schemas.microsoft.com/office/drawing/2014/main" id="{CAD09AC9-AC30-704E-8359-1DB459A99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25436"/>
            <a:ext cx="2280032" cy="3501008"/>
          </a:xfrm>
          <a:prstGeom prst="round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4A7308-B4BC-4B42-B4D3-A8E7390263D9}"/>
              </a:ext>
            </a:extLst>
          </p:cNvPr>
          <p:cNvSpPr txBox="1"/>
          <p:nvPr/>
        </p:nvSpPr>
        <p:spPr>
          <a:xfrm>
            <a:off x="982267" y="5218684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Майкл Портер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FE45D-17A1-C64D-B04E-8C4051392E83}"/>
              </a:ext>
            </a:extLst>
          </p:cNvPr>
          <p:cNvSpPr txBox="1"/>
          <p:nvPr/>
        </p:nvSpPr>
        <p:spPr>
          <a:xfrm>
            <a:off x="3724461" y="2459504"/>
            <a:ext cx="4739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Свойство субъекта рыночных отношений выступать на рынке наравне с присутствующими там конкурирующими субъектами рыночных отношений.  </a:t>
            </a:r>
          </a:p>
        </p:txBody>
      </p:sp>
    </p:spTree>
    <p:extLst>
      <p:ext uri="{BB962C8B-B14F-4D97-AF65-F5344CB8AC3E}">
        <p14:creationId xmlns:p14="http://schemas.microsoft.com/office/powerpoint/2010/main" val="1739139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Еще немного о конкурентоспособности, разные стороны и факторы. Простые и очевидные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21B58-CDE8-A04D-B454-E9D7585EBCF2}"/>
              </a:ext>
            </a:extLst>
          </p:cNvPr>
          <p:cNvSpPr txBox="1"/>
          <p:nvPr/>
        </p:nvSpPr>
        <p:spPr>
          <a:xfrm>
            <a:off x="1421880" y="1823095"/>
            <a:ext cx="7081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SzPct val="45000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Конкурентоспособность предприятия есть способность конкурировать;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SzPct val="45000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Конкурентоспособность предприятия есть конкурентоспособность его продукции;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SzPct val="45000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Конкурентоспособность предприятия есть мера эффективности его деятельности;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SzPct val="45000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Конкурентоспособность находит свое выражение только в условиях конкуренции, и вне конкуренции не существует.</a:t>
            </a:r>
          </a:p>
          <a:p>
            <a:endParaRPr lang="ru-RU" dirty="0"/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FA1D3BCA-DFB6-1E4D-BE7C-E74FDE506228}"/>
              </a:ext>
            </a:extLst>
          </p:cNvPr>
          <p:cNvGrpSpPr>
            <a:grpSpLocks/>
          </p:cNvGrpSpPr>
          <p:nvPr/>
        </p:nvGrpSpPr>
        <p:grpSpPr bwMode="auto">
          <a:xfrm>
            <a:off x="901728" y="2024906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3677AFCC-8EB7-8241-B4AA-981F659011DA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9F203868-966B-B340-84E5-C7B4339AF140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9" name="Группа 6">
            <a:extLst>
              <a:ext uri="{FF2B5EF4-FFF2-40B4-BE49-F238E27FC236}">
                <a16:creationId xmlns:a16="http://schemas.microsoft.com/office/drawing/2014/main" id="{DB54EC50-A24E-5B4B-883A-DEA2AC7DE55A}"/>
              </a:ext>
            </a:extLst>
          </p:cNvPr>
          <p:cNvGrpSpPr>
            <a:grpSpLocks/>
          </p:cNvGrpSpPr>
          <p:nvPr/>
        </p:nvGrpSpPr>
        <p:grpSpPr bwMode="auto">
          <a:xfrm>
            <a:off x="901728" y="2888853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129B6A6C-AA4A-EA4E-82CC-807DCAA646D4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F50364B1-441F-664B-9A29-37496606472A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2" name="Группа 6">
            <a:extLst>
              <a:ext uri="{FF2B5EF4-FFF2-40B4-BE49-F238E27FC236}">
                <a16:creationId xmlns:a16="http://schemas.microsoft.com/office/drawing/2014/main" id="{0E822398-AD18-0340-922B-00888BFF79FE}"/>
              </a:ext>
            </a:extLst>
          </p:cNvPr>
          <p:cNvGrpSpPr>
            <a:grpSpLocks/>
          </p:cNvGrpSpPr>
          <p:nvPr/>
        </p:nvGrpSpPr>
        <p:grpSpPr bwMode="auto">
          <a:xfrm>
            <a:off x="901728" y="3748739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8E14EEA-BC91-974B-9ADD-17DB90D74132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A5328D2-5EC8-054E-90E0-444B0F447876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5" name="Группа 6">
            <a:extLst>
              <a:ext uri="{FF2B5EF4-FFF2-40B4-BE49-F238E27FC236}">
                <a16:creationId xmlns:a16="http://schemas.microsoft.com/office/drawing/2014/main" id="{B365E7AD-DB44-DD4A-8EB9-FDAD2BD401BA}"/>
              </a:ext>
            </a:extLst>
          </p:cNvPr>
          <p:cNvGrpSpPr>
            <a:grpSpLocks/>
          </p:cNvGrpSpPr>
          <p:nvPr/>
        </p:nvGrpSpPr>
        <p:grpSpPr bwMode="auto">
          <a:xfrm>
            <a:off x="901728" y="4617195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3B4AB023-59BD-3040-9FA3-EA84DB8A93AA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F607A5E7-7DD9-7143-96AC-BB2645CC5351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83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buNone/>
            </a:pPr>
            <a:r>
              <a:rPr lang="ru-RU" altLang="ru-RU" b="1" dirty="0">
                <a:solidFill>
                  <a:srgbClr val="882062"/>
                </a:solidFill>
              </a:rPr>
              <a:t>Три уровня анализа:</a:t>
            </a:r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F24C5303-9E5E-C746-86D7-C23F5ECF2A21}"/>
              </a:ext>
            </a:extLst>
          </p:cNvPr>
          <p:cNvSpPr/>
          <p:nvPr/>
        </p:nvSpPr>
        <p:spPr>
          <a:xfrm>
            <a:off x="1607463" y="1525436"/>
            <a:ext cx="5929073" cy="792088"/>
          </a:xfrm>
          <a:prstGeom prst="roundRect">
            <a:avLst/>
          </a:prstGeom>
          <a:solidFill>
            <a:srgbClr val="8820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2400" dirty="0"/>
              <a:t>Конкурентоспособность фирм на отраслевом рынке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149A954A-6464-9949-A5C9-FCFFD93DDF19}"/>
              </a:ext>
            </a:extLst>
          </p:cNvPr>
          <p:cNvSpPr/>
          <p:nvPr/>
        </p:nvSpPr>
        <p:spPr>
          <a:xfrm>
            <a:off x="1607463" y="3032956"/>
            <a:ext cx="5929073" cy="792088"/>
          </a:xfrm>
          <a:prstGeom prst="roundRect">
            <a:avLst/>
          </a:prstGeom>
          <a:solidFill>
            <a:srgbClr val="8820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100000"/>
              </a:lnSpc>
              <a:spcBef>
                <a:spcPts val="638"/>
              </a:spcBef>
              <a:buSzPct val="45000"/>
            </a:pPr>
            <a:r>
              <a:rPr lang="ru-RU" altLang="ru-RU" sz="2400" dirty="0">
                <a:latin typeface="+mj-lt"/>
              </a:rPr>
              <a:t>Конкурентоспособность отраслей на мировом рынке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5CA59F1E-0E7D-0B49-BE3B-B78F88EECD3D}"/>
              </a:ext>
            </a:extLst>
          </p:cNvPr>
          <p:cNvSpPr/>
          <p:nvPr/>
        </p:nvSpPr>
        <p:spPr>
          <a:xfrm>
            <a:off x="1607463" y="4412464"/>
            <a:ext cx="5929073" cy="792088"/>
          </a:xfrm>
          <a:prstGeom prst="roundRect">
            <a:avLst/>
          </a:prstGeom>
          <a:solidFill>
            <a:srgbClr val="8820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100000"/>
              </a:lnSpc>
              <a:spcBef>
                <a:spcPts val="638"/>
              </a:spcBef>
              <a:buSzPct val="45000"/>
            </a:pPr>
            <a:r>
              <a:rPr lang="ru-RU" altLang="ru-RU" sz="2400" dirty="0"/>
              <a:t>Конкурентоспособность экономики страны (международные сравнения)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51E4C34-5A0D-2048-8366-7B938E9D5FE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572000" y="2317524"/>
            <a:ext cx="0" cy="71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51A294-79EE-2548-B547-8CADA12156C1}"/>
              </a:ext>
            </a:extLst>
          </p:cNvPr>
          <p:cNvCxnSpPr>
            <a:cxnSpLocks/>
          </p:cNvCxnSpPr>
          <p:nvPr/>
        </p:nvCxnSpPr>
        <p:spPr>
          <a:xfrm>
            <a:off x="4571999" y="3825044"/>
            <a:ext cx="0" cy="71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84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  <a:latin typeface="+mn-lt"/>
              </a:rPr>
              <a:t>Выводы предварительные</a:t>
            </a:r>
            <a:endParaRPr lang="ru-RU" altLang="ru-RU" b="1" dirty="0">
              <a:solidFill>
                <a:srgbClr val="88206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570BD-CB04-654B-AE24-00711FD0CB58}"/>
              </a:ext>
            </a:extLst>
          </p:cNvPr>
          <p:cNvSpPr txBox="1"/>
          <p:nvPr/>
        </p:nvSpPr>
        <p:spPr>
          <a:xfrm>
            <a:off x="1212042" y="1071329"/>
            <a:ext cx="68407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Для  определения конкуренции – единого подхода нет. Соперничество за редкие ресурсы. Борьба, столкновение;</a:t>
            </a:r>
          </a:p>
          <a:p>
            <a:pPr marL="342900" indent="-342900">
              <a:buFont typeface="+mj-lt"/>
              <a:buAutoNum type="arabicPeriod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Наиболее общее понятие конкурентоспособности: способность оставаться на  рынке, использовать редкие ресурсы, привлечь доход потребителя;</a:t>
            </a:r>
          </a:p>
          <a:p>
            <a:pPr marL="342900" indent="-342900">
              <a:buFont typeface="+mj-lt"/>
              <a:buAutoNum type="arabicPeriod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Получение прибыли – для долгосрочного анализа. В коротком периоде возможны убытки, они окупятся со временем, если фирма останется на рынке.</a:t>
            </a:r>
          </a:p>
          <a:p>
            <a:pPr marL="342900" indent="-342900">
              <a:buFont typeface="+mj-lt"/>
              <a:buAutoNum type="arabicPeriod"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12484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  <a:latin typeface="+mn-lt"/>
              </a:rPr>
              <a:t>Уровень обобщения при анализе</a:t>
            </a:r>
            <a:endParaRPr lang="ru-RU" altLang="ru-RU" b="1" dirty="0">
              <a:solidFill>
                <a:srgbClr val="88206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3396E-22A5-6841-9D87-1980792028EF}"/>
              </a:ext>
            </a:extLst>
          </p:cNvPr>
          <p:cNvSpPr txBox="1"/>
          <p:nvPr/>
        </p:nvSpPr>
        <p:spPr>
          <a:xfrm>
            <a:off x="1547664" y="1905506"/>
            <a:ext cx="72490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eaLnBrk="1" hangingPunct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Нет возможности выявить устойчивые объективные законы;</a:t>
            </a:r>
          </a:p>
          <a:p>
            <a:pPr marL="107950" eaLnBrk="1" hangingPunct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107950" eaLnBrk="1" hangingPunct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Обобщение только для данного рынка, типичной фирмы, определенного времени;</a:t>
            </a:r>
          </a:p>
          <a:p>
            <a:pPr marL="107950" eaLnBrk="1" hangingPunct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107950" eaLnBrk="1" hangingPunct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Любой опыт успешной фирмы, отрасли, страны – имеет ограниченный  спектр применения.</a:t>
            </a:r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6BDFBADE-FDB0-D04E-BBF3-F2E91DA2E042}"/>
              </a:ext>
            </a:extLst>
          </p:cNvPr>
          <p:cNvGrpSpPr>
            <a:grpSpLocks/>
          </p:cNvGrpSpPr>
          <p:nvPr/>
        </p:nvGrpSpPr>
        <p:grpSpPr bwMode="auto">
          <a:xfrm>
            <a:off x="1200458" y="2061135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6EA1969E-B61D-CB4F-BD4C-906D9AA747BA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C10F88B-D1E9-3448-9925-7287276EDA1B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9" name="Группа 6">
            <a:extLst>
              <a:ext uri="{FF2B5EF4-FFF2-40B4-BE49-F238E27FC236}">
                <a16:creationId xmlns:a16="http://schemas.microsoft.com/office/drawing/2014/main" id="{E165AF1B-792E-6A4F-B5AF-7946CA5A8082}"/>
              </a:ext>
            </a:extLst>
          </p:cNvPr>
          <p:cNvGrpSpPr>
            <a:grpSpLocks/>
          </p:cNvGrpSpPr>
          <p:nvPr/>
        </p:nvGrpSpPr>
        <p:grpSpPr bwMode="auto">
          <a:xfrm>
            <a:off x="1196240" y="3213100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77513AAE-0A66-A746-A2F7-51B3E9E87FCE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8F6066B7-5838-5E42-BF6A-58FA60A28EC4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2" name="Группа 6">
            <a:extLst>
              <a:ext uri="{FF2B5EF4-FFF2-40B4-BE49-F238E27FC236}">
                <a16:creationId xmlns:a16="http://schemas.microsoft.com/office/drawing/2014/main" id="{84ACE6D0-B04E-DD4F-B742-F37E8D024961}"/>
              </a:ext>
            </a:extLst>
          </p:cNvPr>
          <p:cNvGrpSpPr>
            <a:grpSpLocks/>
          </p:cNvGrpSpPr>
          <p:nvPr/>
        </p:nvGrpSpPr>
        <p:grpSpPr bwMode="auto">
          <a:xfrm>
            <a:off x="1196240" y="4257115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4A99AC6-EC23-7543-9C64-056CA92D5878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E3E43174-A588-544D-908A-822A78B6039C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90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77BDAF-93C8-CD42-AE25-8C29B0CD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1213" y="2636838"/>
            <a:ext cx="1149351" cy="131354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9644C9-FBC3-2846-9A7E-79A6CCF01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852738"/>
            <a:ext cx="504825" cy="576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2</a:t>
            </a:r>
          </a:p>
        </p:txBody>
      </p:sp>
      <p:sp>
        <p:nvSpPr>
          <p:cNvPr id="12" name="Заголовок 5">
            <a:extLst>
              <a:ext uri="{FF2B5EF4-FFF2-40B4-BE49-F238E27FC236}">
                <a16:creationId xmlns:a16="http://schemas.microsoft.com/office/drawing/2014/main" id="{CA73E324-EF03-0D4F-923A-2B2157B33F29}"/>
              </a:ext>
            </a:extLst>
          </p:cNvPr>
          <p:cNvSpPr txBox="1">
            <a:spLocks/>
          </p:cNvSpPr>
          <p:nvPr/>
        </p:nvSpPr>
        <p:spPr bwMode="auto">
          <a:xfrm>
            <a:off x="2411413" y="0"/>
            <a:ext cx="6632575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b="1" dirty="0">
                <a:solidFill>
                  <a:srgbClr val="882062"/>
                </a:solidFill>
              </a:rPr>
              <a:t>Конкурентные силы: преимущества за счет цены? Качества?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14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Какие преимущества могут быть у предприятия (фирмы)</a:t>
            </a:r>
            <a:endParaRPr lang="ru-RU" altLang="ru-RU" b="1" dirty="0">
              <a:solidFill>
                <a:srgbClr val="88206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80ABB-25AD-7743-BD04-3E56F652C5A8}"/>
              </a:ext>
            </a:extLst>
          </p:cNvPr>
          <p:cNvSpPr txBox="1"/>
          <p:nvPr/>
        </p:nvSpPr>
        <p:spPr>
          <a:xfrm>
            <a:off x="1115616" y="2090172"/>
            <a:ext cx="76695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По сравнению с типичной  </a:t>
            </a:r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</a:rPr>
              <a:t>рыночной ценой</a:t>
            </a: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Низкие издержки производства на стандартную единицу продукции;</a:t>
            </a:r>
          </a:p>
          <a:p>
            <a:pPr marL="457200" indent="-457200">
              <a:buFont typeface="+mj-lt"/>
              <a:buAutoNum type="arabicPeriod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По отношению к конкуренту: возможность продавать по низкой цене, привлекать покупателя скидками.</a:t>
            </a:r>
          </a:p>
        </p:txBody>
      </p:sp>
    </p:spTree>
    <p:extLst>
      <p:ext uri="{BB962C8B-B14F-4D97-AF65-F5344CB8AC3E}">
        <p14:creationId xmlns:p14="http://schemas.microsoft.com/office/powerpoint/2010/main" val="188019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Как получить преимущества в издержках?</a:t>
            </a:r>
            <a:endParaRPr lang="ru-RU" altLang="ru-RU" b="1" dirty="0">
              <a:solidFill>
                <a:srgbClr val="88206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2C58D0-D621-E847-9B1A-34274E9A66E7}"/>
              </a:ext>
            </a:extLst>
          </p:cNvPr>
          <p:cNvSpPr txBox="1"/>
          <p:nvPr/>
        </p:nvSpPr>
        <p:spPr>
          <a:xfrm>
            <a:off x="1115616" y="1700808"/>
            <a:ext cx="770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Предприятие (фирма) организует производство:</a:t>
            </a:r>
          </a:p>
          <a:p>
            <a:pPr>
              <a:defRPr/>
            </a:pP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Разделение труда (работ) ( А. Смит, Х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YIII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 век, булавочная мануфактура);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Совместная деятельность многих специалистов;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Технология производства (поток, конвейер, ХХ век).</a:t>
            </a:r>
          </a:p>
        </p:txBody>
      </p:sp>
      <p:grpSp>
        <p:nvGrpSpPr>
          <p:cNvPr id="15" name="Группа 6">
            <a:extLst>
              <a:ext uri="{FF2B5EF4-FFF2-40B4-BE49-F238E27FC236}">
                <a16:creationId xmlns:a16="http://schemas.microsoft.com/office/drawing/2014/main" id="{E982E3A5-C20E-A643-BE28-6D8A22F8C90B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2564904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85C4BE00-6502-1B42-BBD5-4C8277404A78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1F68B1C-084A-D242-8844-07099571FE91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8" name="Группа 6">
            <a:extLst>
              <a:ext uri="{FF2B5EF4-FFF2-40B4-BE49-F238E27FC236}">
                <a16:creationId xmlns:a16="http://schemas.microsoft.com/office/drawing/2014/main" id="{BC66B547-AD4B-5F49-A45E-B65AF84BE2B6}"/>
              </a:ext>
            </a:extLst>
          </p:cNvPr>
          <p:cNvGrpSpPr>
            <a:grpSpLocks/>
          </p:cNvGrpSpPr>
          <p:nvPr/>
        </p:nvGrpSpPr>
        <p:grpSpPr bwMode="auto">
          <a:xfrm>
            <a:off x="1120356" y="3605312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34205006-07A9-E542-8176-47083FBCB7EA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C59A5D7-C1AC-D647-BBFD-AD871CF26990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21" name="Группа 6">
            <a:extLst>
              <a:ext uri="{FF2B5EF4-FFF2-40B4-BE49-F238E27FC236}">
                <a16:creationId xmlns:a16="http://schemas.microsoft.com/office/drawing/2014/main" id="{07DB92C6-61EA-144F-8286-EB99EF45D4CB}"/>
              </a:ext>
            </a:extLst>
          </p:cNvPr>
          <p:cNvGrpSpPr>
            <a:grpSpLocks/>
          </p:cNvGrpSpPr>
          <p:nvPr/>
        </p:nvGrpSpPr>
        <p:grpSpPr bwMode="auto">
          <a:xfrm>
            <a:off x="1124185" y="4348478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2A17577F-EB02-A041-AD1A-D277FEFFBE9F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619CB0E-FA9B-3945-AD5F-295961B6E0BB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621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Какие преимущества могут быть у предприятия (фирмы)</a:t>
            </a:r>
            <a:endParaRPr lang="ru-RU" altLang="ru-RU" b="1" dirty="0">
              <a:solidFill>
                <a:srgbClr val="88206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A79DE6C-19C2-D24F-B74B-E443CD62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81" y="1491013"/>
            <a:ext cx="8228013" cy="45243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По сравнению со стандартным продуктом на рынке: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defRPr/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Возможность дифференцировать свойства продукции, соответствовать потребностям покупателей.</a:t>
            </a:r>
          </a:p>
          <a:p>
            <a:pPr>
              <a:defRPr/>
            </a:pP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По сравнению с продуктом конкурента: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Поддержать свою </a:t>
            </a:r>
            <a:r>
              <a:rPr lang="ru-RU" sz="2400" b="1" dirty="0">
                <a:solidFill>
                  <a:schemeClr val="bg1">
                    <a:lumMod val="10000"/>
                  </a:schemeClr>
                </a:solidFill>
              </a:rPr>
              <a:t>торговую марку (бренд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), закрепить лояльность покупателей;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Предложить особый </a:t>
            </a:r>
            <a:r>
              <a:rPr lang="ru-RU" sz="2400" b="1" dirty="0">
                <a:solidFill>
                  <a:schemeClr val="bg1">
                    <a:lumMod val="10000"/>
                  </a:schemeClr>
                </a:solidFill>
              </a:rPr>
              <a:t>сорт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 товара, высокое качество, особую ценность.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07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43">
            <a:extLst>
              <a:ext uri="{FF2B5EF4-FFF2-40B4-BE49-F238E27FC236}">
                <a16:creationId xmlns:a16="http://schemas.microsoft.com/office/drawing/2014/main" id="{E5EFEB3B-ACAB-B64D-8807-FD3AA2035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123950"/>
            <a:ext cx="2430463" cy="533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Группа 13">
            <a:extLst>
              <a:ext uri="{FF2B5EF4-FFF2-40B4-BE49-F238E27FC236}">
                <a16:creationId xmlns:a16="http://schemas.microsoft.com/office/drawing/2014/main" id="{C823FABA-87CD-264F-973C-09D81F67D31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890588"/>
            <a:ext cx="882650" cy="5545137"/>
            <a:chOff x="971600" y="890278"/>
            <a:chExt cx="883238" cy="5545520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64DAE33C-8C2C-BE40-8AC3-ECD01EBCE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725" y="5495933"/>
              <a:ext cx="822873" cy="939865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61043D47-3381-8346-8D82-BCE98E3A7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965" y="4313164"/>
              <a:ext cx="822873" cy="939865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067C0E52-9E23-7D40-BFB3-47F188D5C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725" y="3170085"/>
              <a:ext cx="822873" cy="939865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EAE10E9E-4012-4A4A-AA1E-0018A2B19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486" y="2109562"/>
              <a:ext cx="822873" cy="939865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Рисунок 42">
              <a:extLst>
                <a:ext uri="{FF2B5EF4-FFF2-40B4-BE49-F238E27FC236}">
                  <a16:creationId xmlns:a16="http://schemas.microsoft.com/office/drawing/2014/main" id="{C1DD77A2-F0DF-5D43-A150-74B619E7A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0" y="890278"/>
              <a:ext cx="822873" cy="939865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4" name="Заголовок 1">
            <a:extLst>
              <a:ext uri="{FF2B5EF4-FFF2-40B4-BE49-F238E27FC236}">
                <a16:creationId xmlns:a16="http://schemas.microsoft.com/office/drawing/2014/main" id="{DEE03C31-2A1B-0849-9F56-29B807E7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 rIns="0" bIns="0" anchor="t"/>
          <a:lstStyle/>
          <a:p>
            <a:pPr algn="l" eaLnBrk="1" hangingPunct="1"/>
            <a:r>
              <a:rPr lang="ru-RU" altLang="ru-RU" sz="3200" b="1" dirty="0">
                <a:solidFill>
                  <a:srgbClr val="022C48"/>
                </a:solidFill>
                <a:cs typeface="Times New Roman" panose="02020603050405020304" pitchFamily="18" charset="0"/>
              </a:rPr>
              <a:t>Конкуренция. Конкурентоспособность. </a:t>
            </a:r>
          </a:p>
        </p:txBody>
      </p:sp>
      <p:grpSp>
        <p:nvGrpSpPr>
          <p:cNvPr id="45" name="Группа 14">
            <a:extLst>
              <a:ext uri="{FF2B5EF4-FFF2-40B4-BE49-F238E27FC236}">
                <a16:creationId xmlns:a16="http://schemas.microsoft.com/office/drawing/2014/main" id="{51DB54DF-1BF7-EC42-A871-0FEA6F27E08F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1047750"/>
            <a:ext cx="280987" cy="5016500"/>
            <a:chOff x="1319695" y="1048156"/>
            <a:chExt cx="280878" cy="5016191"/>
          </a:xfrm>
        </p:grpSpPr>
        <p:sp>
          <p:nvSpPr>
            <p:cNvPr id="46" name="Прямоугольник 23">
              <a:extLst>
                <a:ext uri="{FF2B5EF4-FFF2-40B4-BE49-F238E27FC236}">
                  <a16:creationId xmlns:a16="http://schemas.microsoft.com/office/drawing/2014/main" id="{D0B7A6A1-ACDB-1641-8CA0-91C91B0CB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309" y="5621528"/>
              <a:ext cx="227140" cy="44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Myriad Pro" panose="020B0503030403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Myriad Pro" panose="020B0503030403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Myriad Pro" panose="020B0503030403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r>
                <a:rPr lang="ru-RU" altLang="ru-RU" b="1" dirty="0">
                  <a:solidFill>
                    <a:srgbClr val="022C48"/>
                  </a:solidFill>
                </a:rPr>
                <a:t>1</a:t>
              </a:r>
            </a:p>
          </p:txBody>
        </p:sp>
        <p:sp>
          <p:nvSpPr>
            <p:cNvPr id="47" name="Прямоугольник 24">
              <a:extLst>
                <a:ext uri="{FF2B5EF4-FFF2-40B4-BE49-F238E27FC236}">
                  <a16:creationId xmlns:a16="http://schemas.microsoft.com/office/drawing/2014/main" id="{927EF5E3-7B68-2E45-B1FD-FEDE8E949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433" y="4434597"/>
              <a:ext cx="227140" cy="44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Myriad Pro" panose="020B0503030403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Myriad Pro" panose="020B0503030403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Myriad Pro" panose="020B0503030403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r>
                <a:rPr lang="ru-RU" altLang="ru-RU" b="1" dirty="0">
                  <a:solidFill>
                    <a:srgbClr val="022C48"/>
                  </a:solidFill>
                </a:rPr>
                <a:t>2</a:t>
              </a:r>
            </a:p>
          </p:txBody>
        </p:sp>
        <p:sp>
          <p:nvSpPr>
            <p:cNvPr id="48" name="Прямоугольник 25">
              <a:extLst>
                <a:ext uri="{FF2B5EF4-FFF2-40B4-BE49-F238E27FC236}">
                  <a16:creationId xmlns:a16="http://schemas.microsoft.com/office/drawing/2014/main" id="{F6E43BB6-FAC5-1046-882D-BD7BB080E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309" y="3315700"/>
              <a:ext cx="227140" cy="44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Myriad Pro" panose="020B0503030403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Myriad Pro" panose="020B0503030403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Myriad Pro" panose="020B0503030403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r>
                <a:rPr lang="ru-RU" altLang="ru-RU" b="1">
                  <a:solidFill>
                    <a:srgbClr val="022C48"/>
                  </a:solidFill>
                </a:rPr>
                <a:t>3</a:t>
              </a:r>
            </a:p>
          </p:txBody>
        </p:sp>
        <p:sp>
          <p:nvSpPr>
            <p:cNvPr id="49" name="Прямоугольник 26">
              <a:extLst>
                <a:ext uri="{FF2B5EF4-FFF2-40B4-BE49-F238E27FC236}">
                  <a16:creationId xmlns:a16="http://schemas.microsoft.com/office/drawing/2014/main" id="{FEEC76BA-B906-A24E-991E-7F0725FF0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695" y="2257537"/>
              <a:ext cx="227140" cy="44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Myriad Pro" panose="020B0503030403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Myriad Pro" panose="020B0503030403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Myriad Pro" panose="020B0503030403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r>
                <a:rPr lang="ru-RU" altLang="ru-RU" b="1">
                  <a:solidFill>
                    <a:srgbClr val="022C48"/>
                  </a:solidFill>
                </a:rPr>
                <a:t>4</a:t>
              </a:r>
            </a:p>
          </p:txBody>
        </p:sp>
        <p:sp>
          <p:nvSpPr>
            <p:cNvPr id="50" name="Прямоугольник 27">
              <a:extLst>
                <a:ext uri="{FF2B5EF4-FFF2-40B4-BE49-F238E27FC236}">
                  <a16:creationId xmlns:a16="http://schemas.microsoft.com/office/drawing/2014/main" id="{077E1003-775C-364B-8412-66D2833B8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986" y="1048156"/>
              <a:ext cx="227140" cy="44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Myriad Pro" panose="020B0503030403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Myriad Pro" panose="020B0503030403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Myriad Pro" panose="020B0503030403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yriad Pro" panose="020B05030304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r>
                <a:rPr lang="ru-RU" altLang="ru-RU" b="1">
                  <a:solidFill>
                    <a:srgbClr val="022C48"/>
                  </a:solidFill>
                </a:rPr>
                <a:t>5</a:t>
              </a:r>
            </a:p>
          </p:txBody>
        </p:sp>
      </p:grp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34557E72-6D4A-4849-9799-C2CAF7C39EFC}"/>
              </a:ext>
            </a:extLst>
          </p:cNvPr>
          <p:cNvSpPr txBox="1">
            <a:spLocks/>
          </p:cNvSpPr>
          <p:nvPr/>
        </p:nvSpPr>
        <p:spPr bwMode="auto">
          <a:xfrm>
            <a:off x="2590800" y="5413375"/>
            <a:ext cx="540067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22C48"/>
                </a:solidFill>
                <a:cs typeface="Times New Roman" panose="02020603050405020304" pitchFamily="18" charset="0"/>
              </a:rPr>
              <a:t>Что такое конкуренция? Существует ли</a:t>
            </a:r>
            <a:br>
              <a:rPr lang="ru-RU" altLang="ru-RU" sz="2400" dirty="0">
                <a:solidFill>
                  <a:srgbClr val="022C48"/>
                </a:solidFill>
                <a:cs typeface="Times New Roman" panose="02020603050405020304" pitchFamily="18" charset="0"/>
              </a:rPr>
            </a:br>
            <a:r>
              <a:rPr lang="ru-RU" altLang="ru-RU" sz="2400" dirty="0">
                <a:solidFill>
                  <a:srgbClr val="022C48"/>
                </a:solidFill>
                <a:cs typeface="Times New Roman" panose="02020603050405020304" pitchFamily="18" charset="0"/>
              </a:rPr>
              <a:t>  универсальный рецепт выигрыша?</a:t>
            </a:r>
          </a:p>
        </p:txBody>
      </p:sp>
      <p:sp>
        <p:nvSpPr>
          <p:cNvPr id="52" name="Заголовок 1">
            <a:extLst>
              <a:ext uri="{FF2B5EF4-FFF2-40B4-BE49-F238E27FC236}">
                <a16:creationId xmlns:a16="http://schemas.microsoft.com/office/drawing/2014/main" id="{6A45F75B-060A-124B-9A18-E6A4C040CFC6}"/>
              </a:ext>
            </a:extLst>
          </p:cNvPr>
          <p:cNvSpPr txBox="1">
            <a:spLocks/>
          </p:cNvSpPr>
          <p:nvPr/>
        </p:nvSpPr>
        <p:spPr bwMode="auto">
          <a:xfrm>
            <a:off x="2357438" y="4373563"/>
            <a:ext cx="5400675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22C48"/>
                </a:solidFill>
                <a:cs typeface="Times New Roman" panose="02020603050405020304" pitchFamily="18" charset="0"/>
              </a:rPr>
              <a:t>Конкурентные силы.</a:t>
            </a:r>
            <a:br>
              <a:rPr lang="ru-RU" altLang="ru-RU" sz="2400" dirty="0">
                <a:solidFill>
                  <a:srgbClr val="022C48"/>
                </a:solidFill>
                <a:cs typeface="Times New Roman" panose="02020603050405020304" pitchFamily="18" charset="0"/>
              </a:rPr>
            </a:br>
            <a:r>
              <a:rPr lang="ru-RU" altLang="ru-RU" sz="2400" dirty="0">
                <a:solidFill>
                  <a:srgbClr val="022C48"/>
                </a:solidFill>
                <a:cs typeface="Times New Roman" panose="02020603050405020304" pitchFamily="18" charset="0"/>
              </a:rPr>
              <a:t>  Преимущество за счет цены? Качества? </a:t>
            </a:r>
          </a:p>
        </p:txBody>
      </p:sp>
      <p:sp>
        <p:nvSpPr>
          <p:cNvPr id="53" name="Заголовок 1">
            <a:extLst>
              <a:ext uri="{FF2B5EF4-FFF2-40B4-BE49-F238E27FC236}">
                <a16:creationId xmlns:a16="http://schemas.microsoft.com/office/drawing/2014/main" id="{DB425A0D-4653-4A4C-830E-F5EFCA9A43A8}"/>
              </a:ext>
            </a:extLst>
          </p:cNvPr>
          <p:cNvSpPr txBox="1">
            <a:spLocks/>
          </p:cNvSpPr>
          <p:nvPr/>
        </p:nvSpPr>
        <p:spPr bwMode="auto">
          <a:xfrm>
            <a:off x="2155825" y="3262313"/>
            <a:ext cx="5400675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rgbClr val="022C48"/>
                </a:solidFill>
                <a:cs typeface="Times New Roman" panose="02020603050405020304" pitchFamily="18" charset="0"/>
              </a:rPr>
              <a:t>Внутренние и внешние факторы</a:t>
            </a:r>
            <a:br>
              <a:rPr lang="ru-RU" altLang="ru-RU" sz="2400">
                <a:solidFill>
                  <a:srgbClr val="022C48"/>
                </a:solidFill>
                <a:cs typeface="Times New Roman" panose="02020603050405020304" pitchFamily="18" charset="0"/>
              </a:rPr>
            </a:br>
            <a:r>
              <a:rPr lang="ru-RU" altLang="ru-RU" sz="2400">
                <a:solidFill>
                  <a:srgbClr val="022C48"/>
                </a:solidFill>
                <a:cs typeface="Times New Roman" panose="02020603050405020304" pitchFamily="18" charset="0"/>
              </a:rPr>
              <a:t>  конкурентоспособности.</a:t>
            </a:r>
          </a:p>
        </p:txBody>
      </p:sp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1D04210C-46FA-774F-821E-46304CDC1A3A}"/>
              </a:ext>
            </a:extLst>
          </p:cNvPr>
          <p:cNvSpPr txBox="1">
            <a:spLocks/>
          </p:cNvSpPr>
          <p:nvPr/>
        </p:nvSpPr>
        <p:spPr bwMode="auto">
          <a:xfrm>
            <a:off x="1924050" y="2068513"/>
            <a:ext cx="5400675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rgbClr val="022C48"/>
                </a:solidFill>
                <a:cs typeface="Times New Roman" panose="02020603050405020304" pitchFamily="18" charset="0"/>
              </a:rPr>
              <a:t>Главный показатель успеха. </a:t>
            </a:r>
            <a:br>
              <a:rPr lang="ru-RU" altLang="ru-RU" sz="2400">
                <a:solidFill>
                  <a:srgbClr val="022C48"/>
                </a:solidFill>
                <a:cs typeface="Times New Roman" panose="02020603050405020304" pitchFamily="18" charset="0"/>
              </a:rPr>
            </a:br>
            <a:r>
              <a:rPr lang="ru-RU" altLang="ru-RU" sz="2400">
                <a:solidFill>
                  <a:srgbClr val="022C48"/>
                </a:solidFill>
                <a:cs typeface="Times New Roman" panose="02020603050405020304" pitchFamily="18" charset="0"/>
              </a:rPr>
              <a:t> прибыль, доля рынка, выручка?</a:t>
            </a:r>
          </a:p>
        </p:txBody>
      </p:sp>
      <p:sp>
        <p:nvSpPr>
          <p:cNvPr id="55" name="Заголовок 1">
            <a:extLst>
              <a:ext uri="{FF2B5EF4-FFF2-40B4-BE49-F238E27FC236}">
                <a16:creationId xmlns:a16="http://schemas.microsoft.com/office/drawing/2014/main" id="{47500FE2-E179-E947-8474-30219854697A}"/>
              </a:ext>
            </a:extLst>
          </p:cNvPr>
          <p:cNvSpPr txBox="1">
            <a:spLocks/>
          </p:cNvSpPr>
          <p:nvPr/>
        </p:nvSpPr>
        <p:spPr bwMode="auto">
          <a:xfrm>
            <a:off x="1776413" y="809625"/>
            <a:ext cx="540067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rgbClr val="022C48"/>
                </a:solidFill>
                <a:cs typeface="Times New Roman" panose="02020603050405020304" pitchFamily="18" charset="0"/>
              </a:rPr>
              <a:t>Ромб Портера. Основные выводы о</a:t>
            </a:r>
            <a:br>
              <a:rPr lang="ru-RU" altLang="ru-RU" sz="2400">
                <a:solidFill>
                  <a:srgbClr val="022C48"/>
                </a:solidFill>
                <a:cs typeface="Times New Roman" panose="02020603050405020304" pitchFamily="18" charset="0"/>
              </a:rPr>
            </a:br>
            <a:r>
              <a:rPr lang="ru-RU" altLang="ru-RU" sz="2400">
                <a:solidFill>
                  <a:srgbClr val="022C48"/>
                </a:solidFill>
                <a:cs typeface="Times New Roman" panose="02020603050405020304" pitchFamily="18" charset="0"/>
              </a:rPr>
              <a:t> плане исследования конкуренции</a:t>
            </a:r>
          </a:p>
        </p:txBody>
      </p:sp>
    </p:spTree>
    <p:extLst>
      <p:ext uri="{BB962C8B-B14F-4D97-AF65-F5344CB8AC3E}">
        <p14:creationId xmlns:p14="http://schemas.microsoft.com/office/powerpoint/2010/main" val="334410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Как получить преимущества в качестве товара</a:t>
            </a:r>
            <a:endParaRPr lang="ru-RU" altLang="ru-RU" b="1" dirty="0">
              <a:solidFill>
                <a:srgbClr val="88206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BD2E678-5045-7849-AAB8-61D8D3666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074" y="1526872"/>
            <a:ext cx="8228013" cy="4524375"/>
          </a:xfrm>
        </p:spPr>
        <p:txBody>
          <a:bodyPr/>
          <a:lstStyle/>
          <a:p>
            <a:r>
              <a:rPr lang="ru-RU" altLang="ru-RU" sz="2800" dirty="0">
                <a:solidFill>
                  <a:schemeClr val="bg1">
                    <a:lumMod val="10000"/>
                  </a:schemeClr>
                </a:solidFill>
              </a:rPr>
              <a:t>Развивать технологию производства;</a:t>
            </a:r>
          </a:p>
          <a:p>
            <a:endParaRPr lang="ru-RU" altLang="ru-RU" sz="2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ru-RU" altLang="ru-RU" sz="2800" dirty="0">
                <a:solidFill>
                  <a:schemeClr val="bg1">
                    <a:lumMod val="10000"/>
                  </a:schemeClr>
                </a:solidFill>
              </a:rPr>
              <a:t>Использовать особые, специальные материалы;</a:t>
            </a:r>
          </a:p>
          <a:p>
            <a:endParaRPr lang="ru-RU" altLang="ru-RU" sz="2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ru-RU" altLang="ru-RU" sz="2800" dirty="0">
                <a:solidFill>
                  <a:schemeClr val="bg1">
                    <a:lumMod val="10000"/>
                  </a:schemeClr>
                </a:solidFill>
              </a:rPr>
              <a:t>Использовать высоко квалифицированный труд;</a:t>
            </a:r>
          </a:p>
          <a:p>
            <a:endParaRPr lang="ru-RU" altLang="ru-RU" sz="2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ru-RU" altLang="ru-RU" sz="2800" dirty="0">
                <a:solidFill>
                  <a:schemeClr val="bg1">
                    <a:lumMod val="10000"/>
                  </a:schemeClr>
                </a:solidFill>
              </a:rPr>
              <a:t>Совершенствовать организацию производства: строгий контроль стандартов качества.</a:t>
            </a:r>
          </a:p>
          <a:p>
            <a:endParaRPr lang="ru-RU" altLang="ru-RU" dirty="0"/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C0D9FC37-1986-DC4E-B02F-48F82DB570EE}"/>
              </a:ext>
            </a:extLst>
          </p:cNvPr>
          <p:cNvGrpSpPr>
            <a:grpSpLocks/>
          </p:cNvGrpSpPr>
          <p:nvPr/>
        </p:nvGrpSpPr>
        <p:grpSpPr bwMode="auto">
          <a:xfrm>
            <a:off x="728074" y="1700808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2074E60-5893-A142-B0EC-B53A7C905549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DAE21F8-83B6-3B45-9A06-B83A221456DB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9" name="Группа 6">
            <a:extLst>
              <a:ext uri="{FF2B5EF4-FFF2-40B4-BE49-F238E27FC236}">
                <a16:creationId xmlns:a16="http://schemas.microsoft.com/office/drawing/2014/main" id="{36D83E65-C954-8848-B3CC-3C62F474A9F9}"/>
              </a:ext>
            </a:extLst>
          </p:cNvPr>
          <p:cNvGrpSpPr>
            <a:grpSpLocks/>
          </p:cNvGrpSpPr>
          <p:nvPr/>
        </p:nvGrpSpPr>
        <p:grpSpPr bwMode="auto">
          <a:xfrm>
            <a:off x="728074" y="2709044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C7C3C49-021C-3F4D-8614-1F86D7A9BBEC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C6528CDD-1546-E74C-B0D1-504B8B2F4FF9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2" name="Группа 6">
            <a:extLst>
              <a:ext uri="{FF2B5EF4-FFF2-40B4-BE49-F238E27FC236}">
                <a16:creationId xmlns:a16="http://schemas.microsoft.com/office/drawing/2014/main" id="{48994C84-E140-6349-8374-E7781054D769}"/>
              </a:ext>
            </a:extLst>
          </p:cNvPr>
          <p:cNvGrpSpPr>
            <a:grpSpLocks/>
          </p:cNvGrpSpPr>
          <p:nvPr/>
        </p:nvGrpSpPr>
        <p:grpSpPr bwMode="auto">
          <a:xfrm>
            <a:off x="728074" y="3723153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3BABD5DE-F5B4-F34D-85B0-A9E4C46005A6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6F08319-E080-F34B-898A-4A98C93CEBBC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5" name="Группа 6">
            <a:extLst>
              <a:ext uri="{FF2B5EF4-FFF2-40B4-BE49-F238E27FC236}">
                <a16:creationId xmlns:a16="http://schemas.microsoft.com/office/drawing/2014/main" id="{1EF2B9A8-5FDF-584B-AD0D-6A6F23F4BCE1}"/>
              </a:ext>
            </a:extLst>
          </p:cNvPr>
          <p:cNvGrpSpPr>
            <a:grpSpLocks/>
          </p:cNvGrpSpPr>
          <p:nvPr/>
        </p:nvGrpSpPr>
        <p:grpSpPr bwMode="auto">
          <a:xfrm>
            <a:off x="728074" y="4762650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81C8C915-0D40-6141-9098-9D114587438C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CE4CDD3-3B07-474A-ACD2-436B9740F80C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430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77BDAF-93C8-CD42-AE25-8C29B0CD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1213" y="2636838"/>
            <a:ext cx="1149351" cy="131354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9644C9-FBC3-2846-9A7E-79A6CCF01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852738"/>
            <a:ext cx="504825" cy="576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3</a:t>
            </a:r>
          </a:p>
        </p:txBody>
      </p:sp>
      <p:sp>
        <p:nvSpPr>
          <p:cNvPr id="12" name="Заголовок 5">
            <a:extLst>
              <a:ext uri="{FF2B5EF4-FFF2-40B4-BE49-F238E27FC236}">
                <a16:creationId xmlns:a16="http://schemas.microsoft.com/office/drawing/2014/main" id="{CA73E324-EF03-0D4F-923A-2B2157B33F29}"/>
              </a:ext>
            </a:extLst>
          </p:cNvPr>
          <p:cNvSpPr txBox="1">
            <a:spLocks/>
          </p:cNvSpPr>
          <p:nvPr/>
        </p:nvSpPr>
        <p:spPr bwMode="auto">
          <a:xfrm>
            <a:off x="2411413" y="0"/>
            <a:ext cx="6632575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b="1" dirty="0">
                <a:solidFill>
                  <a:srgbClr val="882062"/>
                </a:solidFill>
              </a:rPr>
              <a:t>Внутренние и внешние факторы конкурентоспособности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02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  <a:latin typeface="+mn-lt"/>
              </a:rPr>
              <a:t>Внутренние:</a:t>
            </a:r>
            <a:endParaRPr lang="ru-RU" altLang="ru-RU" b="1" dirty="0">
              <a:solidFill>
                <a:srgbClr val="88206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C4CC94-B476-E74F-84F8-BD785D20E05C}"/>
              </a:ext>
            </a:extLst>
          </p:cNvPr>
          <p:cNvSpPr/>
          <p:nvPr/>
        </p:nvSpPr>
        <p:spPr>
          <a:xfrm>
            <a:off x="1331641" y="1525436"/>
            <a:ext cx="67211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Производительность труда и отдача капитала;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Величина издержек на единицу продукта;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Технология производства;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Организация производства;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Организация снабжения и сбыта;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Организация НИОКР, внедрение инноваций.</a:t>
            </a:r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67AB5695-F144-9A4A-8A4A-CB6D9761EE0C}"/>
              </a:ext>
            </a:extLst>
          </p:cNvPr>
          <p:cNvGrpSpPr>
            <a:grpSpLocks/>
          </p:cNvGrpSpPr>
          <p:nvPr/>
        </p:nvGrpSpPr>
        <p:grpSpPr bwMode="auto">
          <a:xfrm>
            <a:off x="1331641" y="1628800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5174BAE3-C162-ED42-90E0-184EA1152071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BF1DDBD-9123-4648-87F6-3585AC1E473A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9" name="Группа 6">
            <a:extLst>
              <a:ext uri="{FF2B5EF4-FFF2-40B4-BE49-F238E27FC236}">
                <a16:creationId xmlns:a16="http://schemas.microsoft.com/office/drawing/2014/main" id="{A2E87979-FCD7-644E-8513-B728D8845201}"/>
              </a:ext>
            </a:extLst>
          </p:cNvPr>
          <p:cNvGrpSpPr>
            <a:grpSpLocks/>
          </p:cNvGrpSpPr>
          <p:nvPr/>
        </p:nvGrpSpPr>
        <p:grpSpPr bwMode="auto">
          <a:xfrm>
            <a:off x="1331764" y="2348880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5C044B8B-650E-234E-B1B1-5631B983BAF5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4622C2FB-5FAB-BB42-8A79-23FB9160C22C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2" name="Группа 6">
            <a:extLst>
              <a:ext uri="{FF2B5EF4-FFF2-40B4-BE49-F238E27FC236}">
                <a16:creationId xmlns:a16="http://schemas.microsoft.com/office/drawing/2014/main" id="{DEA4D2EA-9FED-3B44-AAD4-8217BD0DF37C}"/>
              </a:ext>
            </a:extLst>
          </p:cNvPr>
          <p:cNvGrpSpPr>
            <a:grpSpLocks/>
          </p:cNvGrpSpPr>
          <p:nvPr/>
        </p:nvGrpSpPr>
        <p:grpSpPr bwMode="auto">
          <a:xfrm>
            <a:off x="1336879" y="3146933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CB852A51-9F49-BC4A-8F32-FBC2AE41056A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B917933-8026-964B-8DC2-C3AFCEB3C52D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5" name="Группа 6">
            <a:extLst>
              <a:ext uri="{FF2B5EF4-FFF2-40B4-BE49-F238E27FC236}">
                <a16:creationId xmlns:a16="http://schemas.microsoft.com/office/drawing/2014/main" id="{CA64D2E2-F92A-1945-AE85-CEA525F4AACB}"/>
              </a:ext>
            </a:extLst>
          </p:cNvPr>
          <p:cNvGrpSpPr>
            <a:grpSpLocks/>
          </p:cNvGrpSpPr>
          <p:nvPr/>
        </p:nvGrpSpPr>
        <p:grpSpPr bwMode="auto">
          <a:xfrm>
            <a:off x="1331641" y="3861172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652E0C4D-F29A-B843-8120-18ACB3902ADD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B7F69A-9BFE-2347-A631-BDC6CDFF45CF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8" name="Группа 6">
            <a:extLst>
              <a:ext uri="{FF2B5EF4-FFF2-40B4-BE49-F238E27FC236}">
                <a16:creationId xmlns:a16="http://schemas.microsoft.com/office/drawing/2014/main" id="{77BDA1AE-5A90-404F-A520-16ED69BDF4B4}"/>
              </a:ext>
            </a:extLst>
          </p:cNvPr>
          <p:cNvGrpSpPr>
            <a:grpSpLocks/>
          </p:cNvGrpSpPr>
          <p:nvPr/>
        </p:nvGrpSpPr>
        <p:grpSpPr bwMode="auto">
          <a:xfrm>
            <a:off x="1331641" y="4575411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A5C501C0-B5A0-3648-A515-A60D26D4909D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890BEB9-80DF-EB4C-94B2-9BA65709085F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21" name="Группа 6">
            <a:extLst>
              <a:ext uri="{FF2B5EF4-FFF2-40B4-BE49-F238E27FC236}">
                <a16:creationId xmlns:a16="http://schemas.microsoft.com/office/drawing/2014/main" id="{59977562-F7FB-8341-BAF9-5B88081B421C}"/>
              </a:ext>
            </a:extLst>
          </p:cNvPr>
          <p:cNvGrpSpPr>
            <a:grpSpLocks/>
          </p:cNvGrpSpPr>
          <p:nvPr/>
        </p:nvGrpSpPr>
        <p:grpSpPr bwMode="auto">
          <a:xfrm>
            <a:off x="1331641" y="5301208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3A0E5E17-0550-084E-8266-C75D034A1547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0E50C698-D0F7-164B-B9A9-699142FFB131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813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  <a:latin typeface="+mn-lt"/>
              </a:rPr>
              <a:t>Внешние:</a:t>
            </a:r>
            <a:endParaRPr lang="ru-RU" altLang="ru-RU" b="1" dirty="0">
              <a:solidFill>
                <a:srgbClr val="88206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84BBD4-8D6C-ED42-9F06-2A2628F93E03}"/>
              </a:ext>
            </a:extLst>
          </p:cNvPr>
          <p:cNvSpPr/>
          <p:nvPr/>
        </p:nvSpPr>
        <p:spPr>
          <a:xfrm>
            <a:off x="1331554" y="981466"/>
            <a:ext cx="7200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Характер рынка , его структура;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Взаимодействие фирм на рынке;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Барьеры входа  на рынок;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Зависимость от поставщиков (рынки ресурсов);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Зависимость от покупателей;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Государственная политика (налоги, субсидии, регулирование рынка);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Случайные факторы.</a:t>
            </a:r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4EBDD794-F5C3-F546-A909-9804D200B6AB}"/>
              </a:ext>
            </a:extLst>
          </p:cNvPr>
          <p:cNvGrpSpPr>
            <a:grpSpLocks/>
          </p:cNvGrpSpPr>
          <p:nvPr/>
        </p:nvGrpSpPr>
        <p:grpSpPr bwMode="auto">
          <a:xfrm>
            <a:off x="1331554" y="1124744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6676E097-1A32-A446-8FFF-A67ED1CE9C2E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04DECAB8-6531-6141-8B8B-221D4779A58F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9" name="Группа 6">
            <a:extLst>
              <a:ext uri="{FF2B5EF4-FFF2-40B4-BE49-F238E27FC236}">
                <a16:creationId xmlns:a16="http://schemas.microsoft.com/office/drawing/2014/main" id="{02ADF1EE-3C88-4345-B0FD-E7C0316EA7B1}"/>
              </a:ext>
            </a:extLst>
          </p:cNvPr>
          <p:cNvGrpSpPr>
            <a:grpSpLocks/>
          </p:cNvGrpSpPr>
          <p:nvPr/>
        </p:nvGrpSpPr>
        <p:grpSpPr bwMode="auto">
          <a:xfrm>
            <a:off x="1331554" y="1844823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ABB48A5-4906-8C4F-8A26-227AF3B777E7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14D2ECEA-84E3-E547-874C-C30FDD31998D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2" name="Группа 6">
            <a:extLst>
              <a:ext uri="{FF2B5EF4-FFF2-40B4-BE49-F238E27FC236}">
                <a16:creationId xmlns:a16="http://schemas.microsoft.com/office/drawing/2014/main" id="{46FE8541-0A18-E64C-BBB5-A26A9CA49F6F}"/>
              </a:ext>
            </a:extLst>
          </p:cNvPr>
          <p:cNvGrpSpPr>
            <a:grpSpLocks/>
          </p:cNvGrpSpPr>
          <p:nvPr/>
        </p:nvGrpSpPr>
        <p:grpSpPr bwMode="auto">
          <a:xfrm>
            <a:off x="1331554" y="2564904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83564E6-2FDF-7345-805B-6CD59894D2D9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A49BA98-30F6-EA47-B256-58EE1B9EFA4A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5" name="Группа 6">
            <a:extLst>
              <a:ext uri="{FF2B5EF4-FFF2-40B4-BE49-F238E27FC236}">
                <a16:creationId xmlns:a16="http://schemas.microsoft.com/office/drawing/2014/main" id="{EA4E4295-3215-2A46-80BE-54BA4EF0371A}"/>
              </a:ext>
            </a:extLst>
          </p:cNvPr>
          <p:cNvGrpSpPr>
            <a:grpSpLocks/>
          </p:cNvGrpSpPr>
          <p:nvPr/>
        </p:nvGrpSpPr>
        <p:grpSpPr bwMode="auto">
          <a:xfrm>
            <a:off x="1331554" y="3321050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9EECBA31-5C30-3246-BE00-229E9B81E4DA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52A43552-E9E4-5C45-852A-8DB4A8C821F7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18" name="Группа 6">
            <a:extLst>
              <a:ext uri="{FF2B5EF4-FFF2-40B4-BE49-F238E27FC236}">
                <a16:creationId xmlns:a16="http://schemas.microsoft.com/office/drawing/2014/main" id="{7C49A3AC-31CE-A949-8B6E-D5F814AB14F3}"/>
              </a:ext>
            </a:extLst>
          </p:cNvPr>
          <p:cNvGrpSpPr>
            <a:grpSpLocks/>
          </p:cNvGrpSpPr>
          <p:nvPr/>
        </p:nvGrpSpPr>
        <p:grpSpPr bwMode="auto">
          <a:xfrm>
            <a:off x="1331554" y="4008872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66C0E64-8407-8B47-B05A-6DA300E660C7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0DF7A2D-CECA-D840-8387-A649BBEAEFEF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21" name="Группа 6">
            <a:extLst>
              <a:ext uri="{FF2B5EF4-FFF2-40B4-BE49-F238E27FC236}">
                <a16:creationId xmlns:a16="http://schemas.microsoft.com/office/drawing/2014/main" id="{F1C5E572-49A3-2F4D-A8C2-1281DE8E3A41}"/>
              </a:ext>
            </a:extLst>
          </p:cNvPr>
          <p:cNvGrpSpPr>
            <a:grpSpLocks/>
          </p:cNvGrpSpPr>
          <p:nvPr/>
        </p:nvGrpSpPr>
        <p:grpSpPr bwMode="auto">
          <a:xfrm>
            <a:off x="1336705" y="4797277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5EF21C7D-69BC-DB4A-BF64-97B548082376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06A97A1F-1E4D-E743-9A74-BD6B36B0533C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  <p:grpSp>
        <p:nvGrpSpPr>
          <p:cNvPr id="24" name="Группа 6">
            <a:extLst>
              <a:ext uri="{FF2B5EF4-FFF2-40B4-BE49-F238E27FC236}">
                <a16:creationId xmlns:a16="http://schemas.microsoft.com/office/drawing/2014/main" id="{44C040AD-A2EA-6B4C-82B8-D16376C6A080}"/>
              </a:ext>
            </a:extLst>
          </p:cNvPr>
          <p:cNvGrpSpPr>
            <a:grpSpLocks/>
          </p:cNvGrpSpPr>
          <p:nvPr/>
        </p:nvGrpSpPr>
        <p:grpSpPr bwMode="auto">
          <a:xfrm>
            <a:off x="1371242" y="5836848"/>
            <a:ext cx="215900" cy="215900"/>
            <a:chOff x="899592" y="1556792"/>
            <a:chExt cx="216024" cy="216024"/>
          </a:xfrm>
          <a:solidFill>
            <a:schemeClr val="bg1"/>
          </a:solidFill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168691AB-5474-114D-B8A9-5631216D0B4D}"/>
                </a:ext>
              </a:extLst>
            </p:cNvPr>
            <p:cNvSpPr/>
            <p:nvPr/>
          </p:nvSpPr>
          <p:spPr>
            <a:xfrm>
              <a:off x="899592" y="1556792"/>
              <a:ext cx="216024" cy="216024"/>
            </a:xfrm>
            <a:prstGeom prst="ellipse">
              <a:avLst/>
            </a:prstGeom>
            <a:grpFill/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07A7522C-C35C-F549-8907-1F8BA8687141}"/>
                </a:ext>
              </a:extLst>
            </p:cNvPr>
            <p:cNvSpPr/>
            <p:nvPr/>
          </p:nvSpPr>
          <p:spPr>
            <a:xfrm>
              <a:off x="939303" y="1596503"/>
              <a:ext cx="136603" cy="136603"/>
            </a:xfrm>
            <a:prstGeom prst="ellipse">
              <a:avLst/>
            </a:prstGeom>
            <a:solidFill>
              <a:srgbClr val="882062"/>
            </a:solidFill>
            <a:ln>
              <a:solidFill>
                <a:srgbClr val="882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8820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377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8F1A118-D9EF-49D5-9D8C-D98D020ED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Главный показатель успеха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1D42EF0-DE45-48E3-A0CB-C0310D2D7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Доля рынка, выручка, прибыль?</a:t>
            </a:r>
          </a:p>
        </p:txBody>
      </p:sp>
    </p:spTree>
    <p:extLst>
      <p:ext uri="{BB962C8B-B14F-4D97-AF65-F5344CB8AC3E}">
        <p14:creationId xmlns:p14="http://schemas.microsoft.com/office/powerpoint/2010/main" val="2741611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CE847-2241-4763-9A77-585C7E7A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показатели успеха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CF787-D945-478B-987D-D40A1174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Наиболее ясный показатель – выручка от реализации и ее  динамика</a:t>
            </a:r>
          </a:p>
          <a:p>
            <a:pPr lvl="1"/>
            <a:r>
              <a:rPr lang="ru-RU" sz="2400" dirty="0"/>
              <a:t>В коротком периоде </a:t>
            </a:r>
          </a:p>
          <a:p>
            <a:pPr lvl="1"/>
            <a:r>
              <a:rPr lang="ru-RU" sz="2400" dirty="0"/>
              <a:t>В длительном периоде</a:t>
            </a:r>
          </a:p>
          <a:p>
            <a:pPr marL="457200" lvl="1" indent="0">
              <a:buNone/>
            </a:pPr>
            <a:r>
              <a:rPr lang="ru-RU" sz="2400" dirty="0"/>
              <a:t>От чего зависит длительность периода?</a:t>
            </a:r>
          </a:p>
          <a:p>
            <a:pPr marL="457200" lvl="1" indent="0">
              <a:buNone/>
            </a:pPr>
            <a:r>
              <a:rPr lang="ru-RU" sz="2400" dirty="0"/>
              <a:t>От технологии производства</a:t>
            </a:r>
          </a:p>
          <a:p>
            <a:pPr marL="457200" lvl="1" indent="0">
              <a:buNone/>
            </a:pPr>
            <a:r>
              <a:rPr lang="ru-RU" sz="2400" dirty="0"/>
              <a:t>Поток (химические удобрения, стиральный порошок)</a:t>
            </a:r>
          </a:p>
          <a:p>
            <a:pPr marL="457200" lvl="1" indent="0">
              <a:buNone/>
            </a:pPr>
            <a:r>
              <a:rPr lang="ru-RU" sz="2400" dirty="0"/>
              <a:t>Единичное производство (кораблестроение, строительство крупных объектов)</a:t>
            </a:r>
          </a:p>
          <a:p>
            <a:pPr marL="457200" lvl="1" indent="0">
              <a:buNone/>
            </a:pPr>
            <a:r>
              <a:rPr lang="ru-RU" sz="2400" dirty="0"/>
              <a:t>Партии товаров по наименованиям</a:t>
            </a:r>
          </a:p>
        </p:txBody>
      </p:sp>
    </p:spTree>
    <p:extLst>
      <p:ext uri="{BB962C8B-B14F-4D97-AF65-F5344CB8AC3E}">
        <p14:creationId xmlns:p14="http://schemas.microsoft.com/office/powerpoint/2010/main" val="1235354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A4E2F-6773-4C4F-A0C5-94FBDE17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показатели успеха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58DAFA-1E30-4032-824D-E2E5C341E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Доля фирмы на рынке:</a:t>
            </a:r>
          </a:p>
          <a:p>
            <a:pPr lvl="1"/>
            <a:r>
              <a:rPr lang="ru-RU" dirty="0"/>
              <a:t>Необходимо определить товарный (отраслевой) рынок</a:t>
            </a:r>
          </a:p>
          <a:p>
            <a:pPr lvl="1"/>
            <a:r>
              <a:rPr lang="ru-RU" dirty="0"/>
              <a:t>Товар и его прямые заменители</a:t>
            </a:r>
          </a:p>
          <a:p>
            <a:pPr lvl="1"/>
            <a:r>
              <a:rPr lang="ru-RU" dirty="0"/>
              <a:t>Географические границы, территория, на которой происходит купля – продажа товара</a:t>
            </a:r>
          </a:p>
          <a:p>
            <a:pPr lvl="1"/>
            <a:r>
              <a:rPr lang="ru-RU" dirty="0"/>
              <a:t>Временные границы, зависят от времени использования товара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988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50F7A-EBD4-454F-A85A-6E6780E9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показатели успеха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7932D-2E7F-49B1-8006-3275F76B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Выручка растет от увеличения объема реализации</a:t>
            </a:r>
          </a:p>
          <a:p>
            <a:r>
              <a:rPr lang="ru-RU" sz="2400" dirty="0"/>
              <a:t>Выручка растет от того, что увеличивается цена товара</a:t>
            </a:r>
          </a:p>
          <a:p>
            <a:r>
              <a:rPr lang="ru-RU" sz="2400" dirty="0"/>
              <a:t>Но! Объем растет, если цена снижается</a:t>
            </a:r>
          </a:p>
          <a:p>
            <a:r>
              <a:rPr lang="ru-RU" sz="2400" dirty="0"/>
              <a:t>Выручка растет, когда цена снижается медленнее, чем растет объем</a:t>
            </a:r>
          </a:p>
          <a:p>
            <a:r>
              <a:rPr lang="ru-RU" sz="2400" dirty="0"/>
              <a:t>Выручка растет, если у товара мало заменителей</a:t>
            </a:r>
          </a:p>
          <a:p>
            <a:r>
              <a:rPr lang="ru-RU" sz="2400" dirty="0"/>
              <a:t>Выручка растет, если растет потребность в товаре</a:t>
            </a:r>
          </a:p>
        </p:txBody>
      </p:sp>
    </p:spTree>
    <p:extLst>
      <p:ext uri="{BB962C8B-B14F-4D97-AF65-F5344CB8AC3E}">
        <p14:creationId xmlns:p14="http://schemas.microsoft.com/office/powerpoint/2010/main" val="1548269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35486-6A2E-4302-A2F1-1D306EE6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показатели успеха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813E6-D86F-4C79-A670-ED4213E9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Доля фирмы на рынке:</a:t>
            </a:r>
          </a:p>
          <a:p>
            <a:pPr lvl="1"/>
            <a:r>
              <a:rPr lang="ru-RU" dirty="0"/>
              <a:t>  объем реализации фирмы на данном рынке</a:t>
            </a:r>
          </a:p>
          <a:p>
            <a:pPr lvl="1"/>
            <a:r>
              <a:rPr lang="ru-RU" dirty="0"/>
              <a:t>Доля: отношение  выручки фирмы к общему объему реализации на данном отраслевом рынке</a:t>
            </a:r>
          </a:p>
          <a:p>
            <a:pPr lvl="1"/>
            <a:r>
              <a:rPr lang="ru-RU" dirty="0"/>
              <a:t>Динамика доли рынка: если доля рынка растет – победа в конкуренции</a:t>
            </a:r>
          </a:p>
        </p:txBody>
      </p:sp>
    </p:spTree>
    <p:extLst>
      <p:ext uri="{BB962C8B-B14F-4D97-AF65-F5344CB8AC3E}">
        <p14:creationId xmlns:p14="http://schemas.microsoft.com/office/powerpoint/2010/main" val="2752805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F602E-9918-445D-BE0D-32EBEE89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показатели успеха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FC578-6F18-4812-B61C-195EBF2D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Прибыль:</a:t>
            </a:r>
          </a:p>
          <a:p>
            <a:r>
              <a:rPr lang="ru-RU" sz="2800" dirty="0"/>
              <a:t>Выручка от реализации за вычетом всех расходов на производство и реализацию.</a:t>
            </a:r>
          </a:p>
          <a:p>
            <a:r>
              <a:rPr lang="ru-RU" sz="2800" dirty="0"/>
              <a:t>От чего зависит: Цена товара, объем реализации, издержки производства.</a:t>
            </a:r>
          </a:p>
          <a:p>
            <a:r>
              <a:rPr lang="ru-RU" sz="2800" dirty="0"/>
              <a:t>В коротком периоде: жертва прибылью для укрепления свой позиции</a:t>
            </a:r>
          </a:p>
          <a:p>
            <a:r>
              <a:rPr lang="ru-RU" sz="2800" dirty="0"/>
              <a:t>В длительном – прибыль необходима для развития, инвестиций, </a:t>
            </a:r>
            <a:r>
              <a:rPr lang="ru-RU" sz="2800" dirty="0" err="1"/>
              <a:t>пордвижения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417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77BDAF-93C8-CD42-AE25-8C29B0CD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1213" y="2636838"/>
            <a:ext cx="1149351" cy="131354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9644C9-FBC3-2846-9A7E-79A6CCF01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852738"/>
            <a:ext cx="504825" cy="576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1</a:t>
            </a:r>
          </a:p>
        </p:txBody>
      </p:sp>
      <p:sp>
        <p:nvSpPr>
          <p:cNvPr id="12" name="Заголовок 5">
            <a:extLst>
              <a:ext uri="{FF2B5EF4-FFF2-40B4-BE49-F238E27FC236}">
                <a16:creationId xmlns:a16="http://schemas.microsoft.com/office/drawing/2014/main" id="{CA73E324-EF03-0D4F-923A-2B2157B33F29}"/>
              </a:ext>
            </a:extLst>
          </p:cNvPr>
          <p:cNvSpPr txBox="1">
            <a:spLocks/>
          </p:cNvSpPr>
          <p:nvPr/>
        </p:nvSpPr>
        <p:spPr bwMode="auto">
          <a:xfrm>
            <a:off x="2411413" y="0"/>
            <a:ext cx="6632575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b="1" dirty="0">
                <a:solidFill>
                  <a:srgbClr val="022C48"/>
                </a:solidFill>
                <a:cs typeface="Times New Roman" panose="02020603050405020304" pitchFamily="18" charset="0"/>
              </a:rPr>
              <a:t>Что такое конкуренция?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b="1" dirty="0">
                <a:solidFill>
                  <a:srgbClr val="022C48"/>
                </a:solidFill>
                <a:cs typeface="Times New Roman" panose="02020603050405020304" pitchFamily="18" charset="0"/>
              </a:rPr>
              <a:t>Существует ли универсальный рецепт выигрыша?</a:t>
            </a:r>
          </a:p>
        </p:txBody>
      </p:sp>
    </p:spTree>
    <p:extLst>
      <p:ext uri="{BB962C8B-B14F-4D97-AF65-F5344CB8AC3E}">
        <p14:creationId xmlns:p14="http://schemas.microsoft.com/office/powerpoint/2010/main" val="4115579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77BDAF-93C8-CD42-AE25-8C29B0CD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11213" y="2636838"/>
            <a:ext cx="1149351" cy="131354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9644C9-FBC3-2846-9A7E-79A6CCF01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852738"/>
            <a:ext cx="504825" cy="576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4</a:t>
            </a:r>
          </a:p>
        </p:txBody>
      </p:sp>
      <p:sp>
        <p:nvSpPr>
          <p:cNvPr id="12" name="Заголовок 5">
            <a:extLst>
              <a:ext uri="{FF2B5EF4-FFF2-40B4-BE49-F238E27FC236}">
                <a16:creationId xmlns:a16="http://schemas.microsoft.com/office/drawing/2014/main" id="{CA73E324-EF03-0D4F-923A-2B2157B33F29}"/>
              </a:ext>
            </a:extLst>
          </p:cNvPr>
          <p:cNvSpPr txBox="1">
            <a:spLocks/>
          </p:cNvSpPr>
          <p:nvPr/>
        </p:nvSpPr>
        <p:spPr bwMode="auto">
          <a:xfrm>
            <a:off x="2411413" y="0"/>
            <a:ext cx="6632575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b="1" dirty="0">
                <a:solidFill>
                  <a:srgbClr val="882062"/>
                </a:solidFill>
              </a:rPr>
              <a:t>Ромб Портера</a:t>
            </a:r>
            <a:br>
              <a:rPr lang="ru-RU" altLang="ru-RU" b="1" dirty="0">
                <a:solidFill>
                  <a:srgbClr val="882062"/>
                </a:solidFill>
              </a:rPr>
            </a:br>
            <a:r>
              <a:rPr lang="ru-RU" altLang="ru-RU" b="1" dirty="0">
                <a:solidFill>
                  <a:srgbClr val="882062"/>
                </a:solidFill>
              </a:rPr>
              <a:t>Конкурентные силы, обобщение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69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Ромб Портера</a:t>
            </a:r>
            <a:br>
              <a:rPr lang="ru-RU" altLang="ru-RU" b="1" dirty="0">
                <a:solidFill>
                  <a:srgbClr val="882062"/>
                </a:solidFill>
              </a:rPr>
            </a:br>
            <a:r>
              <a:rPr lang="ru-RU" altLang="ru-RU" b="1" dirty="0">
                <a:solidFill>
                  <a:srgbClr val="882062"/>
                </a:solidFill>
              </a:rPr>
              <a:t>Конкурентные силы, обобщение</a:t>
            </a:r>
            <a:endParaRPr lang="ru-RU" altLang="ru-RU" b="1" dirty="0">
              <a:solidFill>
                <a:srgbClr val="88206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1DB154-B28E-4748-A395-48661E47EA54}"/>
              </a:ext>
            </a:extLst>
          </p:cNvPr>
          <p:cNvSpPr txBox="1"/>
          <p:nvPr/>
        </p:nvSpPr>
        <p:spPr>
          <a:xfrm>
            <a:off x="971600" y="1523821"/>
            <a:ext cx="7971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Факторные условия;</a:t>
            </a:r>
          </a:p>
          <a:p>
            <a:pPr marL="457200" indent="-457200">
              <a:buFont typeface="+mj-lt"/>
              <a:buAutoNum type="arabicPeriod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Условия внутреннего спроса;</a:t>
            </a:r>
          </a:p>
          <a:p>
            <a:pPr marL="457200" indent="-457200">
              <a:buFont typeface="+mj-lt"/>
              <a:buAutoNum type="arabicPeriod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Наличие смежных и обслуживающих отраслей;</a:t>
            </a:r>
          </a:p>
          <a:p>
            <a:pPr marL="457200" indent="-457200">
              <a:buFont typeface="+mj-lt"/>
              <a:buAutoNum type="arabicPeriod"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Структура и стратегия фирм, внутриотраслевая конкуренция.</a:t>
            </a:r>
          </a:p>
          <a:p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Четыре свойства все вместе, а также каждое из них в отдельности, создают среду, в которой функционируют фирмы данной страны.</a:t>
            </a:r>
          </a:p>
        </p:txBody>
      </p:sp>
    </p:spTree>
    <p:extLst>
      <p:ext uri="{BB962C8B-B14F-4D97-AF65-F5344CB8AC3E}">
        <p14:creationId xmlns:p14="http://schemas.microsoft.com/office/powerpoint/2010/main" val="653200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848409-BC95-354E-B084-1F97777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Ромб Портера. Обобщение. Конкурентные силы</a:t>
            </a:r>
            <a:endParaRPr lang="ru-RU" altLang="ru-RU" b="1" dirty="0">
              <a:solidFill>
                <a:srgbClr val="882062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30EE126E-8681-C24F-9B9D-78ABB40D1B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1088" y="1307224"/>
            <a:ext cx="7261823" cy="4243552"/>
          </a:xfrm>
        </p:spPr>
      </p:pic>
    </p:spTree>
    <p:extLst>
      <p:ext uri="{BB962C8B-B14F-4D97-AF65-F5344CB8AC3E}">
        <p14:creationId xmlns:p14="http://schemas.microsoft.com/office/powerpoint/2010/main" val="417553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41983F0-EE9C-7D45-9E23-8D2A1A962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Определения конкуренции: чтобы это значило?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5">
            <a:extLst>
              <a:ext uri="{FF2B5EF4-FFF2-40B4-BE49-F238E27FC236}">
                <a16:creationId xmlns:a16="http://schemas.microsoft.com/office/drawing/2014/main" id="{62A5A83A-AD6A-384C-9575-0FB9927D3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060847"/>
            <a:ext cx="746335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>
              <a:buNone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состязание между субъектами экономики, которое заключается в борьбе за рынки сбыта товаров для получения более высокой  прибыли и других доходов.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DCF2E22-9BBF-6741-8943-C20D4ABFA8EB}"/>
              </a:ext>
            </a:extLst>
          </p:cNvPr>
          <p:cNvSpPr/>
          <p:nvPr/>
        </p:nvSpPr>
        <p:spPr>
          <a:xfrm>
            <a:off x="611560" y="2924708"/>
            <a:ext cx="936104" cy="936104"/>
          </a:xfrm>
          <a:prstGeom prst="ellipse">
            <a:avLst/>
          </a:prstGeom>
          <a:noFill/>
          <a:ln>
            <a:solidFill>
              <a:srgbClr val="882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rgbClr val="882062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AC9D2-DC1D-B84F-A4CC-AF057B2FD0A9}"/>
              </a:ext>
            </a:extLst>
          </p:cNvPr>
          <p:cNvSpPr txBox="1"/>
          <p:nvPr/>
        </p:nvSpPr>
        <p:spPr>
          <a:xfrm>
            <a:off x="1691680" y="2060847"/>
            <a:ext cx="301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10000"/>
                  </a:schemeClr>
                </a:solidFill>
              </a:rPr>
              <a:t>Конкуренция это…</a:t>
            </a:r>
          </a:p>
        </p:txBody>
      </p:sp>
    </p:spTree>
    <p:extLst>
      <p:ext uri="{BB962C8B-B14F-4D97-AF65-F5344CB8AC3E}">
        <p14:creationId xmlns:p14="http://schemas.microsoft.com/office/powerpoint/2010/main" val="148937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41983F0-EE9C-7D45-9E23-8D2A1A962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Определения конкуренции: чтобы это значило?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5">
            <a:extLst>
              <a:ext uri="{FF2B5EF4-FFF2-40B4-BE49-F238E27FC236}">
                <a16:creationId xmlns:a16="http://schemas.microsoft.com/office/drawing/2014/main" id="{62A5A83A-AD6A-384C-9575-0FB9927D3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060847"/>
            <a:ext cx="746335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>
              <a:buNone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борьба между экономическими субъектами за максимально эффективное использование факторов производства.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DCF2E22-9BBF-6741-8943-C20D4ABFA8EB}"/>
              </a:ext>
            </a:extLst>
          </p:cNvPr>
          <p:cNvSpPr/>
          <p:nvPr/>
        </p:nvSpPr>
        <p:spPr>
          <a:xfrm>
            <a:off x="611560" y="2924708"/>
            <a:ext cx="936104" cy="936104"/>
          </a:xfrm>
          <a:prstGeom prst="ellipse">
            <a:avLst/>
          </a:prstGeom>
          <a:noFill/>
          <a:ln>
            <a:solidFill>
              <a:srgbClr val="882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rgbClr val="882062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A2110-3F10-9744-82C1-D6400EEDA90F}"/>
              </a:ext>
            </a:extLst>
          </p:cNvPr>
          <p:cNvSpPr txBox="1"/>
          <p:nvPr/>
        </p:nvSpPr>
        <p:spPr>
          <a:xfrm>
            <a:off x="1691680" y="2060847"/>
            <a:ext cx="301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10000"/>
                  </a:schemeClr>
                </a:solidFill>
              </a:rPr>
              <a:t>Конкуренция это…</a:t>
            </a:r>
          </a:p>
        </p:txBody>
      </p:sp>
    </p:spTree>
    <p:extLst>
      <p:ext uri="{BB962C8B-B14F-4D97-AF65-F5344CB8AC3E}">
        <p14:creationId xmlns:p14="http://schemas.microsoft.com/office/powerpoint/2010/main" val="59024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0953409-74E0-5C44-A983-AE6B58FFF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Конкуренция: а еще как определить?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5">
            <a:extLst>
              <a:ext uri="{FF2B5EF4-FFF2-40B4-BE49-F238E27FC236}">
                <a16:creationId xmlns:a16="http://schemas.microsoft.com/office/drawing/2014/main" id="{D58865AA-61B9-D64F-A69A-1C03DC7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060847"/>
            <a:ext cx="746335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>
              <a:buNone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соперничество субъектов рыночных отношений за лучшие условия и результаты коммерческой деятельности.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34A0D37-6843-8F4E-96D5-3DF3D3E39D9E}"/>
              </a:ext>
            </a:extLst>
          </p:cNvPr>
          <p:cNvSpPr/>
          <p:nvPr/>
        </p:nvSpPr>
        <p:spPr>
          <a:xfrm>
            <a:off x="611560" y="2924708"/>
            <a:ext cx="936104" cy="936104"/>
          </a:xfrm>
          <a:prstGeom prst="ellipse">
            <a:avLst/>
          </a:prstGeom>
          <a:noFill/>
          <a:ln>
            <a:solidFill>
              <a:srgbClr val="882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rgbClr val="882062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03D56-66DA-7D4C-8A6D-93BF5DCF4AE2}"/>
              </a:ext>
            </a:extLst>
          </p:cNvPr>
          <p:cNvSpPr txBox="1"/>
          <p:nvPr/>
        </p:nvSpPr>
        <p:spPr>
          <a:xfrm>
            <a:off x="1691680" y="2060847"/>
            <a:ext cx="301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10000"/>
                  </a:schemeClr>
                </a:solidFill>
              </a:rPr>
              <a:t>Конкуренция это…</a:t>
            </a:r>
          </a:p>
        </p:txBody>
      </p:sp>
    </p:spTree>
    <p:extLst>
      <p:ext uri="{BB962C8B-B14F-4D97-AF65-F5344CB8AC3E}">
        <p14:creationId xmlns:p14="http://schemas.microsoft.com/office/powerpoint/2010/main" val="48875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5">
            <a:extLst>
              <a:ext uri="{FF2B5EF4-FFF2-40B4-BE49-F238E27FC236}">
                <a16:creationId xmlns:a16="http://schemas.microsoft.com/office/drawing/2014/main" id="{BDF4AE82-DF09-CA4A-9249-EEF76136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060847"/>
            <a:ext cx="746335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>
              <a:buNone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борьба предпринимателей за наиболее выгодные условия производства и сбыта товаров в целях получения максимальной прибыли.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FACD53F-3C9D-B148-95FF-8F8389E5B152}"/>
              </a:ext>
            </a:extLst>
          </p:cNvPr>
          <p:cNvSpPr/>
          <p:nvPr/>
        </p:nvSpPr>
        <p:spPr>
          <a:xfrm>
            <a:off x="611560" y="2924708"/>
            <a:ext cx="936104" cy="936104"/>
          </a:xfrm>
          <a:prstGeom prst="ellipse">
            <a:avLst/>
          </a:prstGeom>
          <a:noFill/>
          <a:ln>
            <a:solidFill>
              <a:srgbClr val="882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rgbClr val="882062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A1E45-2BA1-5244-9CC6-6EA6EED96AEB}"/>
              </a:ext>
            </a:extLst>
          </p:cNvPr>
          <p:cNvSpPr txBox="1"/>
          <p:nvPr/>
        </p:nvSpPr>
        <p:spPr>
          <a:xfrm>
            <a:off x="1691680" y="2060847"/>
            <a:ext cx="301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10000"/>
                  </a:schemeClr>
                </a:solidFill>
              </a:rPr>
              <a:t>Конкуренция это…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3C3877A-B506-8B47-B42C-69E5A2FE3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Конкуренция: а еще как определить?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8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DEEFB950-F0C7-BF46-AA59-E4B4082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01" y="437496"/>
            <a:ext cx="890293" cy="10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681D296-A22C-DF45-B306-785C9617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txBody>
          <a:bodyPr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b="1" dirty="0">
                <a:solidFill>
                  <a:srgbClr val="882062"/>
                </a:solidFill>
              </a:rPr>
              <a:t>Еще немного о конкуренции…</a:t>
            </a:r>
            <a:endParaRPr lang="ru-RU" altLang="ru-RU" b="1" dirty="0">
              <a:solidFill>
                <a:srgbClr val="88206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5">
            <a:extLst>
              <a:ext uri="{FF2B5EF4-FFF2-40B4-BE49-F238E27FC236}">
                <a16:creationId xmlns:a16="http://schemas.microsoft.com/office/drawing/2014/main" id="{2B807AFA-5E22-7D42-9BB4-0DC5BE22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046635"/>
            <a:ext cx="7632848" cy="76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>
              <a:buNone/>
            </a:pPr>
            <a:r>
              <a:rPr lang="ru-RU" altLang="ru-RU" sz="2400" b="1" dirty="0">
                <a:solidFill>
                  <a:schemeClr val="bg1">
                    <a:lumMod val="10000"/>
                  </a:schemeClr>
                </a:solidFill>
              </a:rPr>
              <a:t>Конкуренция – </a:t>
            </a: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это борьба (соперничество) старого с новым, состязательность в производстве, борьба старого неэффективного с новым эффективным. </a:t>
            </a:r>
          </a:p>
          <a:p>
            <a:pPr>
              <a:buNone/>
            </a:pPr>
            <a:endParaRPr lang="ru-RU" altLang="ru-RU" sz="24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None/>
            </a:pPr>
            <a:r>
              <a:rPr lang="ru-RU" altLang="ru-RU" sz="2400" dirty="0">
                <a:solidFill>
                  <a:schemeClr val="bg1">
                    <a:lumMod val="10000"/>
                  </a:schemeClr>
                </a:solidFill>
              </a:rPr>
              <a:t>Формой существования конкуренции является право, нормы права, формальные и неформальные нормы права.</a:t>
            </a:r>
          </a:p>
        </p:txBody>
      </p:sp>
    </p:spTree>
    <p:extLst>
      <p:ext uri="{BB962C8B-B14F-4D97-AF65-F5344CB8AC3E}">
        <p14:creationId xmlns:p14="http://schemas.microsoft.com/office/powerpoint/2010/main" val="1924039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Тема Office">
  <a:themeElements>
    <a:clrScheme name="Шаблон">
      <a:dk1>
        <a:srgbClr val="3A3A3A"/>
      </a:dk1>
      <a:lt1>
        <a:srgbClr val="F5F5F5"/>
      </a:lt1>
      <a:dk2>
        <a:srgbClr val="B2B2B2"/>
      </a:dk2>
      <a:lt2>
        <a:srgbClr val="953735"/>
      </a:lt2>
      <a:accent1>
        <a:srgbClr val="005AA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EB8F4C"/>
      </a:accent6>
      <a:hlink>
        <a:srgbClr val="B2B2B2"/>
      </a:hlink>
      <a:folHlink>
        <a:srgbClr val="B2B2B2"/>
      </a:folHlink>
    </a:clrScheme>
    <a:fontScheme name="Myriad Pro+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5687760</TotalTime>
  <Words>1507</Words>
  <Application>Microsoft Office PowerPoint</Application>
  <PresentationFormat>Экран (4:3)</PresentationFormat>
  <Paragraphs>244</Paragraphs>
  <Slides>42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Myriad Pro</vt:lpstr>
      <vt:lpstr>Times New Roman</vt:lpstr>
      <vt:lpstr>Wingdings</vt:lpstr>
      <vt:lpstr>Тема Office</vt:lpstr>
      <vt:lpstr>Презентация PowerPoint</vt:lpstr>
      <vt:lpstr>КТП на 2021</vt:lpstr>
      <vt:lpstr>Конкуренция. Конкурентоспособность.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Главный показатель успеха</vt:lpstr>
      <vt:lpstr>Главные показатели успеха </vt:lpstr>
      <vt:lpstr>Главные показатели успеха</vt:lpstr>
      <vt:lpstr>Главные показатели успеха</vt:lpstr>
      <vt:lpstr>Главные показатели успеха</vt:lpstr>
      <vt:lpstr>Главные показатели успеха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Kalmuchkova Elena Nikolaevna</cp:lastModifiedBy>
  <cp:revision>1846</cp:revision>
  <cp:lastPrinted>2020-12-03T12:20:21Z</cp:lastPrinted>
  <dcterms:created xsi:type="dcterms:W3CDTF">2005-01-01T07:06:31Z</dcterms:created>
  <dcterms:modified xsi:type="dcterms:W3CDTF">2021-09-08T17:21:15Z</dcterms:modified>
</cp:coreProperties>
</file>