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4E531C-70BB-4433-BE4A-4E41B04FE6C8}">
  <a:tblStyle styleId="{494E531C-70BB-4433-BE4A-4E41B04FE6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4c492f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4c492f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кого анализируем(полные названия), что они производят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+"/>
            </a:pPr>
            <a:r>
              <a:rPr lang="ru" sz="1800">
                <a:solidFill>
                  <a:srgbClr val="595959"/>
                </a:solidFill>
              </a:rPr>
              <a:t>цели/задачи анализа просто сказать (убрала отдельный слайд)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595959"/>
                </a:solidFill>
              </a:rPr>
              <a:t>Samsung, Intel - не подошли, тк есть слишком разные рынки и мало информации отдельно по чипам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84c492f6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84c492f6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дефицит полупроводников(пример с автопромом), технологическая гонка (объемы данных, исследования, блокчейн, геймеры…)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84c492f6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84c492f6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проводили анализ. методика, общий 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рейтинговая оценка: собрали данные по фин. части - фин.отчеты, по производственно-продуктово-КСОшной - КСО-отчеты, составили таблицы, рассчитали показатели по формулкам, составили итоговый рейтинг -&gt; сделали выводы и оценили реальность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84c492f6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84c492f6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удобства финансовые показатели классифицированы в таблице по группам (цвету) и по столбцу - лидирующей компании в этом показателе. Все конкретные цифры можно увидеть в нашем отчете.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Исходя из показателей первой группы (желтый цвет), явным фаворитом в области рентабельности является TSMC, что характеризует данную компанию, как самую прибыльную среди других кандидатов. В совокупности, коэффициент общей рентабельности говорит о том, что TSMC наиболее эффективно использует капитал, вложенный в активы (как в общем случае, так и со стороны собственников предприятия)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Показатели второй группы (зеленый цвет), отражающие эффективность управления предприятием, разделились: TSMC проявила себя, как самая эффективная фирма в отношении чистой прибыли к объему реализации (доля чистой прибыли к каждой заработанной единице). А UMC оказалась первой в отношении общей прибыли к объему реализации. Это </a:t>
            </a:r>
            <a:r>
              <a:rPr lang="ru"/>
              <a:t>означает</a:t>
            </a:r>
            <a:r>
              <a:rPr lang="ru"/>
              <a:t>, что у UMC доля дохода, идущая на налоги гораздо больше, чем у TSMC.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Третья группа (синий цвет) дает оценку деловой активности. Фаворитом данной категории снова является TSMC: они преуспевают в показателях величины полученной прибыли на единицу стоимости капитала, скорости оборота оборотных средств от момента оплаты до возвращения средств в качестве реализации продукции (они могут использовать меньше оборотных средств и вкладываться в расширение фирмы), далее по параметру скорости погашения дебиторской задолженности, отношению объема денежных единиц реализации к среднегодовой стоимости собственного капитала (сколько требуется оборотов для оплаты собственных счетов)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В четвертой группе был найден только один показатель, который характеризует фирму SMIC, как самую ликвидную фирму, т. к. у фирмы более чем достаточно оборотных средств  для своевременного покрытия текущих обязательств.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84c492f6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84c492f6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595959"/>
                </a:solidFill>
              </a:rPr>
              <a:t>по-подробнее затереть за техпроцесс и что то, что мы выбрали действительно отражает ситуацию +выводы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84c492f6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84c492f6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данном слайде можно увидеть сам многоугольник конкурентоспособности и непосредственно рейтинг, на котором отражено лидерство TSMC.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качестве параметров многоугольника нами были выбраны такие параметры, как: Доля мирового рынка, Кол-во используемых технологий, Коэффициент удовлетворенности потребителям, Кол-во полученных патентов, Техпроцесс и R&amp;D расходы, где явным лидером является TSMC, хотя по параметру “Коэффициент удовлетворенности потребителя” все компании идут близко друг к другу.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случае Коэффициента повторного использования отходов явным лидером является UMC, что делает ее самой экологически адаптированной компанией.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в случае Доли расходов на исследования лидирует SMIC, что говорит о том, что они многое ставят на исследования.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В общем, очевидно, что TSMC будут еще долго сохранять лидирующую позицию, т. к. на их стороне передовые технологии и объемы производства.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В то же время TSMC еще есть, куда расти, т. к. в области экологических технологий они явно не на первом месте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>
                <a:solidFill>
                  <a:schemeClr val="dk1"/>
                </a:solidFill>
              </a:rPr>
              <a:t>UMC: </a:t>
            </a:r>
            <a:r>
              <a:rPr lang="ru">
                <a:solidFill>
                  <a:schemeClr val="dk1"/>
                </a:solidFill>
              </a:rPr>
              <a:t>В целом, если проработать момент с налогообложением, то у UMC есть шансы лучше закрепиться на рынке и тратить больше денег в развитие компании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У нас есть небольшая проблема. возможно вы заметили, что у нас немного отличается итоговая табличка - она была просто для наглядности и мы не заметили, что в ней неактуальные цифры, когда отсылали отчет, презентацию и данные. Мы можем выслать вам исправленную версию или посмотрите на итоговую рейтинговую оценку - там правильные числа </a:t>
            </a:r>
            <a:r>
              <a:rPr lang="ru" strike="sngStrike">
                <a:solidFill>
                  <a:schemeClr val="dk1"/>
                </a:solidFill>
              </a:rPr>
              <a:t>и ТSMC лидирует.</a:t>
            </a:r>
            <a:endParaRPr strike="sng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37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280"/>
              <a:t>Анализ конкурентоспостобности предприятия</a:t>
            </a:r>
            <a:endParaRPr sz="4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600"/>
              <a:t>TSMC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4575" y="29901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Выполнили студенты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Тарасова Дарья</a:t>
            </a:r>
            <a:endParaRPr sz="23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highlight>
                  <a:srgbClr val="FFFFFF"/>
                </a:highlight>
              </a:rPr>
              <a:t>Татаринов Никита</a:t>
            </a:r>
            <a:endParaRPr sz="2300"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highlight>
                  <a:srgbClr val="FFFFFF"/>
                </a:highlight>
              </a:rPr>
              <a:t>Андреев Аркадий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Компании конкуренты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4" y="1731625"/>
            <a:ext cx="3003075" cy="23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950" y="1045375"/>
            <a:ext cx="4695880" cy="106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4150" y="2388075"/>
            <a:ext cx="4885374" cy="26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1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75" y="2252975"/>
            <a:ext cx="3570774" cy="15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189" y="1093375"/>
            <a:ext cx="7187276" cy="6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575" y="4182600"/>
            <a:ext cx="5187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7522" y="1809550"/>
            <a:ext cx="4814727" cy="9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5199" y="3263300"/>
            <a:ext cx="4309510" cy="6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36300" y="12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Методика проведения анализа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0" y="1754000"/>
            <a:ext cx="4532825" cy="283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225" y="1781225"/>
            <a:ext cx="4453250" cy="1357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225" y="3213175"/>
            <a:ext cx="4465752" cy="3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36300" y="816400"/>
            <a:ext cx="884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проведения анализа был выбран метод рейтинговой оценки на основе финансовых, производственных и КСО показателей.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5587" y="3847450"/>
            <a:ext cx="3355025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Как проводили анализ. Выводы из финансов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952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{494E531C-70BB-4433-BE4A-4E41B04FE6C8}</a:tableStyleId>
              </a:tblPr>
              <a:tblGrid>
                <a:gridCol w="3548225"/>
                <a:gridCol w="1964500"/>
                <a:gridCol w="1726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TSMC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UMC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SMIC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Общая рентабельность предприятия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Общая прибыль к объему реализации продукции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Текущий коэффициент ликвидности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Чистая рентабельность предприятия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Рентабельность собственного капитала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Чистая прибыль к объему реализации продукции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Отдача от активов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Оборачиваемость оборотных фондов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Оборачиваемость дебиторской задолженности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Отдача собственного капитала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Как проводили анализ. Выводы из производства и КСО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952500" y="119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{494E531C-70BB-4433-BE4A-4E41B04FE6C8}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TSMC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UMC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SMIC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Техпроцесс</a:t>
                      </a:r>
                      <a:endParaRPr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Коэффициент повторного использования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R&amp;D расходы в доле выручки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Количество используемых технологий</a:t>
                      </a:r>
                      <a:endParaRPr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R&amp;D расходы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Полученные патенты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Коэффициент удовлетворения потребителя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Многоугольник и выводы о перспективах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550" y="1080150"/>
            <a:ext cx="4868204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654" y="1080150"/>
            <a:ext cx="29146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