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C2A602-AD5E-410E-9519-E398F23C1A66}">
  <a:tblStyle styleId="{BEC2A602-AD5E-410E-9519-E398F23C1A6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d28be2e6c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d28be2e6c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d28be2e6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d28be2e6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d28be2e6c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d28be2e6c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2ee5f76a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2ee5f76a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d31fe3d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d31fe3d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d28be2e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d28be2e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В результате мы видим, что </a:t>
            </a:r>
            <a:r>
              <a:rPr lang="en" u="sng">
                <a:solidFill>
                  <a:schemeClr val="dk1"/>
                </a:solidFill>
                <a:latin typeface="Times New Roman"/>
                <a:ea typeface="Times New Roman"/>
                <a:cs typeface="Times New Roman"/>
                <a:sym typeface="Times New Roman"/>
              </a:rPr>
              <a:t>major</a:t>
            </a:r>
            <a:r>
              <a:rPr lang="en">
                <a:solidFill>
                  <a:schemeClr val="dk1"/>
                </a:solidFill>
                <a:latin typeface="Times New Roman"/>
                <a:ea typeface="Times New Roman"/>
                <a:cs typeface="Times New Roman"/>
                <a:sym typeface="Times New Roman"/>
              </a:rPr>
              <a:t> оказался слабо значимым, но тем не менее </a:t>
            </a:r>
            <a:r>
              <a:rPr lang="en" u="sng">
                <a:solidFill>
                  <a:schemeClr val="dk1"/>
                </a:solidFill>
                <a:latin typeface="Times New Roman"/>
                <a:ea typeface="Times New Roman"/>
                <a:cs typeface="Times New Roman"/>
                <a:sym typeface="Times New Roman"/>
              </a:rPr>
              <a:t>стартовая зарплата статистически выше у студентов экономических направлений</a:t>
            </a:r>
            <a:r>
              <a:rPr lang="en">
                <a:solidFill>
                  <a:schemeClr val="dk1"/>
                </a:solidFill>
                <a:latin typeface="Times New Roman"/>
                <a:ea typeface="Times New Roman"/>
                <a:cs typeface="Times New Roman"/>
                <a:sym typeface="Times New Roman"/>
              </a:rPr>
              <a:t> (экономика/финансы) </a:t>
            </a:r>
            <a:r>
              <a:rPr lang="en">
                <a:solidFill>
                  <a:schemeClr val="dk1"/>
                </a:solidFill>
                <a:latin typeface="Times New Roman"/>
                <a:ea typeface="Times New Roman"/>
                <a:cs typeface="Times New Roman"/>
                <a:sym typeface="Times New Roman"/>
              </a:rPr>
              <a:t>(слабо значим с положительной зависимостью)</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 То есть </a:t>
            </a:r>
            <a:r>
              <a:rPr lang="en" u="sng">
                <a:solidFill>
                  <a:schemeClr val="dk1"/>
                </a:solidFill>
                <a:latin typeface="Times New Roman"/>
                <a:ea typeface="Times New Roman"/>
                <a:cs typeface="Times New Roman"/>
                <a:sym typeface="Times New Roman"/>
              </a:rPr>
              <a:t>наша гипотеза подтвердилась</a:t>
            </a:r>
            <a:r>
              <a:rPr lang="en">
                <a:solidFill>
                  <a:schemeClr val="dk1"/>
                </a:solidFill>
                <a:highlight>
                  <a:srgbClr val="FFFFFF"/>
                </a:highlight>
                <a:latin typeface="Times New Roman"/>
                <a:ea typeface="Times New Roman"/>
                <a:cs typeface="Times New Roman"/>
                <a:sym typeface="Times New Roman"/>
              </a:rPr>
              <a:t>, однако мы ожидали увидеть большее влияние этого признака. </a:t>
            </a:r>
            <a:endParaRPr>
              <a:solidFill>
                <a:schemeClr val="dk1"/>
              </a:solidFill>
              <a:highlight>
                <a:srgbClr val="FFFFFF"/>
              </a:highlight>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a:solidFill>
                  <a:schemeClr val="dk1"/>
                </a:solidFill>
                <a:highlight>
                  <a:srgbClr val="FFFFFF"/>
                </a:highlight>
                <a:latin typeface="Times New Roman"/>
                <a:ea typeface="Times New Roman"/>
                <a:cs typeface="Times New Roman"/>
                <a:sym typeface="Times New Roman"/>
              </a:rPr>
              <a:t>Статистически сильно значимыми с положительной зависимостью оказались </a:t>
            </a:r>
            <a:r>
              <a:rPr lang="en" u="sng">
                <a:solidFill>
                  <a:schemeClr val="dk1"/>
                </a:solidFill>
                <a:highlight>
                  <a:srgbClr val="FFFFFF"/>
                </a:highlight>
                <a:latin typeface="Times New Roman"/>
                <a:ea typeface="Times New Roman"/>
                <a:cs typeface="Times New Roman"/>
                <a:sym typeface="Times New Roman"/>
              </a:rPr>
              <a:t>пол</a:t>
            </a:r>
            <a:r>
              <a:rPr lang="en">
                <a:solidFill>
                  <a:schemeClr val="dk1"/>
                </a:solidFill>
                <a:highlight>
                  <a:srgbClr val="FFFFFF"/>
                </a:highlight>
                <a:latin typeface="Times New Roman"/>
                <a:ea typeface="Times New Roman"/>
                <a:cs typeface="Times New Roman"/>
                <a:sym typeface="Times New Roman"/>
              </a:rPr>
              <a:t> и </a:t>
            </a:r>
            <a:r>
              <a:rPr lang="en" u="sng">
                <a:solidFill>
                  <a:schemeClr val="dk1"/>
                </a:solidFill>
                <a:highlight>
                  <a:srgbClr val="FFFFFF"/>
                </a:highlight>
                <a:latin typeface="Times New Roman"/>
                <a:ea typeface="Times New Roman"/>
                <a:cs typeface="Times New Roman"/>
                <a:sym typeface="Times New Roman"/>
              </a:rPr>
              <a:t>GPA</a:t>
            </a:r>
            <a:r>
              <a:rPr lang="en">
                <a:solidFill>
                  <a:schemeClr val="dk1"/>
                </a:solidFill>
                <a:highlight>
                  <a:srgbClr val="FFFFFF"/>
                </a:highlight>
                <a:latin typeface="Times New Roman"/>
                <a:ea typeface="Times New Roman"/>
                <a:cs typeface="Times New Roman"/>
                <a:sym typeface="Times New Roman"/>
              </a:rPr>
              <a:t>. То есть мужчины и  студенты, имевшие высокий GPA, получают бОльшие зарплаты на старте. Такие результаты соответствуют нашим предположениям из пункта 2 данного документа и действительности (при этом зависимость зп от пола здравому смыслу не очень соответствует) - не первый год проводится множество исследований о гендерном неравенстве в корпоративной среде (например: [1]), в том числе в зарплатах. Про влияние GPA на уровень зарплат на старте тоже проводилось много исследований (например, [2]) в целом подтверждающих сильную положительную зависимость (так что родители не зря беспокоятся за успеваемость).</a:t>
            </a:r>
            <a:br>
              <a:rPr lang="en">
                <a:solidFill>
                  <a:schemeClr val="dk1"/>
                </a:solidFill>
                <a:highlight>
                  <a:srgbClr val="FFFFFF"/>
                </a:highlight>
                <a:latin typeface="Times New Roman"/>
                <a:ea typeface="Times New Roman"/>
                <a:cs typeface="Times New Roman"/>
                <a:sym typeface="Times New Roman"/>
              </a:rPr>
            </a:br>
            <a:r>
              <a:rPr lang="en">
                <a:solidFill>
                  <a:schemeClr val="dk1"/>
                </a:solidFill>
                <a:highlight>
                  <a:srgbClr val="FFFFFF"/>
                </a:highlight>
                <a:latin typeface="Times New Roman"/>
                <a:ea typeface="Times New Roman"/>
                <a:cs typeface="Times New Roman"/>
                <a:sym typeface="Times New Roman"/>
              </a:rPr>
              <a:t>	Неожиданно, что </a:t>
            </a:r>
            <a:r>
              <a:rPr lang="en" u="sng">
                <a:solidFill>
                  <a:schemeClr val="dk1"/>
                </a:solidFill>
                <a:highlight>
                  <a:srgbClr val="FFFFFF"/>
                </a:highlight>
                <a:latin typeface="Times New Roman"/>
                <a:ea typeface="Times New Roman"/>
                <a:cs typeface="Times New Roman"/>
                <a:sym typeface="Times New Roman"/>
              </a:rPr>
              <a:t>уровень обеспеченности (богатый/бедный) района проживания</a:t>
            </a:r>
            <a:r>
              <a:rPr lang="en">
                <a:solidFill>
                  <a:schemeClr val="dk1"/>
                </a:solidFill>
                <a:highlight>
                  <a:srgbClr val="FFFFFF"/>
                </a:highlight>
                <a:latin typeface="Times New Roman"/>
                <a:ea typeface="Times New Roman"/>
                <a:cs typeface="Times New Roman"/>
                <a:sym typeface="Times New Roman"/>
              </a:rPr>
              <a:t> человека имел статистически сильно значимую обратную связь. То есть люди из бедных районов на старте получали большую заработную плату. При этом сильно значим этот параметр оказался для всех направлений мейджоров, кроме экономического. Можно объяснить это тем, что люди из бедных районов стремятся найти себе более высокооплачиваемую работу, а более обеспеченные - ту, что будет для них интереснее и даст больше опыта.</a:t>
            </a:r>
            <a:endParaRPr>
              <a:solidFill>
                <a:schemeClr val="dk1"/>
              </a:solidFill>
              <a:highlight>
                <a:srgbClr val="FFFF00"/>
              </a:highlight>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Средне значимым с прямой связью оказался уровень образования родителей, особенно для выпускников экономической специальности. </a:t>
            </a:r>
            <a:r>
              <a:rPr lang="en">
                <a:solidFill>
                  <a:schemeClr val="dk1"/>
                </a:solidFill>
                <a:highlight>
                  <a:srgbClr val="FFFFFF"/>
                </a:highlight>
                <a:latin typeface="Times New Roman"/>
                <a:ea typeface="Times New Roman"/>
                <a:cs typeface="Times New Roman"/>
                <a:sym typeface="Times New Roman"/>
              </a:rPr>
              <a:t>Предположение</a:t>
            </a:r>
            <a:r>
              <a:rPr lang="en">
                <a:solidFill>
                  <a:schemeClr val="dk1"/>
                </a:solidFill>
                <a:latin typeface="Times New Roman"/>
                <a:ea typeface="Times New Roman"/>
                <a:cs typeface="Times New Roman"/>
                <a:sym typeface="Times New Roman"/>
              </a:rPr>
              <a:t> в отношении этого признака так же подтвердилось, хотя мы и ожидали от него меньшей значимости. На эту тему так же проводились</a:t>
            </a:r>
            <a:r>
              <a:rPr lang="en">
                <a:solidFill>
                  <a:schemeClr val="dk1"/>
                </a:solidFill>
                <a:highlight>
                  <a:srgbClr val="FFFFFF"/>
                </a:highlight>
                <a:latin typeface="Times New Roman"/>
                <a:ea typeface="Times New Roman"/>
                <a:cs typeface="Times New Roman"/>
                <a:sym typeface="Times New Roman"/>
              </a:rPr>
              <a:t> исследования (например, [3])</a:t>
            </a:r>
            <a:r>
              <a:rPr lang="en">
                <a:solidFill>
                  <a:schemeClr val="dk1"/>
                </a:solidFill>
                <a:latin typeface="Times New Roman"/>
                <a:ea typeface="Times New Roman"/>
                <a:cs typeface="Times New Roman"/>
                <a:sym typeface="Times New Roman"/>
              </a:rPr>
              <a:t>, которые приходили к аналогичному выводу.</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Функциональная форма по всем факторам линейная (нам повезло :)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3 звезды - 1% значимости</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2 звезды - 5%</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1 звезда -10%</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6. Сравнение результатов проведенного нами исследования с результатами статьи.</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Зависимость заработной платы от major по экономике у нас получилась не такая сильная, как у авторов статьи.</a:t>
            </a:r>
            <a:endParaRPr>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Мы предполагаем, что это результат отсева, который делали в университете UCSC - на мейджор по экономике изначально попадали более преуспевающие в учебе студенты (с более высоким GPA). При этом положительное влияние GPA на уровень заработной платы получился высоким и у нас, и у авторов взятой за основу статьи. То есть в UCSC на мейджор по экономике изначально попадали студенты с бОльшим потенциалом в перспективе иметь бОльшую оплату труда, из-за этого зависимость от мейджора по экономике стала гораздо сильнее.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chemeClr val="dk1"/>
                </a:solidFill>
              </a:rPr>
              <a:t>Они рассчитывали зависимость ГПА и пола - у нас тоже сильная зависимость от этих показателей. </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d28be2e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d28be2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За основу нашего исследования мы взяли статью из </a:t>
            </a:r>
            <a:r>
              <a:rPr lang="en" sz="1200">
                <a:solidFill>
                  <a:schemeClr val="dk1"/>
                </a:solidFill>
                <a:latin typeface="Times New Roman"/>
                <a:ea typeface="Times New Roman"/>
                <a:cs typeface="Times New Roman"/>
                <a:sym typeface="Times New Roman"/>
              </a:rPr>
              <a:t>American Economic Journal: Applied Economics, написанную Университетом Калифорнии в 2022 году. </a:t>
            </a:r>
            <a:br>
              <a:rPr lang="en" sz="1200">
                <a:solidFill>
                  <a:schemeClr val="dk1"/>
                </a:solidFill>
                <a:latin typeface="Times New Roman"/>
                <a:ea typeface="Times New Roman"/>
                <a:cs typeface="Times New Roman"/>
                <a:sym typeface="Times New Roman"/>
              </a:rPr>
            </a:b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Сравнить сислему с отбором (как в калифорнийском универе с экономикой) с обычной и сделать выводы об уровне “качества” выпускников, если качество = зп</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В статье изложено исследование зависимости уровня заработной платы от полученного экономического образования. Мы выбрали эту статью, так как нам было интересно сравнить результаты исследований страны с серьезным отношением к образованию с какой-нибудь другой страной и определить так ли важно экономическое/финансовое образование при построении будущей карьеры.</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d28be2e6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d28be2e6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В нашем проекте мы исследовали похожую по постановке проблему, а именно: дает ли обучение на экономической специальности зарплатное преимущество в начале карьерного пути?</a:t>
            </a:r>
            <a:endParaRPr>
              <a:solidFill>
                <a:schemeClr val="dk1"/>
              </a:solidFill>
              <a:latin typeface="Times New Roman"/>
              <a:ea typeface="Times New Roman"/>
              <a:cs typeface="Times New Roman"/>
              <a:sym typeface="Times New Roman"/>
            </a:endParaRPr>
          </a:p>
          <a:p>
            <a:pPr indent="0" lvl="0" marL="0" rtl="0" algn="l">
              <a:lnSpc>
                <a:spcPct val="107000"/>
              </a:lnSpc>
              <a:spcBef>
                <a:spcPts val="1200"/>
              </a:spcBef>
              <a:spcAft>
                <a:spcPts val="0"/>
              </a:spcAft>
              <a:buNone/>
            </a:pPr>
            <a:r>
              <a:rPr lang="en">
                <a:solidFill>
                  <a:schemeClr val="dk1"/>
                </a:solidFill>
                <a:latin typeface="Times New Roman"/>
                <a:ea typeface="Times New Roman"/>
                <a:cs typeface="Times New Roman"/>
                <a:sym typeface="Times New Roman"/>
              </a:rPr>
              <a:t>Однако, в отличие от статьи, взятой за основу, мы будем изучать более распространенную систему выбора специальностей - когда студент выбирает major сразу при поступлении. В результате мы сможем сравнить свои выводы с выводами Захари Блимер и Аашиш Мехта и в дополнение к решению основной исследовательской проблемы нашего проекта, предположить, какая система более эффективна с точки зрения обеспеченности выпускников экономических специальностей.</a:t>
            </a:r>
            <a:endParaRPr>
              <a:solidFill>
                <a:schemeClr val="dk1"/>
              </a:solidFill>
              <a:latin typeface="Times New Roman"/>
              <a:ea typeface="Times New Roman"/>
              <a:cs typeface="Times New Roman"/>
              <a:sym typeface="Times New Roman"/>
            </a:endParaRPr>
          </a:p>
          <a:p>
            <a:pPr indent="0" lvl="0" marL="0" rtl="0" algn="l">
              <a:lnSpc>
                <a:spcPct val="107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07000"/>
              </a:lnSpc>
              <a:spcBef>
                <a:spcPts val="0"/>
              </a:spcBef>
              <a:spcAft>
                <a:spcPts val="0"/>
              </a:spcAft>
              <a:buNone/>
            </a:pPr>
            <a:r>
              <a:rPr lang="en" sz="1200" u="sng">
                <a:solidFill>
                  <a:schemeClr val="dk1"/>
                </a:solidFill>
                <a:latin typeface="Times New Roman"/>
                <a:ea typeface="Times New Roman"/>
                <a:cs typeface="Times New Roman"/>
                <a:sym typeface="Times New Roman"/>
              </a:rPr>
              <a:t>Проблема</a:t>
            </a:r>
            <a:r>
              <a:rPr lang="en" sz="1200">
                <a:solidFill>
                  <a:schemeClr val="dk1"/>
                </a:solidFill>
                <a:latin typeface="Times New Roman"/>
                <a:ea typeface="Times New Roman"/>
                <a:cs typeface="Times New Roman"/>
                <a:sym typeface="Times New Roman"/>
              </a:rPr>
              <a:t>: дает ли обучение на экономической специальности зарплатное преимущество в начале карьерного пути?</a:t>
            </a:r>
            <a:br>
              <a:rPr lang="en">
                <a:solidFill>
                  <a:schemeClr val="dk1"/>
                </a:solidFill>
              </a:rPr>
            </a:br>
            <a:r>
              <a:rPr lang="en" u="sng">
                <a:solidFill>
                  <a:schemeClr val="dk1"/>
                </a:solidFill>
              </a:rPr>
              <a:t>Цель исследования</a:t>
            </a:r>
            <a:r>
              <a:rPr lang="en">
                <a:solidFill>
                  <a:schemeClr val="dk1"/>
                </a:solidFill>
              </a:rPr>
              <a:t> - доказать или опровергнуть </a:t>
            </a:r>
            <a:r>
              <a:rPr lang="en" u="sng">
                <a:solidFill>
                  <a:schemeClr val="dk1"/>
                </a:solidFill>
              </a:rPr>
              <a:t>гипотезу</a:t>
            </a:r>
            <a:r>
              <a:rPr lang="en">
                <a:solidFill>
                  <a:schemeClr val="dk1"/>
                </a:solidFill>
              </a:rPr>
              <a:t> о том, что существует положительная зависимость между получением специальности по одной из экономических дисциплин(экономика/финансы) и уровнем заработной платы сразу после окончания университета.</a:t>
            </a:r>
            <a:endParaRPr>
              <a:solidFill>
                <a:schemeClr val="dk1"/>
              </a:solidFill>
            </a:endParaRPr>
          </a:p>
          <a:p>
            <a:pPr indent="0" lvl="0" marL="0" rtl="0" algn="l">
              <a:lnSpc>
                <a:spcPct val="138000"/>
              </a:lnSpc>
              <a:spcBef>
                <a:spcPts val="1200"/>
              </a:spcBef>
              <a:spcAft>
                <a:spcPts val="0"/>
              </a:spcAft>
              <a:buNone/>
            </a:pPr>
            <a:r>
              <a:rPr lang="en">
                <a:solidFill>
                  <a:schemeClr val="dk1"/>
                </a:solidFill>
              </a:rPr>
              <a:t>Кроме того, мы хотели проверить свои предположения о том, что уровень заработной платы сразу после окончания университета:</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Имеет положительную зависимость с GPA (получают ли выпускники с лучшими оценками большую заработную плату?)</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Имеет положительную зависимость с полом (получают ли мужчины больше на старте?)</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Имеет положительную зависимость с уровнем образованности родителей</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rgbClr val="595959"/>
                </a:solidFill>
              </a:rPr>
              <a:t>Актуальность:</a:t>
            </a:r>
            <a:endParaRPr>
              <a:solidFill>
                <a:schemeClr val="dk1"/>
              </a:solidFill>
            </a:endParaRPr>
          </a:p>
          <a:p>
            <a:pPr indent="0" lvl="0" marL="0" rtl="0" algn="l">
              <a:lnSpc>
                <a:spcPct val="107000"/>
              </a:lnSpc>
              <a:spcBef>
                <a:spcPts val="1200"/>
              </a:spcBef>
              <a:spcAft>
                <a:spcPts val="0"/>
              </a:spcAft>
              <a:buNone/>
            </a:pPr>
            <a:r>
              <a:rPr lang="en">
                <a:solidFill>
                  <a:schemeClr val="dk1"/>
                </a:solidFill>
                <a:latin typeface="Times New Roman"/>
                <a:ea typeface="Times New Roman"/>
                <a:cs typeface="Times New Roman"/>
                <a:sym typeface="Times New Roman"/>
              </a:rPr>
              <a:t>Вопросы о выборе типа образовательной программы, обуславливающей достойный доход в будущем, являются актуальными, особенно для выпускников средней школы. Ответы на них могут меняться довольно быстро, вместе с развитием общества и технологий, так что тема нашего проекта действительно является актуальной.</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
                <a:solidFill>
                  <a:schemeClr val="dk1"/>
                </a:solidFill>
                <a:latin typeface="Times New Roman"/>
                <a:ea typeface="Times New Roman"/>
                <a:cs typeface="Times New Roman"/>
                <a:sym typeface="Times New Roman"/>
              </a:rPr>
              <a:t>Кроме того она является актуальной для нас как для студентов, обучающихся на майноре «Прикладная экономика». И хотя исследование будет производиться именно для влияния основной специальности, а не майнора, возможно, некоторые выводы будут полезны и нам.</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d28be2e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d28be2e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28be2e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28be2e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d28be2e6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d28be2e6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d28be2e6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d28be2e6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d28be2e6c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d28be2e6c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d28be2e6c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d28be2e6c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580"/>
              <a:t>Проект по дисциплине “Количественные методы в экономике”</a:t>
            </a:r>
            <a:endParaRPr sz="35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“Влияет ли экономическое образование на заработную плату в будущем”</a:t>
            </a:r>
            <a:endParaRPr/>
          </a:p>
        </p:txBody>
      </p:sp>
      <p:sp>
        <p:nvSpPr>
          <p:cNvPr id="56" name="Google Shape;56;p13"/>
          <p:cNvSpPr txBox="1"/>
          <p:nvPr/>
        </p:nvSpPr>
        <p:spPr>
          <a:xfrm>
            <a:off x="6788900" y="4066250"/>
            <a:ext cx="217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Татаринов Никита</a:t>
            </a:r>
            <a:br>
              <a:rPr lang="en"/>
            </a:br>
            <a:r>
              <a:rPr lang="en"/>
              <a:t>Тарасова Дарья</a:t>
            </a:r>
            <a:br>
              <a:rPr lang="en"/>
            </a:br>
            <a:r>
              <a:rPr lang="en"/>
              <a:t>Андреев Аркадий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27" name="Google Shape;127;p22"/>
          <p:cNvSpPr txBox="1"/>
          <p:nvPr/>
        </p:nvSpPr>
        <p:spPr>
          <a:xfrm>
            <a:off x="311700" y="1017725"/>
            <a:ext cx="55413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Уайта</a:t>
            </a:r>
            <a:endParaRPr/>
          </a:p>
        </p:txBody>
      </p:sp>
      <p:sp>
        <p:nvSpPr>
          <p:cNvPr id="128" name="Google Shape;128;p22"/>
          <p:cNvSpPr txBox="1"/>
          <p:nvPr/>
        </p:nvSpPr>
        <p:spPr>
          <a:xfrm>
            <a:off x="311700" y="2057838"/>
            <a:ext cx="50055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Глейзера</a:t>
            </a:r>
            <a:endParaRPr/>
          </a:p>
        </p:txBody>
      </p:sp>
      <p:graphicFrame>
        <p:nvGraphicFramePr>
          <p:cNvPr id="129" name="Google Shape;129;p22"/>
          <p:cNvGraphicFramePr/>
          <p:nvPr/>
        </p:nvGraphicFramePr>
        <p:xfrm>
          <a:off x="1600200" y="1364850"/>
          <a:ext cx="3000000" cy="3000000"/>
        </p:xfrm>
        <a:graphic>
          <a:graphicData uri="http://schemas.openxmlformats.org/drawingml/2006/table">
            <a:tbl>
              <a:tblPr>
                <a:noFill/>
                <a:tableStyleId>{BEC2A602-AD5E-410E-9519-E398F23C1A66}</a:tableStyleId>
              </a:tblPr>
              <a:tblGrid>
                <a:gridCol w="2971800"/>
                <a:gridCol w="2971800"/>
              </a:tblGrid>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R2</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0,030902</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TR2</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21,816809</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p-value</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0,191867</a:t>
                      </a:r>
                      <a:endParaRPr sz="600">
                        <a:latin typeface="Times New Roman"/>
                        <a:ea typeface="Times New Roman"/>
                        <a:cs typeface="Times New Roman"/>
                        <a:sym typeface="Times New Roman"/>
                      </a:endParaRPr>
                    </a:p>
                  </a:txBody>
                  <a:tcPr marT="63500" marB="63500" marR="63500" marL="63500"/>
                </a:tc>
              </a:tr>
            </a:tbl>
          </a:graphicData>
        </a:graphic>
      </p:graphicFrame>
      <p:graphicFrame>
        <p:nvGraphicFramePr>
          <p:cNvPr id="130" name="Google Shape;130;p22"/>
          <p:cNvGraphicFramePr/>
          <p:nvPr/>
        </p:nvGraphicFramePr>
        <p:xfrm>
          <a:off x="1600200" y="2427150"/>
          <a:ext cx="3000000" cy="3000000"/>
        </p:xfrm>
        <a:graphic>
          <a:graphicData uri="http://schemas.openxmlformats.org/drawingml/2006/table">
            <a:tbl>
              <a:tblPr>
                <a:noFill/>
                <a:tableStyleId>{BEC2A602-AD5E-410E-9519-E398F23C1A66}</a:tableStyleId>
              </a:tblPr>
              <a:tblGrid>
                <a:gridCol w="1981200"/>
                <a:gridCol w="1981200"/>
                <a:gridCol w="1981200"/>
              </a:tblGrid>
              <a:tr h="12700">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константа</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коэффициент</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gender</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0,391489 *** (0,0160577)</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0,0316928    0,0249259 </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gpa</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0,424876 *** (0,105510)</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−0,00617874   0,0320000</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major</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0,402166 *** (0,0151989)</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0,00716473    0,0258535</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hheconstat</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0,364003 *** (0,0188827)</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0,0699779 *** (0,0247784)</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Pedu</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0,369906 *** (0,0372421)</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0,0152323    0,0154166</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31" name="Google Shape;131;p22"/>
          <p:cNvGraphicFramePr/>
          <p:nvPr/>
        </p:nvGraphicFramePr>
        <p:xfrm>
          <a:off x="1600200" y="4152388"/>
          <a:ext cx="3000000" cy="3000000"/>
        </p:xfrm>
        <a:graphic>
          <a:graphicData uri="http://schemas.openxmlformats.org/drawingml/2006/table">
            <a:tbl>
              <a:tblPr>
                <a:noFill/>
                <a:tableStyleId>{BEC2A602-AD5E-410E-9519-E398F23C1A66}</a:tableStyleId>
              </a:tblPr>
              <a:tblGrid>
                <a:gridCol w="2971800"/>
                <a:gridCol w="2971800"/>
              </a:tblGrid>
              <a:tr h="2512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ESS</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29,5806</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LM</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14,790320</a:t>
                      </a:r>
                      <a:endParaRPr sz="6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p-value</a:t>
                      </a:r>
                      <a:endParaRPr sz="6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0,011297</a:t>
                      </a:r>
                      <a:endParaRPr sz="600">
                        <a:latin typeface="Times New Roman"/>
                        <a:ea typeface="Times New Roman"/>
                        <a:cs typeface="Times New Roman"/>
                        <a:sym typeface="Times New Roman"/>
                      </a:endParaRPr>
                    </a:p>
                  </a:txBody>
                  <a:tcPr marT="63500" marB="63500" marR="63500" marL="63500"/>
                </a:tc>
              </a:tr>
            </a:tbl>
          </a:graphicData>
        </a:graphic>
      </p:graphicFrame>
      <p:sp>
        <p:nvSpPr>
          <p:cNvPr id="132" name="Google Shape;132;p22"/>
          <p:cNvSpPr txBox="1"/>
          <p:nvPr/>
        </p:nvSpPr>
        <p:spPr>
          <a:xfrm>
            <a:off x="369600" y="3756850"/>
            <a:ext cx="50055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Бройша-Пагана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4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4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4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4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4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4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38" name="Google Shape;138;p23"/>
          <p:cNvSpPr txBox="1"/>
          <p:nvPr/>
        </p:nvSpPr>
        <p:spPr>
          <a:xfrm>
            <a:off x="311700" y="1017725"/>
            <a:ext cx="5541300" cy="4002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Тест Харке-Бера</a:t>
            </a:r>
            <a:endParaRPr sz="1600"/>
          </a:p>
        </p:txBody>
      </p:sp>
      <p:graphicFrame>
        <p:nvGraphicFramePr>
          <p:cNvPr id="139" name="Google Shape;139;p23"/>
          <p:cNvGraphicFramePr/>
          <p:nvPr/>
        </p:nvGraphicFramePr>
        <p:xfrm>
          <a:off x="1600200" y="1387025"/>
          <a:ext cx="3000000" cy="3000000"/>
        </p:xfrm>
        <a:graphic>
          <a:graphicData uri="http://schemas.openxmlformats.org/drawingml/2006/table">
            <a:tbl>
              <a:tblPr>
                <a:noFill/>
                <a:tableStyleId>{BEC2A602-AD5E-410E-9519-E398F23C1A66}</a:tableStyleId>
              </a:tblPr>
              <a:tblGrid>
                <a:gridCol w="2971800"/>
                <a:gridCol w="29718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chi2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34,804</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p-value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0.00000</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140" name="Google Shape;140;p23"/>
          <p:cNvPicPr preferRelativeResize="0"/>
          <p:nvPr/>
        </p:nvPicPr>
        <p:blipFill>
          <a:blip r:embed="rId3">
            <a:alphaModFix/>
          </a:blip>
          <a:stretch>
            <a:fillRect/>
          </a:stretch>
        </p:blipFill>
        <p:spPr>
          <a:xfrm>
            <a:off x="2713288" y="2126425"/>
            <a:ext cx="3717421" cy="283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4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46" name="Google Shape;146;p24"/>
          <p:cNvSpPr txBox="1"/>
          <p:nvPr/>
        </p:nvSpPr>
        <p:spPr>
          <a:xfrm>
            <a:off x="311700" y="1017725"/>
            <a:ext cx="8566500" cy="20550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Тест Бокса-Кокса</a:t>
            </a:r>
            <a:endParaRPr sz="1800">
              <a:solidFill>
                <a:schemeClr val="dk1"/>
              </a:solidFill>
              <a:latin typeface="Times New Roman"/>
              <a:ea typeface="Times New Roman"/>
              <a:cs typeface="Times New Roman"/>
              <a:sym typeface="Times New Roman"/>
            </a:endParaRPr>
          </a:p>
          <a:p>
            <a:pPr indent="45000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wagea_star = wage/exp(9.224)</a:t>
            </a:r>
            <a:endParaRPr sz="1800">
              <a:solidFill>
                <a:schemeClr val="dk1"/>
              </a:solidFill>
              <a:latin typeface="Times New Roman"/>
              <a:ea typeface="Times New Roman"/>
              <a:cs typeface="Times New Roman"/>
              <a:sym typeface="Times New Roman"/>
            </a:endParaRPr>
          </a:p>
          <a:p>
            <a:pPr indent="45000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lnawage_star = ln(wagea_star)</a:t>
            </a:r>
            <a:endParaRPr sz="1800">
              <a:solidFill>
                <a:schemeClr val="dk1"/>
              </a:solidFill>
              <a:latin typeface="Times New Roman"/>
              <a:ea typeface="Times New Roman"/>
              <a:cs typeface="Times New Roman"/>
              <a:sym typeface="Times New Roman"/>
            </a:endParaRPr>
          </a:p>
          <a:p>
            <a:pPr indent="45000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RSS(wagea_star)=435,8703</a:t>
            </a:r>
            <a:endParaRPr sz="1800">
              <a:solidFill>
                <a:schemeClr val="dk1"/>
              </a:solidFill>
              <a:latin typeface="Times New Roman"/>
              <a:ea typeface="Times New Roman"/>
              <a:cs typeface="Times New Roman"/>
              <a:sym typeface="Times New Roman"/>
            </a:endParaRPr>
          </a:p>
          <a:p>
            <a:pPr indent="45000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RSS(lnawage_star)=190,7393</a:t>
            </a:r>
            <a:endParaRPr sz="1800">
              <a:solidFill>
                <a:schemeClr val="dk1"/>
              </a:solidFill>
              <a:latin typeface="Times New Roman"/>
              <a:ea typeface="Times New Roman"/>
              <a:cs typeface="Times New Roman"/>
              <a:sym typeface="Times New Roman"/>
            </a:endParaRPr>
          </a:p>
          <a:p>
            <a:pPr indent="450000" lvl="0" marL="0" rtl="0" algn="ctr">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chi2 = 706 / 2 * ln( 435,8703 / 190,7393 ) = 291.732313 &gt; x2_1 </a:t>
            </a:r>
            <a:endParaRPr sz="1800">
              <a:solidFill>
                <a:schemeClr val="dk1"/>
              </a:solidFill>
              <a:latin typeface="Times New Roman"/>
              <a:ea typeface="Times New Roman"/>
              <a:cs typeface="Times New Roman"/>
              <a:sym typeface="Times New Roman"/>
            </a:endParaRPr>
          </a:p>
        </p:txBody>
      </p:sp>
      <p:sp>
        <p:nvSpPr>
          <p:cNvPr id="147" name="Google Shape;147;p24"/>
          <p:cNvSpPr txBox="1"/>
          <p:nvPr/>
        </p:nvSpPr>
        <p:spPr>
          <a:xfrm>
            <a:off x="396538" y="3226125"/>
            <a:ext cx="8566500" cy="4617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Исправления гетероскедастичности</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148" name="Google Shape;148;p24"/>
          <p:cNvPicPr preferRelativeResize="0"/>
          <p:nvPr/>
        </p:nvPicPr>
        <p:blipFill>
          <a:blip r:embed="rId3">
            <a:alphaModFix/>
          </a:blip>
          <a:stretch>
            <a:fillRect/>
          </a:stretch>
        </p:blipFill>
        <p:spPr>
          <a:xfrm>
            <a:off x="3093875" y="3687825"/>
            <a:ext cx="3171825" cy="266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4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4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4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54" name="Google Shape;154;p25"/>
          <p:cNvSpPr txBox="1"/>
          <p:nvPr/>
        </p:nvSpPr>
        <p:spPr>
          <a:xfrm>
            <a:off x="311700" y="1017725"/>
            <a:ext cx="55413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Уайта</a:t>
            </a:r>
            <a:endParaRPr/>
          </a:p>
        </p:txBody>
      </p:sp>
      <p:sp>
        <p:nvSpPr>
          <p:cNvPr id="155" name="Google Shape;155;p25"/>
          <p:cNvSpPr txBox="1"/>
          <p:nvPr/>
        </p:nvSpPr>
        <p:spPr>
          <a:xfrm>
            <a:off x="311700" y="2057838"/>
            <a:ext cx="50055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Глейзера</a:t>
            </a:r>
            <a:endParaRPr/>
          </a:p>
        </p:txBody>
      </p:sp>
      <p:graphicFrame>
        <p:nvGraphicFramePr>
          <p:cNvPr id="156" name="Google Shape;156;p25"/>
          <p:cNvGraphicFramePr/>
          <p:nvPr/>
        </p:nvGraphicFramePr>
        <p:xfrm>
          <a:off x="1600200" y="1364850"/>
          <a:ext cx="3000000" cy="3000000"/>
        </p:xfrm>
        <a:graphic>
          <a:graphicData uri="http://schemas.openxmlformats.org/drawingml/2006/table">
            <a:tbl>
              <a:tblPr>
                <a:noFill/>
                <a:tableStyleId>{BEC2A602-AD5E-410E-9519-E398F23C1A66}</a:tableStyleId>
              </a:tblPr>
              <a:tblGrid>
                <a:gridCol w="2971800"/>
                <a:gridCol w="2971800"/>
              </a:tblGrid>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R2</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0.021919</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TR2</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15.474658</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p-value</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0.561333</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7" name="Google Shape;157;p25"/>
          <p:cNvGraphicFramePr/>
          <p:nvPr/>
        </p:nvGraphicFramePr>
        <p:xfrm>
          <a:off x="1600200" y="2427150"/>
          <a:ext cx="3000000" cy="3000000"/>
        </p:xfrm>
        <a:graphic>
          <a:graphicData uri="http://schemas.openxmlformats.org/drawingml/2006/table">
            <a:tbl>
              <a:tblPr>
                <a:noFill/>
                <a:tableStyleId>{BEC2A602-AD5E-410E-9519-E398F23C1A66}</a:tableStyleId>
              </a:tblPr>
              <a:tblGrid>
                <a:gridCol w="1981200"/>
                <a:gridCol w="1981200"/>
                <a:gridCol w="1981200"/>
              </a:tblGrid>
              <a:tr h="12700">
                <a:tc>
                  <a:txBody>
                    <a:bodyPr/>
                    <a:lstStyle/>
                    <a:p>
                      <a:pPr indent="0" lvl="0" marL="0" rtl="0" algn="l">
                        <a:spcBef>
                          <a:spcPts val="0"/>
                        </a:spcBef>
                        <a:spcAft>
                          <a:spcPts val="0"/>
                        </a:spcAft>
                        <a:buNone/>
                      </a:pPr>
                      <a:r>
                        <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константа</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коэффициент</a:t>
                      </a:r>
                      <a:endParaRPr sz="6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w_gender</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0.965765*** (0.0391147)</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0.0329955 (0.0240403)</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w_gpa</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1.04421 (0.208363)</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−0.00539599 (0.0252889)</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w_major</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0.992372*** (0.0370546)</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0.00913753 (0.0252780)</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w_hheconstat</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0.999952 (0.0463905)</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0.000197524 (0.0264186)</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w_Pedu</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1.01127*** (0.0935796)</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−0.00196773 (0.0157791)</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158" name="Google Shape;158;p25"/>
          <p:cNvGraphicFramePr/>
          <p:nvPr/>
        </p:nvGraphicFramePr>
        <p:xfrm>
          <a:off x="1600200" y="4152388"/>
          <a:ext cx="3000000" cy="3000000"/>
        </p:xfrm>
        <a:graphic>
          <a:graphicData uri="http://schemas.openxmlformats.org/drawingml/2006/table">
            <a:tbl>
              <a:tblPr>
                <a:noFill/>
                <a:tableStyleId>{BEC2A602-AD5E-410E-9519-E398F23C1A66}</a:tableStyleId>
              </a:tblPr>
              <a:tblGrid>
                <a:gridCol w="2971800"/>
                <a:gridCol w="2971800"/>
              </a:tblGrid>
              <a:tr h="2512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ESS</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9.30357</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LM</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4.651783</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p-value</a:t>
                      </a:r>
                      <a:endParaRPr sz="6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600">
                          <a:latin typeface="Times New Roman"/>
                          <a:ea typeface="Times New Roman"/>
                          <a:cs typeface="Times New Roman"/>
                          <a:sym typeface="Times New Roman"/>
                        </a:rPr>
                        <a:t>0.459836</a:t>
                      </a:r>
                      <a:endParaRPr sz="6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59" name="Google Shape;159;p25"/>
          <p:cNvSpPr txBox="1"/>
          <p:nvPr/>
        </p:nvSpPr>
        <p:spPr>
          <a:xfrm>
            <a:off x="369600" y="3756850"/>
            <a:ext cx="50055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Бройша-Пагана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4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4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4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4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4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4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65" name="Google Shape;165;p26"/>
          <p:cNvSpPr txBox="1"/>
          <p:nvPr/>
        </p:nvSpPr>
        <p:spPr>
          <a:xfrm>
            <a:off x="311700" y="1017725"/>
            <a:ext cx="85665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з</a:t>
            </a:r>
            <a:r>
              <a:rPr lang="en" sz="1800">
                <a:solidFill>
                  <a:schemeClr val="dk1"/>
                </a:solidFill>
                <a:latin typeface="Times New Roman"/>
                <a:ea typeface="Times New Roman"/>
                <a:cs typeface="Times New Roman"/>
                <a:sym typeface="Times New Roman"/>
              </a:rPr>
              <a:t>начения факторов детерминированы и не все равны между собой</a:t>
            </a:r>
            <a:endParaRPr sz="1800">
              <a:solidFill>
                <a:schemeClr val="dk1"/>
              </a:solidFill>
              <a:latin typeface="Times New Roman"/>
              <a:ea typeface="Times New Roman"/>
              <a:cs typeface="Times New Roman"/>
              <a:sym typeface="Times New Roman"/>
            </a:endParaRPr>
          </a:p>
        </p:txBody>
      </p:sp>
      <p:sp>
        <p:nvSpPr>
          <p:cNvPr id="166" name="Google Shape;166;p26"/>
          <p:cNvSpPr txBox="1"/>
          <p:nvPr/>
        </p:nvSpPr>
        <p:spPr>
          <a:xfrm>
            <a:off x="311700" y="1479425"/>
            <a:ext cx="80859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ф</a:t>
            </a:r>
            <a:r>
              <a:rPr lang="en" sz="1800">
                <a:solidFill>
                  <a:schemeClr val="dk1"/>
                </a:solidFill>
                <a:latin typeface="Times New Roman"/>
                <a:ea typeface="Times New Roman"/>
                <a:cs typeface="Times New Roman"/>
                <a:sym typeface="Times New Roman"/>
              </a:rPr>
              <a:t>ункциональная форма выбрана правильно, но могут отсутствовать важные переменные</a:t>
            </a:r>
            <a:endParaRPr sz="1800">
              <a:solidFill>
                <a:schemeClr val="dk1"/>
              </a:solidFill>
              <a:latin typeface="Times New Roman"/>
              <a:ea typeface="Times New Roman"/>
              <a:cs typeface="Times New Roman"/>
              <a:sym typeface="Times New Roman"/>
            </a:endParaRPr>
          </a:p>
        </p:txBody>
      </p:sp>
      <p:sp>
        <p:nvSpPr>
          <p:cNvPr id="167" name="Google Shape;167;p26"/>
          <p:cNvSpPr txBox="1"/>
          <p:nvPr/>
        </p:nvSpPr>
        <p:spPr>
          <a:xfrm>
            <a:off x="311700" y="2259725"/>
            <a:ext cx="81561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м</a:t>
            </a:r>
            <a:r>
              <a:rPr lang="en" sz="1800">
                <a:solidFill>
                  <a:schemeClr val="dk1"/>
                </a:solidFill>
                <a:latin typeface="Times New Roman"/>
                <a:ea typeface="Times New Roman"/>
                <a:cs typeface="Times New Roman"/>
                <a:sym typeface="Times New Roman"/>
              </a:rPr>
              <a:t>атожидание случайной составляющей равно 0 (среднее остатков равно -9.8278e-15</a:t>
            </a:r>
            <a:endParaRPr sz="1800">
              <a:solidFill>
                <a:schemeClr val="dk1"/>
              </a:solidFill>
              <a:latin typeface="Times New Roman"/>
              <a:ea typeface="Times New Roman"/>
              <a:cs typeface="Times New Roman"/>
              <a:sym typeface="Times New Roman"/>
            </a:endParaRPr>
          </a:p>
        </p:txBody>
      </p:sp>
      <p:sp>
        <p:nvSpPr>
          <p:cNvPr id="168" name="Google Shape;168;p26"/>
          <p:cNvSpPr txBox="1"/>
          <p:nvPr/>
        </p:nvSpPr>
        <p:spPr>
          <a:xfrm>
            <a:off x="311700" y="3501725"/>
            <a:ext cx="82113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к</a:t>
            </a:r>
            <a:r>
              <a:rPr lang="en" sz="1800">
                <a:solidFill>
                  <a:schemeClr val="dk1"/>
                </a:solidFill>
                <a:latin typeface="Times New Roman"/>
                <a:ea typeface="Times New Roman"/>
                <a:cs typeface="Times New Roman"/>
                <a:sym typeface="Times New Roman"/>
              </a:rPr>
              <a:t>овариация остатков и эндогенность не проверялись отдельно</a:t>
            </a:r>
            <a:endParaRPr sz="1800">
              <a:solidFill>
                <a:schemeClr val="dk1"/>
              </a:solidFill>
              <a:latin typeface="Times New Roman"/>
              <a:ea typeface="Times New Roman"/>
              <a:cs typeface="Times New Roman"/>
              <a:sym typeface="Times New Roman"/>
            </a:endParaRPr>
          </a:p>
        </p:txBody>
      </p:sp>
      <p:sp>
        <p:nvSpPr>
          <p:cNvPr id="169" name="Google Shape;169;p26"/>
          <p:cNvSpPr txBox="1"/>
          <p:nvPr/>
        </p:nvSpPr>
        <p:spPr>
          <a:xfrm>
            <a:off x="311700" y="3040025"/>
            <a:ext cx="6397200" cy="4617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о</a:t>
            </a:r>
            <a:r>
              <a:rPr lang="en" sz="1800">
                <a:solidFill>
                  <a:schemeClr val="dk1"/>
                </a:solidFill>
                <a:latin typeface="Times New Roman"/>
                <a:ea typeface="Times New Roman"/>
                <a:cs typeface="Times New Roman"/>
                <a:sym typeface="Times New Roman"/>
              </a:rPr>
              <a:t>т гетероскедастичности удалось избавиться</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4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4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4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4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4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24277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1200"/>
              </a:spcAft>
              <a:buClr>
                <a:schemeClr val="dk1"/>
              </a:buClr>
              <a:buSzPct val="38976"/>
              <a:buFont typeface="Arial"/>
              <a:buNone/>
            </a:pPr>
            <a:r>
              <a:rPr lang="en" sz="2822">
                <a:latin typeface="Times New Roman"/>
                <a:ea typeface="Times New Roman"/>
                <a:cs typeface="Times New Roman"/>
                <a:sym typeface="Times New Roman"/>
              </a:rPr>
              <a:t>Интерпретация выводов и сравнение результатов</a:t>
            </a:r>
            <a:endParaRPr sz="4022"/>
          </a:p>
        </p:txBody>
      </p:sp>
      <p:sp>
        <p:nvSpPr>
          <p:cNvPr id="175" name="Google Shape;175;p27"/>
          <p:cNvSpPr txBox="1"/>
          <p:nvPr/>
        </p:nvSpPr>
        <p:spPr>
          <a:xfrm>
            <a:off x="700200" y="1070975"/>
            <a:ext cx="7743600" cy="34725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С</a:t>
            </a:r>
            <a:r>
              <a:rPr lang="en" sz="1800">
                <a:solidFill>
                  <a:schemeClr val="dk1"/>
                </a:solidFill>
                <a:latin typeface="Times New Roman"/>
                <a:ea typeface="Times New Roman"/>
                <a:cs typeface="Times New Roman"/>
                <a:sym typeface="Times New Roman"/>
              </a:rPr>
              <a:t>тартовая зарплата </a:t>
            </a:r>
            <a:r>
              <a:rPr lang="en" sz="1800" u="sng">
                <a:solidFill>
                  <a:schemeClr val="dk1"/>
                </a:solidFill>
                <a:latin typeface="Times New Roman"/>
                <a:ea typeface="Times New Roman"/>
                <a:cs typeface="Times New Roman"/>
                <a:sym typeface="Times New Roman"/>
              </a:rPr>
              <a:t>действительно статистически выше у студентов экономических направлений</a:t>
            </a:r>
            <a:r>
              <a:rPr lang="e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Статистически сильно значимые с положительной зависимостью:</a:t>
            </a:r>
            <a:endParaRPr sz="1800">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Пол</a:t>
            </a:r>
            <a:endParaRPr sz="1800">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GPA</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Статистически сильно значимый с отрицательной зависимостью:</a:t>
            </a:r>
            <a:endParaRPr sz="1800">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0"/>
              </a:spcAft>
              <a:buClr>
                <a:schemeClr val="dk1"/>
              </a:buClr>
              <a:buSzPts val="1800"/>
              <a:buFont typeface="Times New Roman"/>
              <a:buChar char="-"/>
            </a:pPr>
            <a:r>
              <a:rPr lang="en" sz="1800">
                <a:solidFill>
                  <a:schemeClr val="dk1"/>
                </a:solidFill>
                <a:highlight>
                  <a:srgbClr val="FFFFFF"/>
                </a:highlight>
                <a:latin typeface="Times New Roman"/>
                <a:ea typeface="Times New Roman"/>
                <a:cs typeface="Times New Roman"/>
                <a:sym typeface="Times New Roman"/>
              </a:rPr>
              <a:t>Уровень обеспеченности района проживания человека</a:t>
            </a:r>
            <a:endParaRPr sz="1800">
              <a:solidFill>
                <a:schemeClr val="dk1"/>
              </a:solidFill>
              <a:highlight>
                <a:srgbClr val="FFFFFF"/>
              </a:highlight>
              <a:latin typeface="Times New Roman"/>
              <a:ea typeface="Times New Roman"/>
              <a:cs typeface="Times New Roman"/>
              <a:sym typeface="Times New Roman"/>
            </a:endParaRPr>
          </a:p>
          <a:p>
            <a:pPr indent="457200" lvl="0" marL="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Средне значимый с прямой связью:</a:t>
            </a:r>
            <a:endParaRPr sz="1800">
              <a:solidFill>
                <a:schemeClr val="dk1"/>
              </a:solidFill>
              <a:latin typeface="Times New Roman"/>
              <a:ea typeface="Times New Roman"/>
              <a:cs typeface="Times New Roman"/>
              <a:sym typeface="Times New Roman"/>
            </a:endParaRPr>
          </a:p>
          <a:p>
            <a:pPr indent="-342900" lvl="0" marL="914400" rtl="0" algn="l">
              <a:lnSpc>
                <a:spcPct val="115000"/>
              </a:lnSpc>
              <a:spcBef>
                <a:spcPts val="0"/>
              </a:spcBef>
              <a:spcAft>
                <a:spcPts val="120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Уровень образования родителей</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96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Введение</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1846643" y="1210200"/>
            <a:ext cx="5450724" cy="33290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49650"/>
            <a:ext cx="8520600" cy="572700"/>
          </a:xfrm>
          <a:prstGeom prst="rect">
            <a:avLst/>
          </a:prstGeom>
        </p:spPr>
        <p:txBody>
          <a:bodyPr anchorCtr="0" anchor="t" bIns="91425" lIns="91425" spcFirstLastPara="1" rIns="91425" wrap="square" tIns="91425">
            <a:noAutofit/>
          </a:bodyPr>
          <a:lstStyle/>
          <a:p>
            <a:pPr indent="0" lvl="0" marL="0" rtl="0" algn="ctr">
              <a:lnSpc>
                <a:spcPct val="107000"/>
              </a:lnSpc>
              <a:spcBef>
                <a:spcPts val="1200"/>
              </a:spcBef>
              <a:spcAft>
                <a:spcPts val="1200"/>
              </a:spcAft>
              <a:buClr>
                <a:schemeClr val="dk1"/>
              </a:buClr>
              <a:buSzPts val="990"/>
              <a:buFont typeface="Arial"/>
              <a:buNone/>
            </a:pPr>
            <a:r>
              <a:rPr lang="en" sz="2240">
                <a:latin typeface="Times New Roman"/>
                <a:ea typeface="Times New Roman"/>
                <a:cs typeface="Times New Roman"/>
                <a:sym typeface="Times New Roman"/>
              </a:rPr>
              <a:t> Постановка исследовательской задачи. Актуальность темы.</a:t>
            </a:r>
            <a:endParaRPr sz="2840"/>
          </a:p>
        </p:txBody>
      </p:sp>
      <p:sp>
        <p:nvSpPr>
          <p:cNvPr id="68" name="Google Shape;68;p15"/>
          <p:cNvSpPr txBox="1"/>
          <p:nvPr>
            <p:ph idx="1" type="body"/>
          </p:nvPr>
        </p:nvSpPr>
        <p:spPr>
          <a:xfrm>
            <a:off x="284100" y="822350"/>
            <a:ext cx="8575800" cy="415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u="sng">
                <a:solidFill>
                  <a:schemeClr val="dk1"/>
                </a:solidFill>
                <a:latin typeface="Times New Roman"/>
                <a:ea typeface="Times New Roman"/>
                <a:cs typeface="Times New Roman"/>
                <a:sym typeface="Times New Roman"/>
              </a:rPr>
              <a:t>Проблема</a:t>
            </a:r>
            <a:r>
              <a:rPr lang="en">
                <a:solidFill>
                  <a:schemeClr val="dk1"/>
                </a:solidFill>
                <a:latin typeface="Times New Roman"/>
                <a:ea typeface="Times New Roman"/>
                <a:cs typeface="Times New Roman"/>
                <a:sym typeface="Times New Roman"/>
              </a:rPr>
              <a:t>: дает ли обучение на экономической специальности зарплатное преимущество в начале карьерного пути?</a:t>
            </a:r>
            <a:endParaRPr>
              <a:solidFill>
                <a:schemeClr val="dk1"/>
              </a:solidFill>
              <a:latin typeface="Times New Roman"/>
              <a:ea typeface="Times New Roman"/>
              <a:cs typeface="Times New Roman"/>
              <a:sym typeface="Times New Roman"/>
            </a:endParaRPr>
          </a:p>
          <a:p>
            <a:pPr indent="0" lvl="0" marL="0" rtl="0" algn="l">
              <a:lnSpc>
                <a:spcPct val="107000"/>
              </a:lnSpc>
              <a:spcBef>
                <a:spcPts val="0"/>
              </a:spcBef>
              <a:spcAft>
                <a:spcPts val="0"/>
              </a:spcAft>
              <a:buNone/>
            </a:pPr>
            <a:br>
              <a:rPr lang="en">
                <a:solidFill>
                  <a:schemeClr val="dk1"/>
                </a:solidFill>
                <a:latin typeface="Times New Roman"/>
                <a:ea typeface="Times New Roman"/>
                <a:cs typeface="Times New Roman"/>
                <a:sym typeface="Times New Roman"/>
              </a:rPr>
            </a:br>
            <a:r>
              <a:rPr lang="en" u="sng">
                <a:solidFill>
                  <a:schemeClr val="dk1"/>
                </a:solidFill>
                <a:latin typeface="Times New Roman"/>
                <a:ea typeface="Times New Roman"/>
                <a:cs typeface="Times New Roman"/>
                <a:sym typeface="Times New Roman"/>
              </a:rPr>
              <a:t>Цель</a:t>
            </a:r>
            <a:r>
              <a:rPr lang="en">
                <a:solidFill>
                  <a:schemeClr val="dk1"/>
                </a:solidFill>
                <a:latin typeface="Times New Roman"/>
                <a:ea typeface="Times New Roman"/>
                <a:cs typeface="Times New Roman"/>
                <a:sym typeface="Times New Roman"/>
              </a:rPr>
              <a:t>: доказать или опровергнуть </a:t>
            </a:r>
            <a:r>
              <a:rPr lang="en" u="sng">
                <a:solidFill>
                  <a:schemeClr val="dk1"/>
                </a:solidFill>
                <a:latin typeface="Times New Roman"/>
                <a:ea typeface="Times New Roman"/>
                <a:cs typeface="Times New Roman"/>
                <a:sym typeface="Times New Roman"/>
              </a:rPr>
              <a:t>гипотезу</a:t>
            </a:r>
            <a:r>
              <a:rPr lang="en">
                <a:solidFill>
                  <a:schemeClr val="dk1"/>
                </a:solidFill>
                <a:latin typeface="Times New Roman"/>
                <a:ea typeface="Times New Roman"/>
                <a:cs typeface="Times New Roman"/>
                <a:sym typeface="Times New Roman"/>
              </a:rPr>
              <a:t> о том, что существует положительная зависимость между получением специальности по одной из экономических дисциплин(экономика/финансы) и уровнем заработной платы сразу после окончания университета.</a:t>
            </a:r>
            <a:endParaRPr>
              <a:solidFill>
                <a:schemeClr val="dk1"/>
              </a:solidFill>
              <a:latin typeface="Times New Roman"/>
              <a:ea typeface="Times New Roman"/>
              <a:cs typeface="Times New Roman"/>
              <a:sym typeface="Times New Roman"/>
            </a:endParaRPr>
          </a:p>
          <a:p>
            <a:pPr indent="0" lvl="0" marL="0" rtl="0" algn="l">
              <a:lnSpc>
                <a:spcPct val="107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Предположения о том, что уровень заработной платы сразу после окончания университета:</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Имеет положительную зависимость с GPA</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Имеет положительную зависимость с полом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Имеет положительную зависимость с уровнем образованности родителей</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36700"/>
            <a:ext cx="8520600" cy="572700"/>
          </a:xfrm>
          <a:prstGeom prst="rect">
            <a:avLst/>
          </a:prstGeom>
        </p:spPr>
        <p:txBody>
          <a:bodyPr anchorCtr="0" anchor="t" bIns="91425" lIns="91425" spcFirstLastPara="1" rIns="91425" wrap="square" tIns="91425">
            <a:noAutofit/>
          </a:bodyPr>
          <a:lstStyle/>
          <a:p>
            <a:pPr indent="0" lvl="0" marL="0" rtl="0" algn="ctr">
              <a:lnSpc>
                <a:spcPct val="107000"/>
              </a:lnSpc>
              <a:spcBef>
                <a:spcPts val="1200"/>
              </a:spcBef>
              <a:spcAft>
                <a:spcPts val="1200"/>
              </a:spcAft>
              <a:buClr>
                <a:schemeClr val="dk1"/>
              </a:buClr>
              <a:buSzPts val="990"/>
              <a:buFont typeface="Arial"/>
              <a:buNone/>
            </a:pPr>
            <a:r>
              <a:rPr lang="en" sz="2540">
                <a:latin typeface="Times New Roman"/>
                <a:ea typeface="Times New Roman"/>
                <a:cs typeface="Times New Roman"/>
                <a:sym typeface="Times New Roman"/>
              </a:rPr>
              <a:t>Источник данных, описание показателей. Анализ описательных статистик и графический анализ переменных.</a:t>
            </a:r>
            <a:endParaRPr sz="3620"/>
          </a:p>
        </p:txBody>
      </p:sp>
      <p:graphicFrame>
        <p:nvGraphicFramePr>
          <p:cNvPr id="74" name="Google Shape;74;p16"/>
          <p:cNvGraphicFramePr/>
          <p:nvPr/>
        </p:nvGraphicFramePr>
        <p:xfrm>
          <a:off x="394900" y="1139410"/>
          <a:ext cx="3000000" cy="3000000"/>
        </p:xfrm>
        <a:graphic>
          <a:graphicData uri="http://schemas.openxmlformats.org/drawingml/2006/table">
            <a:tbl>
              <a:tblPr>
                <a:noFill/>
                <a:tableStyleId>{BEC2A602-AD5E-410E-9519-E398F23C1A66}</a:tableStyleId>
              </a:tblPr>
              <a:tblGrid>
                <a:gridCol w="824750"/>
                <a:gridCol w="740700"/>
                <a:gridCol w="782725"/>
                <a:gridCol w="782725"/>
                <a:gridCol w="782725"/>
                <a:gridCol w="782725"/>
              </a:tblGrid>
              <a:tr h="269200">
                <a:tc>
                  <a:txBody>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Median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S.D.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Min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Max</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gender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0.5010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gpa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3.336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3.388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0.4169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1.996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4.218</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wageb</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9197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8046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6550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1609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64371</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wagea</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13396</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9122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1000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80000</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lnbwage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8.967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8.993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0.5375</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7.384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11.07</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lnawage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9.329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9.210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0.5841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6.908</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11.29</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gradchoice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0.6189</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0.5722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major</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1.951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0.2167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hheconstat</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0.5943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0.4920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Pedu</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2.377</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0.7572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63500" marB="63500" marR="63500" marL="63500"/>
                </a:tc>
              </a:tr>
              <a:tr h="26755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Poccu</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2.004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1.242</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63500" marB="63500" marR="63500" marL="63500"/>
                </a:tc>
              </a:tr>
            </a:tbl>
          </a:graphicData>
        </a:graphic>
      </p:graphicFrame>
      <p:pic>
        <p:nvPicPr>
          <p:cNvPr id="75" name="Google Shape;75;p16"/>
          <p:cNvPicPr preferRelativeResize="0"/>
          <p:nvPr/>
        </p:nvPicPr>
        <p:blipFill>
          <a:blip r:embed="rId3">
            <a:alphaModFix/>
          </a:blip>
          <a:stretch>
            <a:fillRect/>
          </a:stretch>
        </p:blipFill>
        <p:spPr>
          <a:xfrm>
            <a:off x="5509950" y="1975575"/>
            <a:ext cx="3094176" cy="2025275"/>
          </a:xfrm>
          <a:prstGeom prst="rect">
            <a:avLst/>
          </a:prstGeom>
          <a:noFill/>
          <a:ln>
            <a:noFill/>
          </a:ln>
        </p:spPr>
      </p:pic>
      <p:sp>
        <p:nvSpPr>
          <p:cNvPr id="76" name="Google Shape;76;p16"/>
          <p:cNvSpPr txBox="1"/>
          <p:nvPr/>
        </p:nvSpPr>
        <p:spPr>
          <a:xfrm>
            <a:off x="6601050" y="4128850"/>
            <a:ext cx="124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gradchoice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82" name="Google Shape;82;p17"/>
          <p:cNvSpPr txBox="1"/>
          <p:nvPr>
            <p:ph idx="1" type="body"/>
          </p:nvPr>
        </p:nvSpPr>
        <p:spPr>
          <a:xfrm>
            <a:off x="311700" y="1152475"/>
            <a:ext cx="8520600" cy="13275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Разделили исходный набор данных на 3 по группам:</a:t>
            </a:r>
            <a:endParaRPr>
              <a:solidFill>
                <a:schemeClr val="dk1"/>
              </a:solidFill>
            </a:endParaRPr>
          </a:p>
          <a:p>
            <a:pPr indent="0" lvl="0" marL="0" rtl="0" algn="l">
              <a:lnSpc>
                <a:spcPct val="100000"/>
              </a:lnSpc>
              <a:spcBef>
                <a:spcPts val="0"/>
              </a:spcBef>
              <a:spcAft>
                <a:spcPts val="0"/>
              </a:spcAft>
              <a:buNone/>
            </a:pPr>
            <a:r>
              <a:rPr lang="en">
                <a:solidFill>
                  <a:schemeClr val="dk1"/>
                </a:solidFill>
              </a:rPr>
              <a:t>	- Economics and Finance</a:t>
            </a:r>
            <a:endParaRPr>
              <a:solidFill>
                <a:schemeClr val="dk1"/>
              </a:solidFill>
            </a:endParaRPr>
          </a:p>
          <a:p>
            <a:pPr indent="0" lvl="0" marL="0" rtl="0" algn="l">
              <a:lnSpc>
                <a:spcPct val="100000"/>
              </a:lnSpc>
              <a:spcBef>
                <a:spcPts val="0"/>
              </a:spcBef>
              <a:spcAft>
                <a:spcPts val="0"/>
              </a:spcAft>
              <a:buNone/>
            </a:pPr>
            <a:r>
              <a:rPr lang="en">
                <a:solidFill>
                  <a:schemeClr val="dk1"/>
                </a:solidFill>
              </a:rPr>
              <a:t>	- Management</a:t>
            </a:r>
            <a:endParaRPr>
              <a:solidFill>
                <a:schemeClr val="dk1"/>
              </a:solidFill>
            </a:endParaRPr>
          </a:p>
          <a:p>
            <a:pPr indent="0" lvl="0" marL="0" rtl="0" algn="l">
              <a:lnSpc>
                <a:spcPct val="100000"/>
              </a:lnSpc>
              <a:spcBef>
                <a:spcPts val="0"/>
              </a:spcBef>
              <a:spcAft>
                <a:spcPts val="0"/>
              </a:spcAft>
              <a:buNone/>
            </a:pPr>
            <a:r>
              <a:rPr lang="en">
                <a:solidFill>
                  <a:schemeClr val="dk1"/>
                </a:solidFill>
              </a:rPr>
              <a:t>	- Science and Art/Social Science</a:t>
            </a:r>
            <a:endParaRPr>
              <a:solidFill>
                <a:schemeClr val="dk1"/>
              </a:solidFill>
            </a:endParaRPr>
          </a:p>
        </p:txBody>
      </p:sp>
      <p:sp>
        <p:nvSpPr>
          <p:cNvPr id="83" name="Google Shape;83;p17"/>
          <p:cNvSpPr txBox="1"/>
          <p:nvPr/>
        </p:nvSpPr>
        <p:spPr>
          <a:xfrm>
            <a:off x="311700" y="2479975"/>
            <a:ext cx="83280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Для каждой группы построили линейную, полулогарифмическую и логарифмическую модели</a:t>
            </a:r>
            <a:endParaRPr sz="1800">
              <a:solidFill>
                <a:schemeClr val="dk1"/>
              </a:solidFill>
            </a:endParaRPr>
          </a:p>
        </p:txBody>
      </p:sp>
      <p:sp>
        <p:nvSpPr>
          <p:cNvPr id="84" name="Google Shape;84;p17"/>
          <p:cNvSpPr txBox="1"/>
          <p:nvPr/>
        </p:nvSpPr>
        <p:spPr>
          <a:xfrm>
            <a:off x="311700" y="3218875"/>
            <a:ext cx="84744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Для каждой группы сравнили построенные модели и выбрали лучшую</a:t>
            </a:r>
            <a:endParaRPr sz="1800">
              <a:solidFill>
                <a:schemeClr val="dk1"/>
              </a:solidFill>
            </a:endParaRPr>
          </a:p>
        </p:txBody>
      </p:sp>
      <p:sp>
        <p:nvSpPr>
          <p:cNvPr id="85" name="Google Shape;85;p17"/>
          <p:cNvSpPr txBox="1"/>
          <p:nvPr/>
        </p:nvSpPr>
        <p:spPr>
          <a:xfrm>
            <a:off x="311700" y="3680575"/>
            <a:ext cx="828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Модели для 2й и 3й группы оказались сильно похожи – провели тест Чоу для проверки на необходимость объединить модели</a:t>
            </a:r>
            <a:endParaRPr sz="1800">
              <a:solidFill>
                <a:schemeClr val="dk1"/>
              </a:solidFill>
            </a:endParaRPr>
          </a:p>
        </p:txBody>
      </p:sp>
      <p:sp>
        <p:nvSpPr>
          <p:cNvPr id="86" name="Google Shape;86;p17"/>
          <p:cNvSpPr txBox="1"/>
          <p:nvPr/>
        </p:nvSpPr>
        <p:spPr>
          <a:xfrm>
            <a:off x="311700" y="4419475"/>
            <a:ext cx="76233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b="1" lang="en" sz="1800">
                <a:solidFill>
                  <a:schemeClr val="dk2"/>
                </a:solidFill>
              </a:rPr>
              <a:t>Объединили 2ю и 3ю модели</a:t>
            </a:r>
            <a:endParaRPr b="1"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4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4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4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4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4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92" name="Google Shape;92;p18"/>
          <p:cNvSpPr txBox="1"/>
          <p:nvPr>
            <p:ph idx="1" type="body"/>
          </p:nvPr>
        </p:nvSpPr>
        <p:spPr>
          <a:xfrm>
            <a:off x="311700" y="1152475"/>
            <a:ext cx="8520600" cy="7389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a:solidFill>
                  <a:schemeClr val="dk1"/>
                </a:solidFill>
              </a:rPr>
              <a:t>Получили 2 модели – для экономики и финансов и для всех других дисциплин</a:t>
            </a:r>
            <a:endParaRPr>
              <a:solidFill>
                <a:schemeClr val="dk1"/>
              </a:solidFill>
            </a:endParaRPr>
          </a:p>
        </p:txBody>
      </p:sp>
      <p:sp>
        <p:nvSpPr>
          <p:cNvPr id="93" name="Google Shape;93;p18"/>
          <p:cNvSpPr txBox="1"/>
          <p:nvPr/>
        </p:nvSpPr>
        <p:spPr>
          <a:xfrm>
            <a:off x="311700" y="1891375"/>
            <a:ext cx="81360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Решили построить одну итоговую модель, в которую добавили новую переменную, равную 1 для студентов с экономических дисциплин (равную 0 иначе)</a:t>
            </a:r>
            <a:endParaRPr sz="1800">
              <a:solidFill>
                <a:schemeClr val="dk1"/>
              </a:solidFill>
            </a:endParaRPr>
          </a:p>
        </p:txBody>
      </p:sp>
      <p:pic>
        <p:nvPicPr>
          <p:cNvPr id="94" name="Google Shape;94;p18"/>
          <p:cNvPicPr preferRelativeResize="0"/>
          <p:nvPr/>
        </p:nvPicPr>
        <p:blipFill>
          <a:blip r:embed="rId3">
            <a:alphaModFix/>
          </a:blip>
          <a:stretch>
            <a:fillRect/>
          </a:stretch>
        </p:blipFill>
        <p:spPr>
          <a:xfrm>
            <a:off x="813500" y="3002675"/>
            <a:ext cx="5391150" cy="561975"/>
          </a:xfrm>
          <a:prstGeom prst="rect">
            <a:avLst/>
          </a:prstGeom>
          <a:noFill/>
          <a:ln>
            <a:noFill/>
          </a:ln>
        </p:spPr>
      </p:pic>
      <p:pic>
        <p:nvPicPr>
          <p:cNvPr id="95" name="Google Shape;95;p18"/>
          <p:cNvPicPr preferRelativeResize="0"/>
          <p:nvPr/>
        </p:nvPicPr>
        <p:blipFill>
          <a:blip r:embed="rId4">
            <a:alphaModFix/>
          </a:blip>
          <a:stretch>
            <a:fillRect/>
          </a:stretch>
        </p:blipFill>
        <p:spPr>
          <a:xfrm>
            <a:off x="2792750" y="3564650"/>
            <a:ext cx="5143500" cy="466725"/>
          </a:xfrm>
          <a:prstGeom prst="rect">
            <a:avLst/>
          </a:prstGeom>
          <a:noFill/>
          <a:ln>
            <a:noFill/>
          </a:ln>
        </p:spPr>
      </p:pic>
      <p:pic>
        <p:nvPicPr>
          <p:cNvPr id="96" name="Google Shape;96;p18"/>
          <p:cNvPicPr preferRelativeResize="0"/>
          <p:nvPr/>
        </p:nvPicPr>
        <p:blipFill>
          <a:blip r:embed="rId5">
            <a:alphaModFix/>
          </a:blip>
          <a:stretch>
            <a:fillRect/>
          </a:stretch>
        </p:blipFill>
        <p:spPr>
          <a:xfrm>
            <a:off x="2449125" y="4183775"/>
            <a:ext cx="3705225" cy="52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4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4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4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4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4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graphicFrame>
        <p:nvGraphicFramePr>
          <p:cNvPr id="102" name="Google Shape;102;p19"/>
          <p:cNvGraphicFramePr/>
          <p:nvPr/>
        </p:nvGraphicFramePr>
        <p:xfrm>
          <a:off x="172063" y="432550"/>
          <a:ext cx="3000000" cy="3000000"/>
        </p:xfrm>
        <a:graphic>
          <a:graphicData uri="http://schemas.openxmlformats.org/drawingml/2006/table">
            <a:tbl>
              <a:tblPr>
                <a:noFill/>
                <a:tableStyleId>{BEC2A602-AD5E-410E-9519-E398F23C1A66}</a:tableStyleId>
              </a:tblPr>
              <a:tblGrid>
                <a:gridCol w="707875"/>
                <a:gridCol w="1139200"/>
                <a:gridCol w="1106025"/>
                <a:gridCol w="1083925"/>
                <a:gridCol w="1139200"/>
                <a:gridCol w="1117050"/>
                <a:gridCol w="1183475"/>
                <a:gridCol w="1183475"/>
              </a:tblGrid>
              <a:tr h="219400">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(3)</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(5)</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(6)</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gender</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0,233141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(0,0416352)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0,346971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(0,0443631)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0,345209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(0,0445589)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0,329136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(0,0452062)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0,350285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(0,0449961)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0,352569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(0,0448690)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0,351015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(0,0450499)</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gpa</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0,359081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(0,0568898)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0,354462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(0,0578319)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0,335897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(0,0584737)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0,347618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(0,0578910)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0,348585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(0,0577150)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0,346961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(0,0578800) </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gradchoice</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0,0149415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(0,0330523)</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0,00685853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(0,0332374)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−0,000111581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(0,0329099)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−0,0111141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(0,0331544)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−0,0106852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(0,0331899)</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major</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0,0855397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(0,0433228)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0,0796502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(0,0428629)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0,0730338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(0,0428278)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0,0728143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(0,0428564) </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hheconstat</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0,165665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(0,0402732)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0,131503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(0,0427980)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0,132042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(0,0428428)</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Pedu</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0,0616550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(0,0267491)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 0,0647951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(0,0278024) </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Poccu</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0,00689879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(0,0165312)</a:t>
                      </a:r>
                      <a:endParaRPr sz="700">
                        <a:latin typeface="Times New Roman"/>
                        <a:ea typeface="Times New Roman"/>
                        <a:cs typeface="Times New Roman"/>
                        <a:sym typeface="Times New Roman"/>
                      </a:endParaRPr>
                    </a:p>
                  </a:txBody>
                  <a:tcPr marT="63500" marB="63500" marR="63500" marL="63500"/>
                </a:tc>
              </a:tr>
              <a:tr h="3277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const</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9,12679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(0,0268221)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7,90366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(0,195534)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7,91219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(0,196554)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7,95405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(0,197292)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7,81614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(0,197949)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7,69894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 (0,203787)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7,68348 ***      </a:t>
                      </a:r>
                      <a:endParaRPr sz="700">
                        <a:latin typeface="Times New Roman"/>
                        <a:ea typeface="Times New Roman"/>
                        <a:cs typeface="Times New Roman"/>
                        <a:sym typeface="Times New Roman"/>
                      </a:endParaRPr>
                    </a:p>
                    <a:p>
                      <a:pPr indent="0" lvl="0" marL="0" rtl="0" algn="l">
                        <a:spcBef>
                          <a:spcPts val="0"/>
                        </a:spcBef>
                        <a:spcAft>
                          <a:spcPts val="0"/>
                        </a:spcAft>
                        <a:buNone/>
                      </a:pPr>
                      <a:r>
                        <a:rPr lang="en" sz="700">
                          <a:latin typeface="Times New Roman"/>
                          <a:ea typeface="Times New Roman"/>
                          <a:cs typeface="Times New Roman"/>
                          <a:sym typeface="Times New Roman"/>
                        </a:rPr>
                        <a:t>(0,207247)</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R2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0,042640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0,093985</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0,094249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0,099258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0,120518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0,127152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0,127370</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R2adj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0,041280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0,091407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0,090378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0,094118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0,114236</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0,119660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0,118618</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F</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31,35569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36,46262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24,34902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 19,31180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19,18458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16,97110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14,55435</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p-value</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3,08e-08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8,57e-16</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5,35e-15</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4,38e-15</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6,45e-18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2,36e-18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 9,43e-18</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AIC</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1148,727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1111,810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1113,605</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1111,689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 1096,826</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1093,480</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1095,304</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BIC</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1157,846 </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1125,489</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1131,843</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1134,487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1124,184</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1125,397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1131,781</a:t>
                      </a:r>
                      <a:endParaRPr sz="700">
                        <a:latin typeface="Times New Roman"/>
                        <a:ea typeface="Times New Roman"/>
                        <a:cs typeface="Times New Roman"/>
                        <a:sym typeface="Times New Roman"/>
                      </a:endParaRPr>
                    </a:p>
                  </a:txBody>
                  <a:tcPr marT="63500" marB="63500" marR="63500" marL="63500"/>
                </a:tc>
              </a:tr>
              <a:tr h="219400">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HQ</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1152,251</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1117,096</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1120,652</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1120,498</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1107,397</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 1105,813</a:t>
                      </a:r>
                      <a:endParaRPr sz="7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700">
                          <a:latin typeface="Times New Roman"/>
                          <a:ea typeface="Times New Roman"/>
                          <a:cs typeface="Times New Roman"/>
                          <a:sym typeface="Times New Roman"/>
                        </a:rPr>
                        <a:t>1109,399</a:t>
                      </a:r>
                      <a:endParaRPr sz="7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graphicFrame>
        <p:nvGraphicFramePr>
          <p:cNvPr id="108" name="Google Shape;108;p20"/>
          <p:cNvGraphicFramePr/>
          <p:nvPr/>
        </p:nvGraphicFramePr>
        <p:xfrm>
          <a:off x="311700" y="1387025"/>
          <a:ext cx="3000000" cy="3000000"/>
        </p:xfrm>
        <a:graphic>
          <a:graphicData uri="http://schemas.openxmlformats.org/drawingml/2006/table">
            <a:tbl>
              <a:tblPr>
                <a:noFill/>
                <a:tableStyleId>{BEC2A602-AD5E-410E-9519-E398F23C1A66}</a:tableStyleId>
              </a:tblPr>
              <a:tblGrid>
                <a:gridCol w="2971800"/>
                <a:gridCol w="2971800"/>
              </a:tblGrid>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F</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0,143198</a:t>
                      </a:r>
                      <a:endParaRPr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p-value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0,866608</a:t>
                      </a:r>
                      <a:endParaRPr sz="1200">
                        <a:latin typeface="Times New Roman"/>
                        <a:ea typeface="Times New Roman"/>
                        <a:cs typeface="Times New Roman"/>
                        <a:sym typeface="Times New Roman"/>
                      </a:endParaRPr>
                    </a:p>
                  </a:txBody>
                  <a:tcPr marT="63500" marB="63500" marR="63500" marL="63500"/>
                </a:tc>
              </a:tr>
            </a:tbl>
          </a:graphicData>
        </a:graphic>
      </p:graphicFrame>
      <p:sp>
        <p:nvSpPr>
          <p:cNvPr id="109" name="Google Shape;109;p20"/>
          <p:cNvSpPr txBox="1"/>
          <p:nvPr/>
        </p:nvSpPr>
        <p:spPr>
          <a:xfrm>
            <a:off x="311700" y="1017725"/>
            <a:ext cx="55413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Гипотеза о значимости коэффициентов gradchoice, Poccu</a:t>
            </a:r>
            <a:endParaRPr/>
          </a:p>
        </p:txBody>
      </p:sp>
      <p:sp>
        <p:nvSpPr>
          <p:cNvPr id="110" name="Google Shape;110;p20"/>
          <p:cNvSpPr txBox="1"/>
          <p:nvPr/>
        </p:nvSpPr>
        <p:spPr>
          <a:xfrm>
            <a:off x="311700" y="2002975"/>
            <a:ext cx="48030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Модель</a:t>
            </a:r>
            <a:endParaRPr/>
          </a:p>
        </p:txBody>
      </p:sp>
      <p:pic>
        <p:nvPicPr>
          <p:cNvPr id="111" name="Google Shape;111;p20"/>
          <p:cNvPicPr preferRelativeResize="0"/>
          <p:nvPr/>
        </p:nvPicPr>
        <p:blipFill>
          <a:blip r:embed="rId3">
            <a:alphaModFix/>
          </a:blip>
          <a:stretch>
            <a:fillRect/>
          </a:stretch>
        </p:blipFill>
        <p:spPr>
          <a:xfrm>
            <a:off x="311700" y="2372275"/>
            <a:ext cx="4384510" cy="1429850"/>
          </a:xfrm>
          <a:prstGeom prst="rect">
            <a:avLst/>
          </a:prstGeom>
          <a:noFill/>
          <a:ln>
            <a:noFill/>
          </a:ln>
        </p:spPr>
      </p:pic>
      <p:pic>
        <p:nvPicPr>
          <p:cNvPr id="112" name="Google Shape;112;p20"/>
          <p:cNvPicPr preferRelativeResize="0"/>
          <p:nvPr/>
        </p:nvPicPr>
        <p:blipFill>
          <a:blip r:embed="rId4">
            <a:alphaModFix/>
          </a:blip>
          <a:stretch>
            <a:fillRect/>
          </a:stretch>
        </p:blipFill>
        <p:spPr>
          <a:xfrm>
            <a:off x="5081354" y="2372275"/>
            <a:ext cx="3750948" cy="1429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4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4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4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4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4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1200"/>
              </a:spcAft>
              <a:buClr>
                <a:schemeClr val="dk1"/>
              </a:buClr>
              <a:buSzPts val="1100"/>
              <a:buFont typeface="Arial"/>
              <a:buNone/>
            </a:pPr>
            <a:r>
              <a:rPr lang="en" sz="2500">
                <a:latin typeface="Times New Roman"/>
                <a:ea typeface="Times New Roman"/>
                <a:cs typeface="Times New Roman"/>
                <a:sym typeface="Times New Roman"/>
              </a:rPr>
              <a:t>Построение моделей</a:t>
            </a:r>
            <a:endParaRPr sz="3211"/>
          </a:p>
        </p:txBody>
      </p:sp>
      <p:sp>
        <p:nvSpPr>
          <p:cNvPr id="118" name="Google Shape;118;p21"/>
          <p:cNvSpPr txBox="1"/>
          <p:nvPr/>
        </p:nvSpPr>
        <p:spPr>
          <a:xfrm>
            <a:off x="615900" y="1017725"/>
            <a:ext cx="55413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Рамсея</a:t>
            </a:r>
            <a:endParaRPr/>
          </a:p>
        </p:txBody>
      </p:sp>
      <p:graphicFrame>
        <p:nvGraphicFramePr>
          <p:cNvPr id="119" name="Google Shape;119;p21"/>
          <p:cNvGraphicFramePr/>
          <p:nvPr/>
        </p:nvGraphicFramePr>
        <p:xfrm>
          <a:off x="1600200" y="1344263"/>
          <a:ext cx="3000000" cy="3000000"/>
        </p:xfrm>
        <a:graphic>
          <a:graphicData uri="http://schemas.openxmlformats.org/drawingml/2006/table">
            <a:tbl>
              <a:tblPr>
                <a:noFill/>
                <a:tableStyleId>{BEC2A602-AD5E-410E-9519-E398F23C1A66}</a:tableStyleId>
              </a:tblPr>
              <a:tblGrid>
                <a:gridCol w="1981200"/>
                <a:gridCol w="1981200"/>
                <a:gridCol w="1981200"/>
              </a:tblGrid>
              <a:tr h="12700">
                <a:tc>
                  <a:txBody>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F</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p-value</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квадраты</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0,022198</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0,882</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кубы</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0,023181</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0,879</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квадраты и кубы</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0,050230</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0,951</a:t>
                      </a:r>
                      <a:endParaRPr sz="1000">
                        <a:latin typeface="Times New Roman"/>
                        <a:ea typeface="Times New Roman"/>
                        <a:cs typeface="Times New Roman"/>
                        <a:sym typeface="Times New Roman"/>
                      </a:endParaRPr>
                    </a:p>
                  </a:txBody>
                  <a:tcPr marT="63500" marB="63500" marR="63500" marL="63500"/>
                </a:tc>
              </a:tr>
            </a:tbl>
          </a:graphicData>
        </a:graphic>
      </p:graphicFrame>
      <p:sp>
        <p:nvSpPr>
          <p:cNvPr id="120" name="Google Shape;120;p21"/>
          <p:cNvSpPr txBox="1"/>
          <p:nvPr/>
        </p:nvSpPr>
        <p:spPr>
          <a:xfrm>
            <a:off x="615900" y="2461875"/>
            <a:ext cx="5005500" cy="369300"/>
          </a:xfrm>
          <a:prstGeom prst="rect">
            <a:avLst/>
          </a:prstGeom>
          <a:noFill/>
          <a:ln>
            <a:noFill/>
          </a:ln>
        </p:spPr>
        <p:txBody>
          <a:bodyPr anchorCtr="0" anchor="t" bIns="91425" lIns="91425" spcFirstLastPara="1" rIns="91425" wrap="square" tIns="91425">
            <a:spAutoFit/>
          </a:bodyPr>
          <a:lstStyle/>
          <a:p>
            <a:pPr indent="4500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Тест на мультиколлинеарность</a:t>
            </a:r>
            <a:endParaRPr/>
          </a:p>
        </p:txBody>
      </p:sp>
      <p:graphicFrame>
        <p:nvGraphicFramePr>
          <p:cNvPr id="121" name="Google Shape;121;p21"/>
          <p:cNvGraphicFramePr/>
          <p:nvPr/>
        </p:nvGraphicFramePr>
        <p:xfrm>
          <a:off x="1600200" y="2788400"/>
          <a:ext cx="3000000" cy="3000000"/>
        </p:xfrm>
        <a:graphic>
          <a:graphicData uri="http://schemas.openxmlformats.org/drawingml/2006/table">
            <a:tbl>
              <a:tblPr>
                <a:noFill/>
                <a:tableStyleId>{BEC2A602-AD5E-410E-9519-E398F23C1A66}</a:tableStyleId>
              </a:tblPr>
              <a:tblGrid>
                <a:gridCol w="2971800"/>
                <a:gridCol w="2971800"/>
              </a:tblGrid>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переменная</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VIF</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gender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1,273</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gpa</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1,278</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gradchoice</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1,074</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major</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1,074</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hheconstat</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1,155</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Pedu</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1,269</a:t>
                      </a:r>
                      <a:endParaRPr sz="10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Poccu</a:t>
                      </a:r>
                      <a:endParaRPr sz="1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1,115</a:t>
                      </a:r>
                      <a:endParaRPr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4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4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4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4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