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89" r:id="rId3"/>
    <p:sldId id="261" r:id="rId4"/>
    <p:sldId id="262" r:id="rId5"/>
    <p:sldId id="264" r:id="rId6"/>
    <p:sldId id="293" r:id="rId7"/>
    <p:sldId id="294" r:id="rId8"/>
    <p:sldId id="295" r:id="rId9"/>
    <p:sldId id="296" r:id="rId10"/>
    <p:sldId id="300" r:id="rId11"/>
    <p:sldId id="301" r:id="rId12"/>
    <p:sldId id="302" r:id="rId13"/>
    <p:sldId id="297" r:id="rId14"/>
    <p:sldId id="298" r:id="rId15"/>
    <p:sldId id="299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4" r:id="rId27"/>
    <p:sldId id="313" r:id="rId28"/>
    <p:sldId id="315" r:id="rId29"/>
    <p:sldId id="316" r:id="rId30"/>
    <p:sldId id="317" r:id="rId31"/>
    <p:sldId id="318" r:id="rId32"/>
    <p:sldId id="320" r:id="rId33"/>
    <p:sldId id="319" r:id="rId34"/>
    <p:sldId id="321" r:id="rId35"/>
    <p:sldId id="322" r:id="rId36"/>
    <p:sldId id="323" r:id="rId37"/>
    <p:sldId id="324" r:id="rId38"/>
    <p:sldId id="325" r:id="rId39"/>
    <p:sldId id="326" r:id="rId40"/>
    <p:sldId id="327" r:id="rId41"/>
    <p:sldId id="328" r:id="rId42"/>
    <p:sldId id="329" r:id="rId43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07FF9F-971A-B74C-BDE8-87706B781C63}">
          <p14:sldIdLst>
            <p14:sldId id="256"/>
            <p14:sldId id="289"/>
            <p14:sldId id="261"/>
          </p14:sldIdLst>
        </p14:section>
        <p14:section name="0_100K_0_1M" id="{01874ABA-C817-AB4B-9AD3-73EBA8DDC5AC}">
          <p14:sldIdLst>
            <p14:sldId id="262"/>
            <p14:sldId id="264"/>
            <p14:sldId id="293"/>
          </p14:sldIdLst>
        </p14:section>
        <p14:section name="0_1M_0_1M" id="{DB42BB0C-B3E8-F544-95D8-766D9B6D9565}">
          <p14:sldIdLst>
            <p14:sldId id="294"/>
            <p14:sldId id="295"/>
            <p14:sldId id="296"/>
          </p14:sldIdLst>
        </p14:section>
        <p14:section name="0_100K_70_1M" id="{55B087A6-C285-1647-9447-A94370106327}">
          <p14:sldIdLst>
            <p14:sldId id="300"/>
            <p14:sldId id="301"/>
            <p14:sldId id="302"/>
          </p14:sldIdLst>
        </p14:section>
        <p14:section name="0_1M_70_1M" id="{B018EA83-FE56-C04C-B8B1-581093370687}">
          <p14:sldIdLst>
            <p14:sldId id="297"/>
            <p14:sldId id="298"/>
            <p14:sldId id="299"/>
          </p14:sldIdLst>
        </p14:section>
        <p14:section name="50_100K_70_1M" id="{2CF1CB5F-70CE-7C41-AB09-C003A53EE74E}">
          <p14:sldIdLst>
            <p14:sldId id="303"/>
            <p14:sldId id="304"/>
            <p14:sldId id="305"/>
          </p14:sldIdLst>
        </p14:section>
        <p14:section name="50_1M_70_1M" id="{EEFC62A8-81D1-1842-AAAE-21AF3D78CC7E}">
          <p14:sldIdLst>
            <p14:sldId id="306"/>
            <p14:sldId id="307"/>
            <p14:sldId id="308"/>
          </p14:sldIdLst>
        </p14:section>
        <p14:section name="50_100K_0_1M" id="{3FAD2F7A-5ECA-F947-BD55-EA1349C8D933}">
          <p14:sldIdLst>
            <p14:sldId id="309"/>
            <p14:sldId id="310"/>
            <p14:sldId id="311"/>
          </p14:sldIdLst>
        </p14:section>
        <p14:section name="50_1M_0_1M" id="{29D191F8-76BF-E645-9415-674B65D82741}">
          <p14:sldIdLst>
            <p14:sldId id="312"/>
            <p14:sldId id="314"/>
            <p14:sldId id="313"/>
          </p14:sldIdLst>
        </p14:section>
        <p14:section name="100_100K_0_1M" id="{5BB2EA8A-3351-FB47-B8D4-8AC1DEDB285B}">
          <p14:sldIdLst>
            <p14:sldId id="315"/>
            <p14:sldId id="316"/>
            <p14:sldId id="317"/>
          </p14:sldIdLst>
        </p14:section>
        <p14:section name="100_1M_0_1M" id="{F003384F-9C1E-7245-84F2-18DDC1E8C17E}">
          <p14:sldIdLst>
            <p14:sldId id="318"/>
            <p14:sldId id="320"/>
            <p14:sldId id="319"/>
          </p14:sldIdLst>
        </p14:section>
        <p14:section name="100_1M_30_1M" id="{3EE0A964-34A5-AB4B-BC05-4B06B66A754B}">
          <p14:sldIdLst>
            <p14:sldId id="321"/>
            <p14:sldId id="322"/>
            <p14:sldId id="323"/>
          </p14:sldIdLst>
        </p14:section>
        <p14:section name="100_1M_50_1M" id="{30B81A82-58E4-5145-A14A-F4C56AF94CA8}">
          <p14:sldIdLst>
            <p14:sldId id="324"/>
            <p14:sldId id="325"/>
            <p14:sldId id="326"/>
          </p14:sldIdLst>
        </p14:section>
        <p14:section name="100_1M_70_1M" id="{AD03EE4B-C88B-374F-B6EA-8CB4364E831C}">
          <p14:sldIdLst>
            <p14:sldId id="327"/>
            <p14:sldId id="328"/>
            <p14:sldId id="32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1"/>
    <p:restoredTop sz="94937"/>
  </p:normalViewPr>
  <p:slideViewPr>
    <p:cSldViewPr snapToGrid="0" snapToObjects="1">
      <p:cViewPr varScale="1">
        <p:scale>
          <a:sx n="139" d="100"/>
          <a:sy n="139" d="100"/>
        </p:scale>
        <p:origin x="192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27AC8-CC8A-5C4C-AC36-4196F5042413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9764A-D557-744B-9F37-666FCA86C9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127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408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523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85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307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74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7434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6542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6617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9483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6976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706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0603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2409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0873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2082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4997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5018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5766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2651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8672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6000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285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1047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2345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8008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918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1134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2091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7195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5771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5870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4142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020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674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21088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79012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183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232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280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499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079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233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E9D46-9AA7-3A45-8CE0-CFFF708A3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912C9F-8581-B044-8661-5ABE399F4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CE928-F408-844F-BC6A-AFB641293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A76A-56E3-3941-BBF8-111158A385C4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4D28C-E31F-394F-BF30-2F437958B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39278-E046-3D4F-BE69-F0668DC7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2179-1B36-9845-8956-5A56E63E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37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96F27-3EDE-1645-BE58-CA2BD5A7B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289138-F31A-8243-8F77-1FF193F27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E2E3F-7331-A049-831A-BA0E4642E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A76A-56E3-3941-BBF8-111158A385C4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29828-1B1C-A540-A2D6-10334E4E9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E59B6-0D2E-B146-B574-9556554F2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2179-1B36-9845-8956-5A56E63E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9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AC2E16-CD9D-0742-BCAD-3AF93C7E7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33B79E-8A51-3141-BCA3-7E326253E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B791C-78B8-3146-B2E2-D87FECA78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A76A-56E3-3941-BBF8-111158A385C4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2F723-F133-EF48-93C0-966CFE92B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D1554-582E-CA4B-9C8F-B64D2FD4D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2179-1B36-9845-8956-5A56E63E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90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71B1A-04D2-3641-B7A6-EB242D4F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786DC-D57F-5A48-9EBA-957CB4A48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B5DC0-E489-8140-90EB-CC4CEFAAE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A76A-56E3-3941-BBF8-111158A385C4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388A6-1E60-D34C-907A-9DA034FEF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12034-AA19-594C-95E0-84CDD7B9F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2179-1B36-9845-8956-5A56E63E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014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6EABD-D8FB-BD48-9C48-D101597CC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52E6A-A0FC-B248-AC6B-A61200BD8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73756-65E2-E84C-A89C-FF20B06BD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A76A-56E3-3941-BBF8-111158A385C4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4FCFE-9129-7B44-841B-3D43FA410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0754-D8AC-BC4E-97E8-25C1968D0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2179-1B36-9845-8956-5A56E63E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59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2F75-5BC9-3048-BB39-02BBFD02E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30F93-3716-8D46-A082-671AC44862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F83F9C-E00C-C54C-8507-93E97C817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ED32E-D3FD-1945-8FAB-3719A5130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A76A-56E3-3941-BBF8-111158A385C4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DE896-A14D-1F41-BC72-E8DE5B2B5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E3915F-C820-A842-898F-DEBD578CF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2179-1B36-9845-8956-5A56E63E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486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52303-9C0C-6E4A-B945-D85EC15B8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2BE74-B41C-A04F-9364-50ADD70C0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D156F-DA3A-3247-8B58-81CA05264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A207C-7F17-3B4B-A7B5-97A7FC2CCB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F0A6B3-317F-A74D-B631-D50BA7633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3D899-6BAC-F947-8C49-B8D7617E9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A76A-56E3-3941-BBF8-111158A385C4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6638A4-73D1-3442-B0AF-F8BFB75F0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B1798C-62FD-E344-8BCC-18D62447A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2179-1B36-9845-8956-5A56E63E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238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434DE-EDB7-5E42-BAF6-332A7B258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E778D2-CBAA-6B43-9A1B-F7DFAB98D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A76A-56E3-3941-BBF8-111158A385C4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A3338C-3C9A-884C-928E-BEADA04D5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8074EF-E204-0C49-A356-659FD4174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2179-1B36-9845-8956-5A56E63E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370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ED1920-7CDB-A844-8327-86B0ED308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A76A-56E3-3941-BBF8-111158A385C4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20B39F-CAA9-8143-8716-159D727A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BDD3D-1DBD-D045-B2B7-426081B51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2179-1B36-9845-8956-5A56E63E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46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C9D80-9B68-6A40-A938-54D9E1010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434C5-9D2F-9C40-A5BF-C4AD4D0ED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856F55-3A80-9845-96BB-77ED26A4A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57DA1-BCBE-054A-9570-FE08DD49F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A76A-56E3-3941-BBF8-111158A385C4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AA7FE-DBC1-814F-9A6A-49B670C8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7DE56-BA5E-334F-B512-A8C9177D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2179-1B36-9845-8956-5A56E63E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361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A0D3C-2F20-214D-9744-9648ED21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BF419D-FB9A-494C-B368-498A758F9A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5CED6-E178-BB42-AE2B-E9AE115B9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0ED05-5951-5043-8D64-CB9BF7545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A76A-56E3-3941-BBF8-111158A385C4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FB41D-F62E-AD41-99D7-B9CAD7890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9444B-F58C-3C45-9FF5-123EFF124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2179-1B36-9845-8956-5A56E63E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2267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775B9F-4C9C-8B45-92AC-E8627FF2A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FEA82-9204-E949-ABD0-BC2B97511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C6F66-BE76-2A48-8634-C5DEE688DD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0A76A-56E3-3941-BBF8-111158A385C4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CABDE-816D-B94D-A852-AC663DA3F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D02A4-A8F4-E141-9C5F-BFE1D19FE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42179-1B36-9845-8956-5A56E63E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54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10.svg"/><Relationship Id="rId4" Type="http://schemas.openxmlformats.org/officeDocument/2006/relationships/image" Target="../media/image6.sv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10.svg"/><Relationship Id="rId4" Type="http://schemas.openxmlformats.org/officeDocument/2006/relationships/image" Target="../media/image7.sv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10.sv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7.svg"/><Relationship Id="rId9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10.svg"/><Relationship Id="rId4" Type="http://schemas.openxmlformats.org/officeDocument/2006/relationships/image" Target="../media/image6.svg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10.sv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7.svg"/><Relationship Id="rId9" Type="http://schemas.openxmlformats.org/officeDocument/2006/relationships/image" Target="../media/image8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8.svg"/><Relationship Id="rId5" Type="http://schemas.openxmlformats.org/officeDocument/2006/relationships/image" Target="../media/image3.png"/><Relationship Id="rId10" Type="http://schemas.openxmlformats.org/officeDocument/2006/relationships/image" Target="../media/image10.svg"/><Relationship Id="rId4" Type="http://schemas.openxmlformats.org/officeDocument/2006/relationships/image" Target="../media/image7.svg"/><Relationship Id="rId9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6.svg"/><Relationship Id="rId4" Type="http://schemas.openxmlformats.org/officeDocument/2006/relationships/image" Target="../media/image7.svg"/><Relationship Id="rId9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1" Type="http://schemas.openxmlformats.org/officeDocument/2006/relationships/image" Target="../media/image6.svg"/><Relationship Id="rId5" Type="http://schemas.openxmlformats.org/officeDocument/2006/relationships/image" Target="../media/image9.png"/><Relationship Id="rId10" Type="http://schemas.openxmlformats.org/officeDocument/2006/relationships/image" Target="../media/image5.png"/><Relationship Id="rId4" Type="http://schemas.openxmlformats.org/officeDocument/2006/relationships/image" Target="../media/image7.svg"/><Relationship Id="rId9" Type="http://schemas.openxmlformats.org/officeDocument/2006/relationships/image" Target="../media/image8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1" Type="http://schemas.openxmlformats.org/officeDocument/2006/relationships/image" Target="../media/image6.svg"/><Relationship Id="rId5" Type="http://schemas.openxmlformats.org/officeDocument/2006/relationships/image" Target="../media/image9.png"/><Relationship Id="rId10" Type="http://schemas.openxmlformats.org/officeDocument/2006/relationships/image" Target="../media/image5.png"/><Relationship Id="rId4" Type="http://schemas.openxmlformats.org/officeDocument/2006/relationships/image" Target="../media/image7.svg"/><Relationship Id="rId9" Type="http://schemas.openxmlformats.org/officeDocument/2006/relationships/image" Target="../media/image8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6.svg"/><Relationship Id="rId4" Type="http://schemas.openxmlformats.org/officeDocument/2006/relationships/image" Target="../media/image7.sv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1" Type="http://schemas.openxmlformats.org/officeDocument/2006/relationships/image" Target="../media/image6.svg"/><Relationship Id="rId5" Type="http://schemas.openxmlformats.org/officeDocument/2006/relationships/image" Target="../media/image9.png"/><Relationship Id="rId10" Type="http://schemas.openxmlformats.org/officeDocument/2006/relationships/image" Target="../media/image5.png"/><Relationship Id="rId4" Type="http://schemas.openxmlformats.org/officeDocument/2006/relationships/image" Target="../media/image7.svg"/><Relationship Id="rId9" Type="http://schemas.openxmlformats.org/officeDocument/2006/relationships/image" Target="../media/image8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1" Type="http://schemas.openxmlformats.org/officeDocument/2006/relationships/image" Target="../media/image4.svg"/><Relationship Id="rId5" Type="http://schemas.openxmlformats.org/officeDocument/2006/relationships/image" Target="../media/image9.png"/><Relationship Id="rId10" Type="http://schemas.openxmlformats.org/officeDocument/2006/relationships/image" Target="../media/image6.svg"/><Relationship Id="rId4" Type="http://schemas.openxmlformats.org/officeDocument/2006/relationships/image" Target="../media/image7.svg"/><Relationship Id="rId9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7.svg"/><Relationship Id="rId9" Type="http://schemas.openxmlformats.org/officeDocument/2006/relationships/image" Target="../media/image6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10.sv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7.svg"/><Relationship Id="rId9" Type="http://schemas.openxmlformats.org/officeDocument/2006/relationships/image" Target="../media/image4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10.svg"/><Relationship Id="rId4" Type="http://schemas.openxmlformats.org/officeDocument/2006/relationships/image" Target="../media/image7.svg"/><Relationship Id="rId9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7.svg"/><Relationship Id="rId9" Type="http://schemas.openxmlformats.org/officeDocument/2006/relationships/image" Target="../media/image6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10.svg"/><Relationship Id="rId4" Type="http://schemas.openxmlformats.org/officeDocument/2006/relationships/image" Target="../media/image7.svg"/><Relationship Id="rId9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10.svg"/><Relationship Id="rId4" Type="http://schemas.openxmlformats.org/officeDocument/2006/relationships/image" Target="../media/image6.svg"/><Relationship Id="rId9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7.svg"/><Relationship Id="rId9" Type="http://schemas.openxmlformats.org/officeDocument/2006/relationships/image" Target="../media/image6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1" Type="http://schemas.openxmlformats.org/officeDocument/2006/relationships/image" Target="../media/image4.svg"/><Relationship Id="rId5" Type="http://schemas.openxmlformats.org/officeDocument/2006/relationships/image" Target="../media/image9.png"/><Relationship Id="rId10" Type="http://schemas.openxmlformats.org/officeDocument/2006/relationships/image" Target="../media/image6.svg"/><Relationship Id="rId4" Type="http://schemas.openxmlformats.org/officeDocument/2006/relationships/image" Target="../media/image7.sv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1" Type="http://schemas.openxmlformats.org/officeDocument/2006/relationships/image" Target="../media/image8.svg"/><Relationship Id="rId5" Type="http://schemas.openxmlformats.org/officeDocument/2006/relationships/image" Target="../media/image9.png"/><Relationship Id="rId10" Type="http://schemas.openxmlformats.org/officeDocument/2006/relationships/image" Target="../media/image4.svg"/><Relationship Id="rId4" Type="http://schemas.openxmlformats.org/officeDocument/2006/relationships/image" Target="../media/image7.svg"/><Relationship Id="rId9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7.svg"/><Relationship Id="rId9" Type="http://schemas.openxmlformats.org/officeDocument/2006/relationships/image" Target="../media/image6.sv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6.svg"/><Relationship Id="rId5" Type="http://schemas.openxmlformats.org/officeDocument/2006/relationships/image" Target="../media/image3.png"/><Relationship Id="rId10" Type="http://schemas.openxmlformats.org/officeDocument/2006/relationships/image" Target="../media/image5.png"/><Relationship Id="rId4" Type="http://schemas.openxmlformats.org/officeDocument/2006/relationships/image" Target="../media/image7.svg"/><Relationship Id="rId9" Type="http://schemas.openxmlformats.org/officeDocument/2006/relationships/image" Target="../media/image4.sv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6.svg"/><Relationship Id="rId4" Type="http://schemas.openxmlformats.org/officeDocument/2006/relationships/image" Target="../media/image7.svg"/><Relationship Id="rId9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6.svg"/><Relationship Id="rId4" Type="http://schemas.openxmlformats.org/officeDocument/2006/relationships/image" Target="../media/image7.svg"/><Relationship Id="rId9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6.svg"/><Relationship Id="rId5" Type="http://schemas.openxmlformats.org/officeDocument/2006/relationships/image" Target="../media/image3.png"/><Relationship Id="rId10" Type="http://schemas.openxmlformats.org/officeDocument/2006/relationships/image" Target="../media/image5.png"/><Relationship Id="rId4" Type="http://schemas.openxmlformats.org/officeDocument/2006/relationships/image" Target="../media/image7.svg"/><Relationship Id="rId9" Type="http://schemas.openxmlformats.org/officeDocument/2006/relationships/image" Target="../media/image4.sv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6.svg"/><Relationship Id="rId4" Type="http://schemas.openxmlformats.org/officeDocument/2006/relationships/image" Target="../media/image7.svg"/><Relationship Id="rId9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6.svg"/><Relationship Id="rId4" Type="http://schemas.openxmlformats.org/officeDocument/2006/relationships/image" Target="../media/image7.svg"/><Relationship Id="rId9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6.svg"/><Relationship Id="rId5" Type="http://schemas.openxmlformats.org/officeDocument/2006/relationships/image" Target="../media/image3.png"/><Relationship Id="rId10" Type="http://schemas.openxmlformats.org/officeDocument/2006/relationships/image" Target="../media/image5.png"/><Relationship Id="rId4" Type="http://schemas.openxmlformats.org/officeDocument/2006/relationships/image" Target="../media/image7.svg"/><Relationship Id="rId9" Type="http://schemas.openxmlformats.org/officeDocument/2006/relationships/image" Target="../media/image4.sv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6.svg"/><Relationship Id="rId4" Type="http://schemas.openxmlformats.org/officeDocument/2006/relationships/image" Target="../media/image7.svg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4.svg"/><Relationship Id="rId4" Type="http://schemas.openxmlformats.org/officeDocument/2006/relationships/image" Target="../media/image7.svg"/><Relationship Id="rId9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2.svg"/><Relationship Id="rId4" Type="http://schemas.openxmlformats.org/officeDocument/2006/relationships/image" Target="../media/image7.sv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6.svg"/><Relationship Id="rId9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7.svg"/><Relationship Id="rId5" Type="http://schemas.openxmlformats.org/officeDocument/2006/relationships/image" Target="../media/image3.png"/><Relationship Id="rId10" Type="http://schemas.openxmlformats.org/officeDocument/2006/relationships/image" Target="../media/image10.svg"/><Relationship Id="rId4" Type="http://schemas.openxmlformats.org/officeDocument/2006/relationships/image" Target="../media/image6.sv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10.svg"/><Relationship Id="rId4" Type="http://schemas.openxmlformats.org/officeDocument/2006/relationships/image" Target="../media/image7.sv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27C0FB-D013-5D44-8CD9-E467D90521C3}"/>
              </a:ext>
            </a:extLst>
          </p:cNvPr>
          <p:cNvSpPr txBox="1"/>
          <p:nvPr/>
        </p:nvSpPr>
        <p:spPr>
          <a:xfrm>
            <a:off x="1005260" y="3479278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Demand</a:t>
            </a:r>
            <a:r>
              <a:rPr lang="en-GB" sz="2400" dirty="0"/>
              <a:t>:</a:t>
            </a:r>
            <a:endParaRPr lang="en-GB" sz="2400" dirty="0">
              <a:solidFill>
                <a:schemeClr val="accent2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CC006A-E937-8247-A2FD-8AB9376E159E}"/>
              </a:ext>
            </a:extLst>
          </p:cNvPr>
          <p:cNvSpPr txBox="1"/>
          <p:nvPr/>
        </p:nvSpPr>
        <p:spPr>
          <a:xfrm>
            <a:off x="143309" y="540142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50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14708E6-0D26-F84C-92F6-C067170DFEEE}"/>
              </a:ext>
            </a:extLst>
          </p:cNvPr>
          <p:cNvSpPr txBox="1"/>
          <p:nvPr/>
        </p:nvSpPr>
        <p:spPr>
          <a:xfrm>
            <a:off x="4887490" y="1181469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Demand</a:t>
            </a:r>
            <a:r>
              <a:rPr lang="en-GB" sz="2400" dirty="0"/>
              <a:t>:</a:t>
            </a:r>
            <a:endParaRPr lang="en-GB" sz="2400" dirty="0">
              <a:solidFill>
                <a:schemeClr val="accent2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121A534-0376-9741-95C7-326D5D1C0C49}"/>
              </a:ext>
            </a:extLst>
          </p:cNvPr>
          <p:cNvSpPr txBox="1"/>
          <p:nvPr/>
        </p:nvSpPr>
        <p:spPr>
          <a:xfrm>
            <a:off x="12670939" y="11797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FB9BD23-FEAE-C849-8C49-64884A81ACBB}"/>
              </a:ext>
            </a:extLst>
          </p:cNvPr>
          <p:cNvSpPr txBox="1"/>
          <p:nvPr/>
        </p:nvSpPr>
        <p:spPr>
          <a:xfrm>
            <a:off x="8878006" y="3479278"/>
            <a:ext cx="141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Demand</a:t>
            </a:r>
            <a:r>
              <a:rPr lang="en-GB" sz="2400" dirty="0"/>
              <a:t>: </a:t>
            </a:r>
            <a:endParaRPr lang="en-GB" sz="2400" dirty="0">
              <a:solidFill>
                <a:schemeClr val="accent2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D7BFB21-B7D6-5D4D-982D-2F4EF5DA5DB0}"/>
              </a:ext>
            </a:extLst>
          </p:cNvPr>
          <p:cNvSpPr txBox="1"/>
          <p:nvPr/>
        </p:nvSpPr>
        <p:spPr>
          <a:xfrm>
            <a:off x="467404" y="930392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Time period: </a:t>
            </a:r>
          </a:p>
          <a:p>
            <a:pPr algn="ctr"/>
            <a:r>
              <a:rPr lang="en-GB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T1 </a:t>
            </a:r>
            <a:r>
              <a:rPr lang="en-GB" b="1" dirty="0"/>
              <a:t>(off peak)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47E1066-9D44-A84F-A3A5-B3E945258D8F}"/>
              </a:ext>
            </a:extLst>
          </p:cNvPr>
          <p:cNvCxnSpPr>
            <a:cxnSpLocks/>
          </p:cNvCxnSpPr>
          <p:nvPr/>
        </p:nvCxnSpPr>
        <p:spPr>
          <a:xfrm>
            <a:off x="236340" y="1560910"/>
            <a:ext cx="3221275" cy="170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809193C-11E6-2A44-82F2-BF72DE01A19F}"/>
              </a:ext>
            </a:extLst>
          </p:cNvPr>
          <p:cNvSpPr txBox="1"/>
          <p:nvPr/>
        </p:nvSpPr>
        <p:spPr>
          <a:xfrm>
            <a:off x="9020035" y="481216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A063622-8DB0-ED40-AB7D-6D2E91ACF873}"/>
              </a:ext>
            </a:extLst>
          </p:cNvPr>
          <p:cNvSpPr txBox="1"/>
          <p:nvPr/>
        </p:nvSpPr>
        <p:spPr>
          <a:xfrm>
            <a:off x="10924364" y="4831069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7FB85C-1809-804C-99DB-B884A9DDB740}"/>
              </a:ext>
            </a:extLst>
          </p:cNvPr>
          <p:cNvSpPr txBox="1"/>
          <p:nvPr/>
        </p:nvSpPr>
        <p:spPr>
          <a:xfrm>
            <a:off x="835014" y="5380735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%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E7371A0-6D8F-EE44-A4BB-16719FA7E63D}"/>
              </a:ext>
            </a:extLst>
          </p:cNvPr>
          <p:cNvSpPr txBox="1"/>
          <p:nvPr/>
        </p:nvSpPr>
        <p:spPr>
          <a:xfrm>
            <a:off x="143308" y="568457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E1831AC-0777-B549-937A-B542608C17B3}"/>
              </a:ext>
            </a:extLst>
          </p:cNvPr>
          <p:cNvSpPr txBox="1"/>
          <p:nvPr/>
        </p:nvSpPr>
        <p:spPr>
          <a:xfrm>
            <a:off x="820130" y="5721635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%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D85E126-670C-8D4F-B1C4-AB38EA8240ED}"/>
              </a:ext>
            </a:extLst>
          </p:cNvPr>
          <p:cNvSpPr txBox="1"/>
          <p:nvPr/>
        </p:nvSpPr>
        <p:spPr>
          <a:xfrm>
            <a:off x="6118385" y="1074765"/>
            <a:ext cx="7644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low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B2FF0D0-F6DB-0B41-99A9-9CE9A1DA63F4}"/>
              </a:ext>
            </a:extLst>
          </p:cNvPr>
          <p:cNvSpPr txBox="1"/>
          <p:nvPr/>
        </p:nvSpPr>
        <p:spPr>
          <a:xfrm>
            <a:off x="6113576" y="1345100"/>
            <a:ext cx="6989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20BAF6-C298-2649-86FA-F4CF4E675830}"/>
              </a:ext>
            </a:extLst>
          </p:cNvPr>
          <p:cNvSpPr txBox="1"/>
          <p:nvPr/>
        </p:nvSpPr>
        <p:spPr>
          <a:xfrm>
            <a:off x="368859" y="1631859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Scenario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E8F8FC-7CFA-024F-85E4-61FA0BA5AEF1}"/>
              </a:ext>
            </a:extLst>
          </p:cNvPr>
          <p:cNvSpPr txBox="1"/>
          <p:nvPr/>
        </p:nvSpPr>
        <p:spPr>
          <a:xfrm>
            <a:off x="370792" y="194049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Scenario 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2D3A583-8CB6-8B47-BFA8-A9B6AFC64A46}"/>
              </a:ext>
            </a:extLst>
          </p:cNvPr>
          <p:cNvSpPr txBox="1"/>
          <p:nvPr/>
        </p:nvSpPr>
        <p:spPr>
          <a:xfrm>
            <a:off x="1965047" y="928428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Time period: </a:t>
            </a:r>
          </a:p>
          <a:p>
            <a:pPr algn="ctr"/>
            <a:r>
              <a:rPr lang="en-GB" b="1" dirty="0">
                <a:solidFill>
                  <a:schemeClr val="accent2"/>
                </a:solidFill>
              </a:rPr>
              <a:t>T2 </a:t>
            </a:r>
            <a:r>
              <a:rPr lang="en-GB" b="1" dirty="0"/>
              <a:t>(peak)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83CB8FF-9DD4-7944-A5FA-7146F5500FB9}"/>
              </a:ext>
            </a:extLst>
          </p:cNvPr>
          <p:cNvCxnSpPr>
            <a:cxnSpLocks/>
          </p:cNvCxnSpPr>
          <p:nvPr/>
        </p:nvCxnSpPr>
        <p:spPr>
          <a:xfrm>
            <a:off x="6711938" y="1017639"/>
            <a:ext cx="0" cy="71529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EE93926-B347-0740-A06F-A83D2ACC8E0C}"/>
              </a:ext>
            </a:extLst>
          </p:cNvPr>
          <p:cNvCxnSpPr>
            <a:cxnSpLocks/>
          </p:cNvCxnSpPr>
          <p:nvPr/>
        </p:nvCxnSpPr>
        <p:spPr>
          <a:xfrm>
            <a:off x="6157557" y="1149026"/>
            <a:ext cx="1108761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52AFE428-B2A9-2E46-8864-919AC486452D}"/>
              </a:ext>
            </a:extLst>
          </p:cNvPr>
          <p:cNvSpPr txBox="1"/>
          <p:nvPr/>
        </p:nvSpPr>
        <p:spPr>
          <a:xfrm>
            <a:off x="6696295" y="1086819"/>
            <a:ext cx="7644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high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C4BE8F-DAC5-9543-AA77-56A987E3CF6D}"/>
              </a:ext>
            </a:extLst>
          </p:cNvPr>
          <p:cNvSpPr txBox="1"/>
          <p:nvPr/>
        </p:nvSpPr>
        <p:spPr>
          <a:xfrm>
            <a:off x="6222965" y="82777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96482ED-CCD2-0748-A49F-18986F30C591}"/>
              </a:ext>
            </a:extLst>
          </p:cNvPr>
          <p:cNvSpPr txBox="1"/>
          <p:nvPr/>
        </p:nvSpPr>
        <p:spPr>
          <a:xfrm>
            <a:off x="6812493" y="835132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0C7990-7802-BA4B-9F4A-4AEBE28D51AA}"/>
              </a:ext>
            </a:extLst>
          </p:cNvPr>
          <p:cNvSpPr txBox="1"/>
          <p:nvPr/>
        </p:nvSpPr>
        <p:spPr>
          <a:xfrm>
            <a:off x="6820508" y="1335740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…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B366F68-3861-0D41-97CC-6AD1D68D7AF9}"/>
              </a:ext>
            </a:extLst>
          </p:cNvPr>
          <p:cNvCxnSpPr>
            <a:cxnSpLocks/>
          </p:cNvCxnSpPr>
          <p:nvPr/>
        </p:nvCxnSpPr>
        <p:spPr>
          <a:xfrm>
            <a:off x="572683" y="5290575"/>
            <a:ext cx="0" cy="84661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5D1E5D4-E696-1747-B1B8-8F00FECB1339}"/>
              </a:ext>
            </a:extLst>
          </p:cNvPr>
          <p:cNvCxnSpPr>
            <a:cxnSpLocks/>
          </p:cNvCxnSpPr>
          <p:nvPr/>
        </p:nvCxnSpPr>
        <p:spPr>
          <a:xfrm>
            <a:off x="219775" y="5440923"/>
            <a:ext cx="707723" cy="1281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44F0C55D-86BC-7846-9D64-C929E0C3C2F5}"/>
              </a:ext>
            </a:extLst>
          </p:cNvPr>
          <p:cNvSpPr txBox="1"/>
          <p:nvPr/>
        </p:nvSpPr>
        <p:spPr>
          <a:xfrm>
            <a:off x="202419" y="514561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EAB7728-278E-A042-B5DB-F6F5BEB2D03D}"/>
              </a:ext>
            </a:extLst>
          </p:cNvPr>
          <p:cNvSpPr txBox="1"/>
          <p:nvPr/>
        </p:nvSpPr>
        <p:spPr>
          <a:xfrm>
            <a:off x="537344" y="515836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T2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45E1349-27BF-9642-B44B-D28CBCA9BEC5}"/>
              </a:ext>
            </a:extLst>
          </p:cNvPr>
          <p:cNvSpPr txBox="1"/>
          <p:nvPr/>
        </p:nvSpPr>
        <p:spPr>
          <a:xfrm>
            <a:off x="537344" y="5681680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0562CCD-BE39-6849-A2B5-5F47ABDC292C}"/>
              </a:ext>
            </a:extLst>
          </p:cNvPr>
          <p:cNvSpPr txBox="1"/>
          <p:nvPr/>
        </p:nvSpPr>
        <p:spPr>
          <a:xfrm>
            <a:off x="559458" y="5374443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…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9DF7061-8529-244A-905D-8DEBE44D8F5E}"/>
              </a:ext>
            </a:extLst>
          </p:cNvPr>
          <p:cNvSpPr txBox="1"/>
          <p:nvPr/>
        </p:nvSpPr>
        <p:spPr>
          <a:xfrm>
            <a:off x="2088557" y="541058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BA1FF90-F34A-324C-81BA-4BCB1E8EB9BD}"/>
              </a:ext>
            </a:extLst>
          </p:cNvPr>
          <p:cNvSpPr txBox="1"/>
          <p:nvPr/>
        </p:nvSpPr>
        <p:spPr>
          <a:xfrm>
            <a:off x="2780262" y="5389903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%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D18FD2-4E0B-2449-8D36-8DF9A83A5AA6}"/>
              </a:ext>
            </a:extLst>
          </p:cNvPr>
          <p:cNvSpPr txBox="1"/>
          <p:nvPr/>
        </p:nvSpPr>
        <p:spPr>
          <a:xfrm>
            <a:off x="2088556" y="569374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B4719F5-92AA-0941-A01F-3AB3433AE06B}"/>
              </a:ext>
            </a:extLst>
          </p:cNvPr>
          <p:cNvSpPr txBox="1"/>
          <p:nvPr/>
        </p:nvSpPr>
        <p:spPr>
          <a:xfrm>
            <a:off x="2765378" y="5730803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%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B5B7827-4A1C-E14A-B5D4-F135D96A0F96}"/>
              </a:ext>
            </a:extLst>
          </p:cNvPr>
          <p:cNvCxnSpPr>
            <a:cxnSpLocks/>
          </p:cNvCxnSpPr>
          <p:nvPr/>
        </p:nvCxnSpPr>
        <p:spPr>
          <a:xfrm>
            <a:off x="2517931" y="5299743"/>
            <a:ext cx="0" cy="84661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CB02057-D34C-AC4A-9AF4-57D5E7E3AFB7}"/>
              </a:ext>
            </a:extLst>
          </p:cNvPr>
          <p:cNvCxnSpPr>
            <a:cxnSpLocks/>
          </p:cNvCxnSpPr>
          <p:nvPr/>
        </p:nvCxnSpPr>
        <p:spPr>
          <a:xfrm>
            <a:off x="2165023" y="5450091"/>
            <a:ext cx="707723" cy="1281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DF5FE817-C8F4-464C-865D-A07719C767AF}"/>
              </a:ext>
            </a:extLst>
          </p:cNvPr>
          <p:cNvSpPr txBox="1"/>
          <p:nvPr/>
        </p:nvSpPr>
        <p:spPr>
          <a:xfrm>
            <a:off x="2147667" y="515478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2B0C887-1011-CD49-A459-E114ACF4EEEE}"/>
              </a:ext>
            </a:extLst>
          </p:cNvPr>
          <p:cNvSpPr txBox="1"/>
          <p:nvPr/>
        </p:nvSpPr>
        <p:spPr>
          <a:xfrm>
            <a:off x="2482592" y="516753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T2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B17E149-2715-5147-8868-0DAE50A5CA79}"/>
              </a:ext>
            </a:extLst>
          </p:cNvPr>
          <p:cNvSpPr txBox="1"/>
          <p:nvPr/>
        </p:nvSpPr>
        <p:spPr>
          <a:xfrm>
            <a:off x="2482592" y="5690848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1E77D03-C115-074D-8700-701842CA2F35}"/>
              </a:ext>
            </a:extLst>
          </p:cNvPr>
          <p:cNvSpPr txBox="1"/>
          <p:nvPr/>
        </p:nvSpPr>
        <p:spPr>
          <a:xfrm>
            <a:off x="2504706" y="5383611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…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AB4F9D1-1C98-4445-B193-749B584F9A5E}"/>
              </a:ext>
            </a:extLst>
          </p:cNvPr>
          <p:cNvSpPr txBox="1"/>
          <p:nvPr/>
        </p:nvSpPr>
        <p:spPr>
          <a:xfrm>
            <a:off x="3978492" y="312332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70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86AFBE3-1FA4-EA42-9DBA-498D25BEAFC1}"/>
              </a:ext>
            </a:extLst>
          </p:cNvPr>
          <p:cNvSpPr txBox="1"/>
          <p:nvPr/>
        </p:nvSpPr>
        <p:spPr>
          <a:xfrm>
            <a:off x="4670197" y="3102643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%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AEF4123-6BCA-A545-88D4-A66415B0D227}"/>
              </a:ext>
            </a:extLst>
          </p:cNvPr>
          <p:cNvSpPr txBox="1"/>
          <p:nvPr/>
        </p:nvSpPr>
        <p:spPr>
          <a:xfrm>
            <a:off x="3978491" y="34064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54AB9FA-6104-7444-B90A-EB78573FBB4F}"/>
              </a:ext>
            </a:extLst>
          </p:cNvPr>
          <p:cNvSpPr txBox="1"/>
          <p:nvPr/>
        </p:nvSpPr>
        <p:spPr>
          <a:xfrm>
            <a:off x="4655313" y="3443543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%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BCFC0AE-30AE-5848-B7D0-AAC25AC681CF}"/>
              </a:ext>
            </a:extLst>
          </p:cNvPr>
          <p:cNvCxnSpPr>
            <a:cxnSpLocks/>
          </p:cNvCxnSpPr>
          <p:nvPr/>
        </p:nvCxnSpPr>
        <p:spPr>
          <a:xfrm>
            <a:off x="4407866" y="3012483"/>
            <a:ext cx="0" cy="84661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AB6F5D4-7CF1-F84F-A117-258C6B7672D4}"/>
              </a:ext>
            </a:extLst>
          </p:cNvPr>
          <p:cNvCxnSpPr>
            <a:cxnSpLocks/>
          </p:cNvCxnSpPr>
          <p:nvPr/>
        </p:nvCxnSpPr>
        <p:spPr>
          <a:xfrm>
            <a:off x="4054958" y="3162831"/>
            <a:ext cx="707723" cy="1281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064A9567-7944-0845-9644-3BF953CAF2D1}"/>
              </a:ext>
            </a:extLst>
          </p:cNvPr>
          <p:cNvSpPr txBox="1"/>
          <p:nvPr/>
        </p:nvSpPr>
        <p:spPr>
          <a:xfrm>
            <a:off x="4037602" y="286752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830ED2C-E6E1-AF4F-A5B3-4366A6E1A34F}"/>
              </a:ext>
            </a:extLst>
          </p:cNvPr>
          <p:cNvSpPr txBox="1"/>
          <p:nvPr/>
        </p:nvSpPr>
        <p:spPr>
          <a:xfrm>
            <a:off x="4372527" y="288027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T2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6E0B482-DA8F-E24B-93FC-E1C39A9CF6E8}"/>
              </a:ext>
            </a:extLst>
          </p:cNvPr>
          <p:cNvSpPr txBox="1"/>
          <p:nvPr/>
        </p:nvSpPr>
        <p:spPr>
          <a:xfrm>
            <a:off x="4372527" y="3403588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D895B47-8397-D24B-9F61-ED1838DBCA20}"/>
              </a:ext>
            </a:extLst>
          </p:cNvPr>
          <p:cNvSpPr txBox="1"/>
          <p:nvPr/>
        </p:nvSpPr>
        <p:spPr>
          <a:xfrm>
            <a:off x="4394641" y="3096351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…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2DA047A-8252-F742-A3E4-9772A233EDC1}"/>
              </a:ext>
            </a:extLst>
          </p:cNvPr>
          <p:cNvSpPr txBox="1"/>
          <p:nvPr/>
        </p:nvSpPr>
        <p:spPr>
          <a:xfrm>
            <a:off x="5969169" y="312603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70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9BFCC7B-D7A3-0E4E-BFEA-4E350F619029}"/>
              </a:ext>
            </a:extLst>
          </p:cNvPr>
          <p:cNvSpPr txBox="1"/>
          <p:nvPr/>
        </p:nvSpPr>
        <p:spPr>
          <a:xfrm>
            <a:off x="6660874" y="3105346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%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A7A9419-AF3D-EF43-BBD7-8948E87B3299}"/>
              </a:ext>
            </a:extLst>
          </p:cNvPr>
          <p:cNvSpPr txBox="1"/>
          <p:nvPr/>
        </p:nvSpPr>
        <p:spPr>
          <a:xfrm>
            <a:off x="5969168" y="340918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3B8CA9D-BA76-BB40-99E5-E66A3BECF8C9}"/>
              </a:ext>
            </a:extLst>
          </p:cNvPr>
          <p:cNvSpPr txBox="1"/>
          <p:nvPr/>
        </p:nvSpPr>
        <p:spPr>
          <a:xfrm>
            <a:off x="6645990" y="3446246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%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C7D5256-E809-034E-AF50-5DBA8B90D55F}"/>
              </a:ext>
            </a:extLst>
          </p:cNvPr>
          <p:cNvCxnSpPr>
            <a:cxnSpLocks/>
          </p:cNvCxnSpPr>
          <p:nvPr/>
        </p:nvCxnSpPr>
        <p:spPr>
          <a:xfrm>
            <a:off x="6398543" y="3015186"/>
            <a:ext cx="0" cy="84661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90BF4E5D-5BD4-9D4F-8596-D877CBA2A60D}"/>
              </a:ext>
            </a:extLst>
          </p:cNvPr>
          <p:cNvCxnSpPr>
            <a:cxnSpLocks/>
          </p:cNvCxnSpPr>
          <p:nvPr/>
        </p:nvCxnSpPr>
        <p:spPr>
          <a:xfrm>
            <a:off x="6045635" y="3165534"/>
            <a:ext cx="707723" cy="1281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53E67A64-46DA-8244-B113-A8EA8AFC010A}"/>
              </a:ext>
            </a:extLst>
          </p:cNvPr>
          <p:cNvSpPr txBox="1"/>
          <p:nvPr/>
        </p:nvSpPr>
        <p:spPr>
          <a:xfrm>
            <a:off x="6028279" y="287022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EA1194F-E597-6647-AC49-89A5185466C5}"/>
              </a:ext>
            </a:extLst>
          </p:cNvPr>
          <p:cNvSpPr txBox="1"/>
          <p:nvPr/>
        </p:nvSpPr>
        <p:spPr>
          <a:xfrm>
            <a:off x="6363204" y="288297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T2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CCCCFA1-8B0B-134D-8817-54A45A73A48F}"/>
              </a:ext>
            </a:extLst>
          </p:cNvPr>
          <p:cNvSpPr txBox="1"/>
          <p:nvPr/>
        </p:nvSpPr>
        <p:spPr>
          <a:xfrm>
            <a:off x="6363204" y="3406291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99DD2A1-A5DF-4642-B1DB-C74BEA6A2D48}"/>
              </a:ext>
            </a:extLst>
          </p:cNvPr>
          <p:cNvSpPr txBox="1"/>
          <p:nvPr/>
        </p:nvSpPr>
        <p:spPr>
          <a:xfrm>
            <a:off x="6385318" y="3099054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…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406C487-2C35-D749-801B-0844B2077781}"/>
              </a:ext>
            </a:extLst>
          </p:cNvPr>
          <p:cNvSpPr txBox="1"/>
          <p:nvPr/>
        </p:nvSpPr>
        <p:spPr>
          <a:xfrm>
            <a:off x="8039017" y="548665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555B6A5-4990-4A43-89CC-AEC44BC218E3}"/>
              </a:ext>
            </a:extLst>
          </p:cNvPr>
          <p:cNvSpPr txBox="1"/>
          <p:nvPr/>
        </p:nvSpPr>
        <p:spPr>
          <a:xfrm>
            <a:off x="8730722" y="5465966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%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6D5FAA7-DAB1-124B-BBD2-AAD6C5D78C39}"/>
              </a:ext>
            </a:extLst>
          </p:cNvPr>
          <p:cNvSpPr txBox="1"/>
          <p:nvPr/>
        </p:nvSpPr>
        <p:spPr>
          <a:xfrm>
            <a:off x="8039016" y="576980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30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078FBEF-064E-8148-81B8-8A9C22E38C12}"/>
              </a:ext>
            </a:extLst>
          </p:cNvPr>
          <p:cNvSpPr txBox="1"/>
          <p:nvPr/>
        </p:nvSpPr>
        <p:spPr>
          <a:xfrm>
            <a:off x="8715838" y="5806866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%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08751DC6-BC69-9B4F-BCEF-4CF24EF1760D}"/>
              </a:ext>
            </a:extLst>
          </p:cNvPr>
          <p:cNvCxnSpPr>
            <a:cxnSpLocks/>
          </p:cNvCxnSpPr>
          <p:nvPr/>
        </p:nvCxnSpPr>
        <p:spPr>
          <a:xfrm>
            <a:off x="8468391" y="5375806"/>
            <a:ext cx="0" cy="84661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544F8B8B-3405-3F43-B998-ACE2E3169EAF}"/>
              </a:ext>
            </a:extLst>
          </p:cNvPr>
          <p:cNvCxnSpPr>
            <a:cxnSpLocks/>
          </p:cNvCxnSpPr>
          <p:nvPr/>
        </p:nvCxnSpPr>
        <p:spPr>
          <a:xfrm>
            <a:off x="8115483" y="5526154"/>
            <a:ext cx="707723" cy="1281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5B11F404-7717-EE46-9242-C3F1A26C94E4}"/>
              </a:ext>
            </a:extLst>
          </p:cNvPr>
          <p:cNvSpPr txBox="1"/>
          <p:nvPr/>
        </p:nvSpPr>
        <p:spPr>
          <a:xfrm>
            <a:off x="8098127" y="523084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24C7875-C4D4-EF4B-BFA9-CEDFE2789910}"/>
              </a:ext>
            </a:extLst>
          </p:cNvPr>
          <p:cNvSpPr txBox="1"/>
          <p:nvPr/>
        </p:nvSpPr>
        <p:spPr>
          <a:xfrm>
            <a:off x="8433052" y="524359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T2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4E1CD4B-C486-EE4A-9ACD-6A08F2C8B0EB}"/>
              </a:ext>
            </a:extLst>
          </p:cNvPr>
          <p:cNvSpPr txBox="1"/>
          <p:nvPr/>
        </p:nvSpPr>
        <p:spPr>
          <a:xfrm>
            <a:off x="8433052" y="5766911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9D236CA-B409-274C-A1E9-881A570E60B7}"/>
              </a:ext>
            </a:extLst>
          </p:cNvPr>
          <p:cNvSpPr txBox="1"/>
          <p:nvPr/>
        </p:nvSpPr>
        <p:spPr>
          <a:xfrm>
            <a:off x="8455166" y="5459674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…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D3A3091-64FE-7A48-B63A-847BF8766361}"/>
              </a:ext>
            </a:extLst>
          </p:cNvPr>
          <p:cNvSpPr txBox="1"/>
          <p:nvPr/>
        </p:nvSpPr>
        <p:spPr>
          <a:xfrm>
            <a:off x="9979036" y="55320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30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CE1E0BE-DE70-C449-8CF3-CB73A686E021}"/>
              </a:ext>
            </a:extLst>
          </p:cNvPr>
          <p:cNvSpPr txBox="1"/>
          <p:nvPr/>
        </p:nvSpPr>
        <p:spPr>
          <a:xfrm>
            <a:off x="10670741" y="5511412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%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2051D53-7723-8D4E-A7FC-BD4A24B1ECF6}"/>
              </a:ext>
            </a:extLst>
          </p:cNvPr>
          <p:cNvSpPr txBox="1"/>
          <p:nvPr/>
        </p:nvSpPr>
        <p:spPr>
          <a:xfrm>
            <a:off x="9979035" y="581525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30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47C78F8-F445-AA4B-A4A1-AE9E4B819E98}"/>
              </a:ext>
            </a:extLst>
          </p:cNvPr>
          <p:cNvSpPr txBox="1"/>
          <p:nvPr/>
        </p:nvSpPr>
        <p:spPr>
          <a:xfrm>
            <a:off x="10655857" y="5852312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%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A740657A-7078-3E42-ADDA-04E95964EDAA}"/>
              </a:ext>
            </a:extLst>
          </p:cNvPr>
          <p:cNvCxnSpPr>
            <a:cxnSpLocks/>
          </p:cNvCxnSpPr>
          <p:nvPr/>
        </p:nvCxnSpPr>
        <p:spPr>
          <a:xfrm>
            <a:off x="10408410" y="5421252"/>
            <a:ext cx="0" cy="84661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B3C02DF4-30D5-2346-8BA9-6B21CB9131C2}"/>
              </a:ext>
            </a:extLst>
          </p:cNvPr>
          <p:cNvCxnSpPr>
            <a:cxnSpLocks/>
          </p:cNvCxnSpPr>
          <p:nvPr/>
        </p:nvCxnSpPr>
        <p:spPr>
          <a:xfrm>
            <a:off x="10055502" y="5571600"/>
            <a:ext cx="707723" cy="1281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B4BAA644-29BA-C248-BBF3-51A1A6B2170E}"/>
              </a:ext>
            </a:extLst>
          </p:cNvPr>
          <p:cNvSpPr txBox="1"/>
          <p:nvPr/>
        </p:nvSpPr>
        <p:spPr>
          <a:xfrm>
            <a:off x="10038146" y="527629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6BF371D-2B4E-B241-ABCB-926DFD36B31F}"/>
              </a:ext>
            </a:extLst>
          </p:cNvPr>
          <p:cNvSpPr txBox="1"/>
          <p:nvPr/>
        </p:nvSpPr>
        <p:spPr>
          <a:xfrm>
            <a:off x="10373071" y="5289045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T2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5C47F6F-C134-9F42-8080-F6E670F62941}"/>
              </a:ext>
            </a:extLst>
          </p:cNvPr>
          <p:cNvSpPr txBox="1"/>
          <p:nvPr/>
        </p:nvSpPr>
        <p:spPr>
          <a:xfrm>
            <a:off x="10373071" y="5812357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EEFD74B-90A2-424F-BC7C-2A8A3D58DD2E}"/>
              </a:ext>
            </a:extLst>
          </p:cNvPr>
          <p:cNvSpPr txBox="1"/>
          <p:nvPr/>
        </p:nvSpPr>
        <p:spPr>
          <a:xfrm>
            <a:off x="10395185" y="5505120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…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3170EF5-47AE-BE46-BEC3-91CF50DB266D}"/>
              </a:ext>
            </a:extLst>
          </p:cNvPr>
          <p:cNvSpPr txBox="1"/>
          <p:nvPr/>
        </p:nvSpPr>
        <p:spPr>
          <a:xfrm>
            <a:off x="2225866" y="3402464"/>
            <a:ext cx="7644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low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EABF21E-5069-8F4C-A0A1-D8FA37590256}"/>
              </a:ext>
            </a:extLst>
          </p:cNvPr>
          <p:cNvSpPr txBox="1"/>
          <p:nvPr/>
        </p:nvSpPr>
        <p:spPr>
          <a:xfrm>
            <a:off x="2221057" y="3672799"/>
            <a:ext cx="6989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low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FF83C51-D25F-C441-B5D6-72048F71F0C9}"/>
              </a:ext>
            </a:extLst>
          </p:cNvPr>
          <p:cNvCxnSpPr>
            <a:cxnSpLocks/>
          </p:cNvCxnSpPr>
          <p:nvPr/>
        </p:nvCxnSpPr>
        <p:spPr>
          <a:xfrm>
            <a:off x="2819419" y="3345338"/>
            <a:ext cx="0" cy="71529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F5295CC0-13A4-4E46-B462-5A3C60FA0413}"/>
              </a:ext>
            </a:extLst>
          </p:cNvPr>
          <p:cNvCxnSpPr>
            <a:cxnSpLocks/>
          </p:cNvCxnSpPr>
          <p:nvPr/>
        </p:nvCxnSpPr>
        <p:spPr>
          <a:xfrm>
            <a:off x="2265038" y="3476725"/>
            <a:ext cx="1108761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9CAAE950-21E3-FA49-AF88-F6262905E16F}"/>
              </a:ext>
            </a:extLst>
          </p:cNvPr>
          <p:cNvSpPr txBox="1"/>
          <p:nvPr/>
        </p:nvSpPr>
        <p:spPr>
          <a:xfrm>
            <a:off x="2330446" y="3155475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T1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468B1AB-11A9-7741-99D6-8ABFD2D79159}"/>
              </a:ext>
            </a:extLst>
          </p:cNvPr>
          <p:cNvSpPr txBox="1"/>
          <p:nvPr/>
        </p:nvSpPr>
        <p:spPr>
          <a:xfrm>
            <a:off x="2919974" y="3162831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T2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A394216-61BD-7144-9BE2-A6D637002018}"/>
              </a:ext>
            </a:extLst>
          </p:cNvPr>
          <p:cNvSpPr txBox="1"/>
          <p:nvPr/>
        </p:nvSpPr>
        <p:spPr>
          <a:xfrm>
            <a:off x="2927989" y="3663439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EC77B72-75F7-9746-A758-F9872C5B10F2}"/>
              </a:ext>
            </a:extLst>
          </p:cNvPr>
          <p:cNvSpPr txBox="1"/>
          <p:nvPr/>
        </p:nvSpPr>
        <p:spPr>
          <a:xfrm>
            <a:off x="2907157" y="3405423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…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45D2247-177F-B74C-B656-3FB7F69D3DE5}"/>
              </a:ext>
            </a:extLst>
          </p:cNvPr>
          <p:cNvSpPr txBox="1"/>
          <p:nvPr/>
        </p:nvSpPr>
        <p:spPr>
          <a:xfrm>
            <a:off x="10068814" y="3399029"/>
            <a:ext cx="7644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high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3F6F544-F4D8-FE43-8495-24FC43C1D9FC}"/>
              </a:ext>
            </a:extLst>
          </p:cNvPr>
          <p:cNvSpPr txBox="1"/>
          <p:nvPr/>
        </p:nvSpPr>
        <p:spPr>
          <a:xfrm>
            <a:off x="10064005" y="3669364"/>
            <a:ext cx="7607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high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EBA9B038-49DC-AC46-939A-9B62AE3CC93E}"/>
              </a:ext>
            </a:extLst>
          </p:cNvPr>
          <p:cNvCxnSpPr>
            <a:cxnSpLocks/>
          </p:cNvCxnSpPr>
          <p:nvPr/>
        </p:nvCxnSpPr>
        <p:spPr>
          <a:xfrm>
            <a:off x="10734640" y="3355197"/>
            <a:ext cx="0" cy="71529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30C0F0A9-D6D2-5F4F-8B73-997E0CC856A6}"/>
              </a:ext>
            </a:extLst>
          </p:cNvPr>
          <p:cNvCxnSpPr>
            <a:cxnSpLocks/>
          </p:cNvCxnSpPr>
          <p:nvPr/>
        </p:nvCxnSpPr>
        <p:spPr>
          <a:xfrm>
            <a:off x="10107986" y="3473290"/>
            <a:ext cx="1108761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61D85A2C-CBA8-7349-87D1-90E511465736}"/>
              </a:ext>
            </a:extLst>
          </p:cNvPr>
          <p:cNvSpPr txBox="1"/>
          <p:nvPr/>
        </p:nvSpPr>
        <p:spPr>
          <a:xfrm>
            <a:off x="10173394" y="315204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T1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6B7F5F7-4B6A-D340-AFB9-EBE0BA1F7694}"/>
              </a:ext>
            </a:extLst>
          </p:cNvPr>
          <p:cNvSpPr txBox="1"/>
          <p:nvPr/>
        </p:nvSpPr>
        <p:spPr>
          <a:xfrm>
            <a:off x="10762922" y="315939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T2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A623D979-B6DD-D449-830A-AD5CCC3AA48C}"/>
              </a:ext>
            </a:extLst>
          </p:cNvPr>
          <p:cNvSpPr txBox="1"/>
          <p:nvPr/>
        </p:nvSpPr>
        <p:spPr>
          <a:xfrm>
            <a:off x="10770937" y="3660004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8699369-7660-A240-B991-1C2F8D925B85}"/>
              </a:ext>
            </a:extLst>
          </p:cNvPr>
          <p:cNvSpPr txBox="1"/>
          <p:nvPr/>
        </p:nvSpPr>
        <p:spPr>
          <a:xfrm>
            <a:off x="10750105" y="3401988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…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965ECD4E-1250-E348-8BC8-6A7E61BCDDB5}"/>
              </a:ext>
            </a:extLst>
          </p:cNvPr>
          <p:cNvCxnSpPr>
            <a:cxnSpLocks/>
          </p:cNvCxnSpPr>
          <p:nvPr/>
        </p:nvCxnSpPr>
        <p:spPr>
          <a:xfrm>
            <a:off x="1934772" y="961116"/>
            <a:ext cx="0" cy="124376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059AB44-70DB-3644-B160-391A8AC7E24D}"/>
              </a:ext>
            </a:extLst>
          </p:cNvPr>
          <p:cNvSpPr txBox="1"/>
          <p:nvPr/>
        </p:nvSpPr>
        <p:spPr>
          <a:xfrm>
            <a:off x="0" y="33243"/>
            <a:ext cx="2323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2">
                    <a:lumMod val="75000"/>
                  </a:schemeClr>
                </a:solidFill>
              </a:rPr>
              <a:t>GENERAL SET UP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F70AA5A7-64B8-2840-9C4F-254CB975F98F}"/>
              </a:ext>
            </a:extLst>
          </p:cNvPr>
          <p:cNvCxnSpPr>
            <a:cxnSpLocks/>
          </p:cNvCxnSpPr>
          <p:nvPr/>
        </p:nvCxnSpPr>
        <p:spPr>
          <a:xfrm>
            <a:off x="264" y="448933"/>
            <a:ext cx="3457351" cy="170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134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FFDA8010-0BA9-B44A-A603-81CFD706F656}"/>
              </a:ext>
            </a:extLst>
          </p:cNvPr>
          <p:cNvGraphicFramePr>
            <a:graphicFrameLocks noGrp="1"/>
          </p:cNvGraphicFramePr>
          <p:nvPr/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10200.8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49151.1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59351.9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8455.56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49981.1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 58436.6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Arc 160">
            <a:extLst>
              <a:ext uri="{FF2B5EF4-FFF2-40B4-BE49-F238E27FC236}">
                <a16:creationId xmlns:a16="http://schemas.microsoft.com/office/drawing/2014/main" id="{E819A825-BBA8-1A46-8E52-AC8A0DD24C1B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</a:t>
            </a:r>
            <a:r>
              <a:rPr lang="en-GB" sz="2400" dirty="0">
                <a:solidFill>
                  <a:schemeClr val="accent2"/>
                </a:solidFill>
              </a:rPr>
              <a:t> </a:t>
            </a:r>
            <a:r>
              <a:rPr lang="en-GB" sz="2400" dirty="0">
                <a:solidFill>
                  <a:sysClr val="windowText" lastClr="000000"/>
                </a:solidFill>
              </a:rPr>
              <a:t>1 MW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5646149-91D3-5F4F-AD51-0FE00AD9AB5A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DAF25FB-C50F-614F-9E77-4F62E3FD245D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352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CENTRALISED PLANNING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E1263E-9582-9C4C-B45F-33AE30B64F69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+ 0.897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CDCFD41-93A1-C14F-BD43-D207965F8F8B}"/>
              </a:ext>
            </a:extLst>
          </p:cNvPr>
          <p:cNvSpPr txBox="1"/>
          <p:nvPr/>
        </p:nvSpPr>
        <p:spPr>
          <a:xfrm>
            <a:off x="8892242" y="5112849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+ 22.746 MW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2B8CCC-4C5D-3645-8387-832C1768BDEC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FD319BB-98ED-A647-9B2E-9BC1B3B64562}"/>
              </a:ext>
            </a:extLst>
          </p:cNvPr>
          <p:cNvCxnSpPr>
            <a:cxnSpLocks/>
          </p:cNvCxnSpPr>
          <p:nvPr/>
        </p:nvCxnSpPr>
        <p:spPr>
          <a:xfrm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E4975EB-0462-A347-BC4D-EC7F80D34383}"/>
              </a:ext>
            </a:extLst>
          </p:cNvPr>
          <p:cNvCxnSpPr>
            <a:cxnSpLocks/>
          </p:cNvCxnSpPr>
          <p:nvPr/>
        </p:nvCxnSpPr>
        <p:spPr>
          <a:xfrm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4106FAF-2A08-5F41-9450-5E789774F8C1}"/>
              </a:ext>
            </a:extLst>
          </p:cNvPr>
          <p:cNvCxnSpPr>
            <a:cxnSpLocks/>
          </p:cNvCxnSpPr>
          <p:nvPr/>
        </p:nvCxnSpPr>
        <p:spPr>
          <a:xfrm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329DD4A-2BE9-6441-B032-ACF742BE3E17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94DCA45-BB05-CF45-A6AB-DB02573FC871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9765232-0F1F-734D-AF45-C0C3C27E7E5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945D21F-A24B-3B41-98DA-805950BE7A1E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BD9C1EC-90DC-814D-904C-7B9A9B4B924F}"/>
              </a:ext>
            </a:extLst>
          </p:cNvPr>
          <p:cNvCxnSpPr>
            <a:cxnSpLocks/>
          </p:cNvCxnSpPr>
          <p:nvPr/>
        </p:nvCxnSpPr>
        <p:spPr>
          <a:xfrm rot="10800000"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82F3C9-8BA8-0142-BEE2-07A3D877131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7DD2763-4029-5447-9F67-D826BC29E2E7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DB59148-CCE7-714F-BF1A-9EC49A0382DF}"/>
              </a:ext>
            </a:extLst>
          </p:cNvPr>
          <p:cNvCxnSpPr>
            <a:cxnSpLocks/>
          </p:cNvCxnSpPr>
          <p:nvPr/>
        </p:nvCxnSpPr>
        <p:spPr>
          <a:xfrm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00402E-4EE3-2E49-B9AE-C270199E40A8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70E8E3C-A22C-C848-8C75-E1A215668FE9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93CE661-54BD-834D-84C5-838D1FD922D3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F171E30-72AC-DA4C-BDE4-5103224786F0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3FA861D-5E94-944F-90D0-C1527CBE96C3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58B7185-AEC6-0947-B88A-8C3CAB59D508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E468084C-6E1C-A544-BD17-1471BE3E2C86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F83CA418-7347-9A46-BF6C-9A557AC6DC20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20EBF993-0EC1-F246-9DEF-018D3E78FD8B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542DB9EF-DDAE-C04E-B53F-45FC24B88601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157F5DC-B828-174F-9FB5-1248D9B6FFDD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17C064F-5347-5D41-A440-11D40285E065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970860B-7B82-194A-9E05-79BC6C10BEE3}"/>
              </a:ext>
            </a:extLst>
          </p:cNvPr>
          <p:cNvSpPr txBox="1"/>
          <p:nvPr/>
        </p:nvSpPr>
        <p:spPr>
          <a:xfrm>
            <a:off x="7501410" y="853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7EED41E-F2CD-0741-8B4D-180ED507D3BA}"/>
              </a:ext>
            </a:extLst>
          </p:cNvPr>
          <p:cNvSpPr txBox="1"/>
          <p:nvPr/>
        </p:nvSpPr>
        <p:spPr>
          <a:xfrm>
            <a:off x="7936718" y="849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E5979A4-DDA4-A647-970B-0110E2786B1E}"/>
              </a:ext>
            </a:extLst>
          </p:cNvPr>
          <p:cNvSpPr txBox="1"/>
          <p:nvPr/>
        </p:nvSpPr>
        <p:spPr>
          <a:xfrm>
            <a:off x="8390294" y="8452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06499EB-A258-7447-9A76-0F8E8B1A321C}"/>
              </a:ext>
            </a:extLst>
          </p:cNvPr>
          <p:cNvSpPr txBox="1"/>
          <p:nvPr/>
        </p:nvSpPr>
        <p:spPr>
          <a:xfrm>
            <a:off x="10762686" y="847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50F26A1-27F2-FA4A-A0E6-21B2B4295B9A}"/>
              </a:ext>
            </a:extLst>
          </p:cNvPr>
          <p:cNvSpPr txBox="1"/>
          <p:nvPr/>
        </p:nvSpPr>
        <p:spPr>
          <a:xfrm>
            <a:off x="11197994" y="842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C0D196E-181C-A148-9003-ED71E2636D98}"/>
              </a:ext>
            </a:extLst>
          </p:cNvPr>
          <p:cNvSpPr txBox="1"/>
          <p:nvPr/>
        </p:nvSpPr>
        <p:spPr>
          <a:xfrm>
            <a:off x="11651570" y="838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9E82B65-F962-4743-9CD1-BF03B62B36DC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167A1A7-33CA-594D-A0E3-000EE2CF9CC9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0A429F7-E8F0-C341-BAAE-1412D095914C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>
            <a:extLst>
              <a:ext uri="{FF2B5EF4-FFF2-40B4-BE49-F238E27FC236}">
                <a16:creationId xmlns:a16="http://schemas.microsoft.com/office/drawing/2014/main" id="{4BC07D13-C0AB-2E4D-A2FD-0F26690F9C2C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1B260A5-185A-0445-A664-56809793C755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2855D137-4A30-6144-8600-82516E0A097D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A11746F-5DFB-8D4B-87DC-64EB86088E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+ 25.68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DF012E-69FE-024E-AE72-CA899F857DCC}"/>
              </a:ext>
            </a:extLst>
          </p:cNvPr>
          <p:cNvSpPr txBox="1"/>
          <p:nvPr/>
        </p:nvSpPr>
        <p:spPr>
          <a:xfrm>
            <a:off x="1058320" y="4832696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+ 2.657 MW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340CED3-5B6C-C141-A817-3A5C10187CCF}"/>
              </a:ext>
            </a:extLst>
          </p:cNvPr>
          <p:cNvSpPr txBox="1"/>
          <p:nvPr/>
        </p:nvSpPr>
        <p:spPr>
          <a:xfrm>
            <a:off x="2907099" y="5040635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+ 0.293 MW</a:t>
            </a:r>
          </a:p>
        </p:txBody>
      </p:sp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4E79FEEF-501B-6342-A41B-15ACF2634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128343"/>
              </p:ext>
            </p:extLst>
          </p:nvPr>
        </p:nvGraphicFramePr>
        <p:xfrm>
          <a:off x="8952050" y="565345"/>
          <a:ext cx="554408" cy="283845"/>
        </p:xfrm>
        <a:graphic>
          <a:graphicData uri="http://schemas.openxmlformats.org/drawingml/2006/table">
            <a:tbl>
              <a:tblPr/>
              <a:tblGrid>
                <a:gridCol w="554408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90" name="TextBox 89">
            <a:extLst>
              <a:ext uri="{FF2B5EF4-FFF2-40B4-BE49-F238E27FC236}">
                <a16:creationId xmlns:a16="http://schemas.microsoft.com/office/drawing/2014/main" id="{FB077159-628A-FA4C-8C6D-21EA5C27F8E4}"/>
              </a:ext>
            </a:extLst>
          </p:cNvPr>
          <p:cNvSpPr txBox="1"/>
          <p:nvPr/>
        </p:nvSpPr>
        <p:spPr>
          <a:xfrm>
            <a:off x="3999720" y="2498859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+ 2.278 MW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047208C-03FC-744A-841F-84414969093E}"/>
              </a:ext>
            </a:extLst>
          </p:cNvPr>
          <p:cNvSpPr txBox="1"/>
          <p:nvPr/>
        </p:nvSpPr>
        <p:spPr>
          <a:xfrm>
            <a:off x="5850277" y="2745132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+ 0.693 MW</a:t>
            </a:r>
          </a:p>
        </p:txBody>
      </p:sp>
    </p:spTree>
    <p:extLst>
      <p:ext uri="{BB962C8B-B14F-4D97-AF65-F5344CB8AC3E}">
        <p14:creationId xmlns:p14="http://schemas.microsoft.com/office/powerpoint/2010/main" val="1264632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743643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12185.3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56624.1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68809.4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10156.6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56624.1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66780.6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 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PERFECT COMPETITION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516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+ 2.054 MW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C1878F-A201-9C4B-83B2-F89F66406C6C}"/>
              </a:ext>
            </a:extLst>
          </p:cNvPr>
          <p:cNvSpPr txBox="1"/>
          <p:nvPr/>
        </p:nvSpPr>
        <p:spPr>
          <a:xfrm>
            <a:off x="8866611" y="5106928"/>
            <a:ext cx="11456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+ 31.018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535839A-389E-4F43-86D5-26AB8B57E7A5}"/>
              </a:ext>
            </a:extLst>
          </p:cNvPr>
          <p:cNvCxnSpPr>
            <a:cxnSpLocks/>
          </p:cNvCxnSpPr>
          <p:nvPr/>
        </p:nvCxnSpPr>
        <p:spPr>
          <a:xfrm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 rot="10800000"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36DC22F-96F2-1D41-8721-19410280486E}"/>
              </a:ext>
            </a:extLst>
          </p:cNvPr>
          <p:cNvSpPr txBox="1"/>
          <p:nvPr/>
        </p:nvSpPr>
        <p:spPr>
          <a:xfrm>
            <a:off x="7501410" y="853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532DA7C-F3FA-0841-A410-6D97F6D001D3}"/>
              </a:ext>
            </a:extLst>
          </p:cNvPr>
          <p:cNvSpPr txBox="1"/>
          <p:nvPr/>
        </p:nvSpPr>
        <p:spPr>
          <a:xfrm>
            <a:off x="7936718" y="849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5876CB7-C21A-1D45-9F54-DA2AAD45B6D3}"/>
              </a:ext>
            </a:extLst>
          </p:cNvPr>
          <p:cNvSpPr txBox="1"/>
          <p:nvPr/>
        </p:nvSpPr>
        <p:spPr>
          <a:xfrm>
            <a:off x="8390294" y="8452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876D0B5-C4BF-BB44-B2C6-CAA079AFDE34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41D31B3-103C-0B49-AFCF-1B24B2B42FC8}"/>
              </a:ext>
            </a:extLst>
          </p:cNvPr>
          <p:cNvSpPr txBox="1"/>
          <p:nvPr/>
        </p:nvSpPr>
        <p:spPr>
          <a:xfrm>
            <a:off x="10729516" y="5153095"/>
            <a:ext cx="124793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+ 25.696 MW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ACFDC496-38A9-844D-A6D2-446324C2D81E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27F8E129-FA72-F546-993C-302A2A613A5C}"/>
              </a:ext>
            </a:extLst>
          </p:cNvPr>
          <p:cNvSpPr txBox="1"/>
          <p:nvPr/>
        </p:nvSpPr>
        <p:spPr>
          <a:xfrm>
            <a:off x="3937261" y="2519160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+ 3.096 MW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2258387-0BF2-FE46-9131-1B5C9E32E935}"/>
              </a:ext>
            </a:extLst>
          </p:cNvPr>
          <p:cNvSpPr txBox="1"/>
          <p:nvPr/>
        </p:nvSpPr>
        <p:spPr>
          <a:xfrm>
            <a:off x="2885716" y="5034469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+ 4.548 MW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2543CB5-3D34-AC4A-9B9C-A9552C89A092}"/>
              </a:ext>
            </a:extLst>
          </p:cNvPr>
          <p:cNvSpPr txBox="1"/>
          <p:nvPr/>
        </p:nvSpPr>
        <p:spPr>
          <a:xfrm>
            <a:off x="10762686" y="847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F5EBD88-31A1-224B-B0EC-C7F4734C2D7C}"/>
              </a:ext>
            </a:extLst>
          </p:cNvPr>
          <p:cNvSpPr txBox="1"/>
          <p:nvPr/>
        </p:nvSpPr>
        <p:spPr>
          <a:xfrm>
            <a:off x="11197994" y="842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0EDEACF-13AF-8344-97BA-3CFC734E9A0F}"/>
              </a:ext>
            </a:extLst>
          </p:cNvPr>
          <p:cNvSpPr txBox="1"/>
          <p:nvPr/>
        </p:nvSpPr>
        <p:spPr>
          <a:xfrm>
            <a:off x="11651570" y="838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A3B668E-89DF-EB48-B75E-A4254D783111}"/>
              </a:ext>
            </a:extLst>
          </p:cNvPr>
          <p:cNvSpPr txBox="1"/>
          <p:nvPr/>
        </p:nvSpPr>
        <p:spPr>
          <a:xfrm>
            <a:off x="5829092" y="2746081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+ 4.093 MW</a:t>
            </a:r>
          </a:p>
        </p:txBody>
      </p:sp>
      <p:graphicFrame>
        <p:nvGraphicFramePr>
          <p:cNvPr id="116" name="Table 115">
            <a:extLst>
              <a:ext uri="{FF2B5EF4-FFF2-40B4-BE49-F238E27FC236}">
                <a16:creationId xmlns:a16="http://schemas.microsoft.com/office/drawing/2014/main" id="{CE2E354A-AA03-824C-A2CB-73BC015CF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142821"/>
              </p:ext>
            </p:extLst>
          </p:nvPr>
        </p:nvGraphicFramePr>
        <p:xfrm>
          <a:off x="8952050" y="565345"/>
          <a:ext cx="554408" cy="283845"/>
        </p:xfrm>
        <a:graphic>
          <a:graphicData uri="http://schemas.openxmlformats.org/drawingml/2006/table">
            <a:tbl>
              <a:tblPr/>
              <a:tblGrid>
                <a:gridCol w="554408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4016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835795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/>
                        <a:t>S.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VRES gen.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% 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Conv. gen.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Consum.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12185.3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56624.1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68809.4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10156.6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56624.1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66780.6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A063622-8DB0-ED40-AB7D-6D2E91ACF873}"/>
              </a:ext>
            </a:extLst>
          </p:cNvPr>
          <p:cNvSpPr txBox="1"/>
          <p:nvPr/>
        </p:nvSpPr>
        <p:spPr>
          <a:xfrm>
            <a:off x="10924364" y="4831069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 1 MW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0B3CB08-8801-784B-95AA-070B0B46964C}"/>
              </a:ext>
            </a:extLst>
          </p:cNvPr>
          <p:cNvSpPr txBox="1"/>
          <p:nvPr/>
        </p:nvSpPr>
        <p:spPr>
          <a:xfrm>
            <a:off x="10772806" y="5142033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+ 23.295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+ 2.054 MW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C1878F-A201-9C4B-83B2-F89F66406C6C}"/>
              </a:ext>
            </a:extLst>
          </p:cNvPr>
          <p:cNvSpPr txBox="1"/>
          <p:nvPr/>
        </p:nvSpPr>
        <p:spPr>
          <a:xfrm>
            <a:off x="8866611" y="510692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+ 33.418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 rot="10800000"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36DC22F-96F2-1D41-8721-19410280486E}"/>
              </a:ext>
            </a:extLst>
          </p:cNvPr>
          <p:cNvSpPr txBox="1"/>
          <p:nvPr/>
        </p:nvSpPr>
        <p:spPr>
          <a:xfrm>
            <a:off x="7501410" y="853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532DA7C-F3FA-0841-A410-6D97F6D001D3}"/>
              </a:ext>
            </a:extLst>
          </p:cNvPr>
          <p:cNvSpPr txBox="1"/>
          <p:nvPr/>
        </p:nvSpPr>
        <p:spPr>
          <a:xfrm>
            <a:off x="7936718" y="849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5876CB7-C21A-1D45-9F54-DA2AAD45B6D3}"/>
              </a:ext>
            </a:extLst>
          </p:cNvPr>
          <p:cNvSpPr txBox="1"/>
          <p:nvPr/>
        </p:nvSpPr>
        <p:spPr>
          <a:xfrm>
            <a:off x="8390294" y="8452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2D90EE0-C61D-134C-9D22-5C8EDCEB9235}"/>
              </a:ext>
            </a:extLst>
          </p:cNvPr>
          <p:cNvSpPr txBox="1"/>
          <p:nvPr/>
        </p:nvSpPr>
        <p:spPr>
          <a:xfrm>
            <a:off x="-16422" y="26604"/>
            <a:ext cx="295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COURNOT OLIGOPOLY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07EA69A-1F7D-3A4A-9D58-AE197AB3A074}"/>
              </a:ext>
            </a:extLst>
          </p:cNvPr>
          <p:cNvCxnSpPr>
            <a:cxnSpLocks/>
          </p:cNvCxnSpPr>
          <p:nvPr/>
        </p:nvCxnSpPr>
        <p:spPr>
          <a:xfrm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5F6DB31F-ACC8-824C-9DC0-C4CD9C6E8536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28" name="TextBox 127">
            <a:extLst>
              <a:ext uri="{FF2B5EF4-FFF2-40B4-BE49-F238E27FC236}">
                <a16:creationId xmlns:a16="http://schemas.microsoft.com/office/drawing/2014/main" id="{E4C447D0-EB11-6643-8F4C-CAD3992692A1}"/>
              </a:ext>
            </a:extLst>
          </p:cNvPr>
          <p:cNvSpPr txBox="1"/>
          <p:nvPr/>
        </p:nvSpPr>
        <p:spPr>
          <a:xfrm>
            <a:off x="2951225" y="5060266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+ 4.548 MW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E54F766-9C26-A44B-BEA9-F63EDEECC3BA}"/>
              </a:ext>
            </a:extLst>
          </p:cNvPr>
          <p:cNvSpPr txBox="1"/>
          <p:nvPr/>
        </p:nvSpPr>
        <p:spPr>
          <a:xfrm>
            <a:off x="10762686" y="847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7F0B73E-D463-CC4E-9DB4-96D764FF5EAF}"/>
              </a:ext>
            </a:extLst>
          </p:cNvPr>
          <p:cNvSpPr txBox="1"/>
          <p:nvPr/>
        </p:nvSpPr>
        <p:spPr>
          <a:xfrm>
            <a:off x="11197994" y="842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6DB0FA3-D141-594A-8F26-84EBDB5D9988}"/>
              </a:ext>
            </a:extLst>
          </p:cNvPr>
          <p:cNvSpPr txBox="1"/>
          <p:nvPr/>
        </p:nvSpPr>
        <p:spPr>
          <a:xfrm>
            <a:off x="11651570" y="838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5215330-6CB0-2A44-823A-17F35E9432DA}"/>
              </a:ext>
            </a:extLst>
          </p:cNvPr>
          <p:cNvSpPr txBox="1"/>
          <p:nvPr/>
        </p:nvSpPr>
        <p:spPr>
          <a:xfrm>
            <a:off x="5808321" y="275937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+ 7.19 MW</a:t>
            </a:r>
          </a:p>
        </p:txBody>
      </p:sp>
      <p:graphicFrame>
        <p:nvGraphicFramePr>
          <p:cNvPr id="116" name="Table 115">
            <a:extLst>
              <a:ext uri="{FF2B5EF4-FFF2-40B4-BE49-F238E27FC236}">
                <a16:creationId xmlns:a16="http://schemas.microsoft.com/office/drawing/2014/main" id="{70EB4667-4E2C-3E43-A34A-9CFA6824B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142821"/>
              </p:ext>
            </p:extLst>
          </p:nvPr>
        </p:nvGraphicFramePr>
        <p:xfrm>
          <a:off x="8952050" y="565345"/>
          <a:ext cx="554408" cy="283845"/>
        </p:xfrm>
        <a:graphic>
          <a:graphicData uri="http://schemas.openxmlformats.org/drawingml/2006/table">
            <a:tbl>
              <a:tblPr/>
              <a:tblGrid>
                <a:gridCol w="554408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9867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FFDA8010-0BA9-B44A-A603-81CFD706F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507943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10200.8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49151.1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59351.9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8455.56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49981.1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 58436.6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Arc 160">
            <a:extLst>
              <a:ext uri="{FF2B5EF4-FFF2-40B4-BE49-F238E27FC236}">
                <a16:creationId xmlns:a16="http://schemas.microsoft.com/office/drawing/2014/main" id="{E819A825-BBA8-1A46-8E52-AC8A0DD24C1B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</a:t>
            </a:r>
            <a:r>
              <a:rPr lang="en-GB" sz="2400" dirty="0">
                <a:solidFill>
                  <a:schemeClr val="accent2"/>
                </a:solidFill>
              </a:rPr>
              <a:t> </a:t>
            </a:r>
            <a:r>
              <a:rPr lang="en-GB" sz="2400" dirty="0">
                <a:solidFill>
                  <a:sysClr val="windowText" lastClr="000000"/>
                </a:solidFill>
              </a:rPr>
              <a:t>1 MW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5646149-91D3-5F4F-AD51-0FE00AD9AB5A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DAF25FB-C50F-614F-9E77-4F62E3FD245D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352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CENTRALISED PLANNING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E1263E-9582-9C4C-B45F-33AE30B64F69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+ 0.897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CDCFD41-93A1-C14F-BD43-D207965F8F8B}"/>
              </a:ext>
            </a:extLst>
          </p:cNvPr>
          <p:cNvSpPr txBox="1"/>
          <p:nvPr/>
        </p:nvSpPr>
        <p:spPr>
          <a:xfrm>
            <a:off x="8892242" y="5112849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+ 21.942 MW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2B8CCC-4C5D-3645-8387-832C1768BDEC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FD319BB-98ED-A647-9B2E-9BC1B3B64562}"/>
              </a:ext>
            </a:extLst>
          </p:cNvPr>
          <p:cNvCxnSpPr>
            <a:cxnSpLocks/>
          </p:cNvCxnSpPr>
          <p:nvPr/>
        </p:nvCxnSpPr>
        <p:spPr>
          <a:xfrm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E4975EB-0462-A347-BC4D-EC7F80D34383}"/>
              </a:ext>
            </a:extLst>
          </p:cNvPr>
          <p:cNvCxnSpPr>
            <a:cxnSpLocks/>
          </p:cNvCxnSpPr>
          <p:nvPr/>
        </p:nvCxnSpPr>
        <p:spPr>
          <a:xfrm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4106FAF-2A08-5F41-9450-5E789774F8C1}"/>
              </a:ext>
            </a:extLst>
          </p:cNvPr>
          <p:cNvCxnSpPr>
            <a:cxnSpLocks/>
          </p:cNvCxnSpPr>
          <p:nvPr/>
        </p:nvCxnSpPr>
        <p:spPr>
          <a:xfrm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329DD4A-2BE9-6441-B032-ACF742BE3E17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94DCA45-BB05-CF45-A6AB-DB02573FC871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9765232-0F1F-734D-AF45-C0C3C27E7E5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945D21F-A24B-3B41-98DA-805950BE7A1E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BD9C1EC-90DC-814D-904C-7B9A9B4B924F}"/>
              </a:ext>
            </a:extLst>
          </p:cNvPr>
          <p:cNvCxnSpPr>
            <a:cxnSpLocks/>
          </p:cNvCxnSpPr>
          <p:nvPr/>
        </p:nvCxnSpPr>
        <p:spPr>
          <a:xfrm rot="10800000"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82F3C9-8BA8-0142-BEE2-07A3D877131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7DD2763-4029-5447-9F67-D826BC29E2E7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DB59148-CCE7-714F-BF1A-9EC49A0382DF}"/>
              </a:ext>
            </a:extLst>
          </p:cNvPr>
          <p:cNvCxnSpPr>
            <a:cxnSpLocks/>
          </p:cNvCxnSpPr>
          <p:nvPr/>
        </p:nvCxnSpPr>
        <p:spPr>
          <a:xfrm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00402E-4EE3-2E49-B9AE-C270199E40A8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70E8E3C-A22C-C848-8C75-E1A215668FE9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93CE661-54BD-834D-84C5-838D1FD922D3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F171E30-72AC-DA4C-BDE4-5103224786F0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3FA861D-5E94-944F-90D0-C1527CBE96C3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58B7185-AEC6-0947-B88A-8C3CAB59D508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E468084C-6E1C-A544-BD17-1471BE3E2C86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F83CA418-7347-9A46-BF6C-9A557AC6DC20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20EBF993-0EC1-F246-9DEF-018D3E78FD8B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542DB9EF-DDAE-C04E-B53F-45FC24B88601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157F5DC-B828-174F-9FB5-1248D9B6FFDD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17C064F-5347-5D41-A440-11D40285E065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970860B-7B82-194A-9E05-79BC6C10BEE3}"/>
              </a:ext>
            </a:extLst>
          </p:cNvPr>
          <p:cNvSpPr txBox="1"/>
          <p:nvPr/>
        </p:nvSpPr>
        <p:spPr>
          <a:xfrm>
            <a:off x="7501410" y="853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7EED41E-F2CD-0741-8B4D-180ED507D3BA}"/>
              </a:ext>
            </a:extLst>
          </p:cNvPr>
          <p:cNvSpPr txBox="1"/>
          <p:nvPr/>
        </p:nvSpPr>
        <p:spPr>
          <a:xfrm>
            <a:off x="7936718" y="849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E5979A4-DDA4-A647-970B-0110E2786B1E}"/>
              </a:ext>
            </a:extLst>
          </p:cNvPr>
          <p:cNvSpPr txBox="1"/>
          <p:nvPr/>
        </p:nvSpPr>
        <p:spPr>
          <a:xfrm>
            <a:off x="8390294" y="8452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06499EB-A258-7447-9A76-0F8E8B1A321C}"/>
              </a:ext>
            </a:extLst>
          </p:cNvPr>
          <p:cNvSpPr txBox="1"/>
          <p:nvPr/>
        </p:nvSpPr>
        <p:spPr>
          <a:xfrm>
            <a:off x="10762686" y="847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50F26A1-27F2-FA4A-A0E6-21B2B4295B9A}"/>
              </a:ext>
            </a:extLst>
          </p:cNvPr>
          <p:cNvSpPr txBox="1"/>
          <p:nvPr/>
        </p:nvSpPr>
        <p:spPr>
          <a:xfrm>
            <a:off x="11197994" y="842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C0D196E-181C-A148-9003-ED71E2636D98}"/>
              </a:ext>
            </a:extLst>
          </p:cNvPr>
          <p:cNvSpPr txBox="1"/>
          <p:nvPr/>
        </p:nvSpPr>
        <p:spPr>
          <a:xfrm>
            <a:off x="11651570" y="838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9E82B65-F962-4743-9CD1-BF03B62B36DC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167A1A7-33CA-594D-A0E3-000EE2CF9CC9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0A429F7-E8F0-C341-BAAE-1412D095914C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>
            <a:extLst>
              <a:ext uri="{FF2B5EF4-FFF2-40B4-BE49-F238E27FC236}">
                <a16:creationId xmlns:a16="http://schemas.microsoft.com/office/drawing/2014/main" id="{4BC07D13-C0AB-2E4D-A2FD-0F26690F9C2C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1B260A5-185A-0445-A664-56809793C755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2855D137-4A30-6144-8600-82516E0A097D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A11746F-5DFB-8D4B-87DC-64EB86088E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+ 26.484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DF012E-69FE-024E-AE72-CA899F857DCC}"/>
              </a:ext>
            </a:extLst>
          </p:cNvPr>
          <p:cNvSpPr txBox="1"/>
          <p:nvPr/>
        </p:nvSpPr>
        <p:spPr>
          <a:xfrm>
            <a:off x="1058320" y="4832696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+ 2.628 MW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340CED3-5B6C-C141-A817-3A5C10187CCF}"/>
              </a:ext>
            </a:extLst>
          </p:cNvPr>
          <p:cNvSpPr txBox="1"/>
          <p:nvPr/>
        </p:nvSpPr>
        <p:spPr>
          <a:xfrm>
            <a:off x="2907099" y="5040635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+ 0.322 MW</a:t>
            </a:r>
          </a:p>
        </p:txBody>
      </p:sp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4E79FEEF-501B-6342-A41B-15ACF263448E}"/>
              </a:ext>
            </a:extLst>
          </p:cNvPr>
          <p:cNvGraphicFramePr>
            <a:graphicFrameLocks noGrp="1"/>
          </p:cNvGraphicFramePr>
          <p:nvPr/>
        </p:nvGraphicFramePr>
        <p:xfrm>
          <a:off x="8997770" y="565345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90" name="TextBox 89">
            <a:extLst>
              <a:ext uri="{FF2B5EF4-FFF2-40B4-BE49-F238E27FC236}">
                <a16:creationId xmlns:a16="http://schemas.microsoft.com/office/drawing/2014/main" id="{FB077159-628A-FA4C-8C6D-21EA5C27F8E4}"/>
              </a:ext>
            </a:extLst>
          </p:cNvPr>
          <p:cNvSpPr txBox="1"/>
          <p:nvPr/>
        </p:nvSpPr>
        <p:spPr>
          <a:xfrm>
            <a:off x="3999720" y="2498859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+ 2.292 MW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047208C-03FC-744A-841F-84414969093E}"/>
              </a:ext>
            </a:extLst>
          </p:cNvPr>
          <p:cNvSpPr txBox="1"/>
          <p:nvPr/>
        </p:nvSpPr>
        <p:spPr>
          <a:xfrm>
            <a:off x="5850277" y="2745132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+ 0.68 MW</a:t>
            </a:r>
          </a:p>
        </p:txBody>
      </p:sp>
    </p:spTree>
    <p:extLst>
      <p:ext uri="{BB962C8B-B14F-4D97-AF65-F5344CB8AC3E}">
        <p14:creationId xmlns:p14="http://schemas.microsoft.com/office/powerpoint/2010/main" val="353060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611174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12196.0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56612.3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68808.3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10165.7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56612.3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66778.0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 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PERFECT COMPETITION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516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+ 2.086 MW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C1878F-A201-9C4B-83B2-F89F66406C6C}"/>
              </a:ext>
            </a:extLst>
          </p:cNvPr>
          <p:cNvSpPr txBox="1"/>
          <p:nvPr/>
        </p:nvSpPr>
        <p:spPr>
          <a:xfrm>
            <a:off x="8866611" y="5106928"/>
            <a:ext cx="11456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+ 33.418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535839A-389E-4F43-86D5-26AB8B57E7A5}"/>
              </a:ext>
            </a:extLst>
          </p:cNvPr>
          <p:cNvCxnSpPr>
            <a:cxnSpLocks/>
          </p:cNvCxnSpPr>
          <p:nvPr/>
        </p:nvCxnSpPr>
        <p:spPr>
          <a:xfrm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 rot="10800000"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36DC22F-96F2-1D41-8721-19410280486E}"/>
              </a:ext>
            </a:extLst>
          </p:cNvPr>
          <p:cNvSpPr txBox="1"/>
          <p:nvPr/>
        </p:nvSpPr>
        <p:spPr>
          <a:xfrm>
            <a:off x="7501410" y="853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532DA7C-F3FA-0841-A410-6D97F6D001D3}"/>
              </a:ext>
            </a:extLst>
          </p:cNvPr>
          <p:cNvSpPr txBox="1"/>
          <p:nvPr/>
        </p:nvSpPr>
        <p:spPr>
          <a:xfrm>
            <a:off x="7936718" y="849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5876CB7-C21A-1D45-9F54-DA2AAD45B6D3}"/>
              </a:ext>
            </a:extLst>
          </p:cNvPr>
          <p:cNvSpPr txBox="1"/>
          <p:nvPr/>
        </p:nvSpPr>
        <p:spPr>
          <a:xfrm>
            <a:off x="8390294" y="8452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876D0B5-C4BF-BB44-B2C6-CAA079AFDE34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41D31B3-103C-0B49-AFCF-1B24B2B42F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+ 23.28</a:t>
            </a:r>
          </a:p>
          <a:p>
            <a:pPr algn="ctr"/>
            <a:r>
              <a:rPr lang="en-GB" sz="2000" dirty="0">
                <a:solidFill>
                  <a:schemeClr val="accent2"/>
                </a:solidFill>
              </a:rPr>
              <a:t>MW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ACFDC496-38A9-844D-A6D2-446324C2D81E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27F8E129-FA72-F546-993C-302A2A613A5C}"/>
              </a:ext>
            </a:extLst>
          </p:cNvPr>
          <p:cNvSpPr txBox="1"/>
          <p:nvPr/>
        </p:nvSpPr>
        <p:spPr>
          <a:xfrm>
            <a:off x="5818715" y="2765792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+ 7.213 MW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2258387-0BF2-FE46-9131-1B5C9E32E935}"/>
              </a:ext>
            </a:extLst>
          </p:cNvPr>
          <p:cNvSpPr txBox="1"/>
          <p:nvPr/>
        </p:nvSpPr>
        <p:spPr>
          <a:xfrm>
            <a:off x="2885716" y="5034469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+ 4.546 MW</a:t>
            </a:r>
          </a:p>
        </p:txBody>
      </p:sp>
      <p:graphicFrame>
        <p:nvGraphicFramePr>
          <p:cNvPr id="123" name="Table 122">
            <a:extLst>
              <a:ext uri="{FF2B5EF4-FFF2-40B4-BE49-F238E27FC236}">
                <a16:creationId xmlns:a16="http://schemas.microsoft.com/office/drawing/2014/main" id="{7619F994-D005-BD41-96AC-9B2A0745736B}"/>
              </a:ext>
            </a:extLst>
          </p:cNvPr>
          <p:cNvGraphicFramePr>
            <a:graphicFrameLocks noGrp="1"/>
          </p:cNvGraphicFramePr>
          <p:nvPr/>
        </p:nvGraphicFramePr>
        <p:xfrm>
          <a:off x="8996126" y="562058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8" name="TextBox 87">
            <a:extLst>
              <a:ext uri="{FF2B5EF4-FFF2-40B4-BE49-F238E27FC236}">
                <a16:creationId xmlns:a16="http://schemas.microsoft.com/office/drawing/2014/main" id="{42543CB5-3D34-AC4A-9B9C-A9552C89A092}"/>
              </a:ext>
            </a:extLst>
          </p:cNvPr>
          <p:cNvSpPr txBox="1"/>
          <p:nvPr/>
        </p:nvSpPr>
        <p:spPr>
          <a:xfrm>
            <a:off x="10762686" y="847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F5EBD88-31A1-224B-B0EC-C7F4734C2D7C}"/>
              </a:ext>
            </a:extLst>
          </p:cNvPr>
          <p:cNvSpPr txBox="1"/>
          <p:nvPr/>
        </p:nvSpPr>
        <p:spPr>
          <a:xfrm>
            <a:off x="11197994" y="842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0EDEACF-13AF-8344-97BA-3CFC734E9A0F}"/>
              </a:ext>
            </a:extLst>
          </p:cNvPr>
          <p:cNvSpPr txBox="1"/>
          <p:nvPr/>
        </p:nvSpPr>
        <p:spPr>
          <a:xfrm>
            <a:off x="11651570" y="838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</p:spTree>
    <p:extLst>
      <p:ext uri="{BB962C8B-B14F-4D97-AF65-F5344CB8AC3E}">
        <p14:creationId xmlns:p14="http://schemas.microsoft.com/office/powerpoint/2010/main" val="2165252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595653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/>
                        <a:t>S.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VRES gen.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% 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Conv. gen.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Consum.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12196.0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56612.3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68808.3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10165.7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56612.3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66778.0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A063622-8DB0-ED40-AB7D-6D2E91ACF873}"/>
              </a:ext>
            </a:extLst>
          </p:cNvPr>
          <p:cNvSpPr txBox="1"/>
          <p:nvPr/>
        </p:nvSpPr>
        <p:spPr>
          <a:xfrm>
            <a:off x="10924364" y="4831069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 1 MW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0B3CB08-8801-784B-95AA-070B0B46964C}"/>
              </a:ext>
            </a:extLst>
          </p:cNvPr>
          <p:cNvSpPr txBox="1"/>
          <p:nvPr/>
        </p:nvSpPr>
        <p:spPr>
          <a:xfrm>
            <a:off x="10772806" y="5142033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+ 28.872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+ 2.086 MW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C1878F-A201-9C4B-83B2-F89F66406C6C}"/>
              </a:ext>
            </a:extLst>
          </p:cNvPr>
          <p:cNvSpPr txBox="1"/>
          <p:nvPr/>
        </p:nvSpPr>
        <p:spPr>
          <a:xfrm>
            <a:off x="8866611" y="510692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+ 27.826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 rot="10800000"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36DC22F-96F2-1D41-8721-19410280486E}"/>
              </a:ext>
            </a:extLst>
          </p:cNvPr>
          <p:cNvSpPr txBox="1"/>
          <p:nvPr/>
        </p:nvSpPr>
        <p:spPr>
          <a:xfrm>
            <a:off x="7501410" y="853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532DA7C-F3FA-0841-A410-6D97F6D001D3}"/>
              </a:ext>
            </a:extLst>
          </p:cNvPr>
          <p:cNvSpPr txBox="1"/>
          <p:nvPr/>
        </p:nvSpPr>
        <p:spPr>
          <a:xfrm>
            <a:off x="7936718" y="849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5876CB7-C21A-1D45-9F54-DA2AAD45B6D3}"/>
              </a:ext>
            </a:extLst>
          </p:cNvPr>
          <p:cNvSpPr txBox="1"/>
          <p:nvPr/>
        </p:nvSpPr>
        <p:spPr>
          <a:xfrm>
            <a:off x="8390294" y="8452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2D90EE0-C61D-134C-9D22-5C8EDCEB9235}"/>
              </a:ext>
            </a:extLst>
          </p:cNvPr>
          <p:cNvSpPr txBox="1"/>
          <p:nvPr/>
        </p:nvSpPr>
        <p:spPr>
          <a:xfrm>
            <a:off x="-16422" y="26604"/>
            <a:ext cx="295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COURNOT OLIGOPOLY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07EA69A-1F7D-3A4A-9D58-AE197AB3A074}"/>
              </a:ext>
            </a:extLst>
          </p:cNvPr>
          <p:cNvCxnSpPr>
            <a:cxnSpLocks/>
          </p:cNvCxnSpPr>
          <p:nvPr/>
        </p:nvCxnSpPr>
        <p:spPr>
          <a:xfrm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5F6DB31F-ACC8-824C-9DC0-C4CD9C6E8536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94" name="TextBox 93">
            <a:extLst>
              <a:ext uri="{FF2B5EF4-FFF2-40B4-BE49-F238E27FC236}">
                <a16:creationId xmlns:a16="http://schemas.microsoft.com/office/drawing/2014/main" id="{4A45766A-5735-8644-BF2A-BBB8539FCF22}"/>
              </a:ext>
            </a:extLst>
          </p:cNvPr>
          <p:cNvSpPr txBox="1"/>
          <p:nvPr/>
        </p:nvSpPr>
        <p:spPr>
          <a:xfrm>
            <a:off x="3989290" y="2525233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+ 7.213 MW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4C447D0-EB11-6643-8F4C-CAD3992692A1}"/>
              </a:ext>
            </a:extLst>
          </p:cNvPr>
          <p:cNvSpPr txBox="1"/>
          <p:nvPr/>
        </p:nvSpPr>
        <p:spPr>
          <a:xfrm>
            <a:off x="2951225" y="5060266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+ 4.546 MW</a:t>
            </a:r>
          </a:p>
        </p:txBody>
      </p:sp>
      <p:graphicFrame>
        <p:nvGraphicFramePr>
          <p:cNvPr id="127" name="Table 126">
            <a:extLst>
              <a:ext uri="{FF2B5EF4-FFF2-40B4-BE49-F238E27FC236}">
                <a16:creationId xmlns:a16="http://schemas.microsoft.com/office/drawing/2014/main" id="{A301FF65-E7E5-9548-AA30-6373E12A6EB0}"/>
              </a:ext>
            </a:extLst>
          </p:cNvPr>
          <p:cNvGraphicFramePr>
            <a:graphicFrameLocks noGrp="1"/>
          </p:cNvGraphicFramePr>
          <p:nvPr/>
        </p:nvGraphicFramePr>
        <p:xfrm>
          <a:off x="8997770" y="555056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19" name="TextBox 118">
            <a:extLst>
              <a:ext uri="{FF2B5EF4-FFF2-40B4-BE49-F238E27FC236}">
                <a16:creationId xmlns:a16="http://schemas.microsoft.com/office/drawing/2014/main" id="{DE54F766-9C26-A44B-BEA9-F63EDEECC3BA}"/>
              </a:ext>
            </a:extLst>
          </p:cNvPr>
          <p:cNvSpPr txBox="1"/>
          <p:nvPr/>
        </p:nvSpPr>
        <p:spPr>
          <a:xfrm>
            <a:off x="10762686" y="847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7F0B73E-D463-CC4E-9DB4-96D764FF5EAF}"/>
              </a:ext>
            </a:extLst>
          </p:cNvPr>
          <p:cNvSpPr txBox="1"/>
          <p:nvPr/>
        </p:nvSpPr>
        <p:spPr>
          <a:xfrm>
            <a:off x="11197994" y="842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6DB0FA3-D141-594A-8F26-84EBDB5D9988}"/>
              </a:ext>
            </a:extLst>
          </p:cNvPr>
          <p:cNvSpPr txBox="1"/>
          <p:nvPr/>
        </p:nvSpPr>
        <p:spPr>
          <a:xfrm>
            <a:off x="11651570" y="838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</p:spTree>
    <p:extLst>
      <p:ext uri="{BB962C8B-B14F-4D97-AF65-F5344CB8AC3E}">
        <p14:creationId xmlns:p14="http://schemas.microsoft.com/office/powerpoint/2010/main" val="859134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FFDA8010-0BA9-B44A-A603-81CFD706F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967804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16518.7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33183.6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49702.3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13870.8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36554.0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50424.8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Arc 160">
            <a:extLst>
              <a:ext uri="{FF2B5EF4-FFF2-40B4-BE49-F238E27FC236}">
                <a16:creationId xmlns:a16="http://schemas.microsoft.com/office/drawing/2014/main" id="{E819A825-BBA8-1A46-8E52-AC8A0DD24C1B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</a:t>
            </a:r>
            <a:r>
              <a:rPr lang="en-GB" sz="2400" dirty="0">
                <a:solidFill>
                  <a:schemeClr val="accent2"/>
                </a:solidFill>
              </a:rPr>
              <a:t> </a:t>
            </a:r>
            <a:r>
              <a:rPr lang="en-GB" sz="2400" dirty="0">
                <a:solidFill>
                  <a:sysClr val="windowText" lastClr="000000"/>
                </a:solidFill>
              </a:rPr>
              <a:t>1 MW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5646149-91D3-5F4F-AD51-0FE00AD9AB5A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DAF25FB-C50F-614F-9E77-4F62E3FD245D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352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CENTRALISED PLANNING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E1263E-9582-9C4C-B45F-33AE30B64F69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+ 2.054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CDCFD41-93A1-C14F-BD43-D207965F8F8B}"/>
              </a:ext>
            </a:extLst>
          </p:cNvPr>
          <p:cNvSpPr txBox="1"/>
          <p:nvPr/>
        </p:nvSpPr>
        <p:spPr>
          <a:xfrm>
            <a:off x="8892242" y="5112849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+ 16.777 MW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2B8CCC-4C5D-3645-8387-832C1768BDEC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FD319BB-98ED-A647-9B2E-9BC1B3B6456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E4975EB-0462-A347-BC4D-EC7F80D3438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4106FAF-2A08-5F41-9450-5E789774F8C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329DD4A-2BE9-6441-B032-ACF742BE3E17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94DCA45-BB05-CF45-A6AB-DB02573FC871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9765232-0F1F-734D-AF45-C0C3C27E7E5F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945D21F-A24B-3B41-98DA-805950BE7A1E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BD9C1EC-90DC-814D-904C-7B9A9B4B924F}"/>
              </a:ext>
            </a:extLst>
          </p:cNvPr>
          <p:cNvCxnSpPr>
            <a:cxnSpLocks/>
          </p:cNvCxnSpPr>
          <p:nvPr/>
        </p:nvCxnSpPr>
        <p:spPr>
          <a:xfrm rot="10800000"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82F3C9-8BA8-0142-BEE2-07A3D877131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7DD2763-4029-5447-9F67-D826BC29E2E7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DB59148-CCE7-714F-BF1A-9EC49A0382DF}"/>
              </a:ext>
            </a:extLst>
          </p:cNvPr>
          <p:cNvCxnSpPr>
            <a:cxnSpLocks/>
          </p:cNvCxnSpPr>
          <p:nvPr/>
        </p:nvCxnSpPr>
        <p:spPr>
          <a:xfrm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00402E-4EE3-2E49-B9AE-C270199E40A8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70E8E3C-A22C-C848-8C75-E1A215668FE9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93CE661-54BD-834D-84C5-838D1FD922D3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F171E30-72AC-DA4C-BDE4-5103224786F0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3FA861D-5E94-944F-90D0-C1527CBE96C3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58B7185-AEC6-0947-B88A-8C3CAB59D508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E468084C-6E1C-A544-BD17-1471BE3E2C86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F83CA418-7347-9A46-BF6C-9A557AC6DC20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20EBF993-0EC1-F246-9DEF-018D3E78FD8B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542DB9EF-DDAE-C04E-B53F-45FC24B88601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157F5DC-B828-174F-9FB5-1248D9B6FFDD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17C064F-5347-5D41-A440-11D40285E065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970860B-7B82-194A-9E05-79BC6C10BEE3}"/>
              </a:ext>
            </a:extLst>
          </p:cNvPr>
          <p:cNvSpPr txBox="1"/>
          <p:nvPr/>
        </p:nvSpPr>
        <p:spPr>
          <a:xfrm>
            <a:off x="7446546" y="8534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7EED41E-F2CD-0741-8B4D-180ED507D3BA}"/>
              </a:ext>
            </a:extLst>
          </p:cNvPr>
          <p:cNvSpPr txBox="1"/>
          <p:nvPr/>
        </p:nvSpPr>
        <p:spPr>
          <a:xfrm>
            <a:off x="7881854" y="849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E5979A4-DDA4-A647-970B-0110E2786B1E}"/>
              </a:ext>
            </a:extLst>
          </p:cNvPr>
          <p:cNvSpPr txBox="1"/>
          <p:nvPr/>
        </p:nvSpPr>
        <p:spPr>
          <a:xfrm>
            <a:off x="8335430" y="8452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06499EB-A258-7447-9A76-0F8E8B1A321C}"/>
              </a:ext>
            </a:extLst>
          </p:cNvPr>
          <p:cNvSpPr txBox="1"/>
          <p:nvPr/>
        </p:nvSpPr>
        <p:spPr>
          <a:xfrm>
            <a:off x="10762686" y="847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50F26A1-27F2-FA4A-A0E6-21B2B4295B9A}"/>
              </a:ext>
            </a:extLst>
          </p:cNvPr>
          <p:cNvSpPr txBox="1"/>
          <p:nvPr/>
        </p:nvSpPr>
        <p:spPr>
          <a:xfrm>
            <a:off x="11197994" y="842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C0D196E-181C-A148-9003-ED71E2636D98}"/>
              </a:ext>
            </a:extLst>
          </p:cNvPr>
          <p:cNvSpPr txBox="1"/>
          <p:nvPr/>
        </p:nvSpPr>
        <p:spPr>
          <a:xfrm>
            <a:off x="11651570" y="838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9E82B65-F962-4743-9CD1-BF03B62B36DC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167A1A7-33CA-594D-A0E3-000EE2CF9CC9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0A429F7-E8F0-C341-BAAE-1412D095914C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>
            <a:extLst>
              <a:ext uri="{FF2B5EF4-FFF2-40B4-BE49-F238E27FC236}">
                <a16:creationId xmlns:a16="http://schemas.microsoft.com/office/drawing/2014/main" id="{4BC07D13-C0AB-2E4D-A2FD-0F26690F9C2C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1B260A5-185A-0445-A664-56809793C755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2855D137-4A30-6144-8600-82516E0A097D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A11746F-5DFB-8D4B-87DC-64EB86088E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+ 17.119 MW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B077159-628A-FA4C-8C6D-21EA5C27F8E4}"/>
              </a:ext>
            </a:extLst>
          </p:cNvPr>
          <p:cNvSpPr txBox="1"/>
          <p:nvPr/>
        </p:nvSpPr>
        <p:spPr>
          <a:xfrm>
            <a:off x="3999720" y="2498859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+ 10.158 MW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047208C-03FC-744A-841F-84414969093E}"/>
              </a:ext>
            </a:extLst>
          </p:cNvPr>
          <p:cNvSpPr txBox="1"/>
          <p:nvPr/>
        </p:nvSpPr>
        <p:spPr>
          <a:xfrm>
            <a:off x="5850277" y="2745132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+ 6.243 MW</a:t>
            </a:r>
          </a:p>
        </p:txBody>
      </p:sp>
      <p:graphicFrame>
        <p:nvGraphicFramePr>
          <p:cNvPr id="88" name="Table 87">
            <a:extLst>
              <a:ext uri="{FF2B5EF4-FFF2-40B4-BE49-F238E27FC236}">
                <a16:creationId xmlns:a16="http://schemas.microsoft.com/office/drawing/2014/main" id="{5A5DDBA1-BB48-3A4E-A605-F813A747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286749"/>
              </p:ext>
            </p:extLst>
          </p:nvPr>
        </p:nvGraphicFramePr>
        <p:xfrm>
          <a:off x="8942906" y="555056"/>
          <a:ext cx="554408" cy="283845"/>
        </p:xfrm>
        <a:graphic>
          <a:graphicData uri="http://schemas.openxmlformats.org/drawingml/2006/table">
            <a:tbl>
              <a:tblPr/>
              <a:tblGrid>
                <a:gridCol w="554408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698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867971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18326.8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47958.6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66285.4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15228.2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47958.6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63186.8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 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PERFECT COMPETITION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516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+ 2.054 MW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C1878F-A201-9C4B-83B2-F89F66406C6C}"/>
              </a:ext>
            </a:extLst>
          </p:cNvPr>
          <p:cNvSpPr txBox="1"/>
          <p:nvPr/>
        </p:nvSpPr>
        <p:spPr>
          <a:xfrm>
            <a:off x="8866611" y="510692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 24.817 MW 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535839A-389E-4F43-86D5-26AB8B57E7A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 rot="10800000"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876D0B5-C4BF-BB44-B2C6-CAA079AFDE34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41D31B3-103C-0B49-AFCF-1B24B2B42F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+ 23.55</a:t>
            </a:r>
          </a:p>
          <a:p>
            <a:pPr algn="ctr"/>
            <a:r>
              <a:rPr lang="en-GB" sz="2000" dirty="0">
                <a:solidFill>
                  <a:schemeClr val="accent2"/>
                </a:solidFill>
              </a:rPr>
              <a:t>MW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ACFDC496-38A9-844D-A6D2-446324C2D81E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27F8E129-FA72-F546-993C-302A2A613A5C}"/>
              </a:ext>
            </a:extLst>
          </p:cNvPr>
          <p:cNvSpPr txBox="1"/>
          <p:nvPr/>
        </p:nvSpPr>
        <p:spPr>
          <a:xfrm>
            <a:off x="5818715" y="2765792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+ 12.018 MW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2543CB5-3D34-AC4A-9B9C-A9552C89A092}"/>
              </a:ext>
            </a:extLst>
          </p:cNvPr>
          <p:cNvSpPr txBox="1"/>
          <p:nvPr/>
        </p:nvSpPr>
        <p:spPr>
          <a:xfrm>
            <a:off x="10762686" y="847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F5EBD88-31A1-224B-B0EC-C7F4734C2D7C}"/>
              </a:ext>
            </a:extLst>
          </p:cNvPr>
          <p:cNvSpPr txBox="1"/>
          <p:nvPr/>
        </p:nvSpPr>
        <p:spPr>
          <a:xfrm>
            <a:off x="11197994" y="842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0EDEACF-13AF-8344-97BA-3CFC734E9A0F}"/>
              </a:ext>
            </a:extLst>
          </p:cNvPr>
          <p:cNvSpPr txBox="1"/>
          <p:nvPr/>
        </p:nvSpPr>
        <p:spPr>
          <a:xfrm>
            <a:off x="11651570" y="838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7BF6C9B-07BE-FB4E-9051-2F7BAA88D0C8}"/>
              </a:ext>
            </a:extLst>
          </p:cNvPr>
          <p:cNvSpPr txBox="1"/>
          <p:nvPr/>
        </p:nvSpPr>
        <p:spPr>
          <a:xfrm>
            <a:off x="119998" y="5153095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+ 11.093 MW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77929F6-7717-A14E-982E-365501E3095C}"/>
              </a:ext>
            </a:extLst>
          </p:cNvPr>
          <p:cNvSpPr txBox="1"/>
          <p:nvPr/>
        </p:nvSpPr>
        <p:spPr>
          <a:xfrm>
            <a:off x="7947009" y="4801833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+ 0.71 MW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97927FF-BC82-E04C-92EA-51C658AB1C23}"/>
              </a:ext>
            </a:extLst>
          </p:cNvPr>
          <p:cNvSpPr txBox="1"/>
          <p:nvPr/>
        </p:nvSpPr>
        <p:spPr>
          <a:xfrm>
            <a:off x="7446546" y="8534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E7A38FA-24AA-2946-9527-2C3A4BDAE967}"/>
              </a:ext>
            </a:extLst>
          </p:cNvPr>
          <p:cNvSpPr txBox="1"/>
          <p:nvPr/>
        </p:nvSpPr>
        <p:spPr>
          <a:xfrm>
            <a:off x="7881854" y="849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75F42C6-1176-2945-8313-F8A71F069B58}"/>
              </a:ext>
            </a:extLst>
          </p:cNvPr>
          <p:cNvSpPr txBox="1"/>
          <p:nvPr/>
        </p:nvSpPr>
        <p:spPr>
          <a:xfrm>
            <a:off x="8335430" y="8452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graphicFrame>
        <p:nvGraphicFramePr>
          <p:cNvPr id="131" name="Table 130">
            <a:extLst>
              <a:ext uri="{FF2B5EF4-FFF2-40B4-BE49-F238E27FC236}">
                <a16:creationId xmlns:a16="http://schemas.microsoft.com/office/drawing/2014/main" id="{A26C1CA7-AC6C-E549-A0E2-071DE2F74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286749"/>
              </p:ext>
            </p:extLst>
          </p:nvPr>
        </p:nvGraphicFramePr>
        <p:xfrm>
          <a:off x="8942906" y="555056"/>
          <a:ext cx="554408" cy="283845"/>
        </p:xfrm>
        <a:graphic>
          <a:graphicData uri="http://schemas.openxmlformats.org/drawingml/2006/table">
            <a:tbl>
              <a:tblPr/>
              <a:tblGrid>
                <a:gridCol w="554408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690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112099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/>
                        <a:t>S.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VRES gen.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% 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Conv. gen.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Consum.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18326.8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47958.6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68808.3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15228.2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47958.6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63186.8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A063622-8DB0-ED40-AB7D-6D2E91ACF873}"/>
              </a:ext>
            </a:extLst>
          </p:cNvPr>
          <p:cNvSpPr txBox="1"/>
          <p:nvPr/>
        </p:nvSpPr>
        <p:spPr>
          <a:xfrm>
            <a:off x="10924364" y="4831069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 1 MW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0B3CB08-8801-784B-95AA-070B0B46964C}"/>
              </a:ext>
            </a:extLst>
          </p:cNvPr>
          <p:cNvSpPr txBox="1"/>
          <p:nvPr/>
        </p:nvSpPr>
        <p:spPr>
          <a:xfrm>
            <a:off x="10772806" y="5142033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+ 23.55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+ 2.054 MW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C1878F-A201-9C4B-83B2-F89F66406C6C}"/>
              </a:ext>
            </a:extLst>
          </p:cNvPr>
          <p:cNvSpPr txBox="1"/>
          <p:nvPr/>
        </p:nvSpPr>
        <p:spPr>
          <a:xfrm>
            <a:off x="8866611" y="510692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+ 24.817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 rot="10800000"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2D90EE0-C61D-134C-9D22-5C8EDCEB9235}"/>
              </a:ext>
            </a:extLst>
          </p:cNvPr>
          <p:cNvSpPr txBox="1"/>
          <p:nvPr/>
        </p:nvSpPr>
        <p:spPr>
          <a:xfrm>
            <a:off x="-16422" y="26604"/>
            <a:ext cx="295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COURNOT OLIGOPOLY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07EA69A-1F7D-3A4A-9D58-AE197AB3A074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5F6DB31F-ACC8-824C-9DC0-C4CD9C6E8536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28" name="TextBox 127">
            <a:extLst>
              <a:ext uri="{FF2B5EF4-FFF2-40B4-BE49-F238E27FC236}">
                <a16:creationId xmlns:a16="http://schemas.microsoft.com/office/drawing/2014/main" id="{E4C447D0-EB11-6643-8F4C-CAD3992692A1}"/>
              </a:ext>
            </a:extLst>
          </p:cNvPr>
          <p:cNvSpPr txBox="1"/>
          <p:nvPr/>
        </p:nvSpPr>
        <p:spPr>
          <a:xfrm>
            <a:off x="5829092" y="2792493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+ 12.018 MW</a:t>
            </a:r>
          </a:p>
        </p:txBody>
      </p:sp>
      <p:graphicFrame>
        <p:nvGraphicFramePr>
          <p:cNvPr id="127" name="Table 126">
            <a:extLst>
              <a:ext uri="{FF2B5EF4-FFF2-40B4-BE49-F238E27FC236}">
                <a16:creationId xmlns:a16="http://schemas.microsoft.com/office/drawing/2014/main" id="{A301FF65-E7E5-9548-AA30-6373E12A6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39615"/>
              </p:ext>
            </p:extLst>
          </p:nvPr>
        </p:nvGraphicFramePr>
        <p:xfrm>
          <a:off x="8942906" y="555056"/>
          <a:ext cx="554408" cy="283845"/>
        </p:xfrm>
        <a:graphic>
          <a:graphicData uri="http://schemas.openxmlformats.org/drawingml/2006/table">
            <a:tbl>
              <a:tblPr/>
              <a:tblGrid>
                <a:gridCol w="554408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19" name="TextBox 118">
            <a:extLst>
              <a:ext uri="{FF2B5EF4-FFF2-40B4-BE49-F238E27FC236}">
                <a16:creationId xmlns:a16="http://schemas.microsoft.com/office/drawing/2014/main" id="{DE54F766-9C26-A44B-BEA9-F63EDEECC3BA}"/>
              </a:ext>
            </a:extLst>
          </p:cNvPr>
          <p:cNvSpPr txBox="1"/>
          <p:nvPr/>
        </p:nvSpPr>
        <p:spPr>
          <a:xfrm>
            <a:off x="10762686" y="847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7F0B73E-D463-CC4E-9DB4-96D764FF5EAF}"/>
              </a:ext>
            </a:extLst>
          </p:cNvPr>
          <p:cNvSpPr txBox="1"/>
          <p:nvPr/>
        </p:nvSpPr>
        <p:spPr>
          <a:xfrm>
            <a:off x="11197994" y="842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6DB0FA3-D141-594A-8F26-84EBDB5D9988}"/>
              </a:ext>
            </a:extLst>
          </p:cNvPr>
          <p:cNvSpPr txBox="1"/>
          <p:nvPr/>
        </p:nvSpPr>
        <p:spPr>
          <a:xfrm>
            <a:off x="11651570" y="838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A98F766-A34D-3A46-9EFF-FFE13650C646}"/>
              </a:ext>
            </a:extLst>
          </p:cNvPr>
          <p:cNvSpPr txBox="1"/>
          <p:nvPr/>
        </p:nvSpPr>
        <p:spPr>
          <a:xfrm>
            <a:off x="139621" y="5121504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+ 11.093 MW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A51D95F-2893-284F-AC06-7D56D05595AD}"/>
              </a:ext>
            </a:extLst>
          </p:cNvPr>
          <p:cNvSpPr txBox="1"/>
          <p:nvPr/>
        </p:nvSpPr>
        <p:spPr>
          <a:xfrm>
            <a:off x="9853008" y="4803881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+ 0.71 MW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3462DF5-8B13-034C-B84C-AA1319F091C0}"/>
              </a:ext>
            </a:extLst>
          </p:cNvPr>
          <p:cNvSpPr txBox="1"/>
          <p:nvPr/>
        </p:nvSpPr>
        <p:spPr>
          <a:xfrm>
            <a:off x="7446546" y="8534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B88F636-D404-E149-B373-15F814932A0A}"/>
              </a:ext>
            </a:extLst>
          </p:cNvPr>
          <p:cNvSpPr txBox="1"/>
          <p:nvPr/>
        </p:nvSpPr>
        <p:spPr>
          <a:xfrm>
            <a:off x="7881854" y="849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B004C3C-6930-164B-B2DB-0684A91F0ED5}"/>
              </a:ext>
            </a:extLst>
          </p:cNvPr>
          <p:cNvSpPr txBox="1"/>
          <p:nvPr/>
        </p:nvSpPr>
        <p:spPr>
          <a:xfrm>
            <a:off x="8335430" y="8452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2054162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FFDA8010-0BA9-B44A-A603-81CFD706F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550471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29762.2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20896.7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50659.0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25222.5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24267.1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49489.6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Arc 160">
            <a:extLst>
              <a:ext uri="{FF2B5EF4-FFF2-40B4-BE49-F238E27FC236}">
                <a16:creationId xmlns:a16="http://schemas.microsoft.com/office/drawing/2014/main" id="{E819A825-BBA8-1A46-8E52-AC8A0DD24C1B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</a:t>
            </a:r>
            <a:r>
              <a:rPr lang="en-GB" sz="2400" dirty="0">
                <a:solidFill>
                  <a:schemeClr val="accent2"/>
                </a:solidFill>
              </a:rPr>
              <a:t> </a:t>
            </a:r>
            <a:r>
              <a:rPr lang="en-GB" sz="2400" dirty="0">
                <a:solidFill>
                  <a:sysClr val="windowText" lastClr="000000"/>
                </a:solidFill>
              </a:rPr>
              <a:t>1 MW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5646149-91D3-5F4F-AD51-0FE00AD9AB5A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DAF25FB-C50F-614F-9E77-4F62E3FD245D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352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CENTRALISED PLANNING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E1263E-9582-9C4C-B45F-33AE30B64F69}"/>
              </a:ext>
            </a:extLst>
          </p:cNvPr>
          <p:cNvSpPr txBox="1"/>
          <p:nvPr/>
        </p:nvSpPr>
        <p:spPr>
          <a:xfrm>
            <a:off x="9842495" y="2110537"/>
            <a:ext cx="1588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+ 20.545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CDCFD41-93A1-C14F-BD43-D207965F8F8B}"/>
              </a:ext>
            </a:extLst>
          </p:cNvPr>
          <p:cNvSpPr txBox="1"/>
          <p:nvPr/>
        </p:nvSpPr>
        <p:spPr>
          <a:xfrm>
            <a:off x="8892242" y="5112849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+ 7.702 MW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2B8CCC-4C5D-3645-8387-832C1768BDEC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FD319BB-98ED-A647-9B2E-9BC1B3B6456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E4975EB-0462-A347-BC4D-EC7F80D3438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4106FAF-2A08-5F41-9450-5E789774F8C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329DD4A-2BE9-6441-B032-ACF742BE3E17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94DCA45-BB05-CF45-A6AB-DB02573FC871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9765232-0F1F-734D-AF45-C0C3C27E7E5F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945D21F-A24B-3B41-98DA-805950BE7A1E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BD9C1EC-90DC-814D-904C-7B9A9B4B924F}"/>
              </a:ext>
            </a:extLst>
          </p:cNvPr>
          <p:cNvCxnSpPr>
            <a:cxnSpLocks/>
          </p:cNvCxnSpPr>
          <p:nvPr/>
        </p:nvCxnSpPr>
        <p:spPr>
          <a:xfrm rot="10800000"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82F3C9-8BA8-0142-BEE2-07A3D877131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7DD2763-4029-5447-9F67-D826BC29E2E7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DB59148-CCE7-714F-BF1A-9EC49A0382DF}"/>
              </a:ext>
            </a:extLst>
          </p:cNvPr>
          <p:cNvCxnSpPr>
            <a:cxnSpLocks/>
          </p:cNvCxnSpPr>
          <p:nvPr/>
        </p:nvCxnSpPr>
        <p:spPr>
          <a:xfrm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00402E-4EE3-2E49-B9AE-C270199E40A8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70E8E3C-A22C-C848-8C75-E1A215668FE9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93CE661-54BD-834D-84C5-838D1FD922D3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F171E30-72AC-DA4C-BDE4-5103224786F0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3FA861D-5E94-944F-90D0-C1527CBE96C3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58B7185-AEC6-0947-B88A-8C3CAB59D508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E468084C-6E1C-A544-BD17-1471BE3E2C86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F83CA418-7347-9A46-BF6C-9A557AC6DC20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20EBF993-0EC1-F246-9DEF-018D3E78FD8B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542DB9EF-DDAE-C04E-B53F-45FC24B88601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157F5DC-B828-174F-9FB5-1248D9B6FFDD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17C064F-5347-5D41-A440-11D40285E065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06499EB-A258-7447-9A76-0F8E8B1A321C}"/>
              </a:ext>
            </a:extLst>
          </p:cNvPr>
          <p:cNvSpPr txBox="1"/>
          <p:nvPr/>
        </p:nvSpPr>
        <p:spPr>
          <a:xfrm>
            <a:off x="10762686" y="847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50F26A1-27F2-FA4A-A0E6-21B2B4295B9A}"/>
              </a:ext>
            </a:extLst>
          </p:cNvPr>
          <p:cNvSpPr txBox="1"/>
          <p:nvPr/>
        </p:nvSpPr>
        <p:spPr>
          <a:xfrm>
            <a:off x="11197994" y="842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C0D196E-181C-A148-9003-ED71E2636D98}"/>
              </a:ext>
            </a:extLst>
          </p:cNvPr>
          <p:cNvSpPr txBox="1"/>
          <p:nvPr/>
        </p:nvSpPr>
        <p:spPr>
          <a:xfrm>
            <a:off x="11651570" y="838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9E82B65-F962-4743-9CD1-BF03B62B36DC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167A1A7-33CA-594D-A0E3-000EE2CF9CC9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0A429F7-E8F0-C341-BAAE-1412D095914C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>
            <a:extLst>
              <a:ext uri="{FF2B5EF4-FFF2-40B4-BE49-F238E27FC236}">
                <a16:creationId xmlns:a16="http://schemas.microsoft.com/office/drawing/2014/main" id="{4BC07D13-C0AB-2E4D-A2FD-0F26690F9C2C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1B260A5-185A-0445-A664-56809793C755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2855D137-4A30-6144-8600-82516E0A097D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A11746F-5DFB-8D4B-87DC-64EB86088E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+ 7.91 MW</a:t>
            </a:r>
          </a:p>
        </p:txBody>
      </p:sp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4E79FEEF-501B-6342-A41B-15ACF263448E}"/>
              </a:ext>
            </a:extLst>
          </p:cNvPr>
          <p:cNvGraphicFramePr>
            <a:graphicFrameLocks noGrp="1"/>
          </p:cNvGraphicFramePr>
          <p:nvPr/>
        </p:nvGraphicFramePr>
        <p:xfrm>
          <a:off x="8997770" y="565345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90" name="TextBox 89">
            <a:extLst>
              <a:ext uri="{FF2B5EF4-FFF2-40B4-BE49-F238E27FC236}">
                <a16:creationId xmlns:a16="http://schemas.microsoft.com/office/drawing/2014/main" id="{FB077159-628A-FA4C-8C6D-21EA5C27F8E4}"/>
              </a:ext>
            </a:extLst>
          </p:cNvPr>
          <p:cNvSpPr txBox="1"/>
          <p:nvPr/>
        </p:nvSpPr>
        <p:spPr>
          <a:xfrm>
            <a:off x="3999720" y="2498859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+ 22.591 MW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047208C-03FC-744A-841F-84414969093E}"/>
              </a:ext>
            </a:extLst>
          </p:cNvPr>
          <p:cNvSpPr txBox="1"/>
          <p:nvPr/>
        </p:nvSpPr>
        <p:spPr>
          <a:xfrm>
            <a:off x="5850277" y="2745132"/>
            <a:ext cx="11885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+ 21.964 MW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6B7E33E-FB06-124F-AF8A-AF9CC28C0DA9}"/>
              </a:ext>
            </a:extLst>
          </p:cNvPr>
          <p:cNvSpPr txBox="1"/>
          <p:nvPr/>
        </p:nvSpPr>
        <p:spPr>
          <a:xfrm>
            <a:off x="7446546" y="8534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35EDFB9-F53E-744B-8668-0A8AE9DCD1EB}"/>
              </a:ext>
            </a:extLst>
          </p:cNvPr>
          <p:cNvSpPr txBox="1"/>
          <p:nvPr/>
        </p:nvSpPr>
        <p:spPr>
          <a:xfrm>
            <a:off x="7881854" y="849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685F087-34F4-614E-AA2E-0DAD0780DEFE}"/>
              </a:ext>
            </a:extLst>
          </p:cNvPr>
          <p:cNvSpPr txBox="1"/>
          <p:nvPr/>
        </p:nvSpPr>
        <p:spPr>
          <a:xfrm>
            <a:off x="8335430" y="8452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619395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809193C-11E6-2A44-82F2-BF72DE01A19F}"/>
              </a:ext>
            </a:extLst>
          </p:cNvPr>
          <p:cNvSpPr txBox="1"/>
          <p:nvPr/>
        </p:nvSpPr>
        <p:spPr>
          <a:xfrm>
            <a:off x="9020035" y="481216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A063622-8DB0-ED40-AB7D-6D2E91ACF873}"/>
              </a:ext>
            </a:extLst>
          </p:cNvPr>
          <p:cNvSpPr txBox="1"/>
          <p:nvPr/>
        </p:nvSpPr>
        <p:spPr>
          <a:xfrm>
            <a:off x="10924364" y="4831069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61" name="Arc 160">
            <a:extLst>
              <a:ext uri="{FF2B5EF4-FFF2-40B4-BE49-F238E27FC236}">
                <a16:creationId xmlns:a16="http://schemas.microsoft.com/office/drawing/2014/main" id="{E819A825-BBA8-1A46-8E52-AC8A0DD24C1B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91A6BBCE-05CD-4940-BE9D-65C1789DBA81}"/>
              </a:ext>
            </a:extLst>
          </p:cNvPr>
          <p:cNvSpPr txBox="1"/>
          <p:nvPr/>
        </p:nvSpPr>
        <p:spPr>
          <a:xfrm>
            <a:off x="0" y="33243"/>
            <a:ext cx="2323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2">
                    <a:lumMod val="75000"/>
                  </a:schemeClr>
                </a:solidFill>
              </a:rPr>
              <a:t>GENERAL SET UP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046A741C-B809-8D47-BACA-BA124DA3F074}"/>
              </a:ext>
            </a:extLst>
          </p:cNvPr>
          <p:cNvCxnSpPr>
            <a:cxnSpLocks/>
          </p:cNvCxnSpPr>
          <p:nvPr/>
        </p:nvCxnSpPr>
        <p:spPr>
          <a:xfrm>
            <a:off x="1810541" y="1580177"/>
            <a:ext cx="952585" cy="1816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9167C17-E282-444B-AE6E-018E4E859578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AB56FF2-6BC4-A240-8DBF-56AB437B1F1B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C2CBD90-6D15-0245-8E49-AA341C29260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B31EA09-1417-934F-BA05-A20B06662640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79FCE23-2422-0A4C-9FE4-E4C6312F391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B77D39A-C967-2948-A059-906AFEB1A9FB}"/>
              </a:ext>
            </a:extLst>
          </p:cNvPr>
          <p:cNvCxnSpPr>
            <a:cxnSpLocks/>
          </p:cNvCxnSpPr>
          <p:nvPr/>
        </p:nvCxnSpPr>
        <p:spPr>
          <a:xfrm rot="10800000" flipH="1">
            <a:off x="2396862" y="1738325"/>
            <a:ext cx="1369017" cy="73906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355DE24-DC26-CC49-80EE-A649767103A3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5B232C5-53C4-924B-962B-4DAF5FF2226C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200FD2C-71A0-1F4C-B72B-7D2FF73866FC}"/>
              </a:ext>
            </a:extLst>
          </p:cNvPr>
          <p:cNvCxnSpPr>
            <a:cxnSpLocks/>
          </p:cNvCxnSpPr>
          <p:nvPr/>
        </p:nvCxnSpPr>
        <p:spPr>
          <a:xfrm rot="10800000">
            <a:off x="4480540" y="4485342"/>
            <a:ext cx="1416696" cy="23933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6B75514-2A6D-1E49-AF1A-39D9D6304E84}"/>
              </a:ext>
            </a:extLst>
          </p:cNvPr>
          <p:cNvCxnSpPr>
            <a:cxnSpLocks/>
          </p:cNvCxnSpPr>
          <p:nvPr/>
        </p:nvCxnSpPr>
        <p:spPr>
          <a:xfrm flipH="1" flipV="1">
            <a:off x="4518885" y="4268636"/>
            <a:ext cx="1343045" cy="221747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0F9FC00-38B2-EC4C-9BAE-C52C1B9AFC57}"/>
              </a:ext>
            </a:extLst>
          </p:cNvPr>
          <p:cNvCxnSpPr>
            <a:cxnSpLocks/>
          </p:cNvCxnSpPr>
          <p:nvPr/>
        </p:nvCxnSpPr>
        <p:spPr>
          <a:xfrm flipH="1">
            <a:off x="6300006" y="4191789"/>
            <a:ext cx="1393505" cy="316882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AF99F1D-F556-484B-98D6-D9440DF6D525}"/>
              </a:ext>
            </a:extLst>
          </p:cNvPr>
          <p:cNvCxnSpPr>
            <a:cxnSpLocks/>
          </p:cNvCxnSpPr>
          <p:nvPr/>
        </p:nvCxnSpPr>
        <p:spPr>
          <a:xfrm flipH="1">
            <a:off x="6350201" y="4402708"/>
            <a:ext cx="1393505" cy="31688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>
            <a:extLst>
              <a:ext uri="{FF2B5EF4-FFF2-40B4-BE49-F238E27FC236}">
                <a16:creationId xmlns:a16="http://schemas.microsoft.com/office/drawing/2014/main" id="{95482FDB-405F-C04D-B393-1AD8F5169C5E}"/>
              </a:ext>
            </a:extLst>
          </p:cNvPr>
          <p:cNvSpPr/>
          <p:nvPr/>
        </p:nvSpPr>
        <p:spPr>
          <a:xfrm rot="14527081">
            <a:off x="2712555" y="893166"/>
            <a:ext cx="308486" cy="1733863"/>
          </a:xfrm>
          <a:prstGeom prst="rightBrac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ight Brace 80">
            <a:extLst>
              <a:ext uri="{FF2B5EF4-FFF2-40B4-BE49-F238E27FC236}">
                <a16:creationId xmlns:a16="http://schemas.microsoft.com/office/drawing/2014/main" id="{CB44E537-9984-5C42-BE32-FF3F729E7099}"/>
              </a:ext>
            </a:extLst>
          </p:cNvPr>
          <p:cNvSpPr/>
          <p:nvPr/>
        </p:nvSpPr>
        <p:spPr>
          <a:xfrm rot="14527081">
            <a:off x="4278976" y="90761"/>
            <a:ext cx="308486" cy="1664042"/>
          </a:xfrm>
          <a:prstGeom prst="righ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ight Brace 81">
            <a:extLst>
              <a:ext uri="{FF2B5EF4-FFF2-40B4-BE49-F238E27FC236}">
                <a16:creationId xmlns:a16="http://schemas.microsoft.com/office/drawing/2014/main" id="{4E8A10BC-C719-6441-8A98-FB953DE97EA0}"/>
              </a:ext>
            </a:extLst>
          </p:cNvPr>
          <p:cNvSpPr/>
          <p:nvPr/>
        </p:nvSpPr>
        <p:spPr>
          <a:xfrm rot="17832080">
            <a:off x="8787793" y="942421"/>
            <a:ext cx="339364" cy="1808257"/>
          </a:xfrm>
          <a:prstGeom prst="rightBrace">
            <a:avLst>
              <a:gd name="adj1" fmla="val 0"/>
              <a:gd name="adj2" fmla="val 49744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ight Brace 82">
            <a:extLst>
              <a:ext uri="{FF2B5EF4-FFF2-40B4-BE49-F238E27FC236}">
                <a16:creationId xmlns:a16="http://schemas.microsoft.com/office/drawing/2014/main" id="{FB62930C-77FD-7840-ABF7-DCE48CC1B371}"/>
              </a:ext>
            </a:extLst>
          </p:cNvPr>
          <p:cNvSpPr/>
          <p:nvPr/>
        </p:nvSpPr>
        <p:spPr>
          <a:xfrm rot="17894445">
            <a:off x="7124645" y="58721"/>
            <a:ext cx="308486" cy="1830283"/>
          </a:xfrm>
          <a:prstGeom prst="rightBrac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ight Brace 83">
            <a:extLst>
              <a:ext uri="{FF2B5EF4-FFF2-40B4-BE49-F238E27FC236}">
                <a16:creationId xmlns:a16="http://schemas.microsoft.com/office/drawing/2014/main" id="{A868DC09-B95E-944A-A47C-34F4B778169B}"/>
              </a:ext>
            </a:extLst>
          </p:cNvPr>
          <p:cNvSpPr/>
          <p:nvPr/>
        </p:nvSpPr>
        <p:spPr>
          <a:xfrm rot="16769802">
            <a:off x="5026669" y="3389353"/>
            <a:ext cx="308486" cy="1664042"/>
          </a:xfrm>
          <a:prstGeom prst="rightBrac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ight Brace 86">
            <a:extLst>
              <a:ext uri="{FF2B5EF4-FFF2-40B4-BE49-F238E27FC236}">
                <a16:creationId xmlns:a16="http://schemas.microsoft.com/office/drawing/2014/main" id="{58F2D41F-00A4-DB41-93B0-E01F9CEF24F8}"/>
              </a:ext>
            </a:extLst>
          </p:cNvPr>
          <p:cNvSpPr/>
          <p:nvPr/>
        </p:nvSpPr>
        <p:spPr>
          <a:xfrm rot="15333589">
            <a:off x="6815809" y="3316989"/>
            <a:ext cx="308486" cy="1664042"/>
          </a:xfrm>
          <a:prstGeom prst="righ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B012635-0500-A740-AA07-E5FCAE4A687D}"/>
              </a:ext>
            </a:extLst>
          </p:cNvPr>
          <p:cNvSpPr txBox="1"/>
          <p:nvPr/>
        </p:nvSpPr>
        <p:spPr>
          <a:xfrm>
            <a:off x="427447" y="1277110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Time period: </a:t>
            </a:r>
          </a:p>
          <a:p>
            <a:pPr algn="ctr"/>
            <a:r>
              <a:rPr lang="en-GB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T1 </a:t>
            </a:r>
            <a:r>
              <a:rPr lang="en-GB" b="1" dirty="0"/>
              <a:t>(off peak)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BFEF2B9-3EA0-CA40-9E57-85546E291ACB}"/>
              </a:ext>
            </a:extLst>
          </p:cNvPr>
          <p:cNvSpPr txBox="1"/>
          <p:nvPr/>
        </p:nvSpPr>
        <p:spPr>
          <a:xfrm>
            <a:off x="485780" y="2083848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Scenario 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1EE0900-E60B-AE4D-99E9-D952FC4D36AA}"/>
              </a:ext>
            </a:extLst>
          </p:cNvPr>
          <p:cNvSpPr txBox="1"/>
          <p:nvPr/>
        </p:nvSpPr>
        <p:spPr>
          <a:xfrm>
            <a:off x="495943" y="2400567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Scenario 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0B1A43E-CF0D-804B-97CA-017C367153DB}"/>
              </a:ext>
            </a:extLst>
          </p:cNvPr>
          <p:cNvSpPr txBox="1"/>
          <p:nvPr/>
        </p:nvSpPr>
        <p:spPr>
          <a:xfrm>
            <a:off x="1945077" y="617047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Time period: </a:t>
            </a:r>
          </a:p>
          <a:p>
            <a:pPr algn="ctr"/>
            <a:r>
              <a:rPr lang="en-GB" b="1" dirty="0">
                <a:solidFill>
                  <a:schemeClr val="accent2"/>
                </a:solidFill>
              </a:rPr>
              <a:t>T2 </a:t>
            </a:r>
            <a:r>
              <a:rPr lang="en-GB" b="1" dirty="0"/>
              <a:t>(peak)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4DF1394-7E57-E449-836B-B42FAA3EC4DE}"/>
              </a:ext>
            </a:extLst>
          </p:cNvPr>
          <p:cNvCxnSpPr>
            <a:cxnSpLocks/>
          </p:cNvCxnSpPr>
          <p:nvPr/>
        </p:nvCxnSpPr>
        <p:spPr>
          <a:xfrm>
            <a:off x="264" y="448933"/>
            <a:ext cx="3457351" cy="170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51A3FBF-D217-A64B-85AA-4D4B34743175}"/>
              </a:ext>
            </a:extLst>
          </p:cNvPr>
          <p:cNvCxnSpPr>
            <a:cxnSpLocks/>
          </p:cNvCxnSpPr>
          <p:nvPr/>
        </p:nvCxnSpPr>
        <p:spPr>
          <a:xfrm flipV="1">
            <a:off x="3396115" y="790181"/>
            <a:ext cx="919364" cy="506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10ECF3F-491F-C24B-B8F9-44130C90177E}"/>
              </a:ext>
            </a:extLst>
          </p:cNvPr>
          <p:cNvCxnSpPr>
            <a:cxnSpLocks/>
          </p:cNvCxnSpPr>
          <p:nvPr/>
        </p:nvCxnSpPr>
        <p:spPr>
          <a:xfrm>
            <a:off x="1600956" y="2290048"/>
            <a:ext cx="718160" cy="501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B00BA9D-51D4-FE4A-A8BF-DC86161A498B}"/>
              </a:ext>
            </a:extLst>
          </p:cNvPr>
          <p:cNvCxnSpPr>
            <a:cxnSpLocks/>
          </p:cNvCxnSpPr>
          <p:nvPr/>
        </p:nvCxnSpPr>
        <p:spPr>
          <a:xfrm flipV="1">
            <a:off x="1646167" y="2484450"/>
            <a:ext cx="750694" cy="7758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038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033796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30642.2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34758.2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65400.5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25793.4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34758.2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60551.6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 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PERFECT COMPETITION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588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+ 20.545 MW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C1878F-A201-9C4B-83B2-F89F66406C6C}"/>
              </a:ext>
            </a:extLst>
          </p:cNvPr>
          <p:cNvSpPr txBox="1"/>
          <p:nvPr/>
        </p:nvSpPr>
        <p:spPr>
          <a:xfrm>
            <a:off x="8866611" y="510692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+ 26.012 MW 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535839A-389E-4F43-86D5-26AB8B57E7A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 rot="10800000"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876D0B5-C4BF-BB44-B2C6-CAA079AFDE34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41D31B3-103C-0B49-AFCF-1B24B2B42F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+ 2.712</a:t>
            </a:r>
          </a:p>
          <a:p>
            <a:pPr algn="ctr"/>
            <a:r>
              <a:rPr lang="en-GB" sz="2000" dirty="0">
                <a:solidFill>
                  <a:schemeClr val="accent2"/>
                </a:solidFill>
              </a:rPr>
              <a:t>MW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ACFDC496-38A9-844D-A6D2-446324C2D81E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27F8E129-FA72-F546-993C-302A2A613A5C}"/>
              </a:ext>
            </a:extLst>
          </p:cNvPr>
          <p:cNvSpPr txBox="1"/>
          <p:nvPr/>
        </p:nvSpPr>
        <p:spPr>
          <a:xfrm>
            <a:off x="5818715" y="2765792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+ 39.603 MW</a:t>
            </a:r>
          </a:p>
        </p:txBody>
      </p:sp>
      <p:graphicFrame>
        <p:nvGraphicFramePr>
          <p:cNvPr id="123" name="Table 122">
            <a:extLst>
              <a:ext uri="{FF2B5EF4-FFF2-40B4-BE49-F238E27FC236}">
                <a16:creationId xmlns:a16="http://schemas.microsoft.com/office/drawing/2014/main" id="{7619F994-D005-BD41-96AC-9B2A0745736B}"/>
              </a:ext>
            </a:extLst>
          </p:cNvPr>
          <p:cNvGraphicFramePr>
            <a:graphicFrameLocks noGrp="1"/>
          </p:cNvGraphicFramePr>
          <p:nvPr/>
        </p:nvGraphicFramePr>
        <p:xfrm>
          <a:off x="8996126" y="562058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8" name="TextBox 87">
            <a:extLst>
              <a:ext uri="{FF2B5EF4-FFF2-40B4-BE49-F238E27FC236}">
                <a16:creationId xmlns:a16="http://schemas.microsoft.com/office/drawing/2014/main" id="{42543CB5-3D34-AC4A-9B9C-A9552C89A092}"/>
              </a:ext>
            </a:extLst>
          </p:cNvPr>
          <p:cNvSpPr txBox="1"/>
          <p:nvPr/>
        </p:nvSpPr>
        <p:spPr>
          <a:xfrm>
            <a:off x="10762686" y="847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F5EBD88-31A1-224B-B0EC-C7F4734C2D7C}"/>
              </a:ext>
            </a:extLst>
          </p:cNvPr>
          <p:cNvSpPr txBox="1"/>
          <p:nvPr/>
        </p:nvSpPr>
        <p:spPr>
          <a:xfrm>
            <a:off x="11197994" y="842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0EDEACF-13AF-8344-97BA-3CFC734E9A0F}"/>
              </a:ext>
            </a:extLst>
          </p:cNvPr>
          <p:cNvSpPr txBox="1"/>
          <p:nvPr/>
        </p:nvSpPr>
        <p:spPr>
          <a:xfrm>
            <a:off x="11651570" y="838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7BF6C9B-07BE-FB4E-9051-2F7BAA88D0C8}"/>
              </a:ext>
            </a:extLst>
          </p:cNvPr>
          <p:cNvSpPr txBox="1"/>
          <p:nvPr/>
        </p:nvSpPr>
        <p:spPr>
          <a:xfrm>
            <a:off x="119998" y="5153095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+ 9.552 MW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D7F202E-65CB-8B4B-915E-E11E19A5448A}"/>
              </a:ext>
            </a:extLst>
          </p:cNvPr>
          <p:cNvSpPr txBox="1"/>
          <p:nvPr/>
        </p:nvSpPr>
        <p:spPr>
          <a:xfrm>
            <a:off x="7446546" y="8534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C2AD6A1-0074-4B4F-BBE2-3FC10A991160}"/>
              </a:ext>
            </a:extLst>
          </p:cNvPr>
          <p:cNvSpPr txBox="1"/>
          <p:nvPr/>
        </p:nvSpPr>
        <p:spPr>
          <a:xfrm>
            <a:off x="7881854" y="849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93BD880-28BB-844F-9F3A-8D45B798CCE6}"/>
              </a:ext>
            </a:extLst>
          </p:cNvPr>
          <p:cNvSpPr txBox="1"/>
          <p:nvPr/>
        </p:nvSpPr>
        <p:spPr>
          <a:xfrm>
            <a:off x="8335430" y="8452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4127929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902219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/>
                        <a:t>S.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VRES gen.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% 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Conv. gen.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Consum.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30642.2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34758.2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65400.5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25793.4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34758.2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60551.6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A063622-8DB0-ED40-AB7D-6D2E91ACF873}"/>
              </a:ext>
            </a:extLst>
          </p:cNvPr>
          <p:cNvSpPr txBox="1"/>
          <p:nvPr/>
        </p:nvSpPr>
        <p:spPr>
          <a:xfrm>
            <a:off x="10924364" y="4831069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 1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588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+ 20.545 MW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C1878F-A201-9C4B-83B2-F89F66406C6C}"/>
              </a:ext>
            </a:extLst>
          </p:cNvPr>
          <p:cNvSpPr txBox="1"/>
          <p:nvPr/>
        </p:nvSpPr>
        <p:spPr>
          <a:xfrm>
            <a:off x="8866611" y="510692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+ 28.724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 rot="10800000"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36DC22F-96F2-1D41-8721-19410280486E}"/>
              </a:ext>
            </a:extLst>
          </p:cNvPr>
          <p:cNvSpPr txBox="1"/>
          <p:nvPr/>
        </p:nvSpPr>
        <p:spPr>
          <a:xfrm>
            <a:off x="7446546" y="8534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532DA7C-F3FA-0841-A410-6D97F6D001D3}"/>
              </a:ext>
            </a:extLst>
          </p:cNvPr>
          <p:cNvSpPr txBox="1"/>
          <p:nvPr/>
        </p:nvSpPr>
        <p:spPr>
          <a:xfrm>
            <a:off x="7881854" y="849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5876CB7-C21A-1D45-9F54-DA2AAD45B6D3}"/>
              </a:ext>
            </a:extLst>
          </p:cNvPr>
          <p:cNvSpPr txBox="1"/>
          <p:nvPr/>
        </p:nvSpPr>
        <p:spPr>
          <a:xfrm>
            <a:off x="8335430" y="8452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2D90EE0-C61D-134C-9D22-5C8EDCEB9235}"/>
              </a:ext>
            </a:extLst>
          </p:cNvPr>
          <p:cNvSpPr txBox="1"/>
          <p:nvPr/>
        </p:nvSpPr>
        <p:spPr>
          <a:xfrm>
            <a:off x="-16422" y="26604"/>
            <a:ext cx="295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COURNOT OLIGOPOLY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07EA69A-1F7D-3A4A-9D58-AE197AB3A074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5F6DB31F-ACC8-824C-9DC0-C4CD9C6E8536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28" name="TextBox 127">
            <a:extLst>
              <a:ext uri="{FF2B5EF4-FFF2-40B4-BE49-F238E27FC236}">
                <a16:creationId xmlns:a16="http://schemas.microsoft.com/office/drawing/2014/main" id="{E4C447D0-EB11-6643-8F4C-CAD3992692A1}"/>
              </a:ext>
            </a:extLst>
          </p:cNvPr>
          <p:cNvSpPr txBox="1"/>
          <p:nvPr/>
        </p:nvSpPr>
        <p:spPr>
          <a:xfrm>
            <a:off x="5829092" y="2792493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+ 33.548 MW</a:t>
            </a:r>
          </a:p>
        </p:txBody>
      </p:sp>
      <p:graphicFrame>
        <p:nvGraphicFramePr>
          <p:cNvPr id="127" name="Table 126">
            <a:extLst>
              <a:ext uri="{FF2B5EF4-FFF2-40B4-BE49-F238E27FC236}">
                <a16:creationId xmlns:a16="http://schemas.microsoft.com/office/drawing/2014/main" id="{A301FF65-E7E5-9548-AA30-6373E12A6EB0}"/>
              </a:ext>
            </a:extLst>
          </p:cNvPr>
          <p:cNvGraphicFramePr>
            <a:graphicFrameLocks noGrp="1"/>
          </p:cNvGraphicFramePr>
          <p:nvPr/>
        </p:nvGraphicFramePr>
        <p:xfrm>
          <a:off x="8997770" y="555056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19" name="TextBox 118">
            <a:extLst>
              <a:ext uri="{FF2B5EF4-FFF2-40B4-BE49-F238E27FC236}">
                <a16:creationId xmlns:a16="http://schemas.microsoft.com/office/drawing/2014/main" id="{DE54F766-9C26-A44B-BEA9-F63EDEECC3BA}"/>
              </a:ext>
            </a:extLst>
          </p:cNvPr>
          <p:cNvSpPr txBox="1"/>
          <p:nvPr/>
        </p:nvSpPr>
        <p:spPr>
          <a:xfrm>
            <a:off x="10762686" y="847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7F0B73E-D463-CC4E-9DB4-96D764FF5EAF}"/>
              </a:ext>
            </a:extLst>
          </p:cNvPr>
          <p:cNvSpPr txBox="1"/>
          <p:nvPr/>
        </p:nvSpPr>
        <p:spPr>
          <a:xfrm>
            <a:off x="11197994" y="842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6DB0FA3-D141-594A-8F26-84EBDB5D9988}"/>
              </a:ext>
            </a:extLst>
          </p:cNvPr>
          <p:cNvSpPr txBox="1"/>
          <p:nvPr/>
        </p:nvSpPr>
        <p:spPr>
          <a:xfrm>
            <a:off x="11651570" y="838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A98F766-A34D-3A46-9EFF-FFE13650C646}"/>
              </a:ext>
            </a:extLst>
          </p:cNvPr>
          <p:cNvSpPr txBox="1"/>
          <p:nvPr/>
        </p:nvSpPr>
        <p:spPr>
          <a:xfrm>
            <a:off x="139621" y="5121504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+ 6.055 MW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45040D0-0091-D145-85C0-6F15170FE741}"/>
              </a:ext>
            </a:extLst>
          </p:cNvPr>
          <p:cNvSpPr txBox="1"/>
          <p:nvPr/>
        </p:nvSpPr>
        <p:spPr>
          <a:xfrm>
            <a:off x="1990830" y="4863909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+ 9.552 MW</a:t>
            </a:r>
          </a:p>
        </p:txBody>
      </p:sp>
    </p:spTree>
    <p:extLst>
      <p:ext uri="{BB962C8B-B14F-4D97-AF65-F5344CB8AC3E}">
        <p14:creationId xmlns:p14="http://schemas.microsoft.com/office/powerpoint/2010/main" val="2473715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FFDA8010-0BA9-B44A-A603-81CFD706F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587315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8803.2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40214.8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49018.0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7257.6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40561.2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47818.8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Arc 160">
            <a:extLst>
              <a:ext uri="{FF2B5EF4-FFF2-40B4-BE49-F238E27FC236}">
                <a16:creationId xmlns:a16="http://schemas.microsoft.com/office/drawing/2014/main" id="{E819A825-BBA8-1A46-8E52-AC8A0DD24C1B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 </a:t>
            </a:r>
            <a:r>
              <a:rPr lang="en-GB" sz="2400" dirty="0">
                <a:solidFill>
                  <a:sysClr val="windowText" lastClr="000000"/>
                </a:solidFill>
              </a:rPr>
              <a:t>1 MW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5646149-91D3-5F4F-AD51-0FE00AD9AB5A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DAF25FB-C50F-614F-9E77-4F62E3FD245D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352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CENTRALISED PLANNING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E1263E-9582-9C4C-B45F-33AE30B64F69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+ 0.055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CDCFD41-93A1-C14F-BD43-D207965F8F8B}"/>
              </a:ext>
            </a:extLst>
          </p:cNvPr>
          <p:cNvSpPr txBox="1"/>
          <p:nvPr/>
        </p:nvSpPr>
        <p:spPr>
          <a:xfrm>
            <a:off x="8892242" y="5112849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+ 18.373 MW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2B8CCC-4C5D-3645-8387-832C1768BDEC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FD319BB-98ED-A647-9B2E-9BC1B3B64562}"/>
              </a:ext>
            </a:extLst>
          </p:cNvPr>
          <p:cNvCxnSpPr>
            <a:cxnSpLocks/>
          </p:cNvCxnSpPr>
          <p:nvPr/>
        </p:nvCxnSpPr>
        <p:spPr>
          <a:xfrm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E4975EB-0462-A347-BC4D-EC7F80D34383}"/>
              </a:ext>
            </a:extLst>
          </p:cNvPr>
          <p:cNvCxnSpPr>
            <a:cxnSpLocks/>
          </p:cNvCxnSpPr>
          <p:nvPr/>
        </p:nvCxnSpPr>
        <p:spPr>
          <a:xfrm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4106FAF-2A08-5F41-9450-5E789774F8C1}"/>
              </a:ext>
            </a:extLst>
          </p:cNvPr>
          <p:cNvCxnSpPr>
            <a:cxnSpLocks/>
          </p:cNvCxnSpPr>
          <p:nvPr/>
        </p:nvCxnSpPr>
        <p:spPr>
          <a:xfrm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329DD4A-2BE9-6441-B032-ACF742BE3E17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94DCA45-BB05-CF45-A6AB-DB02573FC871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9765232-0F1F-734D-AF45-C0C3C27E7E5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945D21F-A24B-3B41-98DA-805950BE7A1E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BD9C1EC-90DC-814D-904C-7B9A9B4B924F}"/>
              </a:ext>
            </a:extLst>
          </p:cNvPr>
          <p:cNvCxnSpPr>
            <a:cxnSpLocks/>
          </p:cNvCxnSpPr>
          <p:nvPr/>
        </p:nvCxnSpPr>
        <p:spPr>
          <a:xfrm rot="10800000"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82F3C9-8BA8-0142-BEE2-07A3D877131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7DD2763-4029-5447-9F67-D826BC29E2E7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DB59148-CCE7-714F-BF1A-9EC49A0382DF}"/>
              </a:ext>
            </a:extLst>
          </p:cNvPr>
          <p:cNvCxnSpPr>
            <a:cxnSpLocks/>
          </p:cNvCxnSpPr>
          <p:nvPr/>
        </p:nvCxnSpPr>
        <p:spPr>
          <a:xfrm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00402E-4EE3-2E49-B9AE-C270199E40A8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70E8E3C-A22C-C848-8C75-E1A215668FE9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93CE661-54BD-834D-84C5-838D1FD922D3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F171E30-72AC-DA4C-BDE4-5103224786F0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3FA861D-5E94-944F-90D0-C1527CBE96C3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58B7185-AEC6-0947-B88A-8C3CAB59D508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E468084C-6E1C-A544-BD17-1471BE3E2C86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F83CA418-7347-9A46-BF6C-9A557AC6DC20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20EBF993-0EC1-F246-9DEF-018D3E78FD8B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542DB9EF-DDAE-C04E-B53F-45FC24B88601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157F5DC-B828-174F-9FB5-1248D9B6FFDD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17C064F-5347-5D41-A440-11D40285E065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06499EB-A258-7447-9A76-0F8E8B1A321C}"/>
              </a:ext>
            </a:extLst>
          </p:cNvPr>
          <p:cNvSpPr txBox="1"/>
          <p:nvPr/>
        </p:nvSpPr>
        <p:spPr>
          <a:xfrm>
            <a:off x="10817550" y="847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50F26A1-27F2-FA4A-A0E6-21B2B4295B9A}"/>
              </a:ext>
            </a:extLst>
          </p:cNvPr>
          <p:cNvSpPr txBox="1"/>
          <p:nvPr/>
        </p:nvSpPr>
        <p:spPr>
          <a:xfrm>
            <a:off x="11252858" y="842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C0D196E-181C-A148-9003-ED71E2636D98}"/>
              </a:ext>
            </a:extLst>
          </p:cNvPr>
          <p:cNvSpPr txBox="1"/>
          <p:nvPr/>
        </p:nvSpPr>
        <p:spPr>
          <a:xfrm>
            <a:off x="11706434" y="838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9E82B65-F962-4743-9CD1-BF03B62B36DC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167A1A7-33CA-594D-A0E3-000EE2CF9CC9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0A429F7-E8F0-C341-BAAE-1412D095914C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>
            <a:extLst>
              <a:ext uri="{FF2B5EF4-FFF2-40B4-BE49-F238E27FC236}">
                <a16:creationId xmlns:a16="http://schemas.microsoft.com/office/drawing/2014/main" id="{4BC07D13-C0AB-2E4D-A2FD-0F26690F9C2C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1B260A5-185A-0445-A664-56809793C755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2855D137-4A30-6144-8600-82516E0A097D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A11746F-5DFB-8D4B-87DC-64EB86088E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+ 18.986 MW</a:t>
            </a:r>
          </a:p>
        </p:txBody>
      </p:sp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4E79FEEF-501B-6342-A41B-15ACF2634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792981"/>
              </p:ext>
            </p:extLst>
          </p:nvPr>
        </p:nvGraphicFramePr>
        <p:xfrm>
          <a:off x="8970337" y="565345"/>
          <a:ext cx="511705" cy="283845"/>
        </p:xfrm>
        <a:graphic>
          <a:graphicData uri="http://schemas.openxmlformats.org/drawingml/2006/table">
            <a:tbl>
              <a:tblPr/>
              <a:tblGrid>
                <a:gridCol w="511705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A6B7E33E-FB06-124F-AF8A-AF9CC28C0DA9}"/>
              </a:ext>
            </a:extLst>
          </p:cNvPr>
          <p:cNvSpPr txBox="1"/>
          <p:nvPr/>
        </p:nvSpPr>
        <p:spPr>
          <a:xfrm>
            <a:off x="7446546" y="8534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35EDFB9-F53E-744B-8668-0A8AE9DCD1EB}"/>
              </a:ext>
            </a:extLst>
          </p:cNvPr>
          <p:cNvSpPr txBox="1"/>
          <p:nvPr/>
        </p:nvSpPr>
        <p:spPr>
          <a:xfrm>
            <a:off x="7881854" y="849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685F087-34F4-614E-AA2E-0DAD0780DEFE}"/>
              </a:ext>
            </a:extLst>
          </p:cNvPr>
          <p:cNvSpPr txBox="1"/>
          <p:nvPr/>
        </p:nvSpPr>
        <p:spPr>
          <a:xfrm>
            <a:off x="8335430" y="8452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1332125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824566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12901.5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45238.6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58140.1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10770.5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45238.6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56009.0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 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PERFECT COMPETITION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+ 2.054 MW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C1878F-A201-9C4B-83B2-F89F66406C6C}"/>
              </a:ext>
            </a:extLst>
          </p:cNvPr>
          <p:cNvSpPr txBox="1"/>
          <p:nvPr/>
        </p:nvSpPr>
        <p:spPr>
          <a:xfrm>
            <a:off x="8866611" y="510692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+ 10.901 MW 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535839A-389E-4F43-86D5-26AB8B57E7A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 rot="10800000"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876D0B5-C4BF-BB44-B2C6-CAA079AFDE34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41D31B3-103C-0B49-AFCF-1B24B2B42F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+ 32.294 MW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ACFDC496-38A9-844D-A6D2-446324C2D81E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27F8E129-FA72-F546-993C-302A2A613A5C}"/>
              </a:ext>
            </a:extLst>
          </p:cNvPr>
          <p:cNvSpPr txBox="1"/>
          <p:nvPr/>
        </p:nvSpPr>
        <p:spPr>
          <a:xfrm>
            <a:off x="3970179" y="2518380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+ 8.712 MW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7BF6C9B-07BE-FB4E-9051-2F7BAA88D0C8}"/>
              </a:ext>
            </a:extLst>
          </p:cNvPr>
          <p:cNvSpPr txBox="1"/>
          <p:nvPr/>
        </p:nvSpPr>
        <p:spPr>
          <a:xfrm>
            <a:off x="2892373" y="5087490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+ 1.124 MW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D7F202E-65CB-8B4B-915E-E11E19A5448A}"/>
              </a:ext>
            </a:extLst>
          </p:cNvPr>
          <p:cNvSpPr txBox="1"/>
          <p:nvPr/>
        </p:nvSpPr>
        <p:spPr>
          <a:xfrm>
            <a:off x="7446546" y="8534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C2AD6A1-0074-4B4F-BBE2-3FC10A991160}"/>
              </a:ext>
            </a:extLst>
          </p:cNvPr>
          <p:cNvSpPr txBox="1"/>
          <p:nvPr/>
        </p:nvSpPr>
        <p:spPr>
          <a:xfrm>
            <a:off x="7881854" y="849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93BD880-28BB-844F-9F3A-8D45B798CCE6}"/>
              </a:ext>
            </a:extLst>
          </p:cNvPr>
          <p:cNvSpPr txBox="1"/>
          <p:nvPr/>
        </p:nvSpPr>
        <p:spPr>
          <a:xfrm>
            <a:off x="8335430" y="8452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570B3E6-79A6-4147-A19E-99C0794A80D8}"/>
              </a:ext>
            </a:extLst>
          </p:cNvPr>
          <p:cNvSpPr txBox="1"/>
          <p:nvPr/>
        </p:nvSpPr>
        <p:spPr>
          <a:xfrm>
            <a:off x="10817550" y="847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BCCFECB-88A3-744E-919C-7B3B6C17D5FA}"/>
              </a:ext>
            </a:extLst>
          </p:cNvPr>
          <p:cNvSpPr txBox="1"/>
          <p:nvPr/>
        </p:nvSpPr>
        <p:spPr>
          <a:xfrm>
            <a:off x="11252858" y="842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0250405-F902-A049-BAC2-EB8CEFE95B70}"/>
              </a:ext>
            </a:extLst>
          </p:cNvPr>
          <p:cNvSpPr txBox="1"/>
          <p:nvPr/>
        </p:nvSpPr>
        <p:spPr>
          <a:xfrm>
            <a:off x="11706434" y="838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graphicFrame>
        <p:nvGraphicFramePr>
          <p:cNvPr id="116" name="Table 115">
            <a:extLst>
              <a:ext uri="{FF2B5EF4-FFF2-40B4-BE49-F238E27FC236}">
                <a16:creationId xmlns:a16="http://schemas.microsoft.com/office/drawing/2014/main" id="{04B69BB9-F2E4-2C47-B0CB-17A1995DD5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385081"/>
              </p:ext>
            </p:extLst>
          </p:nvPr>
        </p:nvGraphicFramePr>
        <p:xfrm>
          <a:off x="8970337" y="565345"/>
          <a:ext cx="511705" cy="283845"/>
        </p:xfrm>
        <a:graphic>
          <a:graphicData uri="http://schemas.openxmlformats.org/drawingml/2006/table">
            <a:tbl>
              <a:tblPr/>
              <a:tblGrid>
                <a:gridCol w="511705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3355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42408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/>
                        <a:t>S.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VRES gen.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% 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Conv. gen.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Consum.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12901.5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45238.6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58140.1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10770.5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45238.6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56009.0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A063622-8DB0-ED40-AB7D-6D2E91ACF873}"/>
              </a:ext>
            </a:extLst>
          </p:cNvPr>
          <p:cNvSpPr txBox="1"/>
          <p:nvPr/>
        </p:nvSpPr>
        <p:spPr>
          <a:xfrm>
            <a:off x="10924364" y="4831069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 1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+ 2.054 MW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C1878F-A201-9C4B-83B2-F89F66406C6C}"/>
              </a:ext>
            </a:extLst>
          </p:cNvPr>
          <p:cNvSpPr txBox="1"/>
          <p:nvPr/>
        </p:nvSpPr>
        <p:spPr>
          <a:xfrm>
            <a:off x="8866611" y="510692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+ 10.901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 rot="10800000"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36DC22F-96F2-1D41-8721-19410280486E}"/>
              </a:ext>
            </a:extLst>
          </p:cNvPr>
          <p:cNvSpPr txBox="1"/>
          <p:nvPr/>
        </p:nvSpPr>
        <p:spPr>
          <a:xfrm>
            <a:off x="7446546" y="8534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532DA7C-F3FA-0841-A410-6D97F6D001D3}"/>
              </a:ext>
            </a:extLst>
          </p:cNvPr>
          <p:cNvSpPr txBox="1"/>
          <p:nvPr/>
        </p:nvSpPr>
        <p:spPr>
          <a:xfrm>
            <a:off x="7881854" y="849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5876CB7-C21A-1D45-9F54-DA2AAD45B6D3}"/>
              </a:ext>
            </a:extLst>
          </p:cNvPr>
          <p:cNvSpPr txBox="1"/>
          <p:nvPr/>
        </p:nvSpPr>
        <p:spPr>
          <a:xfrm>
            <a:off x="8335430" y="8452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2D90EE0-C61D-134C-9D22-5C8EDCEB9235}"/>
              </a:ext>
            </a:extLst>
          </p:cNvPr>
          <p:cNvSpPr txBox="1"/>
          <p:nvPr/>
        </p:nvSpPr>
        <p:spPr>
          <a:xfrm>
            <a:off x="-16422" y="26604"/>
            <a:ext cx="295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COURNOT OLIGOPOLY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07EA69A-1F7D-3A4A-9D58-AE197AB3A074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5F6DB31F-ACC8-824C-9DC0-C4CD9C6E8536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28" name="TextBox 127">
            <a:extLst>
              <a:ext uri="{FF2B5EF4-FFF2-40B4-BE49-F238E27FC236}">
                <a16:creationId xmlns:a16="http://schemas.microsoft.com/office/drawing/2014/main" id="{E4C447D0-EB11-6643-8F4C-CAD3992692A1}"/>
              </a:ext>
            </a:extLst>
          </p:cNvPr>
          <p:cNvSpPr txBox="1"/>
          <p:nvPr/>
        </p:nvSpPr>
        <p:spPr>
          <a:xfrm>
            <a:off x="3990951" y="2526713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+ 8.712 MW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A98F766-A34D-3A46-9EFF-FFE13650C646}"/>
              </a:ext>
            </a:extLst>
          </p:cNvPr>
          <p:cNvSpPr txBox="1"/>
          <p:nvPr/>
        </p:nvSpPr>
        <p:spPr>
          <a:xfrm>
            <a:off x="10821837" y="5114504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+ 32.294 MW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45040D0-0091-D145-85C0-6F15170FE741}"/>
              </a:ext>
            </a:extLst>
          </p:cNvPr>
          <p:cNvSpPr txBox="1"/>
          <p:nvPr/>
        </p:nvSpPr>
        <p:spPr>
          <a:xfrm>
            <a:off x="2848816" y="512441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+ 1.124 MW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F343D33-C33F-FF40-B7C0-6B294F9BFBCB}"/>
              </a:ext>
            </a:extLst>
          </p:cNvPr>
          <p:cNvSpPr txBox="1"/>
          <p:nvPr/>
        </p:nvSpPr>
        <p:spPr>
          <a:xfrm>
            <a:off x="10817550" y="847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FDA8F28-E6E7-C94F-917E-FC8A8AC5EEAD}"/>
              </a:ext>
            </a:extLst>
          </p:cNvPr>
          <p:cNvSpPr txBox="1"/>
          <p:nvPr/>
        </p:nvSpPr>
        <p:spPr>
          <a:xfrm>
            <a:off x="11252858" y="842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2176DBA-7397-4E4B-BCD3-72D924710FAA}"/>
              </a:ext>
            </a:extLst>
          </p:cNvPr>
          <p:cNvSpPr txBox="1"/>
          <p:nvPr/>
        </p:nvSpPr>
        <p:spPr>
          <a:xfrm>
            <a:off x="11706434" y="838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graphicFrame>
        <p:nvGraphicFramePr>
          <p:cNvPr id="130" name="Table 129">
            <a:extLst>
              <a:ext uri="{FF2B5EF4-FFF2-40B4-BE49-F238E27FC236}">
                <a16:creationId xmlns:a16="http://schemas.microsoft.com/office/drawing/2014/main" id="{4E01E64C-0023-BC4E-B14B-4BBB047748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385081"/>
              </p:ext>
            </p:extLst>
          </p:nvPr>
        </p:nvGraphicFramePr>
        <p:xfrm>
          <a:off x="8970337" y="565345"/>
          <a:ext cx="511705" cy="283845"/>
        </p:xfrm>
        <a:graphic>
          <a:graphicData uri="http://schemas.openxmlformats.org/drawingml/2006/table">
            <a:tbl>
              <a:tblPr/>
              <a:tblGrid>
                <a:gridCol w="511705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963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FFDA8010-0BA9-B44A-A603-81CFD706F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68248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8803.2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40214.8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49018.0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7257.6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40561.2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47818.8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Arc 160">
            <a:extLst>
              <a:ext uri="{FF2B5EF4-FFF2-40B4-BE49-F238E27FC236}">
                <a16:creationId xmlns:a16="http://schemas.microsoft.com/office/drawing/2014/main" id="{E819A825-BBA8-1A46-8E52-AC8A0DD24C1B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 </a:t>
            </a:r>
            <a:r>
              <a:rPr lang="en-GB" sz="2400" dirty="0">
                <a:solidFill>
                  <a:sysClr val="windowText" lastClr="000000"/>
                </a:solidFill>
              </a:rPr>
              <a:t>1 MW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5646149-91D3-5F4F-AD51-0FE00AD9AB5A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DAF25FB-C50F-614F-9E77-4F62E3FD245D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352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CENTRALISED PLANNING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E1263E-9582-9C4C-B45F-33AE30B64F69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+ 0.055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CDCFD41-93A1-C14F-BD43-D207965F8F8B}"/>
              </a:ext>
            </a:extLst>
          </p:cNvPr>
          <p:cNvSpPr txBox="1"/>
          <p:nvPr/>
        </p:nvSpPr>
        <p:spPr>
          <a:xfrm>
            <a:off x="8892242" y="5112849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+ 19.7 MW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2B8CCC-4C5D-3645-8387-832C1768BDEC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FD319BB-98ED-A647-9B2E-9BC1B3B64562}"/>
              </a:ext>
            </a:extLst>
          </p:cNvPr>
          <p:cNvCxnSpPr>
            <a:cxnSpLocks/>
          </p:cNvCxnSpPr>
          <p:nvPr/>
        </p:nvCxnSpPr>
        <p:spPr>
          <a:xfrm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E4975EB-0462-A347-BC4D-EC7F80D34383}"/>
              </a:ext>
            </a:extLst>
          </p:cNvPr>
          <p:cNvCxnSpPr>
            <a:cxnSpLocks/>
          </p:cNvCxnSpPr>
          <p:nvPr/>
        </p:nvCxnSpPr>
        <p:spPr>
          <a:xfrm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4106FAF-2A08-5F41-9450-5E789774F8C1}"/>
              </a:ext>
            </a:extLst>
          </p:cNvPr>
          <p:cNvCxnSpPr>
            <a:cxnSpLocks/>
          </p:cNvCxnSpPr>
          <p:nvPr/>
        </p:nvCxnSpPr>
        <p:spPr>
          <a:xfrm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329DD4A-2BE9-6441-B032-ACF742BE3E17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94DCA45-BB05-CF45-A6AB-DB02573FC871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9765232-0F1F-734D-AF45-C0C3C27E7E5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945D21F-A24B-3B41-98DA-805950BE7A1E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BD9C1EC-90DC-814D-904C-7B9A9B4B924F}"/>
              </a:ext>
            </a:extLst>
          </p:cNvPr>
          <p:cNvCxnSpPr>
            <a:cxnSpLocks/>
          </p:cNvCxnSpPr>
          <p:nvPr/>
        </p:nvCxnSpPr>
        <p:spPr>
          <a:xfrm rot="10800000"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82F3C9-8BA8-0142-BEE2-07A3D877131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7DD2763-4029-5447-9F67-D826BC29E2E7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DB59148-CCE7-714F-BF1A-9EC49A0382DF}"/>
              </a:ext>
            </a:extLst>
          </p:cNvPr>
          <p:cNvCxnSpPr>
            <a:cxnSpLocks/>
          </p:cNvCxnSpPr>
          <p:nvPr/>
        </p:nvCxnSpPr>
        <p:spPr>
          <a:xfrm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00402E-4EE3-2E49-B9AE-C270199E40A8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70E8E3C-A22C-C848-8C75-E1A215668FE9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93CE661-54BD-834D-84C5-838D1FD922D3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F171E30-72AC-DA4C-BDE4-5103224786F0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3FA861D-5E94-944F-90D0-C1527CBE96C3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58B7185-AEC6-0947-B88A-8C3CAB59D508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E468084C-6E1C-A544-BD17-1471BE3E2C86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F83CA418-7347-9A46-BF6C-9A557AC6DC20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20EBF993-0EC1-F246-9DEF-018D3E78FD8B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542DB9EF-DDAE-C04E-B53F-45FC24B88601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157F5DC-B828-174F-9FB5-1248D9B6FFDD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17C064F-5347-5D41-A440-11D40285E065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06499EB-A258-7447-9A76-0F8E8B1A321C}"/>
              </a:ext>
            </a:extLst>
          </p:cNvPr>
          <p:cNvSpPr txBox="1"/>
          <p:nvPr/>
        </p:nvSpPr>
        <p:spPr>
          <a:xfrm>
            <a:off x="10817550" y="847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50F26A1-27F2-FA4A-A0E6-21B2B4295B9A}"/>
              </a:ext>
            </a:extLst>
          </p:cNvPr>
          <p:cNvSpPr txBox="1"/>
          <p:nvPr/>
        </p:nvSpPr>
        <p:spPr>
          <a:xfrm>
            <a:off x="11252858" y="842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C0D196E-181C-A148-9003-ED71E2636D98}"/>
              </a:ext>
            </a:extLst>
          </p:cNvPr>
          <p:cNvSpPr txBox="1"/>
          <p:nvPr/>
        </p:nvSpPr>
        <p:spPr>
          <a:xfrm>
            <a:off x="11706434" y="838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9E82B65-F962-4743-9CD1-BF03B62B36DC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167A1A7-33CA-594D-A0E3-000EE2CF9CC9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0A429F7-E8F0-C341-BAAE-1412D095914C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>
            <a:extLst>
              <a:ext uri="{FF2B5EF4-FFF2-40B4-BE49-F238E27FC236}">
                <a16:creationId xmlns:a16="http://schemas.microsoft.com/office/drawing/2014/main" id="{4BC07D13-C0AB-2E4D-A2FD-0F26690F9C2C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1B260A5-185A-0445-A664-56809793C755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2855D137-4A30-6144-8600-82516E0A097D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A11746F-5DFB-8D4B-87DC-64EB86088E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+ 17.659 MW</a:t>
            </a:r>
          </a:p>
        </p:txBody>
      </p:sp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4E79FEEF-501B-6342-A41B-15ACF2634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060551"/>
              </p:ext>
            </p:extLst>
          </p:nvPr>
        </p:nvGraphicFramePr>
        <p:xfrm>
          <a:off x="8970338" y="565345"/>
          <a:ext cx="415168" cy="283845"/>
        </p:xfrm>
        <a:graphic>
          <a:graphicData uri="http://schemas.openxmlformats.org/drawingml/2006/table">
            <a:tbl>
              <a:tblPr/>
              <a:tblGrid>
                <a:gridCol w="415168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186114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A6B7E33E-FB06-124F-AF8A-AF9CC28C0DA9}"/>
              </a:ext>
            </a:extLst>
          </p:cNvPr>
          <p:cNvSpPr txBox="1"/>
          <p:nvPr/>
        </p:nvSpPr>
        <p:spPr>
          <a:xfrm>
            <a:off x="7455690" y="8534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35EDFB9-F53E-744B-8668-0A8AE9DCD1EB}"/>
              </a:ext>
            </a:extLst>
          </p:cNvPr>
          <p:cNvSpPr txBox="1"/>
          <p:nvPr/>
        </p:nvSpPr>
        <p:spPr>
          <a:xfrm>
            <a:off x="7890998" y="849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685F087-34F4-614E-AA2E-0DAD0780DEFE}"/>
              </a:ext>
            </a:extLst>
          </p:cNvPr>
          <p:cNvSpPr txBox="1"/>
          <p:nvPr/>
        </p:nvSpPr>
        <p:spPr>
          <a:xfrm>
            <a:off x="8344574" y="8452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10469843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133689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/>
                        <a:t>S.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VRES gen.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% 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Conv. gen.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Consum.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13477.1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43113.5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56590.6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11263.8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43113.5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54377.3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A063622-8DB0-ED40-AB7D-6D2E91ACF873}"/>
              </a:ext>
            </a:extLst>
          </p:cNvPr>
          <p:cNvSpPr txBox="1"/>
          <p:nvPr/>
        </p:nvSpPr>
        <p:spPr>
          <a:xfrm>
            <a:off x="10924364" y="4831069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 1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+ 4.334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 rot="10800000"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07EA69A-1F7D-3A4A-9D58-AE197AB3A074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5F6DB31F-ACC8-824C-9DC0-C4CD9C6E8536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28" name="TextBox 127">
            <a:extLst>
              <a:ext uri="{FF2B5EF4-FFF2-40B4-BE49-F238E27FC236}">
                <a16:creationId xmlns:a16="http://schemas.microsoft.com/office/drawing/2014/main" id="{E4C447D0-EB11-6643-8F4C-CAD3992692A1}"/>
              </a:ext>
            </a:extLst>
          </p:cNvPr>
          <p:cNvSpPr txBox="1"/>
          <p:nvPr/>
        </p:nvSpPr>
        <p:spPr>
          <a:xfrm>
            <a:off x="3990951" y="2526713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+ 9.936 MW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A98F766-A34D-3A46-9EFF-FFE13650C646}"/>
              </a:ext>
            </a:extLst>
          </p:cNvPr>
          <p:cNvSpPr txBox="1"/>
          <p:nvPr/>
        </p:nvSpPr>
        <p:spPr>
          <a:xfrm>
            <a:off x="10821837" y="5114504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+ 32.593 MW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45040D0-0091-D145-85C0-6F15170FE741}"/>
              </a:ext>
            </a:extLst>
          </p:cNvPr>
          <p:cNvSpPr txBox="1"/>
          <p:nvPr/>
        </p:nvSpPr>
        <p:spPr>
          <a:xfrm>
            <a:off x="2941961" y="510677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+ 0.825 MW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F343D33-C33F-FF40-B7C0-6B294F9BFBCB}"/>
              </a:ext>
            </a:extLst>
          </p:cNvPr>
          <p:cNvSpPr txBox="1"/>
          <p:nvPr/>
        </p:nvSpPr>
        <p:spPr>
          <a:xfrm>
            <a:off x="10817550" y="847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FDA8F28-E6E7-C94F-917E-FC8A8AC5EEAD}"/>
              </a:ext>
            </a:extLst>
          </p:cNvPr>
          <p:cNvSpPr txBox="1"/>
          <p:nvPr/>
        </p:nvSpPr>
        <p:spPr>
          <a:xfrm>
            <a:off x="11252858" y="842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2176DBA-7397-4E4B-BCD3-72D924710FAA}"/>
              </a:ext>
            </a:extLst>
          </p:cNvPr>
          <p:cNvSpPr txBox="1"/>
          <p:nvPr/>
        </p:nvSpPr>
        <p:spPr>
          <a:xfrm>
            <a:off x="11706434" y="838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A8D6315-A39A-E245-96D0-C2490E1EC304}"/>
              </a:ext>
            </a:extLst>
          </p:cNvPr>
          <p:cNvSpPr txBox="1"/>
          <p:nvPr/>
        </p:nvSpPr>
        <p:spPr>
          <a:xfrm>
            <a:off x="-16422" y="26604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PERFECT COMPETITION</a:t>
            </a:r>
          </a:p>
        </p:txBody>
      </p:sp>
      <p:graphicFrame>
        <p:nvGraphicFramePr>
          <p:cNvPr id="136" name="Table 135">
            <a:extLst>
              <a:ext uri="{FF2B5EF4-FFF2-40B4-BE49-F238E27FC236}">
                <a16:creationId xmlns:a16="http://schemas.microsoft.com/office/drawing/2014/main" id="{A6BC7F6C-74B3-354D-A0DE-E61A9C7934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675024"/>
              </p:ext>
            </p:extLst>
          </p:nvPr>
        </p:nvGraphicFramePr>
        <p:xfrm>
          <a:off x="8970338" y="565345"/>
          <a:ext cx="415168" cy="283845"/>
        </p:xfrm>
        <a:graphic>
          <a:graphicData uri="http://schemas.openxmlformats.org/drawingml/2006/table">
            <a:tbl>
              <a:tblPr/>
              <a:tblGrid>
                <a:gridCol w="415168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186114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37" name="TextBox 136">
            <a:extLst>
              <a:ext uri="{FF2B5EF4-FFF2-40B4-BE49-F238E27FC236}">
                <a16:creationId xmlns:a16="http://schemas.microsoft.com/office/drawing/2014/main" id="{EA2A1C1D-4E0F-FE49-B9D9-2DA15DF49066}"/>
              </a:ext>
            </a:extLst>
          </p:cNvPr>
          <p:cNvSpPr txBox="1"/>
          <p:nvPr/>
        </p:nvSpPr>
        <p:spPr>
          <a:xfrm>
            <a:off x="7455690" y="8534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77AA6C6-41E9-A742-B917-C2087782231F}"/>
              </a:ext>
            </a:extLst>
          </p:cNvPr>
          <p:cNvSpPr txBox="1"/>
          <p:nvPr/>
        </p:nvSpPr>
        <p:spPr>
          <a:xfrm>
            <a:off x="7890998" y="849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ECC447A7-4887-5740-8DA3-EE9C8B3E3D02}"/>
              </a:ext>
            </a:extLst>
          </p:cNvPr>
          <p:cNvSpPr txBox="1"/>
          <p:nvPr/>
        </p:nvSpPr>
        <p:spPr>
          <a:xfrm>
            <a:off x="8344574" y="8452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C50BEF7-8BB0-D440-9783-2136E81D4E2E}"/>
              </a:ext>
            </a:extLst>
          </p:cNvPr>
          <p:cNvSpPr txBox="1"/>
          <p:nvPr/>
        </p:nvSpPr>
        <p:spPr>
          <a:xfrm>
            <a:off x="8824126" y="5114504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+ 7.739 MW</a:t>
            </a:r>
          </a:p>
        </p:txBody>
      </p:sp>
    </p:spTree>
    <p:extLst>
      <p:ext uri="{BB962C8B-B14F-4D97-AF65-F5344CB8AC3E}">
        <p14:creationId xmlns:p14="http://schemas.microsoft.com/office/powerpoint/2010/main" val="37338704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752081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13477.1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43113.5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56590.6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11263.8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43113.5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54377.3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 1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+ 4.334 MW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C1878F-A201-9C4B-83B2-F89F66406C6C}"/>
              </a:ext>
            </a:extLst>
          </p:cNvPr>
          <p:cNvSpPr txBox="1"/>
          <p:nvPr/>
        </p:nvSpPr>
        <p:spPr>
          <a:xfrm>
            <a:off x="8866611" y="510692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+ 32.593 MW 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535839A-389E-4F43-86D5-26AB8B57E7A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 rot="10800000"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876D0B5-C4BF-BB44-B2C6-CAA079AFDE34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41D31B3-103C-0B49-AFCF-1B24B2B42F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+ 7.739 MW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ACFDC496-38A9-844D-A6D2-446324C2D81E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27F8E129-FA72-F546-993C-302A2A613A5C}"/>
              </a:ext>
            </a:extLst>
          </p:cNvPr>
          <p:cNvSpPr txBox="1"/>
          <p:nvPr/>
        </p:nvSpPr>
        <p:spPr>
          <a:xfrm>
            <a:off x="5846394" y="2755771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+ 9.936 MW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7BF6C9B-07BE-FB4E-9051-2F7BAA88D0C8}"/>
              </a:ext>
            </a:extLst>
          </p:cNvPr>
          <p:cNvSpPr txBox="1"/>
          <p:nvPr/>
        </p:nvSpPr>
        <p:spPr>
          <a:xfrm>
            <a:off x="1052924" y="4812905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+ 0.825 MW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570B3E6-79A6-4147-A19E-99C0794A80D8}"/>
              </a:ext>
            </a:extLst>
          </p:cNvPr>
          <p:cNvSpPr txBox="1"/>
          <p:nvPr/>
        </p:nvSpPr>
        <p:spPr>
          <a:xfrm>
            <a:off x="10817550" y="847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BCCFECB-88A3-744E-919C-7B3B6C17D5FA}"/>
              </a:ext>
            </a:extLst>
          </p:cNvPr>
          <p:cNvSpPr txBox="1"/>
          <p:nvPr/>
        </p:nvSpPr>
        <p:spPr>
          <a:xfrm>
            <a:off x="11252858" y="842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0250405-F902-A049-BAC2-EB8CEFE95B70}"/>
              </a:ext>
            </a:extLst>
          </p:cNvPr>
          <p:cNvSpPr txBox="1"/>
          <p:nvPr/>
        </p:nvSpPr>
        <p:spPr>
          <a:xfrm>
            <a:off x="11706434" y="838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86A5F27-8935-264C-AADE-FB4F0103045E}"/>
              </a:ext>
            </a:extLst>
          </p:cNvPr>
          <p:cNvSpPr txBox="1"/>
          <p:nvPr/>
        </p:nvSpPr>
        <p:spPr>
          <a:xfrm>
            <a:off x="-16422" y="26604"/>
            <a:ext cx="295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COURNOT OLIGOPOLY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E785C0C-CFB4-9541-AFB6-38261A743DC0}"/>
              </a:ext>
            </a:extLst>
          </p:cNvPr>
          <p:cNvSpPr txBox="1"/>
          <p:nvPr/>
        </p:nvSpPr>
        <p:spPr>
          <a:xfrm>
            <a:off x="1999017" y="4794369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+ 2.008 MW</a:t>
            </a:r>
          </a:p>
        </p:txBody>
      </p:sp>
      <p:graphicFrame>
        <p:nvGraphicFramePr>
          <p:cNvPr id="134" name="Table 133">
            <a:extLst>
              <a:ext uri="{FF2B5EF4-FFF2-40B4-BE49-F238E27FC236}">
                <a16:creationId xmlns:a16="http://schemas.microsoft.com/office/drawing/2014/main" id="{8A2377D7-BBF1-A44B-9D13-E885715FE8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675024"/>
              </p:ext>
            </p:extLst>
          </p:nvPr>
        </p:nvGraphicFramePr>
        <p:xfrm>
          <a:off x="8970338" y="565345"/>
          <a:ext cx="415168" cy="283845"/>
        </p:xfrm>
        <a:graphic>
          <a:graphicData uri="http://schemas.openxmlformats.org/drawingml/2006/table">
            <a:tbl>
              <a:tblPr/>
              <a:tblGrid>
                <a:gridCol w="415168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186114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35" name="TextBox 134">
            <a:extLst>
              <a:ext uri="{FF2B5EF4-FFF2-40B4-BE49-F238E27FC236}">
                <a16:creationId xmlns:a16="http://schemas.microsoft.com/office/drawing/2014/main" id="{E59B0343-138C-5547-8729-EF3E7B98C5B1}"/>
              </a:ext>
            </a:extLst>
          </p:cNvPr>
          <p:cNvSpPr txBox="1"/>
          <p:nvPr/>
        </p:nvSpPr>
        <p:spPr>
          <a:xfrm>
            <a:off x="7455690" y="8534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41A796D-8B3C-744B-BC0E-79CE9C984D00}"/>
              </a:ext>
            </a:extLst>
          </p:cNvPr>
          <p:cNvSpPr txBox="1"/>
          <p:nvPr/>
        </p:nvSpPr>
        <p:spPr>
          <a:xfrm>
            <a:off x="7890998" y="849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49DCACE-4AFC-F34E-8DD4-72B9EC4E8A78}"/>
              </a:ext>
            </a:extLst>
          </p:cNvPr>
          <p:cNvSpPr txBox="1"/>
          <p:nvPr/>
        </p:nvSpPr>
        <p:spPr>
          <a:xfrm>
            <a:off x="8344574" y="8452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13276109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FFDA8010-0BA9-B44A-A603-81CFD706F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725554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8803.2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30249.6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39052.8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7257.6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31749.9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39007.5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Arc 160">
            <a:extLst>
              <a:ext uri="{FF2B5EF4-FFF2-40B4-BE49-F238E27FC236}">
                <a16:creationId xmlns:a16="http://schemas.microsoft.com/office/drawing/2014/main" id="{E819A825-BBA8-1A46-8E52-AC8A0DD24C1B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</a:t>
            </a:r>
            <a:r>
              <a:rPr lang="en-GB" sz="2400" dirty="0">
                <a:solidFill>
                  <a:schemeClr val="accent2"/>
                </a:solidFill>
              </a:rPr>
              <a:t> </a:t>
            </a:r>
            <a:r>
              <a:rPr lang="en-GB" sz="2400" dirty="0">
                <a:solidFill>
                  <a:sysClr val="windowText" lastClr="000000"/>
                </a:solidFill>
              </a:rPr>
              <a:t>1 MW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5646149-91D3-5F4F-AD51-0FE00AD9AB5A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DAF25FB-C50F-614F-9E77-4F62E3FD245D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352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CENTRALISED PLANNING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E1263E-9582-9C4C-B45F-33AE30B64F69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+ 0.321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CDCFD41-93A1-C14F-BD43-D207965F8F8B}"/>
              </a:ext>
            </a:extLst>
          </p:cNvPr>
          <p:cNvSpPr txBox="1"/>
          <p:nvPr/>
        </p:nvSpPr>
        <p:spPr>
          <a:xfrm>
            <a:off x="8892242" y="5112849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+ 12.512 MW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2B8CCC-4C5D-3645-8387-832C1768BDEC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FD319BB-98ED-A647-9B2E-9BC1B3B6456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E4975EB-0462-A347-BC4D-EC7F80D3438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4106FAF-2A08-5F41-9450-5E789774F8C1}"/>
              </a:ext>
            </a:extLst>
          </p:cNvPr>
          <p:cNvCxnSpPr>
            <a:cxnSpLocks/>
          </p:cNvCxnSpPr>
          <p:nvPr/>
        </p:nvCxnSpPr>
        <p:spPr>
          <a:xfrm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329DD4A-2BE9-6441-B032-ACF742BE3E17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94DCA45-BB05-CF45-A6AB-DB02573FC871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9765232-0F1F-734D-AF45-C0C3C27E7E5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945D21F-A24B-3B41-98DA-805950BE7A1E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BD9C1EC-90DC-814D-904C-7B9A9B4B924F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82F3C9-8BA8-0142-BEE2-07A3D877131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7DD2763-4029-5447-9F67-D826BC29E2E7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DB59148-CCE7-714F-BF1A-9EC49A0382D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00402E-4EE3-2E49-B9AE-C270199E40A8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70E8E3C-A22C-C848-8C75-E1A215668FE9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93CE661-54BD-834D-84C5-838D1FD922D3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F171E30-72AC-DA4C-BDE4-5103224786F0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3FA861D-5E94-944F-90D0-C1527CBE96C3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58B7185-AEC6-0947-B88A-8C3CAB59D508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E468084C-6E1C-A544-BD17-1471BE3E2C86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F83CA418-7347-9A46-BF6C-9A557AC6DC20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20EBF993-0EC1-F246-9DEF-018D3E78FD8B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542DB9EF-DDAE-C04E-B53F-45FC24B88601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157F5DC-B828-174F-9FB5-1248D9B6FFDD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17C064F-5347-5D41-A440-11D40285E065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06499EB-A258-7447-9A76-0F8E8B1A321C}"/>
              </a:ext>
            </a:extLst>
          </p:cNvPr>
          <p:cNvSpPr txBox="1"/>
          <p:nvPr/>
        </p:nvSpPr>
        <p:spPr>
          <a:xfrm>
            <a:off x="10817550" y="847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50F26A1-27F2-FA4A-A0E6-21B2B4295B9A}"/>
              </a:ext>
            </a:extLst>
          </p:cNvPr>
          <p:cNvSpPr txBox="1"/>
          <p:nvPr/>
        </p:nvSpPr>
        <p:spPr>
          <a:xfrm>
            <a:off x="11252858" y="842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C0D196E-181C-A148-9003-ED71E2636D98}"/>
              </a:ext>
            </a:extLst>
          </p:cNvPr>
          <p:cNvSpPr txBox="1"/>
          <p:nvPr/>
        </p:nvSpPr>
        <p:spPr>
          <a:xfrm>
            <a:off x="11706434" y="838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9E82B65-F962-4743-9CD1-BF03B62B36DC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167A1A7-33CA-594D-A0E3-000EE2CF9CC9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0A429F7-E8F0-C341-BAAE-1412D095914C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>
            <a:extLst>
              <a:ext uri="{FF2B5EF4-FFF2-40B4-BE49-F238E27FC236}">
                <a16:creationId xmlns:a16="http://schemas.microsoft.com/office/drawing/2014/main" id="{4BC07D13-C0AB-2E4D-A2FD-0F26690F9C2C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1B260A5-185A-0445-A664-56809793C755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2855D137-4A30-6144-8600-82516E0A097D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A11746F-5DFB-8D4B-87DC-64EB86088E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+ 12.249 MW</a:t>
            </a:r>
          </a:p>
        </p:txBody>
      </p:sp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4E79FEEF-501B-6342-A41B-15ACF263448E}"/>
              </a:ext>
            </a:extLst>
          </p:cNvPr>
          <p:cNvGraphicFramePr>
            <a:graphicFrameLocks noGrp="1"/>
          </p:cNvGraphicFramePr>
          <p:nvPr/>
        </p:nvGraphicFramePr>
        <p:xfrm>
          <a:off x="8970337" y="565345"/>
          <a:ext cx="511705" cy="283845"/>
        </p:xfrm>
        <a:graphic>
          <a:graphicData uri="http://schemas.openxmlformats.org/drawingml/2006/table">
            <a:tbl>
              <a:tblPr/>
              <a:tblGrid>
                <a:gridCol w="511705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A6B7E33E-FB06-124F-AF8A-AF9CC28C0DA9}"/>
              </a:ext>
            </a:extLst>
          </p:cNvPr>
          <p:cNvSpPr txBox="1"/>
          <p:nvPr/>
        </p:nvSpPr>
        <p:spPr>
          <a:xfrm>
            <a:off x="7391682" y="853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35EDFB9-F53E-744B-8668-0A8AE9DCD1EB}"/>
              </a:ext>
            </a:extLst>
          </p:cNvPr>
          <p:cNvSpPr txBox="1"/>
          <p:nvPr/>
        </p:nvSpPr>
        <p:spPr>
          <a:xfrm>
            <a:off x="7826990" y="8492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685F087-34F4-614E-AA2E-0DAD0780DEFE}"/>
              </a:ext>
            </a:extLst>
          </p:cNvPr>
          <p:cNvSpPr txBox="1"/>
          <p:nvPr/>
        </p:nvSpPr>
        <p:spPr>
          <a:xfrm>
            <a:off x="8280566" y="84525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29347037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623601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14701.3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36504.6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51205.9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12232.3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36504.6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48736.8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 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PERFECT COMPETITION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+ 2.054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535839A-389E-4F43-86D5-26AB8B57E7A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876D0B5-C4BF-BB44-B2C6-CAA079AFDE34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41D31B3-103C-0B49-AFCF-1B24B2B42F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+ 31.322  MW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ACFDC496-38A9-844D-A6D2-446324C2D81E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27F8E129-FA72-F546-993C-302A2A613A5C}"/>
              </a:ext>
            </a:extLst>
          </p:cNvPr>
          <p:cNvSpPr txBox="1"/>
          <p:nvPr/>
        </p:nvSpPr>
        <p:spPr>
          <a:xfrm>
            <a:off x="3970179" y="2518380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+ 9.532 MW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7BF6C9B-07BE-FB4E-9051-2F7BAA88D0C8}"/>
              </a:ext>
            </a:extLst>
          </p:cNvPr>
          <p:cNvSpPr txBox="1"/>
          <p:nvPr/>
        </p:nvSpPr>
        <p:spPr>
          <a:xfrm>
            <a:off x="84102" y="5154199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+ 3.399 MW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570B3E6-79A6-4147-A19E-99C0794A80D8}"/>
              </a:ext>
            </a:extLst>
          </p:cNvPr>
          <p:cNvSpPr txBox="1"/>
          <p:nvPr/>
        </p:nvSpPr>
        <p:spPr>
          <a:xfrm>
            <a:off x="10817550" y="847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BCCFECB-88A3-744E-919C-7B3B6C17D5FA}"/>
              </a:ext>
            </a:extLst>
          </p:cNvPr>
          <p:cNvSpPr txBox="1"/>
          <p:nvPr/>
        </p:nvSpPr>
        <p:spPr>
          <a:xfrm>
            <a:off x="11252858" y="842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0250405-F902-A049-BAC2-EB8CEFE95B70}"/>
              </a:ext>
            </a:extLst>
          </p:cNvPr>
          <p:cNvSpPr txBox="1"/>
          <p:nvPr/>
        </p:nvSpPr>
        <p:spPr>
          <a:xfrm>
            <a:off x="11706434" y="838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graphicFrame>
        <p:nvGraphicFramePr>
          <p:cNvPr id="116" name="Table 115">
            <a:extLst>
              <a:ext uri="{FF2B5EF4-FFF2-40B4-BE49-F238E27FC236}">
                <a16:creationId xmlns:a16="http://schemas.microsoft.com/office/drawing/2014/main" id="{04B69BB9-F2E4-2C47-B0CB-17A1995DD560}"/>
              </a:ext>
            </a:extLst>
          </p:cNvPr>
          <p:cNvGraphicFramePr>
            <a:graphicFrameLocks noGrp="1"/>
          </p:cNvGraphicFramePr>
          <p:nvPr/>
        </p:nvGraphicFramePr>
        <p:xfrm>
          <a:off x="8970337" y="565345"/>
          <a:ext cx="511705" cy="283845"/>
        </p:xfrm>
        <a:graphic>
          <a:graphicData uri="http://schemas.openxmlformats.org/drawingml/2006/table">
            <a:tbl>
              <a:tblPr/>
              <a:tblGrid>
                <a:gridCol w="511705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8" name="TextBox 87">
            <a:extLst>
              <a:ext uri="{FF2B5EF4-FFF2-40B4-BE49-F238E27FC236}">
                <a16:creationId xmlns:a16="http://schemas.microsoft.com/office/drawing/2014/main" id="{7E939C88-F664-E849-83B8-8C586F51224E}"/>
              </a:ext>
            </a:extLst>
          </p:cNvPr>
          <p:cNvSpPr txBox="1"/>
          <p:nvPr/>
        </p:nvSpPr>
        <p:spPr>
          <a:xfrm>
            <a:off x="1964365" y="4832696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+ 0.811 MW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44EA13C-AD62-324B-9BA0-FF4D0456E232}"/>
              </a:ext>
            </a:extLst>
          </p:cNvPr>
          <p:cNvSpPr txBox="1"/>
          <p:nvPr/>
        </p:nvSpPr>
        <p:spPr>
          <a:xfrm>
            <a:off x="7391682" y="853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D873028-D494-BA4A-A53C-2AF8CCDCCCCE}"/>
              </a:ext>
            </a:extLst>
          </p:cNvPr>
          <p:cNvSpPr txBox="1"/>
          <p:nvPr/>
        </p:nvSpPr>
        <p:spPr>
          <a:xfrm>
            <a:off x="7826990" y="8492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5D83BA1-F59E-C54B-A42F-C812A25812AB}"/>
              </a:ext>
            </a:extLst>
          </p:cNvPr>
          <p:cNvSpPr txBox="1"/>
          <p:nvPr/>
        </p:nvSpPr>
        <p:spPr>
          <a:xfrm>
            <a:off x="8280566" y="84525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1450991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809193C-11E6-2A44-82F2-BF72DE01A19F}"/>
              </a:ext>
            </a:extLst>
          </p:cNvPr>
          <p:cNvSpPr txBox="1"/>
          <p:nvPr/>
        </p:nvSpPr>
        <p:spPr>
          <a:xfrm>
            <a:off x="9020035" y="481216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A063622-8DB0-ED40-AB7D-6D2E91ACF873}"/>
              </a:ext>
            </a:extLst>
          </p:cNvPr>
          <p:cNvSpPr txBox="1"/>
          <p:nvPr/>
        </p:nvSpPr>
        <p:spPr>
          <a:xfrm>
            <a:off x="10924364" y="4831069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61" name="Arc 160">
            <a:extLst>
              <a:ext uri="{FF2B5EF4-FFF2-40B4-BE49-F238E27FC236}">
                <a16:creationId xmlns:a16="http://schemas.microsoft.com/office/drawing/2014/main" id="{E819A825-BBA8-1A46-8E52-AC8A0DD24C1B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3: 1 MW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91A6BBCE-05CD-4940-BE9D-65C1789DBA81}"/>
              </a:ext>
            </a:extLst>
          </p:cNvPr>
          <p:cNvSpPr txBox="1"/>
          <p:nvPr/>
        </p:nvSpPr>
        <p:spPr>
          <a:xfrm>
            <a:off x="0" y="33243"/>
            <a:ext cx="2323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2">
                    <a:lumMod val="75000"/>
                  </a:schemeClr>
                </a:solidFill>
              </a:rPr>
              <a:t>GENERAL SET UP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046A741C-B809-8D47-BACA-BA124DA3F074}"/>
              </a:ext>
            </a:extLst>
          </p:cNvPr>
          <p:cNvCxnSpPr>
            <a:cxnSpLocks/>
          </p:cNvCxnSpPr>
          <p:nvPr/>
        </p:nvCxnSpPr>
        <p:spPr>
          <a:xfrm>
            <a:off x="264" y="448933"/>
            <a:ext cx="3457351" cy="170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7D1A4723-B335-CC4A-AF93-9D89F7A3EB5A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1: 1 MW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8EB0F594-1165-7949-BD50-C326F7CD9578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1 MW</a:t>
            </a:r>
          </a:p>
        </p:txBody>
      </p:sp>
    </p:spTree>
    <p:extLst>
      <p:ext uri="{BB962C8B-B14F-4D97-AF65-F5344CB8AC3E}">
        <p14:creationId xmlns:p14="http://schemas.microsoft.com/office/powerpoint/2010/main" val="31903469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589618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/>
                        <a:t>S.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VRES gen.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% 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Conv. gen.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Consum.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14701.3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36504.6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51205.9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12232.3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36504.6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48736.8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A063622-8DB0-ED40-AB7D-6D2E91ACF873}"/>
              </a:ext>
            </a:extLst>
          </p:cNvPr>
          <p:cNvSpPr txBox="1"/>
          <p:nvPr/>
        </p:nvSpPr>
        <p:spPr>
          <a:xfrm>
            <a:off x="10924364" y="4831069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 1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+ 2.054 MW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C1878F-A201-9C4B-83B2-F89F66406C6C}"/>
              </a:ext>
            </a:extLst>
          </p:cNvPr>
          <p:cNvSpPr txBox="1"/>
          <p:nvPr/>
        </p:nvSpPr>
        <p:spPr>
          <a:xfrm>
            <a:off x="8866611" y="510692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+ 14.628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2D90EE0-C61D-134C-9D22-5C8EDCEB9235}"/>
              </a:ext>
            </a:extLst>
          </p:cNvPr>
          <p:cNvSpPr txBox="1"/>
          <p:nvPr/>
        </p:nvSpPr>
        <p:spPr>
          <a:xfrm>
            <a:off x="-16422" y="26604"/>
            <a:ext cx="295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COURNOT OLIGOPOLY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07EA69A-1F7D-3A4A-9D58-AE197AB3A074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5F6DB31F-ACC8-824C-9DC0-C4CD9C6E8536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28" name="TextBox 127">
            <a:extLst>
              <a:ext uri="{FF2B5EF4-FFF2-40B4-BE49-F238E27FC236}">
                <a16:creationId xmlns:a16="http://schemas.microsoft.com/office/drawing/2014/main" id="{E4C447D0-EB11-6643-8F4C-CAD3992692A1}"/>
              </a:ext>
            </a:extLst>
          </p:cNvPr>
          <p:cNvSpPr txBox="1"/>
          <p:nvPr/>
        </p:nvSpPr>
        <p:spPr>
          <a:xfrm>
            <a:off x="3990951" y="2526713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+ 5.068 MW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A98F766-A34D-3A46-9EFF-FFE13650C646}"/>
              </a:ext>
            </a:extLst>
          </p:cNvPr>
          <p:cNvSpPr txBox="1"/>
          <p:nvPr/>
        </p:nvSpPr>
        <p:spPr>
          <a:xfrm>
            <a:off x="10821837" y="5114504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+ 16.694 MW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45040D0-0091-D145-85C0-6F15170FE741}"/>
              </a:ext>
            </a:extLst>
          </p:cNvPr>
          <p:cNvSpPr txBox="1"/>
          <p:nvPr/>
        </p:nvSpPr>
        <p:spPr>
          <a:xfrm>
            <a:off x="2031937" y="4831069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+ 2.008 MW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F343D33-C33F-FF40-B7C0-6B294F9BFBCB}"/>
              </a:ext>
            </a:extLst>
          </p:cNvPr>
          <p:cNvSpPr txBox="1"/>
          <p:nvPr/>
        </p:nvSpPr>
        <p:spPr>
          <a:xfrm>
            <a:off x="10817550" y="847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FDA8F28-E6E7-C94F-917E-FC8A8AC5EEAD}"/>
              </a:ext>
            </a:extLst>
          </p:cNvPr>
          <p:cNvSpPr txBox="1"/>
          <p:nvPr/>
        </p:nvSpPr>
        <p:spPr>
          <a:xfrm>
            <a:off x="11252858" y="842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2176DBA-7397-4E4B-BCD3-72D924710FAA}"/>
              </a:ext>
            </a:extLst>
          </p:cNvPr>
          <p:cNvSpPr txBox="1"/>
          <p:nvPr/>
        </p:nvSpPr>
        <p:spPr>
          <a:xfrm>
            <a:off x="11706434" y="838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graphicFrame>
        <p:nvGraphicFramePr>
          <p:cNvPr id="130" name="Table 129">
            <a:extLst>
              <a:ext uri="{FF2B5EF4-FFF2-40B4-BE49-F238E27FC236}">
                <a16:creationId xmlns:a16="http://schemas.microsoft.com/office/drawing/2014/main" id="{4E01E64C-0023-BC4E-B14B-4BBB047748C1}"/>
              </a:ext>
            </a:extLst>
          </p:cNvPr>
          <p:cNvGraphicFramePr>
            <a:graphicFrameLocks noGrp="1"/>
          </p:cNvGraphicFramePr>
          <p:nvPr/>
        </p:nvGraphicFramePr>
        <p:xfrm>
          <a:off x="8970337" y="565345"/>
          <a:ext cx="511705" cy="283845"/>
        </p:xfrm>
        <a:graphic>
          <a:graphicData uri="http://schemas.openxmlformats.org/drawingml/2006/table">
            <a:tbl>
              <a:tblPr/>
              <a:tblGrid>
                <a:gridCol w="511705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19" name="TextBox 118">
            <a:extLst>
              <a:ext uri="{FF2B5EF4-FFF2-40B4-BE49-F238E27FC236}">
                <a16:creationId xmlns:a16="http://schemas.microsoft.com/office/drawing/2014/main" id="{8AEF3687-5674-5A4B-AED8-0DED05633808}"/>
              </a:ext>
            </a:extLst>
          </p:cNvPr>
          <p:cNvSpPr txBox="1"/>
          <p:nvPr/>
        </p:nvSpPr>
        <p:spPr>
          <a:xfrm>
            <a:off x="114010" y="5126739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+ 2.202 MW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BF14230-218C-5E49-8EA9-D4904244B118}"/>
              </a:ext>
            </a:extLst>
          </p:cNvPr>
          <p:cNvSpPr txBox="1"/>
          <p:nvPr/>
        </p:nvSpPr>
        <p:spPr>
          <a:xfrm>
            <a:off x="5846394" y="2768949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+ 4.463 MW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E19A454-30CB-A344-B8D0-1E454181978F}"/>
              </a:ext>
            </a:extLst>
          </p:cNvPr>
          <p:cNvSpPr txBox="1"/>
          <p:nvPr/>
        </p:nvSpPr>
        <p:spPr>
          <a:xfrm>
            <a:off x="7391682" y="853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1BE5F89-F2E2-A04E-9D98-221D1052EB90}"/>
              </a:ext>
            </a:extLst>
          </p:cNvPr>
          <p:cNvSpPr txBox="1"/>
          <p:nvPr/>
        </p:nvSpPr>
        <p:spPr>
          <a:xfrm>
            <a:off x="7826990" y="8492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EC51B59-A2C9-6F4B-AA97-5D9CFB60F3D9}"/>
              </a:ext>
            </a:extLst>
          </p:cNvPr>
          <p:cNvSpPr txBox="1"/>
          <p:nvPr/>
        </p:nvSpPr>
        <p:spPr>
          <a:xfrm>
            <a:off x="8280566" y="84525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9434743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FFDA8010-0BA9-B44A-A603-81CFD706F656}"/>
              </a:ext>
            </a:extLst>
          </p:cNvPr>
          <p:cNvGraphicFramePr>
            <a:graphicFrameLocks noGrp="1"/>
          </p:cNvGraphicFramePr>
          <p:nvPr/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8803.2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30249.6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39052.8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7257.6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31749.9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39007.5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Arc 160">
            <a:extLst>
              <a:ext uri="{FF2B5EF4-FFF2-40B4-BE49-F238E27FC236}">
                <a16:creationId xmlns:a16="http://schemas.microsoft.com/office/drawing/2014/main" id="{E819A825-BBA8-1A46-8E52-AC8A0DD24C1B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</a:t>
            </a:r>
            <a:r>
              <a:rPr lang="en-GB" sz="2400" dirty="0">
                <a:solidFill>
                  <a:schemeClr val="accent2"/>
                </a:solidFill>
              </a:rPr>
              <a:t> </a:t>
            </a:r>
            <a:r>
              <a:rPr lang="en-GB" sz="2400" dirty="0">
                <a:solidFill>
                  <a:sysClr val="windowText" lastClr="000000"/>
                </a:solidFill>
              </a:rPr>
              <a:t>1 MW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5646149-91D3-5F4F-AD51-0FE00AD9AB5A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DAF25FB-C50F-614F-9E77-4F62E3FD245D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352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CENTRALISED PLANNING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E1263E-9582-9C4C-B45F-33AE30B64F69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+ 0.321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CDCFD41-93A1-C14F-BD43-D207965F8F8B}"/>
              </a:ext>
            </a:extLst>
          </p:cNvPr>
          <p:cNvSpPr txBox="1"/>
          <p:nvPr/>
        </p:nvSpPr>
        <p:spPr>
          <a:xfrm>
            <a:off x="8892242" y="5112849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+ 12.479 MW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2B8CCC-4C5D-3645-8387-832C1768BDEC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FD319BB-98ED-A647-9B2E-9BC1B3B6456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E4975EB-0462-A347-BC4D-EC7F80D3438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4106FAF-2A08-5F41-9450-5E789774F8C1}"/>
              </a:ext>
            </a:extLst>
          </p:cNvPr>
          <p:cNvCxnSpPr>
            <a:cxnSpLocks/>
          </p:cNvCxnSpPr>
          <p:nvPr/>
        </p:nvCxnSpPr>
        <p:spPr>
          <a:xfrm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329DD4A-2BE9-6441-B032-ACF742BE3E17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94DCA45-BB05-CF45-A6AB-DB02573FC871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9765232-0F1F-734D-AF45-C0C3C27E7E5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945D21F-A24B-3B41-98DA-805950BE7A1E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BD9C1EC-90DC-814D-904C-7B9A9B4B924F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82F3C9-8BA8-0142-BEE2-07A3D877131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7DD2763-4029-5447-9F67-D826BC29E2E7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DB59148-CCE7-714F-BF1A-9EC49A0382D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00402E-4EE3-2E49-B9AE-C270199E40A8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70E8E3C-A22C-C848-8C75-E1A215668FE9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93CE661-54BD-834D-84C5-838D1FD922D3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F171E30-72AC-DA4C-BDE4-5103224786F0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3FA861D-5E94-944F-90D0-C1527CBE96C3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58B7185-AEC6-0947-B88A-8C3CAB59D508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E468084C-6E1C-A544-BD17-1471BE3E2C86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F83CA418-7347-9A46-BF6C-9A557AC6DC20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20EBF993-0EC1-F246-9DEF-018D3E78FD8B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542DB9EF-DDAE-C04E-B53F-45FC24B88601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157F5DC-B828-174F-9FB5-1248D9B6FFDD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17C064F-5347-5D41-A440-11D40285E065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06499EB-A258-7447-9A76-0F8E8B1A321C}"/>
              </a:ext>
            </a:extLst>
          </p:cNvPr>
          <p:cNvSpPr txBox="1"/>
          <p:nvPr/>
        </p:nvSpPr>
        <p:spPr>
          <a:xfrm>
            <a:off x="10817550" y="847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50F26A1-27F2-FA4A-A0E6-21B2B4295B9A}"/>
              </a:ext>
            </a:extLst>
          </p:cNvPr>
          <p:cNvSpPr txBox="1"/>
          <p:nvPr/>
        </p:nvSpPr>
        <p:spPr>
          <a:xfrm>
            <a:off x="11252858" y="842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C0D196E-181C-A148-9003-ED71E2636D98}"/>
              </a:ext>
            </a:extLst>
          </p:cNvPr>
          <p:cNvSpPr txBox="1"/>
          <p:nvPr/>
        </p:nvSpPr>
        <p:spPr>
          <a:xfrm>
            <a:off x="11706434" y="838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9E82B65-F962-4743-9CD1-BF03B62B36DC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167A1A7-33CA-594D-A0E3-000EE2CF9CC9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0A429F7-E8F0-C341-BAAE-1412D095914C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>
            <a:extLst>
              <a:ext uri="{FF2B5EF4-FFF2-40B4-BE49-F238E27FC236}">
                <a16:creationId xmlns:a16="http://schemas.microsoft.com/office/drawing/2014/main" id="{4BC07D13-C0AB-2E4D-A2FD-0F26690F9C2C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1B260A5-185A-0445-A664-56809793C755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2855D137-4A30-6144-8600-82516E0A097D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A11746F-5DFB-8D4B-87DC-64EB86088E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+ 12.282 MW</a:t>
            </a:r>
          </a:p>
        </p:txBody>
      </p:sp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4E79FEEF-501B-6342-A41B-15ACF2634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809445"/>
              </p:ext>
            </p:extLst>
          </p:nvPr>
        </p:nvGraphicFramePr>
        <p:xfrm>
          <a:off x="8970337" y="565345"/>
          <a:ext cx="444409" cy="283845"/>
        </p:xfrm>
        <a:graphic>
          <a:graphicData uri="http://schemas.openxmlformats.org/drawingml/2006/table">
            <a:tbl>
              <a:tblPr/>
              <a:tblGrid>
                <a:gridCol w="444409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1" name="TextBox 80">
            <a:extLst>
              <a:ext uri="{FF2B5EF4-FFF2-40B4-BE49-F238E27FC236}">
                <a16:creationId xmlns:a16="http://schemas.microsoft.com/office/drawing/2014/main" id="{72B4A85A-80C1-CD44-B5B7-C9FCE68F3108}"/>
              </a:ext>
            </a:extLst>
          </p:cNvPr>
          <p:cNvSpPr txBox="1"/>
          <p:nvPr/>
        </p:nvSpPr>
        <p:spPr>
          <a:xfrm>
            <a:off x="7391682" y="853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03C1AA3-6D50-6C4C-8DE0-E3065695350A}"/>
              </a:ext>
            </a:extLst>
          </p:cNvPr>
          <p:cNvSpPr txBox="1"/>
          <p:nvPr/>
        </p:nvSpPr>
        <p:spPr>
          <a:xfrm>
            <a:off x="7826990" y="8492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A36D965-2883-9A4A-8B7B-692D392E8A10}"/>
              </a:ext>
            </a:extLst>
          </p:cNvPr>
          <p:cNvSpPr txBox="1"/>
          <p:nvPr/>
        </p:nvSpPr>
        <p:spPr>
          <a:xfrm>
            <a:off x="8280566" y="84525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30398470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107444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/>
                        <a:t>S.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VRES gen.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% 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Conv. gen.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Consum.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18124.2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25955.8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44079.9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12232.3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25955.8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41202.8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A063622-8DB0-ED40-AB7D-6D2E91ACF873}"/>
              </a:ext>
            </a:extLst>
          </p:cNvPr>
          <p:cNvSpPr txBox="1"/>
          <p:nvPr/>
        </p:nvSpPr>
        <p:spPr>
          <a:xfrm>
            <a:off x="10924364" y="4831069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 1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588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+ 13.096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07EA69A-1F7D-3A4A-9D58-AE197AB3A074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5F6DB31F-ACC8-824C-9DC0-C4CD9C6E8536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28" name="TextBox 127">
            <a:extLst>
              <a:ext uri="{FF2B5EF4-FFF2-40B4-BE49-F238E27FC236}">
                <a16:creationId xmlns:a16="http://schemas.microsoft.com/office/drawing/2014/main" id="{E4C447D0-EB11-6643-8F4C-CAD3992692A1}"/>
              </a:ext>
            </a:extLst>
          </p:cNvPr>
          <p:cNvSpPr txBox="1"/>
          <p:nvPr/>
        </p:nvSpPr>
        <p:spPr>
          <a:xfrm>
            <a:off x="3990951" y="2526713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+ 12.93 MW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A98F766-A34D-3A46-9EFF-FFE13650C646}"/>
              </a:ext>
            </a:extLst>
          </p:cNvPr>
          <p:cNvSpPr txBox="1"/>
          <p:nvPr/>
        </p:nvSpPr>
        <p:spPr>
          <a:xfrm>
            <a:off x="10821837" y="5114504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+ 15.625 MW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F343D33-C33F-FF40-B7C0-6B294F9BFBCB}"/>
              </a:ext>
            </a:extLst>
          </p:cNvPr>
          <p:cNvSpPr txBox="1"/>
          <p:nvPr/>
        </p:nvSpPr>
        <p:spPr>
          <a:xfrm>
            <a:off x="10817550" y="847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FDA8F28-E6E7-C94F-917E-FC8A8AC5EEAD}"/>
              </a:ext>
            </a:extLst>
          </p:cNvPr>
          <p:cNvSpPr txBox="1"/>
          <p:nvPr/>
        </p:nvSpPr>
        <p:spPr>
          <a:xfrm>
            <a:off x="11252858" y="842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2176DBA-7397-4E4B-BCD3-72D924710FAA}"/>
              </a:ext>
            </a:extLst>
          </p:cNvPr>
          <p:cNvSpPr txBox="1"/>
          <p:nvPr/>
        </p:nvSpPr>
        <p:spPr>
          <a:xfrm>
            <a:off x="11706434" y="838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BF14230-218C-5E49-8EA9-D4904244B118}"/>
              </a:ext>
            </a:extLst>
          </p:cNvPr>
          <p:cNvSpPr txBox="1"/>
          <p:nvPr/>
        </p:nvSpPr>
        <p:spPr>
          <a:xfrm>
            <a:off x="5846394" y="2768949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+ 6.885 MW</a:t>
            </a:r>
          </a:p>
        </p:txBody>
      </p:sp>
      <p:graphicFrame>
        <p:nvGraphicFramePr>
          <p:cNvPr id="127" name="Table 126">
            <a:extLst>
              <a:ext uri="{FF2B5EF4-FFF2-40B4-BE49-F238E27FC236}">
                <a16:creationId xmlns:a16="http://schemas.microsoft.com/office/drawing/2014/main" id="{50D1C819-B4FA-7245-AB87-47051D73B0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563061"/>
              </p:ext>
            </p:extLst>
          </p:nvPr>
        </p:nvGraphicFramePr>
        <p:xfrm>
          <a:off x="8970337" y="565345"/>
          <a:ext cx="444409" cy="283845"/>
        </p:xfrm>
        <a:graphic>
          <a:graphicData uri="http://schemas.openxmlformats.org/drawingml/2006/table">
            <a:tbl>
              <a:tblPr/>
              <a:tblGrid>
                <a:gridCol w="444409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29" name="TextBox 128">
            <a:extLst>
              <a:ext uri="{FF2B5EF4-FFF2-40B4-BE49-F238E27FC236}">
                <a16:creationId xmlns:a16="http://schemas.microsoft.com/office/drawing/2014/main" id="{5F8BC675-2635-D442-9A73-3401B1EEECA7}"/>
              </a:ext>
            </a:extLst>
          </p:cNvPr>
          <p:cNvSpPr txBox="1"/>
          <p:nvPr/>
        </p:nvSpPr>
        <p:spPr>
          <a:xfrm>
            <a:off x="7391682" y="853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66F7ECD-F673-B04F-BA10-C2752083CAE5}"/>
              </a:ext>
            </a:extLst>
          </p:cNvPr>
          <p:cNvSpPr txBox="1"/>
          <p:nvPr/>
        </p:nvSpPr>
        <p:spPr>
          <a:xfrm>
            <a:off x="7826990" y="8492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5195929-F08C-F749-8628-CD1E15E8C0A1}"/>
              </a:ext>
            </a:extLst>
          </p:cNvPr>
          <p:cNvSpPr txBox="1"/>
          <p:nvPr/>
        </p:nvSpPr>
        <p:spPr>
          <a:xfrm>
            <a:off x="8280566" y="84525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2028791-F22B-AE46-91B7-D1FE5E44DBF5}"/>
              </a:ext>
            </a:extLst>
          </p:cNvPr>
          <p:cNvSpPr txBox="1"/>
          <p:nvPr/>
        </p:nvSpPr>
        <p:spPr>
          <a:xfrm>
            <a:off x="-16422" y="26604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PERFECT COMPETITION</a:t>
            </a:r>
          </a:p>
        </p:txBody>
      </p:sp>
    </p:spTree>
    <p:extLst>
      <p:ext uri="{BB962C8B-B14F-4D97-AF65-F5344CB8AC3E}">
        <p14:creationId xmlns:p14="http://schemas.microsoft.com/office/powerpoint/2010/main" val="42194556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189198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18124.2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25955.8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44079.9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15247.0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25955.8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41202.8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 1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588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+ 13.096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535839A-389E-4F43-86D5-26AB8B57E7A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876D0B5-C4BF-BB44-B2C6-CAA079AFDE34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41D31B3-103C-0B49-AFCF-1B24B2B42FC8}"/>
              </a:ext>
            </a:extLst>
          </p:cNvPr>
          <p:cNvSpPr txBox="1"/>
          <p:nvPr/>
        </p:nvSpPr>
        <p:spPr>
          <a:xfrm>
            <a:off x="8816290" y="5126778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+ 15.625 MW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ACFDC496-38A9-844D-A6D2-446324C2D81E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27F8E129-FA72-F546-993C-302A2A613A5C}"/>
              </a:ext>
            </a:extLst>
          </p:cNvPr>
          <p:cNvSpPr txBox="1"/>
          <p:nvPr/>
        </p:nvSpPr>
        <p:spPr>
          <a:xfrm>
            <a:off x="3970179" y="2518380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+ 6.885 MW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570B3E6-79A6-4147-A19E-99C0794A80D8}"/>
              </a:ext>
            </a:extLst>
          </p:cNvPr>
          <p:cNvSpPr txBox="1"/>
          <p:nvPr/>
        </p:nvSpPr>
        <p:spPr>
          <a:xfrm>
            <a:off x="10817550" y="847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BCCFECB-88A3-744E-919C-7B3B6C17D5FA}"/>
              </a:ext>
            </a:extLst>
          </p:cNvPr>
          <p:cNvSpPr txBox="1"/>
          <p:nvPr/>
        </p:nvSpPr>
        <p:spPr>
          <a:xfrm>
            <a:off x="11252858" y="842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0250405-F902-A049-BAC2-EB8CEFE95B70}"/>
              </a:ext>
            </a:extLst>
          </p:cNvPr>
          <p:cNvSpPr txBox="1"/>
          <p:nvPr/>
        </p:nvSpPr>
        <p:spPr>
          <a:xfrm>
            <a:off x="11706434" y="838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E939C88-F664-E849-83B8-8C586F51224E}"/>
              </a:ext>
            </a:extLst>
          </p:cNvPr>
          <p:cNvSpPr txBox="1"/>
          <p:nvPr/>
        </p:nvSpPr>
        <p:spPr>
          <a:xfrm>
            <a:off x="5822804" y="274812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+ 12.93 MW</a:t>
            </a:r>
          </a:p>
        </p:txBody>
      </p:sp>
      <p:graphicFrame>
        <p:nvGraphicFramePr>
          <p:cNvPr id="119" name="Table 118">
            <a:extLst>
              <a:ext uri="{FF2B5EF4-FFF2-40B4-BE49-F238E27FC236}">
                <a16:creationId xmlns:a16="http://schemas.microsoft.com/office/drawing/2014/main" id="{61DC4724-D862-1144-B555-947A555BE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563061"/>
              </p:ext>
            </p:extLst>
          </p:nvPr>
        </p:nvGraphicFramePr>
        <p:xfrm>
          <a:off x="8970337" y="565345"/>
          <a:ext cx="444409" cy="283845"/>
        </p:xfrm>
        <a:graphic>
          <a:graphicData uri="http://schemas.openxmlformats.org/drawingml/2006/table">
            <a:tbl>
              <a:tblPr/>
              <a:tblGrid>
                <a:gridCol w="444409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23" name="TextBox 122">
            <a:extLst>
              <a:ext uri="{FF2B5EF4-FFF2-40B4-BE49-F238E27FC236}">
                <a16:creationId xmlns:a16="http://schemas.microsoft.com/office/drawing/2014/main" id="{04F39FFA-BC99-9842-90F8-85D5C4782B37}"/>
              </a:ext>
            </a:extLst>
          </p:cNvPr>
          <p:cNvSpPr txBox="1"/>
          <p:nvPr/>
        </p:nvSpPr>
        <p:spPr>
          <a:xfrm>
            <a:off x="7391682" y="853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80CFAD5-A0A1-E64A-8582-CCC9515CCC41}"/>
              </a:ext>
            </a:extLst>
          </p:cNvPr>
          <p:cNvSpPr txBox="1"/>
          <p:nvPr/>
        </p:nvSpPr>
        <p:spPr>
          <a:xfrm>
            <a:off x="7826990" y="8492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79958BF-B554-CF41-9CF8-577408371683}"/>
              </a:ext>
            </a:extLst>
          </p:cNvPr>
          <p:cNvSpPr txBox="1"/>
          <p:nvPr/>
        </p:nvSpPr>
        <p:spPr>
          <a:xfrm>
            <a:off x="8280566" y="84525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984AE12-A74C-734C-9326-E9658CDBD5E8}"/>
              </a:ext>
            </a:extLst>
          </p:cNvPr>
          <p:cNvSpPr txBox="1"/>
          <p:nvPr/>
        </p:nvSpPr>
        <p:spPr>
          <a:xfrm>
            <a:off x="-16422" y="26604"/>
            <a:ext cx="295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COURNOT OLIGOPOLY</a:t>
            </a:r>
          </a:p>
        </p:txBody>
      </p:sp>
    </p:spTree>
    <p:extLst>
      <p:ext uri="{BB962C8B-B14F-4D97-AF65-F5344CB8AC3E}">
        <p14:creationId xmlns:p14="http://schemas.microsoft.com/office/powerpoint/2010/main" val="38037794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FFDA8010-0BA9-B44A-A603-81CFD706F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293915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25070.9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14122.3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39193.2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21201.3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17804.1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39005.4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Arc 160">
            <a:extLst>
              <a:ext uri="{FF2B5EF4-FFF2-40B4-BE49-F238E27FC236}">
                <a16:creationId xmlns:a16="http://schemas.microsoft.com/office/drawing/2014/main" id="{E819A825-BBA8-1A46-8E52-AC8A0DD24C1B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</a:t>
            </a:r>
            <a:r>
              <a:rPr lang="en-GB" sz="2400" dirty="0">
                <a:solidFill>
                  <a:schemeClr val="accent2"/>
                </a:solidFill>
              </a:rPr>
              <a:t> </a:t>
            </a:r>
            <a:r>
              <a:rPr lang="en-GB" sz="2400" dirty="0">
                <a:solidFill>
                  <a:sysClr val="windowText" lastClr="000000"/>
                </a:solidFill>
              </a:rPr>
              <a:t>1 MW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5646149-91D3-5F4F-AD51-0FE00AD9AB5A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DAF25FB-C50F-614F-9E77-4F62E3FD245D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352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CENTRALISED PLANNING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E1263E-9582-9C4C-B45F-33AE30B64F69}"/>
              </a:ext>
            </a:extLst>
          </p:cNvPr>
          <p:cNvSpPr txBox="1"/>
          <p:nvPr/>
        </p:nvSpPr>
        <p:spPr>
          <a:xfrm>
            <a:off x="9842495" y="2110537"/>
            <a:ext cx="1588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+ 20.545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CDCFD41-93A1-C14F-BD43-D207965F8F8B}"/>
              </a:ext>
            </a:extLst>
          </p:cNvPr>
          <p:cNvSpPr txBox="1"/>
          <p:nvPr/>
        </p:nvSpPr>
        <p:spPr>
          <a:xfrm>
            <a:off x="8892242" y="5112849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+ 1.995 MW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2B8CCC-4C5D-3645-8387-832C1768BDEC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FD319BB-98ED-A647-9B2E-9BC1B3B6456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E4975EB-0462-A347-BC4D-EC7F80D3438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4106FAF-2A08-5F41-9450-5E789774F8C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329DD4A-2BE9-6441-B032-ACF742BE3E17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94DCA45-BB05-CF45-A6AB-DB02573FC871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9765232-0F1F-734D-AF45-C0C3C27E7E5F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945D21F-A24B-3B41-98DA-805950BE7A1E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BD9C1EC-90DC-814D-904C-7B9A9B4B924F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82F3C9-8BA8-0142-BEE2-07A3D877131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7DD2763-4029-5447-9F67-D826BC29E2E7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DB59148-CCE7-714F-BF1A-9EC49A0382D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00402E-4EE3-2E49-B9AE-C270199E40A8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70E8E3C-A22C-C848-8C75-E1A215668FE9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93CE661-54BD-834D-84C5-838D1FD922D3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F171E30-72AC-DA4C-BDE4-5103224786F0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3FA861D-5E94-944F-90D0-C1527CBE96C3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58B7185-AEC6-0947-B88A-8C3CAB59D508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E468084C-6E1C-A544-BD17-1471BE3E2C86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F83CA418-7347-9A46-BF6C-9A557AC6DC20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20EBF993-0EC1-F246-9DEF-018D3E78FD8B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542DB9EF-DDAE-C04E-B53F-45FC24B88601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157F5DC-B828-174F-9FB5-1248D9B6FFDD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17C064F-5347-5D41-A440-11D40285E065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06499EB-A258-7447-9A76-0F8E8B1A321C}"/>
              </a:ext>
            </a:extLst>
          </p:cNvPr>
          <p:cNvSpPr txBox="1"/>
          <p:nvPr/>
        </p:nvSpPr>
        <p:spPr>
          <a:xfrm>
            <a:off x="10753542" y="847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50F26A1-27F2-FA4A-A0E6-21B2B4295B9A}"/>
              </a:ext>
            </a:extLst>
          </p:cNvPr>
          <p:cNvSpPr txBox="1"/>
          <p:nvPr/>
        </p:nvSpPr>
        <p:spPr>
          <a:xfrm>
            <a:off x="11188850" y="842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C0D196E-181C-A148-9003-ED71E2636D98}"/>
              </a:ext>
            </a:extLst>
          </p:cNvPr>
          <p:cNvSpPr txBox="1"/>
          <p:nvPr/>
        </p:nvSpPr>
        <p:spPr>
          <a:xfrm>
            <a:off x="11642426" y="838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9E82B65-F962-4743-9CD1-BF03B62B36DC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167A1A7-33CA-594D-A0E3-000EE2CF9CC9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0A429F7-E8F0-C341-BAAE-1412D095914C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>
            <a:extLst>
              <a:ext uri="{FF2B5EF4-FFF2-40B4-BE49-F238E27FC236}">
                <a16:creationId xmlns:a16="http://schemas.microsoft.com/office/drawing/2014/main" id="{4BC07D13-C0AB-2E4D-A2FD-0F26690F9C2C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1B260A5-185A-0445-A664-56809793C755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2855D137-4A30-6144-8600-82516E0A097D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A11746F-5DFB-8D4B-87DC-64EB86088E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+ 2.276 MW</a:t>
            </a:r>
          </a:p>
        </p:txBody>
      </p:sp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4E79FEEF-501B-6342-A41B-15ACF263448E}"/>
              </a:ext>
            </a:extLst>
          </p:cNvPr>
          <p:cNvGraphicFramePr>
            <a:graphicFrameLocks noGrp="1"/>
          </p:cNvGraphicFramePr>
          <p:nvPr/>
        </p:nvGraphicFramePr>
        <p:xfrm>
          <a:off x="8970337" y="565345"/>
          <a:ext cx="444409" cy="283845"/>
        </p:xfrm>
        <a:graphic>
          <a:graphicData uri="http://schemas.openxmlformats.org/drawingml/2006/table">
            <a:tbl>
              <a:tblPr/>
              <a:tblGrid>
                <a:gridCol w="444409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1" name="TextBox 80">
            <a:extLst>
              <a:ext uri="{FF2B5EF4-FFF2-40B4-BE49-F238E27FC236}">
                <a16:creationId xmlns:a16="http://schemas.microsoft.com/office/drawing/2014/main" id="{72B4A85A-80C1-CD44-B5B7-C9FCE68F3108}"/>
              </a:ext>
            </a:extLst>
          </p:cNvPr>
          <p:cNvSpPr txBox="1"/>
          <p:nvPr/>
        </p:nvSpPr>
        <p:spPr>
          <a:xfrm>
            <a:off x="7391682" y="853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03C1AA3-6D50-6C4C-8DE0-E3065695350A}"/>
              </a:ext>
            </a:extLst>
          </p:cNvPr>
          <p:cNvSpPr txBox="1"/>
          <p:nvPr/>
        </p:nvSpPr>
        <p:spPr>
          <a:xfrm>
            <a:off x="7826990" y="8492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A36D965-2883-9A4A-8B7B-692D392E8A10}"/>
              </a:ext>
            </a:extLst>
          </p:cNvPr>
          <p:cNvSpPr txBox="1"/>
          <p:nvPr/>
        </p:nvSpPr>
        <p:spPr>
          <a:xfrm>
            <a:off x="8280566" y="84525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9984B99-F86C-CD43-A4FE-52C17ACE0B47}"/>
              </a:ext>
            </a:extLst>
          </p:cNvPr>
          <p:cNvSpPr txBox="1"/>
          <p:nvPr/>
        </p:nvSpPr>
        <p:spPr>
          <a:xfrm>
            <a:off x="3982981" y="2501071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+ 17.369 MW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D900F0-741C-8448-8BD9-7430AFEBCDC5}"/>
              </a:ext>
            </a:extLst>
          </p:cNvPr>
          <p:cNvSpPr txBox="1"/>
          <p:nvPr/>
        </p:nvSpPr>
        <p:spPr>
          <a:xfrm>
            <a:off x="5849336" y="2763493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+ 17.214 MW</a:t>
            </a:r>
          </a:p>
        </p:txBody>
      </p:sp>
    </p:spTree>
    <p:extLst>
      <p:ext uri="{BB962C8B-B14F-4D97-AF65-F5344CB8AC3E}">
        <p14:creationId xmlns:p14="http://schemas.microsoft.com/office/powerpoint/2010/main" val="19998775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577550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/>
                        <a:t>S.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VRES gen.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% 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Conv. gen.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Consum.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24297.1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20326.1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44623.2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20538.1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20326.1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40864.2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A063622-8DB0-ED40-AB7D-6D2E91ACF873}"/>
              </a:ext>
            </a:extLst>
          </p:cNvPr>
          <p:cNvSpPr txBox="1"/>
          <p:nvPr/>
        </p:nvSpPr>
        <p:spPr>
          <a:xfrm>
            <a:off x="10924364" y="4831069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 1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588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+ 20.545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07EA69A-1F7D-3A4A-9D58-AE197AB3A074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5F6DB31F-ACC8-824C-9DC0-C4CD9C6E8536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28" name="TextBox 127">
            <a:extLst>
              <a:ext uri="{FF2B5EF4-FFF2-40B4-BE49-F238E27FC236}">
                <a16:creationId xmlns:a16="http://schemas.microsoft.com/office/drawing/2014/main" id="{E4C447D0-EB11-6643-8F4C-CAD3992692A1}"/>
              </a:ext>
            </a:extLst>
          </p:cNvPr>
          <p:cNvSpPr txBox="1"/>
          <p:nvPr/>
        </p:nvSpPr>
        <p:spPr>
          <a:xfrm>
            <a:off x="3990951" y="2526713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+ 18.472 MW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A98F766-A34D-3A46-9EFF-FFE13650C646}"/>
              </a:ext>
            </a:extLst>
          </p:cNvPr>
          <p:cNvSpPr txBox="1"/>
          <p:nvPr/>
        </p:nvSpPr>
        <p:spPr>
          <a:xfrm>
            <a:off x="10821837" y="5114504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+ 7.247 MW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BF14230-218C-5E49-8EA9-D4904244B118}"/>
              </a:ext>
            </a:extLst>
          </p:cNvPr>
          <p:cNvSpPr txBox="1"/>
          <p:nvPr/>
        </p:nvSpPr>
        <p:spPr>
          <a:xfrm>
            <a:off x="5846394" y="2768949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+ 14.466 MW</a:t>
            </a:r>
          </a:p>
        </p:txBody>
      </p:sp>
      <p:graphicFrame>
        <p:nvGraphicFramePr>
          <p:cNvPr id="127" name="Table 126">
            <a:extLst>
              <a:ext uri="{FF2B5EF4-FFF2-40B4-BE49-F238E27FC236}">
                <a16:creationId xmlns:a16="http://schemas.microsoft.com/office/drawing/2014/main" id="{50D1C819-B4FA-7245-AB87-47051D73B0B8}"/>
              </a:ext>
            </a:extLst>
          </p:cNvPr>
          <p:cNvGraphicFramePr>
            <a:graphicFrameLocks noGrp="1"/>
          </p:cNvGraphicFramePr>
          <p:nvPr/>
        </p:nvGraphicFramePr>
        <p:xfrm>
          <a:off x="8970337" y="565345"/>
          <a:ext cx="444409" cy="283845"/>
        </p:xfrm>
        <a:graphic>
          <a:graphicData uri="http://schemas.openxmlformats.org/drawingml/2006/table">
            <a:tbl>
              <a:tblPr/>
              <a:tblGrid>
                <a:gridCol w="444409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29" name="TextBox 128">
            <a:extLst>
              <a:ext uri="{FF2B5EF4-FFF2-40B4-BE49-F238E27FC236}">
                <a16:creationId xmlns:a16="http://schemas.microsoft.com/office/drawing/2014/main" id="{5F8BC675-2635-D442-9A73-3401B1EEECA7}"/>
              </a:ext>
            </a:extLst>
          </p:cNvPr>
          <p:cNvSpPr txBox="1"/>
          <p:nvPr/>
        </p:nvSpPr>
        <p:spPr>
          <a:xfrm>
            <a:off x="7391682" y="853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66F7ECD-F673-B04F-BA10-C2752083CAE5}"/>
              </a:ext>
            </a:extLst>
          </p:cNvPr>
          <p:cNvSpPr txBox="1"/>
          <p:nvPr/>
        </p:nvSpPr>
        <p:spPr>
          <a:xfrm>
            <a:off x="7826990" y="8492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5195929-F08C-F749-8628-CD1E15E8C0A1}"/>
              </a:ext>
            </a:extLst>
          </p:cNvPr>
          <p:cNvSpPr txBox="1"/>
          <p:nvPr/>
        </p:nvSpPr>
        <p:spPr>
          <a:xfrm>
            <a:off x="8280566" y="84525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2028791-F22B-AE46-91B7-D1FE5E44DBF5}"/>
              </a:ext>
            </a:extLst>
          </p:cNvPr>
          <p:cNvSpPr txBox="1"/>
          <p:nvPr/>
        </p:nvSpPr>
        <p:spPr>
          <a:xfrm>
            <a:off x="-16422" y="26604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PERFECT COMPETITION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F5487AD-A549-5B48-B28C-0C832274AFEA}"/>
              </a:ext>
            </a:extLst>
          </p:cNvPr>
          <p:cNvSpPr txBox="1"/>
          <p:nvPr/>
        </p:nvSpPr>
        <p:spPr>
          <a:xfrm>
            <a:off x="10753542" y="847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7E6D102-227C-EB40-B129-6E06C0EC44E7}"/>
              </a:ext>
            </a:extLst>
          </p:cNvPr>
          <p:cNvSpPr txBox="1"/>
          <p:nvPr/>
        </p:nvSpPr>
        <p:spPr>
          <a:xfrm>
            <a:off x="11188850" y="842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D0FC451-B9EF-684C-9CDE-16CBA80B7030}"/>
              </a:ext>
            </a:extLst>
          </p:cNvPr>
          <p:cNvSpPr txBox="1"/>
          <p:nvPr/>
        </p:nvSpPr>
        <p:spPr>
          <a:xfrm>
            <a:off x="11642426" y="838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27556932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732301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24297.1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20326.1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44623.2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20538.1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20326.1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40864.2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 1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588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+ 20.545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535839A-389E-4F43-86D5-26AB8B57E7A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876D0B5-C4BF-BB44-B2C6-CAA079AFDE34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41D31B3-103C-0B49-AFCF-1B24B2B42FC8}"/>
              </a:ext>
            </a:extLst>
          </p:cNvPr>
          <p:cNvSpPr txBox="1"/>
          <p:nvPr/>
        </p:nvSpPr>
        <p:spPr>
          <a:xfrm>
            <a:off x="8816290" y="5126778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+ 3.647 MW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ACFDC496-38A9-844D-A6D2-446324C2D81E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27F8E129-FA72-F546-993C-302A2A613A5C}"/>
              </a:ext>
            </a:extLst>
          </p:cNvPr>
          <p:cNvSpPr txBox="1"/>
          <p:nvPr/>
        </p:nvSpPr>
        <p:spPr>
          <a:xfrm>
            <a:off x="3970179" y="2518380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+ 16.456 MW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E939C88-F664-E849-83B8-8C586F51224E}"/>
              </a:ext>
            </a:extLst>
          </p:cNvPr>
          <p:cNvSpPr txBox="1"/>
          <p:nvPr/>
        </p:nvSpPr>
        <p:spPr>
          <a:xfrm>
            <a:off x="5822804" y="274812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+ 16.482 MW</a:t>
            </a:r>
          </a:p>
        </p:txBody>
      </p:sp>
      <p:graphicFrame>
        <p:nvGraphicFramePr>
          <p:cNvPr id="119" name="Table 118">
            <a:extLst>
              <a:ext uri="{FF2B5EF4-FFF2-40B4-BE49-F238E27FC236}">
                <a16:creationId xmlns:a16="http://schemas.microsoft.com/office/drawing/2014/main" id="{61DC4724-D862-1144-B555-947A555BEB6A}"/>
              </a:ext>
            </a:extLst>
          </p:cNvPr>
          <p:cNvGraphicFramePr>
            <a:graphicFrameLocks noGrp="1"/>
          </p:cNvGraphicFramePr>
          <p:nvPr/>
        </p:nvGraphicFramePr>
        <p:xfrm>
          <a:off x="8970337" y="565345"/>
          <a:ext cx="444409" cy="283845"/>
        </p:xfrm>
        <a:graphic>
          <a:graphicData uri="http://schemas.openxmlformats.org/drawingml/2006/table">
            <a:tbl>
              <a:tblPr/>
              <a:tblGrid>
                <a:gridCol w="444409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23" name="TextBox 122">
            <a:extLst>
              <a:ext uri="{FF2B5EF4-FFF2-40B4-BE49-F238E27FC236}">
                <a16:creationId xmlns:a16="http://schemas.microsoft.com/office/drawing/2014/main" id="{04F39FFA-BC99-9842-90F8-85D5C4782B37}"/>
              </a:ext>
            </a:extLst>
          </p:cNvPr>
          <p:cNvSpPr txBox="1"/>
          <p:nvPr/>
        </p:nvSpPr>
        <p:spPr>
          <a:xfrm>
            <a:off x="7391682" y="853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80CFAD5-A0A1-E64A-8582-CCC9515CCC41}"/>
              </a:ext>
            </a:extLst>
          </p:cNvPr>
          <p:cNvSpPr txBox="1"/>
          <p:nvPr/>
        </p:nvSpPr>
        <p:spPr>
          <a:xfrm>
            <a:off x="7826990" y="8492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79958BF-B554-CF41-9CF8-577408371683}"/>
              </a:ext>
            </a:extLst>
          </p:cNvPr>
          <p:cNvSpPr txBox="1"/>
          <p:nvPr/>
        </p:nvSpPr>
        <p:spPr>
          <a:xfrm>
            <a:off x="8280566" y="84525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984AE12-A74C-734C-9326-E9658CDBD5E8}"/>
              </a:ext>
            </a:extLst>
          </p:cNvPr>
          <p:cNvSpPr txBox="1"/>
          <p:nvPr/>
        </p:nvSpPr>
        <p:spPr>
          <a:xfrm>
            <a:off x="-16422" y="26604"/>
            <a:ext cx="295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COURNOT OLIGOPOLY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689A8EE-4282-284F-8E15-FEB15A7671DA}"/>
              </a:ext>
            </a:extLst>
          </p:cNvPr>
          <p:cNvSpPr txBox="1"/>
          <p:nvPr/>
        </p:nvSpPr>
        <p:spPr>
          <a:xfrm>
            <a:off x="10806067" y="5109844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+ 3.6  MW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3A02F70-606A-8246-A9A0-DA83659CBA6A}"/>
              </a:ext>
            </a:extLst>
          </p:cNvPr>
          <p:cNvSpPr txBox="1"/>
          <p:nvPr/>
        </p:nvSpPr>
        <p:spPr>
          <a:xfrm>
            <a:off x="10753542" y="847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30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DD31673-726D-DD43-AC8E-988BEA2D54ED}"/>
              </a:ext>
            </a:extLst>
          </p:cNvPr>
          <p:cNvSpPr txBox="1"/>
          <p:nvPr/>
        </p:nvSpPr>
        <p:spPr>
          <a:xfrm>
            <a:off x="11188850" y="842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30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2656399-5116-6648-9750-608D0FAE79FF}"/>
              </a:ext>
            </a:extLst>
          </p:cNvPr>
          <p:cNvSpPr txBox="1"/>
          <p:nvPr/>
        </p:nvSpPr>
        <p:spPr>
          <a:xfrm>
            <a:off x="11642426" y="838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36324480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FFDA8010-0BA9-B44A-A603-81CFD706F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260516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28708.9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11665.5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40374.4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24319.7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16535.1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40854.7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Arc 160">
            <a:extLst>
              <a:ext uri="{FF2B5EF4-FFF2-40B4-BE49-F238E27FC236}">
                <a16:creationId xmlns:a16="http://schemas.microsoft.com/office/drawing/2014/main" id="{E819A825-BBA8-1A46-8E52-AC8A0DD24C1B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</a:t>
            </a:r>
            <a:r>
              <a:rPr lang="en-GB" sz="2400" dirty="0">
                <a:solidFill>
                  <a:schemeClr val="accent2"/>
                </a:solidFill>
              </a:rPr>
              <a:t> </a:t>
            </a:r>
            <a:r>
              <a:rPr lang="en-GB" sz="2400" dirty="0">
                <a:solidFill>
                  <a:sysClr val="windowText" lastClr="000000"/>
                </a:solidFill>
              </a:rPr>
              <a:t>1 MW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5646149-91D3-5F4F-AD51-0FE00AD9AB5A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DAF25FB-C50F-614F-9E77-4F62E3FD245D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352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CENTRALISED PLANNING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E1263E-9582-9C4C-B45F-33AE30B64F69}"/>
              </a:ext>
            </a:extLst>
          </p:cNvPr>
          <p:cNvSpPr txBox="1"/>
          <p:nvPr/>
        </p:nvSpPr>
        <p:spPr>
          <a:xfrm>
            <a:off x="9842495" y="2110537"/>
            <a:ext cx="1588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+ 20.545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CDCFD41-93A1-C14F-BD43-D207965F8F8B}"/>
              </a:ext>
            </a:extLst>
          </p:cNvPr>
          <p:cNvSpPr txBox="1"/>
          <p:nvPr/>
        </p:nvSpPr>
        <p:spPr>
          <a:xfrm>
            <a:off x="8892242" y="5112849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+ 1.986 MW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2B8CCC-4C5D-3645-8387-832C1768BDEC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FD319BB-98ED-A647-9B2E-9BC1B3B6456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E4975EB-0462-A347-BC4D-EC7F80D3438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4106FAF-2A08-5F41-9450-5E789774F8C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329DD4A-2BE9-6441-B032-ACF742BE3E17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94DCA45-BB05-CF45-A6AB-DB02573FC871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9765232-0F1F-734D-AF45-C0C3C27E7E5F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945D21F-A24B-3B41-98DA-805950BE7A1E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BD9C1EC-90DC-814D-904C-7B9A9B4B924F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82F3C9-8BA8-0142-BEE2-07A3D877131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7DD2763-4029-5447-9F67-D826BC29E2E7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DB59148-CCE7-714F-BF1A-9EC49A0382D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00402E-4EE3-2E49-B9AE-C270199E40A8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70E8E3C-A22C-C848-8C75-E1A215668FE9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93CE661-54BD-834D-84C5-838D1FD922D3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F171E30-72AC-DA4C-BDE4-5103224786F0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3FA861D-5E94-944F-90D0-C1527CBE96C3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58B7185-AEC6-0947-B88A-8C3CAB59D508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E468084C-6E1C-A544-BD17-1471BE3E2C86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F83CA418-7347-9A46-BF6C-9A557AC6DC20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20EBF993-0EC1-F246-9DEF-018D3E78FD8B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542DB9EF-DDAE-C04E-B53F-45FC24B88601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157F5DC-B828-174F-9FB5-1248D9B6FFDD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17C064F-5347-5D41-A440-11D40285E065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06499EB-A258-7447-9A76-0F8E8B1A321C}"/>
              </a:ext>
            </a:extLst>
          </p:cNvPr>
          <p:cNvSpPr txBox="1"/>
          <p:nvPr/>
        </p:nvSpPr>
        <p:spPr>
          <a:xfrm>
            <a:off x="10753542" y="847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50F26A1-27F2-FA4A-A0E6-21B2B4295B9A}"/>
              </a:ext>
            </a:extLst>
          </p:cNvPr>
          <p:cNvSpPr txBox="1"/>
          <p:nvPr/>
        </p:nvSpPr>
        <p:spPr>
          <a:xfrm>
            <a:off x="11188850" y="842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C0D196E-181C-A148-9003-ED71E2636D98}"/>
              </a:ext>
            </a:extLst>
          </p:cNvPr>
          <p:cNvSpPr txBox="1"/>
          <p:nvPr/>
        </p:nvSpPr>
        <p:spPr>
          <a:xfrm>
            <a:off x="11642426" y="838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9E82B65-F962-4743-9CD1-BF03B62B36DC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167A1A7-33CA-594D-A0E3-000EE2CF9CC9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0A429F7-E8F0-C341-BAAE-1412D095914C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>
            <a:extLst>
              <a:ext uri="{FF2B5EF4-FFF2-40B4-BE49-F238E27FC236}">
                <a16:creationId xmlns:a16="http://schemas.microsoft.com/office/drawing/2014/main" id="{4BC07D13-C0AB-2E4D-A2FD-0F26690F9C2C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1B260A5-185A-0445-A664-56809793C755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2855D137-4A30-6144-8600-82516E0A097D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A11746F-5DFB-8D4B-87DC-64EB86088E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+ 2.12 MW</a:t>
            </a:r>
          </a:p>
        </p:txBody>
      </p:sp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4E79FEEF-501B-6342-A41B-15ACF263448E}"/>
              </a:ext>
            </a:extLst>
          </p:cNvPr>
          <p:cNvGraphicFramePr>
            <a:graphicFrameLocks noGrp="1"/>
          </p:cNvGraphicFramePr>
          <p:nvPr/>
        </p:nvGraphicFramePr>
        <p:xfrm>
          <a:off x="8970337" y="565345"/>
          <a:ext cx="444409" cy="283845"/>
        </p:xfrm>
        <a:graphic>
          <a:graphicData uri="http://schemas.openxmlformats.org/drawingml/2006/table">
            <a:tbl>
              <a:tblPr/>
              <a:tblGrid>
                <a:gridCol w="444409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1" name="TextBox 80">
            <a:extLst>
              <a:ext uri="{FF2B5EF4-FFF2-40B4-BE49-F238E27FC236}">
                <a16:creationId xmlns:a16="http://schemas.microsoft.com/office/drawing/2014/main" id="{72B4A85A-80C1-CD44-B5B7-C9FCE68F3108}"/>
              </a:ext>
            </a:extLst>
          </p:cNvPr>
          <p:cNvSpPr txBox="1"/>
          <p:nvPr/>
        </p:nvSpPr>
        <p:spPr>
          <a:xfrm>
            <a:off x="7391682" y="853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03C1AA3-6D50-6C4C-8DE0-E3065695350A}"/>
              </a:ext>
            </a:extLst>
          </p:cNvPr>
          <p:cNvSpPr txBox="1"/>
          <p:nvPr/>
        </p:nvSpPr>
        <p:spPr>
          <a:xfrm>
            <a:off x="7826990" y="8492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A36D965-2883-9A4A-8B7B-692D392E8A10}"/>
              </a:ext>
            </a:extLst>
          </p:cNvPr>
          <p:cNvSpPr txBox="1"/>
          <p:nvPr/>
        </p:nvSpPr>
        <p:spPr>
          <a:xfrm>
            <a:off x="8280566" y="84525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9984B99-F86C-CD43-A4FE-52C17ACE0B47}"/>
              </a:ext>
            </a:extLst>
          </p:cNvPr>
          <p:cNvSpPr txBox="1"/>
          <p:nvPr/>
        </p:nvSpPr>
        <p:spPr>
          <a:xfrm>
            <a:off x="3982981" y="2501071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+ 21.377 MW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D900F0-741C-8448-8BD9-7430AFEBCDC5}"/>
              </a:ext>
            </a:extLst>
          </p:cNvPr>
          <p:cNvSpPr txBox="1"/>
          <p:nvPr/>
        </p:nvSpPr>
        <p:spPr>
          <a:xfrm>
            <a:off x="5849336" y="2763493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+ 20.939 MW</a:t>
            </a:r>
          </a:p>
        </p:txBody>
      </p:sp>
    </p:spTree>
    <p:extLst>
      <p:ext uri="{BB962C8B-B14F-4D97-AF65-F5344CB8AC3E}">
        <p14:creationId xmlns:p14="http://schemas.microsoft.com/office/powerpoint/2010/main" val="29024958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201569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/>
                        <a:t>S.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VRES gen.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% 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Conv. gen.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Consum.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28244.8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23656.5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51901.3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23858.1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23656.5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47514.6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A063622-8DB0-ED40-AB7D-6D2E91ACF873}"/>
              </a:ext>
            </a:extLst>
          </p:cNvPr>
          <p:cNvSpPr txBox="1"/>
          <p:nvPr/>
        </p:nvSpPr>
        <p:spPr>
          <a:xfrm>
            <a:off x="10924364" y="4831069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 1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588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+ 20.545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07EA69A-1F7D-3A4A-9D58-AE197AB3A074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5F6DB31F-ACC8-824C-9DC0-C4CD9C6E8536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28" name="TextBox 127">
            <a:extLst>
              <a:ext uri="{FF2B5EF4-FFF2-40B4-BE49-F238E27FC236}">
                <a16:creationId xmlns:a16="http://schemas.microsoft.com/office/drawing/2014/main" id="{E4C447D0-EB11-6643-8F4C-CAD3992692A1}"/>
              </a:ext>
            </a:extLst>
          </p:cNvPr>
          <p:cNvSpPr txBox="1"/>
          <p:nvPr/>
        </p:nvSpPr>
        <p:spPr>
          <a:xfrm>
            <a:off x="3990951" y="2526713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+ 25.86 MW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A98F766-A34D-3A46-9EFF-FFE13650C646}"/>
              </a:ext>
            </a:extLst>
          </p:cNvPr>
          <p:cNvSpPr txBox="1"/>
          <p:nvPr/>
        </p:nvSpPr>
        <p:spPr>
          <a:xfrm>
            <a:off x="10821837" y="5114504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+ 12.203 MW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BF14230-218C-5E49-8EA9-D4904244B118}"/>
              </a:ext>
            </a:extLst>
          </p:cNvPr>
          <p:cNvSpPr txBox="1"/>
          <p:nvPr/>
        </p:nvSpPr>
        <p:spPr>
          <a:xfrm>
            <a:off x="5846394" y="2768949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+ 13.1 MW</a:t>
            </a:r>
          </a:p>
        </p:txBody>
      </p:sp>
      <p:graphicFrame>
        <p:nvGraphicFramePr>
          <p:cNvPr id="127" name="Table 126">
            <a:extLst>
              <a:ext uri="{FF2B5EF4-FFF2-40B4-BE49-F238E27FC236}">
                <a16:creationId xmlns:a16="http://schemas.microsoft.com/office/drawing/2014/main" id="{50D1C819-B4FA-7245-AB87-47051D73B0B8}"/>
              </a:ext>
            </a:extLst>
          </p:cNvPr>
          <p:cNvGraphicFramePr>
            <a:graphicFrameLocks noGrp="1"/>
          </p:cNvGraphicFramePr>
          <p:nvPr/>
        </p:nvGraphicFramePr>
        <p:xfrm>
          <a:off x="8970337" y="565345"/>
          <a:ext cx="444409" cy="283845"/>
        </p:xfrm>
        <a:graphic>
          <a:graphicData uri="http://schemas.openxmlformats.org/drawingml/2006/table">
            <a:tbl>
              <a:tblPr/>
              <a:tblGrid>
                <a:gridCol w="444409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29" name="TextBox 128">
            <a:extLst>
              <a:ext uri="{FF2B5EF4-FFF2-40B4-BE49-F238E27FC236}">
                <a16:creationId xmlns:a16="http://schemas.microsoft.com/office/drawing/2014/main" id="{5F8BC675-2635-D442-9A73-3401B1EEECA7}"/>
              </a:ext>
            </a:extLst>
          </p:cNvPr>
          <p:cNvSpPr txBox="1"/>
          <p:nvPr/>
        </p:nvSpPr>
        <p:spPr>
          <a:xfrm>
            <a:off x="7391682" y="853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66F7ECD-F673-B04F-BA10-C2752083CAE5}"/>
              </a:ext>
            </a:extLst>
          </p:cNvPr>
          <p:cNvSpPr txBox="1"/>
          <p:nvPr/>
        </p:nvSpPr>
        <p:spPr>
          <a:xfrm>
            <a:off x="7826990" y="8492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5195929-F08C-F749-8628-CD1E15E8C0A1}"/>
              </a:ext>
            </a:extLst>
          </p:cNvPr>
          <p:cNvSpPr txBox="1"/>
          <p:nvPr/>
        </p:nvSpPr>
        <p:spPr>
          <a:xfrm>
            <a:off x="8280566" y="84525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2028791-F22B-AE46-91B7-D1FE5E44DBF5}"/>
              </a:ext>
            </a:extLst>
          </p:cNvPr>
          <p:cNvSpPr txBox="1"/>
          <p:nvPr/>
        </p:nvSpPr>
        <p:spPr>
          <a:xfrm>
            <a:off x="-16422" y="26604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PERFECT COMPETITION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F81929A-7FF3-5349-8329-E30579759105}"/>
              </a:ext>
            </a:extLst>
          </p:cNvPr>
          <p:cNvSpPr txBox="1"/>
          <p:nvPr/>
        </p:nvSpPr>
        <p:spPr>
          <a:xfrm>
            <a:off x="10753542" y="847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FE5B52B-AF36-CF45-B698-AE9F52A048EE}"/>
              </a:ext>
            </a:extLst>
          </p:cNvPr>
          <p:cNvSpPr txBox="1"/>
          <p:nvPr/>
        </p:nvSpPr>
        <p:spPr>
          <a:xfrm>
            <a:off x="11188850" y="842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1C34CB3-29D2-D643-A38F-21AA26EB2EB5}"/>
              </a:ext>
            </a:extLst>
          </p:cNvPr>
          <p:cNvSpPr txBox="1"/>
          <p:nvPr/>
        </p:nvSpPr>
        <p:spPr>
          <a:xfrm>
            <a:off x="11642426" y="838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9FD7E60-6F3A-7E47-9C59-D9CD86793815}"/>
              </a:ext>
            </a:extLst>
          </p:cNvPr>
          <p:cNvSpPr txBox="1"/>
          <p:nvPr/>
        </p:nvSpPr>
        <p:spPr>
          <a:xfrm>
            <a:off x="1910723" y="4807149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+ 3.317 MW</a:t>
            </a:r>
          </a:p>
        </p:txBody>
      </p:sp>
    </p:spTree>
    <p:extLst>
      <p:ext uri="{BB962C8B-B14F-4D97-AF65-F5344CB8AC3E}">
        <p14:creationId xmlns:p14="http://schemas.microsoft.com/office/powerpoint/2010/main" val="40506693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736731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28244.8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23656.5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51901.3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28244.8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23656.5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47514.6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 1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588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+ 20.545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535839A-389E-4F43-86D5-26AB8B57E7A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876D0B5-C4BF-BB44-B2C6-CAA079AFDE34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41D31B3-103C-0B49-AFCF-1B24B2B42FC8}"/>
              </a:ext>
            </a:extLst>
          </p:cNvPr>
          <p:cNvSpPr txBox="1"/>
          <p:nvPr/>
        </p:nvSpPr>
        <p:spPr>
          <a:xfrm>
            <a:off x="8816290" y="5126778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+ 5.893 MW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ACFDC496-38A9-844D-A6D2-446324C2D81E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27F8E129-FA72-F546-993C-302A2A613A5C}"/>
              </a:ext>
            </a:extLst>
          </p:cNvPr>
          <p:cNvSpPr txBox="1"/>
          <p:nvPr/>
        </p:nvSpPr>
        <p:spPr>
          <a:xfrm>
            <a:off x="3970179" y="2518380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+ 19.756 MW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E939C88-F664-E849-83B8-8C586F51224E}"/>
              </a:ext>
            </a:extLst>
          </p:cNvPr>
          <p:cNvSpPr txBox="1"/>
          <p:nvPr/>
        </p:nvSpPr>
        <p:spPr>
          <a:xfrm>
            <a:off x="5822804" y="274812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+ 19.204 MW</a:t>
            </a:r>
          </a:p>
        </p:txBody>
      </p:sp>
      <p:graphicFrame>
        <p:nvGraphicFramePr>
          <p:cNvPr id="119" name="Table 118">
            <a:extLst>
              <a:ext uri="{FF2B5EF4-FFF2-40B4-BE49-F238E27FC236}">
                <a16:creationId xmlns:a16="http://schemas.microsoft.com/office/drawing/2014/main" id="{61DC4724-D862-1144-B555-947A555BEB6A}"/>
              </a:ext>
            </a:extLst>
          </p:cNvPr>
          <p:cNvGraphicFramePr>
            <a:graphicFrameLocks noGrp="1"/>
          </p:cNvGraphicFramePr>
          <p:nvPr/>
        </p:nvGraphicFramePr>
        <p:xfrm>
          <a:off x="8970337" y="565345"/>
          <a:ext cx="444409" cy="283845"/>
        </p:xfrm>
        <a:graphic>
          <a:graphicData uri="http://schemas.openxmlformats.org/drawingml/2006/table">
            <a:tbl>
              <a:tblPr/>
              <a:tblGrid>
                <a:gridCol w="444409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23" name="TextBox 122">
            <a:extLst>
              <a:ext uri="{FF2B5EF4-FFF2-40B4-BE49-F238E27FC236}">
                <a16:creationId xmlns:a16="http://schemas.microsoft.com/office/drawing/2014/main" id="{04F39FFA-BC99-9842-90F8-85D5C4782B37}"/>
              </a:ext>
            </a:extLst>
          </p:cNvPr>
          <p:cNvSpPr txBox="1"/>
          <p:nvPr/>
        </p:nvSpPr>
        <p:spPr>
          <a:xfrm>
            <a:off x="7391682" y="853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80CFAD5-A0A1-E64A-8582-CCC9515CCC41}"/>
              </a:ext>
            </a:extLst>
          </p:cNvPr>
          <p:cNvSpPr txBox="1"/>
          <p:nvPr/>
        </p:nvSpPr>
        <p:spPr>
          <a:xfrm>
            <a:off x="7826990" y="8492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79958BF-B554-CF41-9CF8-577408371683}"/>
              </a:ext>
            </a:extLst>
          </p:cNvPr>
          <p:cNvSpPr txBox="1"/>
          <p:nvPr/>
        </p:nvSpPr>
        <p:spPr>
          <a:xfrm>
            <a:off x="8280566" y="84525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984AE12-A74C-734C-9326-E9658CDBD5E8}"/>
              </a:ext>
            </a:extLst>
          </p:cNvPr>
          <p:cNvSpPr txBox="1"/>
          <p:nvPr/>
        </p:nvSpPr>
        <p:spPr>
          <a:xfrm>
            <a:off x="-16422" y="26604"/>
            <a:ext cx="295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COURNOT OLIGOPOLY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689A8EE-4282-284F-8E15-FEB15A7671DA}"/>
              </a:ext>
            </a:extLst>
          </p:cNvPr>
          <p:cNvSpPr txBox="1"/>
          <p:nvPr/>
        </p:nvSpPr>
        <p:spPr>
          <a:xfrm>
            <a:off x="10806067" y="5109844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+ 6.31 MW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5AA9F61-B82F-3D41-A18B-FC96D4338DFE}"/>
              </a:ext>
            </a:extLst>
          </p:cNvPr>
          <p:cNvSpPr txBox="1"/>
          <p:nvPr/>
        </p:nvSpPr>
        <p:spPr>
          <a:xfrm>
            <a:off x="10753542" y="847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D73704D-169D-3F43-9824-FCD21C079040}"/>
              </a:ext>
            </a:extLst>
          </p:cNvPr>
          <p:cNvSpPr txBox="1"/>
          <p:nvPr/>
        </p:nvSpPr>
        <p:spPr>
          <a:xfrm>
            <a:off x="11188850" y="842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87CB63B-6073-DE43-A980-66ACC5BB2EED}"/>
              </a:ext>
            </a:extLst>
          </p:cNvPr>
          <p:cNvSpPr txBox="1"/>
          <p:nvPr/>
        </p:nvSpPr>
        <p:spPr>
          <a:xfrm>
            <a:off x="11642426" y="838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68F1F62-7D84-C647-8F7F-9BC714B3FC58}"/>
              </a:ext>
            </a:extLst>
          </p:cNvPr>
          <p:cNvSpPr txBox="1"/>
          <p:nvPr/>
        </p:nvSpPr>
        <p:spPr>
          <a:xfrm>
            <a:off x="156276" y="5121229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+ 1.544 MW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A7BC0E7-7284-7549-8BD8-45CFCA0E8D52}"/>
              </a:ext>
            </a:extLst>
          </p:cNvPr>
          <p:cNvSpPr txBox="1"/>
          <p:nvPr/>
        </p:nvSpPr>
        <p:spPr>
          <a:xfrm>
            <a:off x="2035763" y="4832026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+ 1.773 MW</a:t>
            </a:r>
          </a:p>
        </p:txBody>
      </p:sp>
    </p:spTree>
    <p:extLst>
      <p:ext uri="{BB962C8B-B14F-4D97-AF65-F5344CB8AC3E}">
        <p14:creationId xmlns:p14="http://schemas.microsoft.com/office/powerpoint/2010/main" val="121681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FFDA8010-0BA9-B44A-A603-81CFD706F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162524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8803.2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50064.4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58867.6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7257.6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50894.3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58151.9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Arc 160">
            <a:extLst>
              <a:ext uri="{FF2B5EF4-FFF2-40B4-BE49-F238E27FC236}">
                <a16:creationId xmlns:a16="http://schemas.microsoft.com/office/drawing/2014/main" id="{E819A825-BBA8-1A46-8E52-AC8A0DD24C1B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</a:t>
            </a:r>
            <a:r>
              <a:rPr lang="en-GB" sz="2400" dirty="0">
                <a:solidFill>
                  <a:schemeClr val="accent2"/>
                </a:solidFill>
              </a:rPr>
              <a:t> </a:t>
            </a:r>
            <a:r>
              <a:rPr lang="en-GB" sz="2400" dirty="0">
                <a:solidFill>
                  <a:sysClr val="windowText" lastClr="000000"/>
                </a:solidFill>
              </a:rPr>
              <a:t>1 MW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5646149-91D3-5F4F-AD51-0FE00AD9AB5A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DAF25FB-C50F-614F-9E77-4F62E3FD245D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352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CENTRALISED PLANNING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E1263E-9582-9C4C-B45F-33AE30B64F69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+ 0.736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CDCFD41-93A1-C14F-BD43-D207965F8F8B}"/>
              </a:ext>
            </a:extLst>
          </p:cNvPr>
          <p:cNvSpPr txBox="1"/>
          <p:nvPr/>
        </p:nvSpPr>
        <p:spPr>
          <a:xfrm>
            <a:off x="8892242" y="5112849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+ 23.675 MW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2B8CCC-4C5D-3645-8387-832C1768BDEC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FD319BB-98ED-A647-9B2E-9BC1B3B64562}"/>
              </a:ext>
            </a:extLst>
          </p:cNvPr>
          <p:cNvCxnSpPr>
            <a:cxnSpLocks/>
          </p:cNvCxnSpPr>
          <p:nvPr/>
        </p:nvCxnSpPr>
        <p:spPr>
          <a:xfrm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E4975EB-0462-A347-BC4D-EC7F80D34383}"/>
              </a:ext>
            </a:extLst>
          </p:cNvPr>
          <p:cNvCxnSpPr>
            <a:cxnSpLocks/>
          </p:cNvCxnSpPr>
          <p:nvPr/>
        </p:nvCxnSpPr>
        <p:spPr>
          <a:xfrm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4106FAF-2A08-5F41-9450-5E789774F8C1}"/>
              </a:ext>
            </a:extLst>
          </p:cNvPr>
          <p:cNvCxnSpPr>
            <a:cxnSpLocks/>
          </p:cNvCxnSpPr>
          <p:nvPr/>
        </p:nvCxnSpPr>
        <p:spPr>
          <a:xfrm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329DD4A-2BE9-6441-B032-ACF742BE3E17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94DCA45-BB05-CF45-A6AB-DB02573FC871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9765232-0F1F-734D-AF45-C0C3C27E7E5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945D21F-A24B-3B41-98DA-805950BE7A1E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BD9C1EC-90DC-814D-904C-7B9A9B4B924F}"/>
              </a:ext>
            </a:extLst>
          </p:cNvPr>
          <p:cNvCxnSpPr>
            <a:cxnSpLocks/>
          </p:cNvCxnSpPr>
          <p:nvPr/>
        </p:nvCxnSpPr>
        <p:spPr>
          <a:xfrm rot="10800000"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82F3C9-8BA8-0142-BEE2-07A3D877131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7DD2763-4029-5447-9F67-D826BC29E2E7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DB59148-CCE7-714F-BF1A-9EC49A0382DF}"/>
              </a:ext>
            </a:extLst>
          </p:cNvPr>
          <p:cNvCxnSpPr>
            <a:cxnSpLocks/>
          </p:cNvCxnSpPr>
          <p:nvPr/>
        </p:nvCxnSpPr>
        <p:spPr>
          <a:xfrm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00402E-4EE3-2E49-B9AE-C270199E40A8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70E8E3C-A22C-C848-8C75-E1A215668FE9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93CE661-54BD-834D-84C5-838D1FD922D3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F171E30-72AC-DA4C-BDE4-5103224786F0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3FA861D-5E94-944F-90D0-C1527CBE96C3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58B7185-AEC6-0947-B88A-8C3CAB59D508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E468084C-6E1C-A544-BD17-1471BE3E2C86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F83CA418-7347-9A46-BF6C-9A557AC6DC20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20EBF993-0EC1-F246-9DEF-018D3E78FD8B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542DB9EF-DDAE-C04E-B53F-45FC24B88601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157F5DC-B828-174F-9FB5-1248D9B6FFDD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17C064F-5347-5D41-A440-11D40285E065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970860B-7B82-194A-9E05-79BC6C10BEE3}"/>
              </a:ext>
            </a:extLst>
          </p:cNvPr>
          <p:cNvSpPr txBox="1"/>
          <p:nvPr/>
        </p:nvSpPr>
        <p:spPr>
          <a:xfrm>
            <a:off x="7501410" y="853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7EED41E-F2CD-0741-8B4D-180ED507D3BA}"/>
              </a:ext>
            </a:extLst>
          </p:cNvPr>
          <p:cNvSpPr txBox="1"/>
          <p:nvPr/>
        </p:nvSpPr>
        <p:spPr>
          <a:xfrm>
            <a:off x="7936718" y="849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E5979A4-DDA4-A647-970B-0110E2786B1E}"/>
              </a:ext>
            </a:extLst>
          </p:cNvPr>
          <p:cNvSpPr txBox="1"/>
          <p:nvPr/>
        </p:nvSpPr>
        <p:spPr>
          <a:xfrm>
            <a:off x="8390294" y="8452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06499EB-A258-7447-9A76-0F8E8B1A321C}"/>
              </a:ext>
            </a:extLst>
          </p:cNvPr>
          <p:cNvSpPr txBox="1"/>
          <p:nvPr/>
        </p:nvSpPr>
        <p:spPr>
          <a:xfrm>
            <a:off x="10808406" y="847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50F26A1-27F2-FA4A-A0E6-21B2B4295B9A}"/>
              </a:ext>
            </a:extLst>
          </p:cNvPr>
          <p:cNvSpPr txBox="1"/>
          <p:nvPr/>
        </p:nvSpPr>
        <p:spPr>
          <a:xfrm>
            <a:off x="11243714" y="842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C0D196E-181C-A148-9003-ED71E2636D98}"/>
              </a:ext>
            </a:extLst>
          </p:cNvPr>
          <p:cNvSpPr txBox="1"/>
          <p:nvPr/>
        </p:nvSpPr>
        <p:spPr>
          <a:xfrm>
            <a:off x="11697290" y="838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graphicFrame>
        <p:nvGraphicFramePr>
          <p:cNvPr id="147" name="Table 146">
            <a:extLst>
              <a:ext uri="{FF2B5EF4-FFF2-40B4-BE49-F238E27FC236}">
                <a16:creationId xmlns:a16="http://schemas.microsoft.com/office/drawing/2014/main" id="{9B193114-9C66-1C47-AA19-550F9454AD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489081"/>
              </p:ext>
            </p:extLst>
          </p:nvPr>
        </p:nvGraphicFramePr>
        <p:xfrm>
          <a:off x="8921813" y="569243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48" name="TextBox 147">
            <a:extLst>
              <a:ext uri="{FF2B5EF4-FFF2-40B4-BE49-F238E27FC236}">
                <a16:creationId xmlns:a16="http://schemas.microsoft.com/office/drawing/2014/main" id="{59E82B65-F962-4743-9CD1-BF03B62B36DC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167A1A7-33CA-594D-A0E3-000EE2CF9CC9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0A429F7-E8F0-C341-BAAE-1412D095914C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>
            <a:extLst>
              <a:ext uri="{FF2B5EF4-FFF2-40B4-BE49-F238E27FC236}">
                <a16:creationId xmlns:a16="http://schemas.microsoft.com/office/drawing/2014/main" id="{4BC07D13-C0AB-2E4D-A2FD-0F26690F9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007758"/>
              </p:ext>
            </p:extLst>
          </p:nvPr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1B260A5-185A-0445-A664-56809793C755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2855D137-4A30-6144-8600-82516E0A097D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A11746F-5DFB-8D4B-87DC-64EB86088E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+ 25.229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DF012E-69FE-024E-AE72-CA899F857DCC}"/>
              </a:ext>
            </a:extLst>
          </p:cNvPr>
          <p:cNvSpPr txBox="1"/>
          <p:nvPr/>
        </p:nvSpPr>
        <p:spPr>
          <a:xfrm>
            <a:off x="1058320" y="4832696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+ 2.666 MW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68F394C-5744-FE47-9C54-58EB1DFA35E1}"/>
              </a:ext>
            </a:extLst>
          </p:cNvPr>
          <p:cNvSpPr txBox="1"/>
          <p:nvPr/>
        </p:nvSpPr>
        <p:spPr>
          <a:xfrm>
            <a:off x="4880574" y="2759328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+ 0.073 MW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340CED3-5B6C-C141-A817-3A5C10187CCF}"/>
              </a:ext>
            </a:extLst>
          </p:cNvPr>
          <p:cNvSpPr txBox="1"/>
          <p:nvPr/>
        </p:nvSpPr>
        <p:spPr>
          <a:xfrm>
            <a:off x="2907099" y="5040635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+ 0.284 MW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8B9DB07-2BF8-DC49-994F-F9278FE6BFC0}"/>
              </a:ext>
            </a:extLst>
          </p:cNvPr>
          <p:cNvSpPr txBox="1"/>
          <p:nvPr/>
        </p:nvSpPr>
        <p:spPr>
          <a:xfrm>
            <a:off x="6814135" y="2496880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+ 0.809 MW</a:t>
            </a:r>
          </a:p>
        </p:txBody>
      </p:sp>
    </p:spTree>
    <p:extLst>
      <p:ext uri="{BB962C8B-B14F-4D97-AF65-F5344CB8AC3E}">
        <p14:creationId xmlns:p14="http://schemas.microsoft.com/office/powerpoint/2010/main" val="36047507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FFDA8010-0BA9-B44A-A603-81CFD706F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115687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32403.0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9479.06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41882.1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27333.4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16535.1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43868.5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Arc 160">
            <a:extLst>
              <a:ext uri="{FF2B5EF4-FFF2-40B4-BE49-F238E27FC236}">
                <a16:creationId xmlns:a16="http://schemas.microsoft.com/office/drawing/2014/main" id="{E819A825-BBA8-1A46-8E52-AC8A0DD24C1B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</a:t>
            </a:r>
            <a:r>
              <a:rPr lang="en-GB" sz="2400" dirty="0">
                <a:solidFill>
                  <a:schemeClr val="accent2"/>
                </a:solidFill>
              </a:rPr>
              <a:t> </a:t>
            </a:r>
            <a:r>
              <a:rPr lang="en-GB" sz="2400" dirty="0">
                <a:solidFill>
                  <a:sysClr val="windowText" lastClr="000000"/>
                </a:solidFill>
              </a:rPr>
              <a:t>1 MW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5646149-91D3-5F4F-AD51-0FE00AD9AB5A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DAF25FB-C50F-614F-9E77-4F62E3FD245D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352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CENTRALISED PLANNING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E1263E-9582-9C4C-B45F-33AE30B64F69}"/>
              </a:ext>
            </a:extLst>
          </p:cNvPr>
          <p:cNvSpPr txBox="1"/>
          <p:nvPr/>
        </p:nvSpPr>
        <p:spPr>
          <a:xfrm>
            <a:off x="9842495" y="2110537"/>
            <a:ext cx="1588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+ 20.545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CDCFD41-93A1-C14F-BD43-D207965F8F8B}"/>
              </a:ext>
            </a:extLst>
          </p:cNvPr>
          <p:cNvSpPr txBox="1"/>
          <p:nvPr/>
        </p:nvSpPr>
        <p:spPr>
          <a:xfrm>
            <a:off x="8892242" y="5112849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+ 2.079 MW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2B8CCC-4C5D-3645-8387-832C1768BDEC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FD319BB-98ED-A647-9B2E-9BC1B3B6456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E4975EB-0462-A347-BC4D-EC7F80D3438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4106FAF-2A08-5F41-9450-5E789774F8C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329DD4A-2BE9-6441-B032-ACF742BE3E17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94DCA45-BB05-CF45-A6AB-DB02573FC871}"/>
              </a:ext>
            </a:extLst>
          </p:cNvPr>
          <p:cNvCxnSpPr>
            <a:cxnSpLocks/>
          </p:cNvCxnSpPr>
          <p:nvPr/>
        </p:nvCxnSpPr>
        <p:spPr>
          <a:xfrm rot="10800000"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9765232-0F1F-734D-AF45-C0C3C27E7E5F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945D21F-A24B-3B41-98DA-805950BE7A1E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BD9C1EC-90DC-814D-904C-7B9A9B4B924F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82F3C9-8BA8-0142-BEE2-07A3D877131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7DD2763-4029-5447-9F67-D826BC29E2E7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DB59148-CCE7-714F-BF1A-9EC49A0382D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00402E-4EE3-2E49-B9AE-C270199E40A8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70E8E3C-A22C-C848-8C75-E1A215668FE9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93CE661-54BD-834D-84C5-838D1FD922D3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F171E30-72AC-DA4C-BDE4-5103224786F0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3FA861D-5E94-944F-90D0-C1527CBE96C3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58B7185-AEC6-0947-B88A-8C3CAB59D508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E468084C-6E1C-A544-BD17-1471BE3E2C86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F83CA418-7347-9A46-BF6C-9A557AC6DC20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20EBF993-0EC1-F246-9DEF-018D3E78FD8B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542DB9EF-DDAE-C04E-B53F-45FC24B88601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157F5DC-B828-174F-9FB5-1248D9B6FFDD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17C064F-5347-5D41-A440-11D40285E065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06499EB-A258-7447-9A76-0F8E8B1A321C}"/>
              </a:ext>
            </a:extLst>
          </p:cNvPr>
          <p:cNvSpPr txBox="1"/>
          <p:nvPr/>
        </p:nvSpPr>
        <p:spPr>
          <a:xfrm>
            <a:off x="10753542" y="847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50F26A1-27F2-FA4A-A0E6-21B2B4295B9A}"/>
              </a:ext>
            </a:extLst>
          </p:cNvPr>
          <p:cNvSpPr txBox="1"/>
          <p:nvPr/>
        </p:nvSpPr>
        <p:spPr>
          <a:xfrm>
            <a:off x="11188850" y="842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C0D196E-181C-A148-9003-ED71E2636D98}"/>
              </a:ext>
            </a:extLst>
          </p:cNvPr>
          <p:cNvSpPr txBox="1"/>
          <p:nvPr/>
        </p:nvSpPr>
        <p:spPr>
          <a:xfrm>
            <a:off x="11642426" y="838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9E82B65-F962-4743-9CD1-BF03B62B36DC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167A1A7-33CA-594D-A0E3-000EE2CF9CC9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0A429F7-E8F0-C341-BAAE-1412D095914C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>
            <a:extLst>
              <a:ext uri="{FF2B5EF4-FFF2-40B4-BE49-F238E27FC236}">
                <a16:creationId xmlns:a16="http://schemas.microsoft.com/office/drawing/2014/main" id="{4BC07D13-C0AB-2E4D-A2FD-0F26690F9C2C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1B260A5-185A-0445-A664-56809793C755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2855D137-4A30-6144-8600-82516E0A097D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A11746F-5DFB-8D4B-87DC-64EB86088E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+ 2.027 MW</a:t>
            </a:r>
          </a:p>
        </p:txBody>
      </p:sp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4E79FEEF-501B-6342-A41B-15ACF263448E}"/>
              </a:ext>
            </a:extLst>
          </p:cNvPr>
          <p:cNvGraphicFramePr>
            <a:graphicFrameLocks noGrp="1"/>
          </p:cNvGraphicFramePr>
          <p:nvPr/>
        </p:nvGraphicFramePr>
        <p:xfrm>
          <a:off x="8970337" y="565345"/>
          <a:ext cx="444409" cy="283845"/>
        </p:xfrm>
        <a:graphic>
          <a:graphicData uri="http://schemas.openxmlformats.org/drawingml/2006/table">
            <a:tbl>
              <a:tblPr/>
              <a:tblGrid>
                <a:gridCol w="444409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1" name="TextBox 80">
            <a:extLst>
              <a:ext uri="{FF2B5EF4-FFF2-40B4-BE49-F238E27FC236}">
                <a16:creationId xmlns:a16="http://schemas.microsoft.com/office/drawing/2014/main" id="{72B4A85A-80C1-CD44-B5B7-C9FCE68F3108}"/>
              </a:ext>
            </a:extLst>
          </p:cNvPr>
          <p:cNvSpPr txBox="1"/>
          <p:nvPr/>
        </p:nvSpPr>
        <p:spPr>
          <a:xfrm>
            <a:off x="7391682" y="853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03C1AA3-6D50-6C4C-8DE0-E3065695350A}"/>
              </a:ext>
            </a:extLst>
          </p:cNvPr>
          <p:cNvSpPr txBox="1"/>
          <p:nvPr/>
        </p:nvSpPr>
        <p:spPr>
          <a:xfrm>
            <a:off x="7826990" y="8492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A36D965-2883-9A4A-8B7B-692D392E8A10}"/>
              </a:ext>
            </a:extLst>
          </p:cNvPr>
          <p:cNvSpPr txBox="1"/>
          <p:nvPr/>
        </p:nvSpPr>
        <p:spPr>
          <a:xfrm>
            <a:off x="8280566" y="84525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9984B99-F86C-CD43-A4FE-52C17ACE0B47}"/>
              </a:ext>
            </a:extLst>
          </p:cNvPr>
          <p:cNvSpPr txBox="1"/>
          <p:nvPr/>
        </p:nvSpPr>
        <p:spPr>
          <a:xfrm>
            <a:off x="3982981" y="2501071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+ 24.397 MW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D900F0-741C-8448-8BD9-7430AFEBCDC5}"/>
              </a:ext>
            </a:extLst>
          </p:cNvPr>
          <p:cNvSpPr txBox="1"/>
          <p:nvPr/>
        </p:nvSpPr>
        <p:spPr>
          <a:xfrm>
            <a:off x="5849336" y="2763493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+ 20.095 MW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51FEF65-7A62-D44D-AF1C-9D76701C3BE3}"/>
              </a:ext>
            </a:extLst>
          </p:cNvPr>
          <p:cNvSpPr txBox="1"/>
          <p:nvPr/>
        </p:nvSpPr>
        <p:spPr>
          <a:xfrm>
            <a:off x="209504" y="5141433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+ 1.906 MW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CED096F-7B9F-8143-8E22-B19DDD6880D7}"/>
              </a:ext>
            </a:extLst>
          </p:cNvPr>
          <p:cNvSpPr txBox="1"/>
          <p:nvPr/>
        </p:nvSpPr>
        <p:spPr>
          <a:xfrm>
            <a:off x="2002231" y="4818686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+ 6.042 MW</a:t>
            </a:r>
          </a:p>
        </p:txBody>
      </p:sp>
    </p:spTree>
    <p:extLst>
      <p:ext uri="{BB962C8B-B14F-4D97-AF65-F5344CB8AC3E}">
        <p14:creationId xmlns:p14="http://schemas.microsoft.com/office/powerpoint/2010/main" val="18280567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723584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/>
                        <a:t>S.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VRES gen.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% 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Conv. gen.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Consum.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37336.7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15456.0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52792.7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32826.0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15456.0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48282.0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A063622-8DB0-ED40-AB7D-6D2E91ACF873}"/>
              </a:ext>
            </a:extLst>
          </p:cNvPr>
          <p:cNvSpPr txBox="1"/>
          <p:nvPr/>
        </p:nvSpPr>
        <p:spPr>
          <a:xfrm>
            <a:off x="10924364" y="4831069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 1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588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+ 20.545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07EA69A-1F7D-3A4A-9D58-AE197AB3A074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5F6DB31F-ACC8-824C-9DC0-C4CD9C6E8536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28" name="TextBox 127">
            <a:extLst>
              <a:ext uri="{FF2B5EF4-FFF2-40B4-BE49-F238E27FC236}">
                <a16:creationId xmlns:a16="http://schemas.microsoft.com/office/drawing/2014/main" id="{E4C447D0-EB11-6643-8F4C-CAD3992692A1}"/>
              </a:ext>
            </a:extLst>
          </p:cNvPr>
          <p:cNvSpPr txBox="1"/>
          <p:nvPr/>
        </p:nvSpPr>
        <p:spPr>
          <a:xfrm>
            <a:off x="3990951" y="2526713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 1.023 MW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BF14230-218C-5E49-8EA9-D4904244B118}"/>
              </a:ext>
            </a:extLst>
          </p:cNvPr>
          <p:cNvSpPr txBox="1"/>
          <p:nvPr/>
        </p:nvSpPr>
        <p:spPr>
          <a:xfrm>
            <a:off x="5846394" y="2768949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+ 37.855 MW</a:t>
            </a:r>
          </a:p>
        </p:txBody>
      </p:sp>
      <p:graphicFrame>
        <p:nvGraphicFramePr>
          <p:cNvPr id="127" name="Table 126">
            <a:extLst>
              <a:ext uri="{FF2B5EF4-FFF2-40B4-BE49-F238E27FC236}">
                <a16:creationId xmlns:a16="http://schemas.microsoft.com/office/drawing/2014/main" id="{50D1C819-B4FA-7245-AB87-47051D73B0B8}"/>
              </a:ext>
            </a:extLst>
          </p:cNvPr>
          <p:cNvGraphicFramePr>
            <a:graphicFrameLocks noGrp="1"/>
          </p:cNvGraphicFramePr>
          <p:nvPr/>
        </p:nvGraphicFramePr>
        <p:xfrm>
          <a:off x="8970337" y="565345"/>
          <a:ext cx="444409" cy="283845"/>
        </p:xfrm>
        <a:graphic>
          <a:graphicData uri="http://schemas.openxmlformats.org/drawingml/2006/table">
            <a:tbl>
              <a:tblPr/>
              <a:tblGrid>
                <a:gridCol w="444409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29" name="TextBox 128">
            <a:extLst>
              <a:ext uri="{FF2B5EF4-FFF2-40B4-BE49-F238E27FC236}">
                <a16:creationId xmlns:a16="http://schemas.microsoft.com/office/drawing/2014/main" id="{5F8BC675-2635-D442-9A73-3401B1EEECA7}"/>
              </a:ext>
            </a:extLst>
          </p:cNvPr>
          <p:cNvSpPr txBox="1"/>
          <p:nvPr/>
        </p:nvSpPr>
        <p:spPr>
          <a:xfrm>
            <a:off x="7391682" y="853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66F7ECD-F673-B04F-BA10-C2752083CAE5}"/>
              </a:ext>
            </a:extLst>
          </p:cNvPr>
          <p:cNvSpPr txBox="1"/>
          <p:nvPr/>
        </p:nvSpPr>
        <p:spPr>
          <a:xfrm>
            <a:off x="7826990" y="8492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5195929-F08C-F749-8628-CD1E15E8C0A1}"/>
              </a:ext>
            </a:extLst>
          </p:cNvPr>
          <p:cNvSpPr txBox="1"/>
          <p:nvPr/>
        </p:nvSpPr>
        <p:spPr>
          <a:xfrm>
            <a:off x="8280566" y="84525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2028791-F22B-AE46-91B7-D1FE5E44DBF5}"/>
              </a:ext>
            </a:extLst>
          </p:cNvPr>
          <p:cNvSpPr txBox="1"/>
          <p:nvPr/>
        </p:nvSpPr>
        <p:spPr>
          <a:xfrm>
            <a:off x="-16422" y="26604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PERFECT COMPETITION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9FD7E60-6F3A-7E47-9C59-D9CD86793815}"/>
              </a:ext>
            </a:extLst>
          </p:cNvPr>
          <p:cNvSpPr txBox="1"/>
          <p:nvPr/>
        </p:nvSpPr>
        <p:spPr>
          <a:xfrm>
            <a:off x="1910723" y="4807149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+ 5.246 MW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EBD328E-406B-D14F-B32F-18AD0D91E2A9}"/>
              </a:ext>
            </a:extLst>
          </p:cNvPr>
          <p:cNvSpPr txBox="1"/>
          <p:nvPr/>
        </p:nvSpPr>
        <p:spPr>
          <a:xfrm>
            <a:off x="10753542" y="847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197F75D-6EFF-934F-BED1-260F698E9BB3}"/>
              </a:ext>
            </a:extLst>
          </p:cNvPr>
          <p:cNvSpPr txBox="1"/>
          <p:nvPr/>
        </p:nvSpPr>
        <p:spPr>
          <a:xfrm>
            <a:off x="11188850" y="842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E60A6D9-0E76-D64A-B2AD-89A9203B38E5}"/>
              </a:ext>
            </a:extLst>
          </p:cNvPr>
          <p:cNvSpPr txBox="1"/>
          <p:nvPr/>
        </p:nvSpPr>
        <p:spPr>
          <a:xfrm>
            <a:off x="11642426" y="838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4E96CE4-93C6-9A41-A81E-834186F6409E}"/>
              </a:ext>
            </a:extLst>
          </p:cNvPr>
          <p:cNvSpPr txBox="1"/>
          <p:nvPr/>
        </p:nvSpPr>
        <p:spPr>
          <a:xfrm>
            <a:off x="7928776" y="4795625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+ 42.078 MW</a:t>
            </a:r>
          </a:p>
        </p:txBody>
      </p:sp>
    </p:spTree>
    <p:extLst>
      <p:ext uri="{BB962C8B-B14F-4D97-AF65-F5344CB8AC3E}">
        <p14:creationId xmlns:p14="http://schemas.microsoft.com/office/powerpoint/2010/main" val="8066362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608873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37336.7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15456.0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52792.7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32826.0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15456.0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48282.0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 1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588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+ 20.545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535839A-389E-4F43-86D5-26AB8B57E7A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876D0B5-C4BF-BB44-B2C6-CAA079AFDE34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ACFDC496-38A9-844D-A6D2-446324C2D81E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27F8E129-FA72-F546-993C-302A2A613A5C}"/>
              </a:ext>
            </a:extLst>
          </p:cNvPr>
          <p:cNvSpPr txBox="1"/>
          <p:nvPr/>
        </p:nvSpPr>
        <p:spPr>
          <a:xfrm>
            <a:off x="7966585" y="4803637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+ 37.855 MW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E939C88-F664-E849-83B8-8C586F51224E}"/>
              </a:ext>
            </a:extLst>
          </p:cNvPr>
          <p:cNvSpPr txBox="1"/>
          <p:nvPr/>
        </p:nvSpPr>
        <p:spPr>
          <a:xfrm>
            <a:off x="5822804" y="274812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+ 38.877 MW</a:t>
            </a:r>
          </a:p>
        </p:txBody>
      </p:sp>
      <p:graphicFrame>
        <p:nvGraphicFramePr>
          <p:cNvPr id="119" name="Table 118">
            <a:extLst>
              <a:ext uri="{FF2B5EF4-FFF2-40B4-BE49-F238E27FC236}">
                <a16:creationId xmlns:a16="http://schemas.microsoft.com/office/drawing/2014/main" id="{61DC4724-D862-1144-B555-947A555BEB6A}"/>
              </a:ext>
            </a:extLst>
          </p:cNvPr>
          <p:cNvGraphicFramePr>
            <a:graphicFrameLocks noGrp="1"/>
          </p:cNvGraphicFramePr>
          <p:nvPr/>
        </p:nvGraphicFramePr>
        <p:xfrm>
          <a:off x="8970337" y="565345"/>
          <a:ext cx="444409" cy="283845"/>
        </p:xfrm>
        <a:graphic>
          <a:graphicData uri="http://schemas.openxmlformats.org/drawingml/2006/table">
            <a:tbl>
              <a:tblPr/>
              <a:tblGrid>
                <a:gridCol w="444409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23" name="TextBox 122">
            <a:extLst>
              <a:ext uri="{FF2B5EF4-FFF2-40B4-BE49-F238E27FC236}">
                <a16:creationId xmlns:a16="http://schemas.microsoft.com/office/drawing/2014/main" id="{04F39FFA-BC99-9842-90F8-85D5C4782B37}"/>
              </a:ext>
            </a:extLst>
          </p:cNvPr>
          <p:cNvSpPr txBox="1"/>
          <p:nvPr/>
        </p:nvSpPr>
        <p:spPr>
          <a:xfrm>
            <a:off x="7391682" y="853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80CFAD5-A0A1-E64A-8582-CCC9515CCC41}"/>
              </a:ext>
            </a:extLst>
          </p:cNvPr>
          <p:cNvSpPr txBox="1"/>
          <p:nvPr/>
        </p:nvSpPr>
        <p:spPr>
          <a:xfrm>
            <a:off x="7826990" y="8492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79958BF-B554-CF41-9CF8-577408371683}"/>
              </a:ext>
            </a:extLst>
          </p:cNvPr>
          <p:cNvSpPr txBox="1"/>
          <p:nvPr/>
        </p:nvSpPr>
        <p:spPr>
          <a:xfrm>
            <a:off x="8280566" y="84525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984AE12-A74C-734C-9326-E9658CDBD5E8}"/>
              </a:ext>
            </a:extLst>
          </p:cNvPr>
          <p:cNvSpPr txBox="1"/>
          <p:nvPr/>
        </p:nvSpPr>
        <p:spPr>
          <a:xfrm>
            <a:off x="-16422" y="26604"/>
            <a:ext cx="295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COURNOT OLIGOPOLY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68F1F62-7D84-C647-8F7F-9BC714B3FC58}"/>
              </a:ext>
            </a:extLst>
          </p:cNvPr>
          <p:cNvSpPr txBox="1"/>
          <p:nvPr/>
        </p:nvSpPr>
        <p:spPr>
          <a:xfrm>
            <a:off x="156276" y="5121229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 5.246 MW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A7BC0E7-7284-7549-8BD8-45CFCA0E8D52}"/>
              </a:ext>
            </a:extLst>
          </p:cNvPr>
          <p:cNvSpPr txBox="1"/>
          <p:nvPr/>
        </p:nvSpPr>
        <p:spPr>
          <a:xfrm>
            <a:off x="9895411" y="485013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+ 4.224 MW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B0FC741-2486-4E46-BCF1-C31ECDA46D80}"/>
              </a:ext>
            </a:extLst>
          </p:cNvPr>
          <p:cNvSpPr txBox="1"/>
          <p:nvPr/>
        </p:nvSpPr>
        <p:spPr>
          <a:xfrm>
            <a:off x="10753542" y="847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290578B-3BB9-734C-AA2F-CDF97A8BEAE7}"/>
              </a:ext>
            </a:extLst>
          </p:cNvPr>
          <p:cNvSpPr txBox="1"/>
          <p:nvPr/>
        </p:nvSpPr>
        <p:spPr>
          <a:xfrm>
            <a:off x="11188850" y="842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D604336-F406-1F46-9343-AB2ECDE17B96}"/>
              </a:ext>
            </a:extLst>
          </p:cNvPr>
          <p:cNvSpPr txBox="1"/>
          <p:nvPr/>
        </p:nvSpPr>
        <p:spPr>
          <a:xfrm>
            <a:off x="11642426" y="838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</p:spTree>
    <p:extLst>
      <p:ext uri="{BB962C8B-B14F-4D97-AF65-F5344CB8AC3E}">
        <p14:creationId xmlns:p14="http://schemas.microsoft.com/office/powerpoint/2010/main" val="2089178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581861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9516.83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57735.4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67252.3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7869.29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57735.4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65604.7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 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PERFECT COMPETITION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516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+ 1.269 MW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C1878F-A201-9C4B-83B2-F89F66406C6C}"/>
              </a:ext>
            </a:extLst>
          </p:cNvPr>
          <p:cNvSpPr txBox="1"/>
          <p:nvPr/>
        </p:nvSpPr>
        <p:spPr>
          <a:xfrm>
            <a:off x="8866611" y="510692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+ 29.077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535839A-389E-4F43-86D5-26AB8B57E7A5}"/>
              </a:ext>
            </a:extLst>
          </p:cNvPr>
          <p:cNvCxnSpPr>
            <a:cxnSpLocks/>
          </p:cNvCxnSpPr>
          <p:nvPr/>
        </p:nvCxnSpPr>
        <p:spPr>
          <a:xfrm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 rot="10800000"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36DC22F-96F2-1D41-8721-19410280486E}"/>
              </a:ext>
            </a:extLst>
          </p:cNvPr>
          <p:cNvSpPr txBox="1"/>
          <p:nvPr/>
        </p:nvSpPr>
        <p:spPr>
          <a:xfrm>
            <a:off x="7501410" y="853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532DA7C-F3FA-0841-A410-6D97F6D001D3}"/>
              </a:ext>
            </a:extLst>
          </p:cNvPr>
          <p:cNvSpPr txBox="1"/>
          <p:nvPr/>
        </p:nvSpPr>
        <p:spPr>
          <a:xfrm>
            <a:off x="7936718" y="849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5876CB7-C21A-1D45-9F54-DA2AAD45B6D3}"/>
              </a:ext>
            </a:extLst>
          </p:cNvPr>
          <p:cNvSpPr txBox="1"/>
          <p:nvPr/>
        </p:nvSpPr>
        <p:spPr>
          <a:xfrm>
            <a:off x="8390294" y="8452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48BDB46-35F7-7042-9F38-880C069D99D4}"/>
              </a:ext>
            </a:extLst>
          </p:cNvPr>
          <p:cNvSpPr txBox="1"/>
          <p:nvPr/>
        </p:nvSpPr>
        <p:spPr>
          <a:xfrm>
            <a:off x="10808406" y="847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A94BBAD-504D-924E-A3F8-4C295B2C66AE}"/>
              </a:ext>
            </a:extLst>
          </p:cNvPr>
          <p:cNvSpPr txBox="1"/>
          <p:nvPr/>
        </p:nvSpPr>
        <p:spPr>
          <a:xfrm>
            <a:off x="11243714" y="842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B13FA14-8CC5-914B-95C1-D1B1F6A1B58D}"/>
              </a:ext>
            </a:extLst>
          </p:cNvPr>
          <p:cNvSpPr txBox="1"/>
          <p:nvPr/>
        </p:nvSpPr>
        <p:spPr>
          <a:xfrm>
            <a:off x="11697290" y="838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graphicFrame>
        <p:nvGraphicFramePr>
          <p:cNvPr id="119" name="Table 118">
            <a:extLst>
              <a:ext uri="{FF2B5EF4-FFF2-40B4-BE49-F238E27FC236}">
                <a16:creationId xmlns:a16="http://schemas.microsoft.com/office/drawing/2014/main" id="{75264844-DECD-5A4C-BAF0-A1F44AA12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489081"/>
              </p:ext>
            </p:extLst>
          </p:nvPr>
        </p:nvGraphicFramePr>
        <p:xfrm>
          <a:off x="8921813" y="569243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876D0B5-C4BF-BB44-B2C6-CAA079AFDE34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41D31B3-103C-0B49-AFCF-1B24B2B42F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+ 28.112 MW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ACFDC496-38A9-844D-A6D2-446324C2D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21659"/>
              </p:ext>
            </p:extLst>
          </p:nvPr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27F8E129-FA72-F546-993C-302A2A613A5C}"/>
              </a:ext>
            </a:extLst>
          </p:cNvPr>
          <p:cNvSpPr txBox="1"/>
          <p:nvPr/>
        </p:nvSpPr>
        <p:spPr>
          <a:xfrm>
            <a:off x="5829092" y="2720259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+ 1.517 MW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A49C638-B67A-B547-8472-309D5B6E57C4}"/>
              </a:ext>
            </a:extLst>
          </p:cNvPr>
          <p:cNvSpPr txBox="1"/>
          <p:nvPr/>
        </p:nvSpPr>
        <p:spPr>
          <a:xfrm>
            <a:off x="6758835" y="2512502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+ 1.386 MW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2258387-0BF2-FE46-9131-1B5C9E32E935}"/>
              </a:ext>
            </a:extLst>
          </p:cNvPr>
          <p:cNvSpPr txBox="1"/>
          <p:nvPr/>
        </p:nvSpPr>
        <p:spPr>
          <a:xfrm>
            <a:off x="1029222" y="481541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+ 4.341 MW</a:t>
            </a:r>
          </a:p>
        </p:txBody>
      </p:sp>
    </p:spTree>
    <p:extLst>
      <p:ext uri="{BB962C8B-B14F-4D97-AF65-F5344CB8AC3E}">
        <p14:creationId xmlns:p14="http://schemas.microsoft.com/office/powerpoint/2010/main" val="685564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38348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/>
                        <a:t>S.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VRES gen.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% 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Conv. gen.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Consum.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9516.84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14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57735.4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67252.3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7869.29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12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57735.4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65604.7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A063622-8DB0-ED40-AB7D-6D2E91ACF873}"/>
              </a:ext>
            </a:extLst>
          </p:cNvPr>
          <p:cNvSpPr txBox="1"/>
          <p:nvPr/>
        </p:nvSpPr>
        <p:spPr>
          <a:xfrm>
            <a:off x="10924364" y="4831069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 1 MW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0B3CB08-8801-784B-95AA-070B0B46964C}"/>
              </a:ext>
            </a:extLst>
          </p:cNvPr>
          <p:cNvSpPr txBox="1"/>
          <p:nvPr/>
        </p:nvSpPr>
        <p:spPr>
          <a:xfrm>
            <a:off x="10772806" y="5142033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+ 28.595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516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+ 1.269 MW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C1878F-A201-9C4B-83B2-F89F66406C6C}"/>
              </a:ext>
            </a:extLst>
          </p:cNvPr>
          <p:cNvSpPr txBox="1"/>
          <p:nvPr/>
        </p:nvSpPr>
        <p:spPr>
          <a:xfrm>
            <a:off x="8866611" y="510692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+ 28.594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 rot="10800000"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36DC22F-96F2-1D41-8721-19410280486E}"/>
              </a:ext>
            </a:extLst>
          </p:cNvPr>
          <p:cNvSpPr txBox="1"/>
          <p:nvPr/>
        </p:nvSpPr>
        <p:spPr>
          <a:xfrm>
            <a:off x="7501410" y="853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532DA7C-F3FA-0841-A410-6D97F6D001D3}"/>
              </a:ext>
            </a:extLst>
          </p:cNvPr>
          <p:cNvSpPr txBox="1"/>
          <p:nvPr/>
        </p:nvSpPr>
        <p:spPr>
          <a:xfrm>
            <a:off x="7936718" y="849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5876CB7-C21A-1D45-9F54-DA2AAD45B6D3}"/>
              </a:ext>
            </a:extLst>
          </p:cNvPr>
          <p:cNvSpPr txBox="1"/>
          <p:nvPr/>
        </p:nvSpPr>
        <p:spPr>
          <a:xfrm>
            <a:off x="8390294" y="8452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48BDB46-35F7-7042-9F38-880C069D99D4}"/>
              </a:ext>
            </a:extLst>
          </p:cNvPr>
          <p:cNvSpPr txBox="1"/>
          <p:nvPr/>
        </p:nvSpPr>
        <p:spPr>
          <a:xfrm>
            <a:off x="10808406" y="847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A94BBAD-504D-924E-A3F8-4C295B2C66AE}"/>
              </a:ext>
            </a:extLst>
          </p:cNvPr>
          <p:cNvSpPr txBox="1"/>
          <p:nvPr/>
        </p:nvSpPr>
        <p:spPr>
          <a:xfrm>
            <a:off x="11243714" y="842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B13FA14-8CC5-914B-95C1-D1B1F6A1B58D}"/>
              </a:ext>
            </a:extLst>
          </p:cNvPr>
          <p:cNvSpPr txBox="1"/>
          <p:nvPr/>
        </p:nvSpPr>
        <p:spPr>
          <a:xfrm>
            <a:off x="11697290" y="838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graphicFrame>
        <p:nvGraphicFramePr>
          <p:cNvPr id="119" name="Table 118">
            <a:extLst>
              <a:ext uri="{FF2B5EF4-FFF2-40B4-BE49-F238E27FC236}">
                <a16:creationId xmlns:a16="http://schemas.microsoft.com/office/drawing/2014/main" id="{75264844-DECD-5A4C-BAF0-A1F44AA1236B}"/>
              </a:ext>
            </a:extLst>
          </p:cNvPr>
          <p:cNvGraphicFramePr>
            <a:graphicFrameLocks noGrp="1"/>
          </p:cNvGraphicFramePr>
          <p:nvPr/>
        </p:nvGraphicFramePr>
        <p:xfrm>
          <a:off x="8921813" y="569243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2D90EE0-C61D-134C-9D22-5C8EDCEB9235}"/>
              </a:ext>
            </a:extLst>
          </p:cNvPr>
          <p:cNvSpPr txBox="1"/>
          <p:nvPr/>
        </p:nvSpPr>
        <p:spPr>
          <a:xfrm>
            <a:off x="-16422" y="26604"/>
            <a:ext cx="295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COURNOT OLIGOPOLY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07EA69A-1F7D-3A4A-9D58-AE197AB3A074}"/>
              </a:ext>
            </a:extLst>
          </p:cNvPr>
          <p:cNvCxnSpPr>
            <a:cxnSpLocks/>
          </p:cNvCxnSpPr>
          <p:nvPr/>
        </p:nvCxnSpPr>
        <p:spPr>
          <a:xfrm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5F6DB31F-ACC8-824C-9DC0-C4CD9C6E85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21659"/>
              </p:ext>
            </p:extLst>
          </p:nvPr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8" name="TextBox 87">
            <a:extLst>
              <a:ext uri="{FF2B5EF4-FFF2-40B4-BE49-F238E27FC236}">
                <a16:creationId xmlns:a16="http://schemas.microsoft.com/office/drawing/2014/main" id="{8F8D73AF-F34B-9D47-918F-09E6F406FC81}"/>
              </a:ext>
            </a:extLst>
          </p:cNvPr>
          <p:cNvSpPr txBox="1"/>
          <p:nvPr/>
        </p:nvSpPr>
        <p:spPr>
          <a:xfrm>
            <a:off x="5852403" y="2763493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+ 0.759 MW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A45766A-5735-8644-BF2A-BBB8539FCF22}"/>
              </a:ext>
            </a:extLst>
          </p:cNvPr>
          <p:cNvSpPr txBox="1"/>
          <p:nvPr/>
        </p:nvSpPr>
        <p:spPr>
          <a:xfrm>
            <a:off x="4840508" y="2763493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+ 0.693 MW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4C447D0-EB11-6643-8F4C-CAD3992692A1}"/>
              </a:ext>
            </a:extLst>
          </p:cNvPr>
          <p:cNvSpPr txBox="1"/>
          <p:nvPr/>
        </p:nvSpPr>
        <p:spPr>
          <a:xfrm>
            <a:off x="2892373" y="508298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+ 2.17 MW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768408B-40B0-3041-8F94-67E129BA5972}"/>
              </a:ext>
            </a:extLst>
          </p:cNvPr>
          <p:cNvSpPr txBox="1"/>
          <p:nvPr/>
        </p:nvSpPr>
        <p:spPr>
          <a:xfrm>
            <a:off x="3984461" y="2495532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+ 0.759 MW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4FBC57F-431F-4347-8B30-9B0CCA9C7F07}"/>
              </a:ext>
            </a:extLst>
          </p:cNvPr>
          <p:cNvSpPr txBox="1"/>
          <p:nvPr/>
        </p:nvSpPr>
        <p:spPr>
          <a:xfrm>
            <a:off x="1080701" y="4819557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+ 2.171 MW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10BB8A5-171F-444E-947B-6AA03982F697}"/>
              </a:ext>
            </a:extLst>
          </p:cNvPr>
          <p:cNvSpPr txBox="1"/>
          <p:nvPr/>
        </p:nvSpPr>
        <p:spPr>
          <a:xfrm>
            <a:off x="6848816" y="2477391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+ 0.693 MW</a:t>
            </a:r>
          </a:p>
        </p:txBody>
      </p:sp>
    </p:spTree>
    <p:extLst>
      <p:ext uri="{BB962C8B-B14F-4D97-AF65-F5344CB8AC3E}">
        <p14:creationId xmlns:p14="http://schemas.microsoft.com/office/powerpoint/2010/main" val="178651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FFDA8010-0BA9-B44A-A603-81CFD706F656}"/>
              </a:ext>
            </a:extLst>
          </p:cNvPr>
          <p:cNvGraphicFramePr>
            <a:graphicFrameLocks noGrp="1"/>
          </p:cNvGraphicFramePr>
          <p:nvPr/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8803.2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50064.4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58867.6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7257.6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50894.3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58151.9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Arc 160">
            <a:extLst>
              <a:ext uri="{FF2B5EF4-FFF2-40B4-BE49-F238E27FC236}">
                <a16:creationId xmlns:a16="http://schemas.microsoft.com/office/drawing/2014/main" id="{E819A825-BBA8-1A46-8E52-AC8A0DD24C1B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</a:t>
            </a:r>
            <a:r>
              <a:rPr lang="en-GB" sz="2400" dirty="0">
                <a:solidFill>
                  <a:schemeClr val="accent2"/>
                </a:solidFill>
              </a:rPr>
              <a:t> </a:t>
            </a:r>
            <a:r>
              <a:rPr lang="en-GB" sz="2400" dirty="0">
                <a:solidFill>
                  <a:sysClr val="windowText" lastClr="000000"/>
                </a:solidFill>
              </a:rPr>
              <a:t>1 MW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5646149-91D3-5F4F-AD51-0FE00AD9AB5A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DAF25FB-C50F-614F-9E77-4F62E3FD245D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352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CENTRALISED PLANNING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E1263E-9582-9C4C-B45F-33AE30B64F69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+ 0.736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CDCFD41-93A1-C14F-BD43-D207965F8F8B}"/>
              </a:ext>
            </a:extLst>
          </p:cNvPr>
          <p:cNvSpPr txBox="1"/>
          <p:nvPr/>
        </p:nvSpPr>
        <p:spPr>
          <a:xfrm>
            <a:off x="8892242" y="5112849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+ 23.827 MW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2B8CCC-4C5D-3645-8387-832C1768BDEC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FD319BB-98ED-A647-9B2E-9BC1B3B64562}"/>
              </a:ext>
            </a:extLst>
          </p:cNvPr>
          <p:cNvCxnSpPr>
            <a:cxnSpLocks/>
          </p:cNvCxnSpPr>
          <p:nvPr/>
        </p:nvCxnSpPr>
        <p:spPr>
          <a:xfrm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E4975EB-0462-A347-BC4D-EC7F80D34383}"/>
              </a:ext>
            </a:extLst>
          </p:cNvPr>
          <p:cNvCxnSpPr>
            <a:cxnSpLocks/>
          </p:cNvCxnSpPr>
          <p:nvPr/>
        </p:nvCxnSpPr>
        <p:spPr>
          <a:xfrm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4106FAF-2A08-5F41-9450-5E789774F8C1}"/>
              </a:ext>
            </a:extLst>
          </p:cNvPr>
          <p:cNvCxnSpPr>
            <a:cxnSpLocks/>
          </p:cNvCxnSpPr>
          <p:nvPr/>
        </p:nvCxnSpPr>
        <p:spPr>
          <a:xfrm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329DD4A-2BE9-6441-B032-ACF742BE3E17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94DCA45-BB05-CF45-A6AB-DB02573FC871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9765232-0F1F-734D-AF45-C0C3C27E7E5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945D21F-A24B-3B41-98DA-805950BE7A1E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BD9C1EC-90DC-814D-904C-7B9A9B4B924F}"/>
              </a:ext>
            </a:extLst>
          </p:cNvPr>
          <p:cNvCxnSpPr>
            <a:cxnSpLocks/>
          </p:cNvCxnSpPr>
          <p:nvPr/>
        </p:nvCxnSpPr>
        <p:spPr>
          <a:xfrm rot="10800000"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82F3C9-8BA8-0142-BEE2-07A3D877131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7DD2763-4029-5447-9F67-D826BC29E2E7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DB59148-CCE7-714F-BF1A-9EC49A0382DF}"/>
              </a:ext>
            </a:extLst>
          </p:cNvPr>
          <p:cNvCxnSpPr>
            <a:cxnSpLocks/>
          </p:cNvCxnSpPr>
          <p:nvPr/>
        </p:nvCxnSpPr>
        <p:spPr>
          <a:xfrm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00402E-4EE3-2E49-B9AE-C270199E40A8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70E8E3C-A22C-C848-8C75-E1A215668FE9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93CE661-54BD-834D-84C5-838D1FD922D3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F171E30-72AC-DA4C-BDE4-5103224786F0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3FA861D-5E94-944F-90D0-C1527CBE96C3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58B7185-AEC6-0947-B88A-8C3CAB59D508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E468084C-6E1C-A544-BD17-1471BE3E2C86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F83CA418-7347-9A46-BF6C-9A557AC6DC20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20EBF993-0EC1-F246-9DEF-018D3E78FD8B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542DB9EF-DDAE-C04E-B53F-45FC24B88601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157F5DC-B828-174F-9FB5-1248D9B6FFDD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17C064F-5347-5D41-A440-11D40285E065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970860B-7B82-194A-9E05-79BC6C10BEE3}"/>
              </a:ext>
            </a:extLst>
          </p:cNvPr>
          <p:cNvSpPr txBox="1"/>
          <p:nvPr/>
        </p:nvSpPr>
        <p:spPr>
          <a:xfrm>
            <a:off x="7501410" y="853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7EED41E-F2CD-0741-8B4D-180ED507D3BA}"/>
              </a:ext>
            </a:extLst>
          </p:cNvPr>
          <p:cNvSpPr txBox="1"/>
          <p:nvPr/>
        </p:nvSpPr>
        <p:spPr>
          <a:xfrm>
            <a:off x="7936718" y="849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E5979A4-DDA4-A647-970B-0110E2786B1E}"/>
              </a:ext>
            </a:extLst>
          </p:cNvPr>
          <p:cNvSpPr txBox="1"/>
          <p:nvPr/>
        </p:nvSpPr>
        <p:spPr>
          <a:xfrm>
            <a:off x="8390294" y="8452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06499EB-A258-7447-9A76-0F8E8B1A321C}"/>
              </a:ext>
            </a:extLst>
          </p:cNvPr>
          <p:cNvSpPr txBox="1"/>
          <p:nvPr/>
        </p:nvSpPr>
        <p:spPr>
          <a:xfrm>
            <a:off x="10808406" y="847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50F26A1-27F2-FA4A-A0E6-21B2B4295B9A}"/>
              </a:ext>
            </a:extLst>
          </p:cNvPr>
          <p:cNvSpPr txBox="1"/>
          <p:nvPr/>
        </p:nvSpPr>
        <p:spPr>
          <a:xfrm>
            <a:off x="11243714" y="842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C0D196E-181C-A148-9003-ED71E2636D98}"/>
              </a:ext>
            </a:extLst>
          </p:cNvPr>
          <p:cNvSpPr txBox="1"/>
          <p:nvPr/>
        </p:nvSpPr>
        <p:spPr>
          <a:xfrm>
            <a:off x="11697290" y="838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9E82B65-F962-4743-9CD1-BF03B62B36DC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167A1A7-33CA-594D-A0E3-000EE2CF9CC9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0A429F7-E8F0-C341-BAAE-1412D095914C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>
            <a:extLst>
              <a:ext uri="{FF2B5EF4-FFF2-40B4-BE49-F238E27FC236}">
                <a16:creationId xmlns:a16="http://schemas.microsoft.com/office/drawing/2014/main" id="{4BC07D13-C0AB-2E4D-A2FD-0F26690F9C2C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1B260A5-185A-0445-A664-56809793C755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2855D137-4A30-6144-8600-82516E0A097D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A11746F-5DFB-8D4B-87DC-64EB86088E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+ 25.076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DF012E-69FE-024E-AE72-CA899F857DCC}"/>
              </a:ext>
            </a:extLst>
          </p:cNvPr>
          <p:cNvSpPr txBox="1"/>
          <p:nvPr/>
        </p:nvSpPr>
        <p:spPr>
          <a:xfrm>
            <a:off x="1058320" y="4832696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+ 2.643 MW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68F394C-5744-FE47-9C54-58EB1DFA35E1}"/>
              </a:ext>
            </a:extLst>
          </p:cNvPr>
          <p:cNvSpPr txBox="1"/>
          <p:nvPr/>
        </p:nvSpPr>
        <p:spPr>
          <a:xfrm>
            <a:off x="4880574" y="2759328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+ 0.101 MW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340CED3-5B6C-C141-A817-3A5C10187CCF}"/>
              </a:ext>
            </a:extLst>
          </p:cNvPr>
          <p:cNvSpPr txBox="1"/>
          <p:nvPr/>
        </p:nvSpPr>
        <p:spPr>
          <a:xfrm>
            <a:off x="2907099" y="5040635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+ 0.307 MW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8B9DB07-2BF8-DC49-994F-F9278FE6BFC0}"/>
              </a:ext>
            </a:extLst>
          </p:cNvPr>
          <p:cNvSpPr txBox="1"/>
          <p:nvPr/>
        </p:nvSpPr>
        <p:spPr>
          <a:xfrm>
            <a:off x="6814135" y="2496880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+ 0.781 MW</a:t>
            </a:r>
          </a:p>
        </p:txBody>
      </p:sp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4E79FEEF-501B-6342-A41B-15ACF2634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558411"/>
              </p:ext>
            </p:extLst>
          </p:nvPr>
        </p:nvGraphicFramePr>
        <p:xfrm>
          <a:off x="8997770" y="565345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804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/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9516.83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57735.4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67252.3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7869.29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57735.4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65604.7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 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PERFECT COMPETITION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516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+ 1.269 MW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C1878F-A201-9C4B-83B2-F89F66406C6C}"/>
              </a:ext>
            </a:extLst>
          </p:cNvPr>
          <p:cNvSpPr txBox="1"/>
          <p:nvPr/>
        </p:nvSpPr>
        <p:spPr>
          <a:xfrm>
            <a:off x="8866611" y="510692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+ 23.77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535839A-389E-4F43-86D5-26AB8B57E7A5}"/>
              </a:ext>
            </a:extLst>
          </p:cNvPr>
          <p:cNvCxnSpPr>
            <a:cxnSpLocks/>
          </p:cNvCxnSpPr>
          <p:nvPr/>
        </p:nvCxnSpPr>
        <p:spPr>
          <a:xfrm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 rot="10800000"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36DC22F-96F2-1D41-8721-19410280486E}"/>
              </a:ext>
            </a:extLst>
          </p:cNvPr>
          <p:cNvSpPr txBox="1"/>
          <p:nvPr/>
        </p:nvSpPr>
        <p:spPr>
          <a:xfrm>
            <a:off x="7501410" y="853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532DA7C-F3FA-0841-A410-6D97F6D001D3}"/>
              </a:ext>
            </a:extLst>
          </p:cNvPr>
          <p:cNvSpPr txBox="1"/>
          <p:nvPr/>
        </p:nvSpPr>
        <p:spPr>
          <a:xfrm>
            <a:off x="7936718" y="849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5876CB7-C21A-1D45-9F54-DA2AAD45B6D3}"/>
              </a:ext>
            </a:extLst>
          </p:cNvPr>
          <p:cNvSpPr txBox="1"/>
          <p:nvPr/>
        </p:nvSpPr>
        <p:spPr>
          <a:xfrm>
            <a:off x="8390294" y="8452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48BDB46-35F7-7042-9F38-880C069D99D4}"/>
              </a:ext>
            </a:extLst>
          </p:cNvPr>
          <p:cNvSpPr txBox="1"/>
          <p:nvPr/>
        </p:nvSpPr>
        <p:spPr>
          <a:xfrm>
            <a:off x="10808406" y="847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A94BBAD-504D-924E-A3F8-4C295B2C66AE}"/>
              </a:ext>
            </a:extLst>
          </p:cNvPr>
          <p:cNvSpPr txBox="1"/>
          <p:nvPr/>
        </p:nvSpPr>
        <p:spPr>
          <a:xfrm>
            <a:off x="11243714" y="842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B13FA14-8CC5-914B-95C1-D1B1F6A1B58D}"/>
              </a:ext>
            </a:extLst>
          </p:cNvPr>
          <p:cNvSpPr txBox="1"/>
          <p:nvPr/>
        </p:nvSpPr>
        <p:spPr>
          <a:xfrm>
            <a:off x="11697290" y="838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876D0B5-C4BF-BB44-B2C6-CAA079AFDE34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41D31B3-103C-0B49-AFCF-1B24B2B42F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+ 33.418 MW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ACFDC496-38A9-844D-A6D2-446324C2D81E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27F8E129-FA72-F546-993C-302A2A613A5C}"/>
              </a:ext>
            </a:extLst>
          </p:cNvPr>
          <p:cNvSpPr txBox="1"/>
          <p:nvPr/>
        </p:nvSpPr>
        <p:spPr>
          <a:xfrm>
            <a:off x="3981238" y="249201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+ 1.517 MW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A49C638-B67A-B547-8472-309D5B6E57C4}"/>
              </a:ext>
            </a:extLst>
          </p:cNvPr>
          <p:cNvSpPr txBox="1"/>
          <p:nvPr/>
        </p:nvSpPr>
        <p:spPr>
          <a:xfrm>
            <a:off x="4790074" y="2778509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+ 1.386 MW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2258387-0BF2-FE46-9131-1B5C9E32E935}"/>
              </a:ext>
            </a:extLst>
          </p:cNvPr>
          <p:cNvSpPr txBox="1"/>
          <p:nvPr/>
        </p:nvSpPr>
        <p:spPr>
          <a:xfrm>
            <a:off x="1029222" y="481541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+ 4.341 MW</a:t>
            </a:r>
          </a:p>
        </p:txBody>
      </p:sp>
      <p:graphicFrame>
        <p:nvGraphicFramePr>
          <p:cNvPr id="123" name="Table 122">
            <a:extLst>
              <a:ext uri="{FF2B5EF4-FFF2-40B4-BE49-F238E27FC236}">
                <a16:creationId xmlns:a16="http://schemas.microsoft.com/office/drawing/2014/main" id="{7619F994-D005-BD41-96AC-9B2A07457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137826"/>
              </p:ext>
            </p:extLst>
          </p:nvPr>
        </p:nvGraphicFramePr>
        <p:xfrm>
          <a:off x="8996126" y="562058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543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/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/>
                        <a:t>S.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VRES gen.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% 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Conv. gen.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Consum.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9516.83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14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57735.4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67252.3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7869.29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12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57735.4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65604.7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A063622-8DB0-ED40-AB7D-6D2E91ACF873}"/>
              </a:ext>
            </a:extLst>
          </p:cNvPr>
          <p:cNvSpPr txBox="1"/>
          <p:nvPr/>
        </p:nvSpPr>
        <p:spPr>
          <a:xfrm>
            <a:off x="10924364" y="4831069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 1 MW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0B3CB08-8801-784B-95AA-070B0B46964C}"/>
              </a:ext>
            </a:extLst>
          </p:cNvPr>
          <p:cNvSpPr txBox="1"/>
          <p:nvPr/>
        </p:nvSpPr>
        <p:spPr>
          <a:xfrm>
            <a:off x="10772806" y="5142033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+ 25.156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516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+ 1.269 MW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C1878F-A201-9C4B-83B2-F89F66406C6C}"/>
              </a:ext>
            </a:extLst>
          </p:cNvPr>
          <p:cNvSpPr txBox="1"/>
          <p:nvPr/>
        </p:nvSpPr>
        <p:spPr>
          <a:xfrm>
            <a:off x="8866611" y="510692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+ 32.033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 rot="10800000"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36DC22F-96F2-1D41-8721-19410280486E}"/>
              </a:ext>
            </a:extLst>
          </p:cNvPr>
          <p:cNvSpPr txBox="1"/>
          <p:nvPr/>
        </p:nvSpPr>
        <p:spPr>
          <a:xfrm>
            <a:off x="7501410" y="853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532DA7C-F3FA-0841-A410-6D97F6D001D3}"/>
              </a:ext>
            </a:extLst>
          </p:cNvPr>
          <p:cNvSpPr txBox="1"/>
          <p:nvPr/>
        </p:nvSpPr>
        <p:spPr>
          <a:xfrm>
            <a:off x="7936718" y="849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5876CB7-C21A-1D45-9F54-DA2AAD45B6D3}"/>
              </a:ext>
            </a:extLst>
          </p:cNvPr>
          <p:cNvSpPr txBox="1"/>
          <p:nvPr/>
        </p:nvSpPr>
        <p:spPr>
          <a:xfrm>
            <a:off x="8390294" y="8452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48BDB46-35F7-7042-9F38-880C069D99D4}"/>
              </a:ext>
            </a:extLst>
          </p:cNvPr>
          <p:cNvSpPr txBox="1"/>
          <p:nvPr/>
        </p:nvSpPr>
        <p:spPr>
          <a:xfrm>
            <a:off x="10808406" y="847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A94BBAD-504D-924E-A3F8-4C295B2C66AE}"/>
              </a:ext>
            </a:extLst>
          </p:cNvPr>
          <p:cNvSpPr txBox="1"/>
          <p:nvPr/>
        </p:nvSpPr>
        <p:spPr>
          <a:xfrm>
            <a:off x="11243714" y="842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B13FA14-8CC5-914B-95C1-D1B1F6A1B58D}"/>
              </a:ext>
            </a:extLst>
          </p:cNvPr>
          <p:cNvSpPr txBox="1"/>
          <p:nvPr/>
        </p:nvSpPr>
        <p:spPr>
          <a:xfrm>
            <a:off x="11697290" y="838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2D90EE0-C61D-134C-9D22-5C8EDCEB9235}"/>
              </a:ext>
            </a:extLst>
          </p:cNvPr>
          <p:cNvSpPr txBox="1"/>
          <p:nvPr/>
        </p:nvSpPr>
        <p:spPr>
          <a:xfrm>
            <a:off x="-16422" y="26604"/>
            <a:ext cx="295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COURNOT OLIGOPOLY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07EA69A-1F7D-3A4A-9D58-AE197AB3A074}"/>
              </a:ext>
            </a:extLst>
          </p:cNvPr>
          <p:cNvCxnSpPr>
            <a:cxnSpLocks/>
          </p:cNvCxnSpPr>
          <p:nvPr/>
        </p:nvCxnSpPr>
        <p:spPr>
          <a:xfrm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5F6DB31F-ACC8-824C-9DC0-C4CD9C6E8536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8" name="TextBox 87">
            <a:extLst>
              <a:ext uri="{FF2B5EF4-FFF2-40B4-BE49-F238E27FC236}">
                <a16:creationId xmlns:a16="http://schemas.microsoft.com/office/drawing/2014/main" id="{8F8D73AF-F34B-9D47-918F-09E6F406FC81}"/>
              </a:ext>
            </a:extLst>
          </p:cNvPr>
          <p:cNvSpPr txBox="1"/>
          <p:nvPr/>
        </p:nvSpPr>
        <p:spPr>
          <a:xfrm>
            <a:off x="5852403" y="2763493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+ 1.517 MW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A45766A-5735-8644-BF2A-BBB8539FCF22}"/>
              </a:ext>
            </a:extLst>
          </p:cNvPr>
          <p:cNvSpPr txBox="1"/>
          <p:nvPr/>
        </p:nvSpPr>
        <p:spPr>
          <a:xfrm>
            <a:off x="4840508" y="2763493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+ 1.386 MW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4C447D0-EB11-6643-8F4C-CAD3992692A1}"/>
              </a:ext>
            </a:extLst>
          </p:cNvPr>
          <p:cNvSpPr txBox="1"/>
          <p:nvPr/>
        </p:nvSpPr>
        <p:spPr>
          <a:xfrm>
            <a:off x="2892373" y="508298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+ 4.341 MW</a:t>
            </a:r>
          </a:p>
        </p:txBody>
      </p:sp>
      <p:graphicFrame>
        <p:nvGraphicFramePr>
          <p:cNvPr id="127" name="Table 126">
            <a:extLst>
              <a:ext uri="{FF2B5EF4-FFF2-40B4-BE49-F238E27FC236}">
                <a16:creationId xmlns:a16="http://schemas.microsoft.com/office/drawing/2014/main" id="{A301FF65-E7E5-9548-AA30-6373E12A6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427084"/>
              </p:ext>
            </p:extLst>
          </p:nvPr>
        </p:nvGraphicFramePr>
        <p:xfrm>
          <a:off x="8997770" y="555056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927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13905</TotalTime>
  <Words>4402</Words>
  <Application>Microsoft Macintosh PowerPoint</Application>
  <PresentationFormat>Widescreen</PresentationFormat>
  <Paragraphs>2205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Belyak Nikita</dc:creator>
  <cp:lastModifiedBy>Belyak Nikita</cp:lastModifiedBy>
  <cp:revision>189</cp:revision>
  <dcterms:created xsi:type="dcterms:W3CDTF">2022-01-27T13:37:06Z</dcterms:created>
  <dcterms:modified xsi:type="dcterms:W3CDTF">2022-03-15T10:09:58Z</dcterms:modified>
</cp:coreProperties>
</file>