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96" r:id="rId2"/>
    <p:sldId id="297" r:id="rId3"/>
    <p:sldId id="332" r:id="rId4"/>
    <p:sldId id="334" r:id="rId5"/>
    <p:sldId id="333" r:id="rId6"/>
    <p:sldId id="338" r:id="rId7"/>
    <p:sldId id="298" r:id="rId8"/>
    <p:sldId id="299" r:id="rId9"/>
    <p:sldId id="335" r:id="rId10"/>
    <p:sldId id="336" r:id="rId11"/>
    <p:sldId id="337" r:id="rId12"/>
    <p:sldId id="339" r:id="rId13"/>
  </p:sldIdLst>
  <p:sldSz cx="12192000" cy="6858000"/>
  <p:notesSz cx="6858000" cy="9144000"/>
  <p:defaultTextStyle>
    <a:defPPr>
      <a:defRPr lang="en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22"/>
    <p:restoredTop sz="94811"/>
  </p:normalViewPr>
  <p:slideViewPr>
    <p:cSldViewPr snapToGrid="0" snapToObjects="1">
      <p:cViewPr varScale="1">
        <p:scale>
          <a:sx n="138" d="100"/>
          <a:sy n="138" d="100"/>
        </p:scale>
        <p:origin x="240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F92CCD-EF78-AB49-92F3-951490CE2B9A}" type="datetimeFigureOut">
              <a:rPr lang="en-GB" smtClean="0"/>
              <a:t>22/03/2022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D08400-A320-6B4B-A05C-19A6994BE7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9678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99764A-D557-744B-9F37-666FCA86C9A9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22331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99764A-D557-744B-9F37-666FCA86C9A9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84567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99764A-D557-744B-9F37-666FCA86C9A9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53008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99764A-D557-744B-9F37-666FCA86C9A9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32171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2857D-7CDB-CB46-8C08-BCE743548B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EB3F42-ADB2-D94C-8428-80CFCCCB74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4094C8-F54A-8E44-ABB2-A1A1BEDA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F9806-F936-C247-B19B-74F6A60027AE}" type="datetimeFigureOut">
              <a:rPr lang="en-GB" smtClean="0"/>
              <a:t>22/03/2022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EAAD4A-22C2-B949-9725-201F56B20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C6472E-5DAC-DD4D-BA1F-E2F84817D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A8A66-F6B6-C640-A552-D1448CDF03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7608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6C67F-4C1A-CC41-A662-C930411E8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B339D6-E8B0-6E42-8B17-8B105A8308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CC9756-E4EF-F04F-BA17-073E1D3AC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F9806-F936-C247-B19B-74F6A60027AE}" type="datetimeFigureOut">
              <a:rPr lang="en-GB" smtClean="0"/>
              <a:t>22/03/2022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F3F309-9269-3448-8B2E-08298E803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84E86B-3988-FF4B-AD7B-4720B1A2E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A8A66-F6B6-C640-A552-D1448CDF03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2161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276B6D-20A3-9D4F-838F-C57A0926F8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163C6C-6C73-3E4A-B40A-8183FA9F48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E6CDF3-0D05-904B-A48E-A3603CF4C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F9806-F936-C247-B19B-74F6A60027AE}" type="datetimeFigureOut">
              <a:rPr lang="en-GB" smtClean="0"/>
              <a:t>22/03/2022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C0DD17-4699-A246-A9FA-FDDA3AEC0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8C8F96-49DF-2C40-8A7A-7E318B0C1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A8A66-F6B6-C640-A552-D1448CDF03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8031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030B1-438F-344C-B965-FD190A4F9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38FBE4-5F0A-054F-A39C-159FDC560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174E88-076D-4E46-BD2B-C73501349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F9806-F936-C247-B19B-74F6A60027AE}" type="datetimeFigureOut">
              <a:rPr lang="en-GB" smtClean="0"/>
              <a:t>22/03/2022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40F41D-C574-524D-9565-0DAF41F90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2401EC-32D0-204E-A148-D973004B6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A8A66-F6B6-C640-A552-D1448CDF03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4502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8C2F5-800B-8F4E-B02A-0E1496084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9142CA-00EA-BF4E-9845-903CB9B9B0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BC2A97-B478-664E-8C91-BBD9D77E1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F9806-F936-C247-B19B-74F6A60027AE}" type="datetimeFigureOut">
              <a:rPr lang="en-GB" smtClean="0"/>
              <a:t>22/03/2022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77209-03CD-DF43-ACFE-7945D3BD3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F34DB8-D449-A04D-B833-DA8C36D5D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A8A66-F6B6-C640-A552-D1448CDF03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4466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0AD25-7DE2-2B45-BEA7-8E82833BC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461D2E-8C8D-DB47-B691-971C2C6AEB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6ABAB3-7B6F-2A49-96F9-92D01B761E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8A6915-07FC-B441-B2B7-C1755CFB6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F9806-F936-C247-B19B-74F6A60027AE}" type="datetimeFigureOut">
              <a:rPr lang="en-GB" smtClean="0"/>
              <a:t>22/03/2022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77BE9D-3A95-9747-8ADB-819F059FC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2241CD-E189-BB4C-A453-3D49911D9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A8A66-F6B6-C640-A552-D1448CDF03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4301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C7EFC-DB2F-644B-8B87-D6E866B2E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C40CD4-554F-2F46-92EA-A7A4C56AA6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5C8028-A21E-924D-A82D-0E096AA6EB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A14934-B82E-3546-95AA-6672B1621C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54EDB9-E377-E04A-9063-837B9C69BD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83B252-B7AA-0E4C-B0E5-E69E17F78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F9806-F936-C247-B19B-74F6A60027AE}" type="datetimeFigureOut">
              <a:rPr lang="en-GB" smtClean="0"/>
              <a:t>22/03/2022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6B086A-DAF9-3448-99C1-72C1F3228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62F4E9-45E0-C74A-A72B-5EE83B22F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A8A66-F6B6-C640-A552-D1448CDF03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3119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BE304-F6FB-AB41-BB61-D5B585050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7E8CFE-DC64-9942-B044-4C945292B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F9806-F936-C247-B19B-74F6A60027AE}" type="datetimeFigureOut">
              <a:rPr lang="en-GB" smtClean="0"/>
              <a:t>22/03/2022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9D32EA-3EAB-3B40-8FBD-104713DDB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F80074-9EFB-6B4F-8DEB-3CC8170D8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A8A66-F6B6-C640-A552-D1448CDF03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0459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4CDE9E-D748-CC43-A6CB-762C10CAD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F9806-F936-C247-B19B-74F6A60027AE}" type="datetimeFigureOut">
              <a:rPr lang="en-GB" smtClean="0"/>
              <a:t>22/03/2022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7EB9C5-B431-474A-BD0A-96B090543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BF41A5-E149-6B49-A78C-5C45E7CC3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A8A66-F6B6-C640-A552-D1448CDF03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9402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2C78B-C2CE-684B-B6C2-46B39E05A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6B0A15-FE20-424F-8B7F-9F1633CD4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2E5BAE-2BCA-9C4C-9A21-BDB361157C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D60BCE-CE7C-3940-9627-3ADBDBD71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F9806-F936-C247-B19B-74F6A60027AE}" type="datetimeFigureOut">
              <a:rPr lang="en-GB" smtClean="0"/>
              <a:t>22/03/2022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D72094-566D-E54F-BBB4-2A096B802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C26D6D-EC4E-6643-AAFC-1F8382FB9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A8A66-F6B6-C640-A552-D1448CDF03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2788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9FCD6-A95D-034C-AF09-D835E3BF5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08DCD0-C004-F048-88F2-E4CDF3DEE7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960FB0-76F0-4245-AE9D-2D6F1E596F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BA6504-EB55-5240-831A-62BD7BD16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F9806-F936-C247-B19B-74F6A60027AE}" type="datetimeFigureOut">
              <a:rPr lang="en-GB" smtClean="0"/>
              <a:t>22/03/2022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F882D0-FAD0-5E49-B9D8-7679A4479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08ED57-8B8B-E543-B6AD-6EB687862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A8A66-F6B6-C640-A552-D1448CDF03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004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B3B0BF-02F6-2A45-8905-A9000038B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65D7DA-8F3C-464C-B3C8-32E81CBB8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FE721C-A54A-2B4C-8B72-A80A58F65A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DF9806-F936-C247-B19B-74F6A60027AE}" type="datetimeFigureOut">
              <a:rPr lang="en-GB" smtClean="0"/>
              <a:t>22/03/2022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24A8B1-488F-4046-B5E0-3912F59155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4CC65F-2D40-6C48-9545-8EAAAFAC7A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BA8A66-F6B6-C640-A552-D1448CDF03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6716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10" Type="http://schemas.openxmlformats.org/officeDocument/2006/relationships/image" Target="../media/image2.svg"/><Relationship Id="rId4" Type="http://schemas.openxmlformats.org/officeDocument/2006/relationships/image" Target="../media/image6.svg"/><Relationship Id="rId9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10" Type="http://schemas.openxmlformats.org/officeDocument/2006/relationships/image" Target="../media/image2.svg"/><Relationship Id="rId4" Type="http://schemas.openxmlformats.org/officeDocument/2006/relationships/image" Target="../media/image6.svg"/><Relationship Id="rId9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5" name="Table 25">
            <a:extLst>
              <a:ext uri="{FF2B5EF4-FFF2-40B4-BE49-F238E27FC236}">
                <a16:creationId xmlns:a16="http://schemas.microsoft.com/office/drawing/2014/main" id="{A7ABF8D2-A654-1A4F-A1F3-C77AB599C8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6762557"/>
              </p:ext>
            </p:extLst>
          </p:nvPr>
        </p:nvGraphicFramePr>
        <p:xfrm>
          <a:off x="-7278" y="465479"/>
          <a:ext cx="4070672" cy="10732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65670">
                  <a:extLst>
                    <a:ext uri="{9D8B030D-6E8A-4147-A177-3AD203B41FA5}">
                      <a16:colId xmlns:a16="http://schemas.microsoft.com/office/drawing/2014/main" val="3855855779"/>
                    </a:ext>
                  </a:extLst>
                </a:gridCol>
                <a:gridCol w="1022943">
                  <a:extLst>
                    <a:ext uri="{9D8B030D-6E8A-4147-A177-3AD203B41FA5}">
                      <a16:colId xmlns:a16="http://schemas.microsoft.com/office/drawing/2014/main" val="556382373"/>
                    </a:ext>
                  </a:extLst>
                </a:gridCol>
                <a:gridCol w="511927">
                  <a:extLst>
                    <a:ext uri="{9D8B030D-6E8A-4147-A177-3AD203B41FA5}">
                      <a16:colId xmlns:a16="http://schemas.microsoft.com/office/drawing/2014/main" val="3937502430"/>
                    </a:ext>
                  </a:extLst>
                </a:gridCol>
                <a:gridCol w="1071108">
                  <a:extLst>
                    <a:ext uri="{9D8B030D-6E8A-4147-A177-3AD203B41FA5}">
                      <a16:colId xmlns:a16="http://schemas.microsoft.com/office/drawing/2014/main" val="3433130992"/>
                    </a:ext>
                  </a:extLst>
                </a:gridCol>
                <a:gridCol w="1099024">
                  <a:extLst>
                    <a:ext uri="{9D8B030D-6E8A-4147-A177-3AD203B41FA5}">
                      <a16:colId xmlns:a16="http://schemas.microsoft.com/office/drawing/2014/main" val="1934684064"/>
                    </a:ext>
                  </a:extLst>
                </a:gridCol>
              </a:tblGrid>
              <a:tr h="341694">
                <a:tc>
                  <a:txBody>
                    <a:bodyPr/>
                    <a:lstStyle/>
                    <a:p>
                      <a:r>
                        <a:rPr lang="en-GB" sz="1600"/>
                        <a:t>S.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VRES gen.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% 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Conv. gen.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Consum.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276967"/>
                  </a:ext>
                </a:extLst>
              </a:tr>
              <a:tr h="341694">
                <a:tc>
                  <a:txBody>
                    <a:bodyPr/>
                    <a:lstStyle/>
                    <a:p>
                      <a:r>
                        <a:rPr lang="en-GB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13477.1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43113.5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56590.6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2068143"/>
                  </a:ext>
                </a:extLst>
              </a:tr>
              <a:tr h="341694">
                <a:tc>
                  <a:txBody>
                    <a:bodyPr/>
                    <a:lstStyle/>
                    <a:p>
                      <a:r>
                        <a:rPr lang="en-GB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11263.8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/>
                        <a:t>43113.5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54377.3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2043723"/>
                  </a:ext>
                </a:extLst>
              </a:tr>
            </a:tbl>
          </a:graphicData>
        </a:graphic>
      </p:graphicFrame>
      <p:sp>
        <p:nvSpPr>
          <p:cNvPr id="78" name="Rectangle 77">
            <a:extLst>
              <a:ext uri="{FF2B5EF4-FFF2-40B4-BE49-F238E27FC236}">
                <a16:creationId xmlns:a16="http://schemas.microsoft.com/office/drawing/2014/main" id="{5FA3D60C-A525-C146-8517-1AE0A11C2D18}"/>
              </a:ext>
            </a:extLst>
          </p:cNvPr>
          <p:cNvSpPr/>
          <p:nvPr/>
        </p:nvSpPr>
        <p:spPr>
          <a:xfrm>
            <a:off x="3759" y="888"/>
            <a:ext cx="3231810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4C7D7D8E-1547-074B-B339-E0880CAF4CC5}"/>
              </a:ext>
            </a:extLst>
          </p:cNvPr>
          <p:cNvSpPr/>
          <p:nvPr/>
        </p:nvSpPr>
        <p:spPr>
          <a:xfrm>
            <a:off x="8029320" y="4184327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62E6286B-61D0-D343-9CBE-419295DE8812}"/>
              </a:ext>
            </a:extLst>
          </p:cNvPr>
          <p:cNvSpPr/>
          <p:nvPr/>
        </p:nvSpPr>
        <p:spPr>
          <a:xfrm>
            <a:off x="3990951" y="1817786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F45169-2483-5C47-BA46-18E84CB0D8C0}"/>
              </a:ext>
            </a:extLst>
          </p:cNvPr>
          <p:cNvSpPr/>
          <p:nvPr/>
        </p:nvSpPr>
        <p:spPr>
          <a:xfrm>
            <a:off x="144208" y="4181040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F5EBFD5-D8F0-6540-9CF0-FF816EA525D1}"/>
              </a:ext>
            </a:extLst>
          </p:cNvPr>
          <p:cNvSpPr/>
          <p:nvPr/>
        </p:nvSpPr>
        <p:spPr>
          <a:xfrm flipH="1">
            <a:off x="1515632" y="2622304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EEBCD5F-D361-424F-BA5A-A8ED2D266DE8}"/>
              </a:ext>
            </a:extLst>
          </p:cNvPr>
          <p:cNvCxnSpPr>
            <a:cxnSpLocks/>
          </p:cNvCxnSpPr>
          <p:nvPr/>
        </p:nvCxnSpPr>
        <p:spPr>
          <a:xfrm>
            <a:off x="2039157" y="4277506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Graphic 26" descr="Factory with solid fill">
            <a:extLst>
              <a:ext uri="{FF2B5EF4-FFF2-40B4-BE49-F238E27FC236}">
                <a16:creationId xmlns:a16="http://schemas.microsoft.com/office/drawing/2014/main" id="{B02E258B-64B2-BC47-A23F-1543BD657C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8495" y="4214112"/>
            <a:ext cx="602046" cy="602046"/>
          </a:xfrm>
          <a:prstGeom prst="rect">
            <a:avLst/>
          </a:prstGeom>
        </p:spPr>
      </p:pic>
      <p:pic>
        <p:nvPicPr>
          <p:cNvPr id="29" name="Graphic 28" descr="Leaf with solid fill">
            <a:extLst>
              <a:ext uri="{FF2B5EF4-FFF2-40B4-BE49-F238E27FC236}">
                <a16:creationId xmlns:a16="http://schemas.microsoft.com/office/drawing/2014/main" id="{CC19B339-F822-E642-97E6-0D32D40ADC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1819" y="4230651"/>
            <a:ext cx="602045" cy="60204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8B226E33-3CD0-874E-B643-4062C6D68869}"/>
              </a:ext>
            </a:extLst>
          </p:cNvPr>
          <p:cNvSpPr txBox="1"/>
          <p:nvPr/>
        </p:nvSpPr>
        <p:spPr>
          <a:xfrm>
            <a:off x="177188" y="4816158"/>
            <a:ext cx="1101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15 MW</a:t>
            </a:r>
          </a:p>
        </p:txBody>
      </p:sp>
      <p:pic>
        <p:nvPicPr>
          <p:cNvPr id="34" name="Graphic 33" descr="Factory with solid fill">
            <a:extLst>
              <a:ext uri="{FF2B5EF4-FFF2-40B4-BE49-F238E27FC236}">
                <a16:creationId xmlns:a16="http://schemas.microsoft.com/office/drawing/2014/main" id="{F671D17E-BA54-BD46-A541-69125C9A747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156592" y="4230650"/>
            <a:ext cx="602046" cy="602046"/>
          </a:xfrm>
          <a:prstGeom prst="rect">
            <a:avLst/>
          </a:prstGeom>
        </p:spPr>
      </p:pic>
      <p:pic>
        <p:nvPicPr>
          <p:cNvPr id="35" name="Graphic 34" descr="Leaf with solid fill">
            <a:extLst>
              <a:ext uri="{FF2B5EF4-FFF2-40B4-BE49-F238E27FC236}">
                <a16:creationId xmlns:a16="http://schemas.microsoft.com/office/drawing/2014/main" id="{B3CCA32A-425D-A14A-9FAF-ECD625D58C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39916" y="4247189"/>
            <a:ext cx="602045" cy="602045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090290A4-8A7B-EA47-88EB-BE9F6732D26C}"/>
              </a:ext>
            </a:extLst>
          </p:cNvPr>
          <p:cNvSpPr txBox="1"/>
          <p:nvPr/>
        </p:nvSpPr>
        <p:spPr>
          <a:xfrm>
            <a:off x="3019706" y="476873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8 MW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06862A9-19AD-F145-8964-0F63102F45FA}"/>
              </a:ext>
            </a:extLst>
          </p:cNvPr>
          <p:cNvSpPr/>
          <p:nvPr/>
        </p:nvSpPr>
        <p:spPr>
          <a:xfrm flipH="1">
            <a:off x="5397862" y="324495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DA95616-2C80-1C4E-9EFE-6B76D2A8002E}"/>
              </a:ext>
            </a:extLst>
          </p:cNvPr>
          <p:cNvCxnSpPr>
            <a:cxnSpLocks/>
          </p:cNvCxnSpPr>
          <p:nvPr/>
        </p:nvCxnSpPr>
        <p:spPr>
          <a:xfrm>
            <a:off x="5921387" y="1979697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Graphic 42" descr="Factory with solid fill">
            <a:extLst>
              <a:ext uri="{FF2B5EF4-FFF2-40B4-BE49-F238E27FC236}">
                <a16:creationId xmlns:a16="http://schemas.microsoft.com/office/drawing/2014/main" id="{131BACD5-A597-2947-9978-A83ED59739E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090725" y="1916303"/>
            <a:ext cx="602046" cy="602046"/>
          </a:xfrm>
          <a:prstGeom prst="rect">
            <a:avLst/>
          </a:prstGeom>
        </p:spPr>
      </p:pic>
      <p:pic>
        <p:nvPicPr>
          <p:cNvPr id="44" name="Graphic 43" descr="Leaf with solid fill">
            <a:extLst>
              <a:ext uri="{FF2B5EF4-FFF2-40B4-BE49-F238E27FC236}">
                <a16:creationId xmlns:a16="http://schemas.microsoft.com/office/drawing/2014/main" id="{55D5FDFE-E2D2-2D4E-BAD9-D696515D75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74049" y="1932842"/>
            <a:ext cx="602045" cy="602045"/>
          </a:xfrm>
          <a:prstGeom prst="rect">
            <a:avLst/>
          </a:prstGeom>
        </p:spPr>
      </p:pic>
      <p:pic>
        <p:nvPicPr>
          <p:cNvPr id="47" name="Graphic 46" descr="Factory with solid fill">
            <a:extLst>
              <a:ext uri="{FF2B5EF4-FFF2-40B4-BE49-F238E27FC236}">
                <a16:creationId xmlns:a16="http://schemas.microsoft.com/office/drawing/2014/main" id="{030B6A89-745C-1B42-B029-D8E440B9B59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038822" y="1932841"/>
            <a:ext cx="602046" cy="602046"/>
          </a:xfrm>
          <a:prstGeom prst="rect">
            <a:avLst/>
          </a:prstGeom>
        </p:spPr>
      </p:pic>
      <p:pic>
        <p:nvPicPr>
          <p:cNvPr id="48" name="Graphic 47" descr="Leaf with solid fill">
            <a:extLst>
              <a:ext uri="{FF2B5EF4-FFF2-40B4-BE49-F238E27FC236}">
                <a16:creationId xmlns:a16="http://schemas.microsoft.com/office/drawing/2014/main" id="{3B660BB7-87F9-0641-9B09-22FF55DE989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222146" y="1949380"/>
            <a:ext cx="602045" cy="602045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DC084B0B-58CA-DE4A-B630-3DDCF327DBA4}"/>
              </a:ext>
            </a:extLst>
          </p:cNvPr>
          <p:cNvSpPr txBox="1"/>
          <p:nvPr/>
        </p:nvSpPr>
        <p:spPr>
          <a:xfrm>
            <a:off x="4953839" y="2470928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CC5513C-9668-6345-AA0B-2670BFA291E8}"/>
              </a:ext>
            </a:extLst>
          </p:cNvPr>
          <p:cNvSpPr txBox="1"/>
          <p:nvPr/>
        </p:nvSpPr>
        <p:spPr>
          <a:xfrm>
            <a:off x="5946191" y="246320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8 MW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8F2CBFE-5DFD-0948-8F7E-9334EE504213}"/>
              </a:ext>
            </a:extLst>
          </p:cNvPr>
          <p:cNvCxnSpPr>
            <a:cxnSpLocks/>
          </p:cNvCxnSpPr>
          <p:nvPr/>
        </p:nvCxnSpPr>
        <p:spPr>
          <a:xfrm>
            <a:off x="212459" y="4795625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041FF11-21B4-DC4C-A77C-8C575EEF8651}"/>
              </a:ext>
            </a:extLst>
          </p:cNvPr>
          <p:cNvCxnSpPr>
            <a:cxnSpLocks/>
          </p:cNvCxnSpPr>
          <p:nvPr/>
        </p:nvCxnSpPr>
        <p:spPr>
          <a:xfrm>
            <a:off x="4050098" y="2501071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3EBA68FF-04E5-9E4C-9CA8-F97AFF4AB3E7}"/>
              </a:ext>
            </a:extLst>
          </p:cNvPr>
          <p:cNvSpPr/>
          <p:nvPr/>
        </p:nvSpPr>
        <p:spPr>
          <a:xfrm flipH="1">
            <a:off x="9388378" y="2622304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BCB59F2-D084-5C44-BDB5-A3F2BB4C8DFB}"/>
              </a:ext>
            </a:extLst>
          </p:cNvPr>
          <p:cNvCxnSpPr>
            <a:cxnSpLocks/>
          </p:cNvCxnSpPr>
          <p:nvPr/>
        </p:nvCxnSpPr>
        <p:spPr>
          <a:xfrm>
            <a:off x="9911903" y="4277506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Graphic 61" descr="Factory with solid fill">
            <a:extLst>
              <a:ext uri="{FF2B5EF4-FFF2-40B4-BE49-F238E27FC236}">
                <a16:creationId xmlns:a16="http://schemas.microsoft.com/office/drawing/2014/main" id="{68491883-FDE5-8A48-8825-722945A12E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81241" y="4214112"/>
            <a:ext cx="602046" cy="602046"/>
          </a:xfrm>
          <a:prstGeom prst="rect">
            <a:avLst/>
          </a:prstGeom>
        </p:spPr>
      </p:pic>
      <p:pic>
        <p:nvPicPr>
          <p:cNvPr id="63" name="Graphic 62" descr="Leaf with solid fill">
            <a:extLst>
              <a:ext uri="{FF2B5EF4-FFF2-40B4-BE49-F238E27FC236}">
                <a16:creationId xmlns:a16="http://schemas.microsoft.com/office/drawing/2014/main" id="{188E336C-1356-2049-82F6-CFA2139694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264565" y="4230651"/>
            <a:ext cx="602045" cy="602045"/>
          </a:xfrm>
          <a:prstGeom prst="rect">
            <a:avLst/>
          </a:prstGeom>
        </p:spPr>
      </p:pic>
      <p:pic>
        <p:nvPicPr>
          <p:cNvPr id="64" name="Graphic 63" descr="Factory with solid fill">
            <a:extLst>
              <a:ext uri="{FF2B5EF4-FFF2-40B4-BE49-F238E27FC236}">
                <a16:creationId xmlns:a16="http://schemas.microsoft.com/office/drawing/2014/main" id="{E84ADA61-0FC4-5346-935F-499E1DB821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029338" y="4230650"/>
            <a:ext cx="602046" cy="602046"/>
          </a:xfrm>
          <a:prstGeom prst="rect">
            <a:avLst/>
          </a:prstGeom>
        </p:spPr>
      </p:pic>
      <p:pic>
        <p:nvPicPr>
          <p:cNvPr id="65" name="Graphic 64" descr="Leaf with solid fill">
            <a:extLst>
              <a:ext uri="{FF2B5EF4-FFF2-40B4-BE49-F238E27FC236}">
                <a16:creationId xmlns:a16="http://schemas.microsoft.com/office/drawing/2014/main" id="{5A9AF1BF-E68B-CC42-BDD0-AF61EC91A4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212662" y="4247189"/>
            <a:ext cx="602045" cy="602045"/>
          </a:xfrm>
          <a:prstGeom prst="rect">
            <a:avLst/>
          </a:prstGeom>
        </p:spPr>
      </p:pic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6B694D5-AF3B-604D-B843-61E05C64B1EE}"/>
              </a:ext>
            </a:extLst>
          </p:cNvPr>
          <p:cNvCxnSpPr>
            <a:cxnSpLocks/>
          </p:cNvCxnSpPr>
          <p:nvPr/>
        </p:nvCxnSpPr>
        <p:spPr>
          <a:xfrm>
            <a:off x="8040614" y="4798880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BA063622-8DB0-ED40-AB7D-6D2E91ACF873}"/>
              </a:ext>
            </a:extLst>
          </p:cNvPr>
          <p:cNvSpPr txBox="1"/>
          <p:nvPr/>
        </p:nvSpPr>
        <p:spPr>
          <a:xfrm>
            <a:off x="10924364" y="4831069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CB165C21-C8D5-AD46-98C5-0E36A4FE3396}"/>
              </a:ext>
            </a:extLst>
          </p:cNvPr>
          <p:cNvCxnSpPr>
            <a:cxnSpLocks/>
          </p:cNvCxnSpPr>
          <p:nvPr/>
        </p:nvCxnSpPr>
        <p:spPr>
          <a:xfrm flipV="1">
            <a:off x="2182854" y="799236"/>
            <a:ext cx="3065119" cy="1676157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9AED3D15-46AC-CC46-BBF1-DA6492C67AD0}"/>
              </a:ext>
            </a:extLst>
          </p:cNvPr>
          <p:cNvCxnSpPr>
            <a:cxnSpLocks/>
          </p:cNvCxnSpPr>
          <p:nvPr/>
        </p:nvCxnSpPr>
        <p:spPr>
          <a:xfrm>
            <a:off x="6300005" y="769673"/>
            <a:ext cx="3270279" cy="1739667"/>
          </a:xfrm>
          <a:prstGeom prst="straightConnector1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FE077F2D-A045-554C-A265-1471C0DAB31A}"/>
              </a:ext>
            </a:extLst>
          </p:cNvPr>
          <p:cNvSpPr txBox="1"/>
          <p:nvPr/>
        </p:nvSpPr>
        <p:spPr>
          <a:xfrm>
            <a:off x="4978555" y="4761248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Line 3: 1 MW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0B3CB08-8801-784B-95AA-070B0B46964C}"/>
              </a:ext>
            </a:extLst>
          </p:cNvPr>
          <p:cNvSpPr txBox="1"/>
          <p:nvPr/>
        </p:nvSpPr>
        <p:spPr>
          <a:xfrm>
            <a:off x="10772806" y="5142033"/>
            <a:ext cx="108777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+ 7.739 MW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EC045FE-3790-5544-807C-D401E292B217}"/>
              </a:ext>
            </a:extLst>
          </p:cNvPr>
          <p:cNvSpPr txBox="1"/>
          <p:nvPr/>
        </p:nvSpPr>
        <p:spPr>
          <a:xfrm>
            <a:off x="8973118" y="4778843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B1C3C5E-0317-2E44-A398-B892D44623CC}"/>
              </a:ext>
            </a:extLst>
          </p:cNvPr>
          <p:cNvSpPr txBox="1"/>
          <p:nvPr/>
        </p:nvSpPr>
        <p:spPr>
          <a:xfrm>
            <a:off x="637177" y="1759897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Line 1: 1 MW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475382D-71FA-294A-A722-79041A284995}"/>
              </a:ext>
            </a:extLst>
          </p:cNvPr>
          <p:cNvSpPr txBox="1"/>
          <p:nvPr/>
        </p:nvSpPr>
        <p:spPr>
          <a:xfrm>
            <a:off x="8897480" y="1761865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2"/>
                </a:solidFill>
              </a:rPr>
              <a:t>Line 2: </a:t>
            </a:r>
            <a:r>
              <a:rPr lang="en-GB" sz="2400" dirty="0"/>
              <a:t>1 MW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56899DD-2012-CD48-811F-54E6455330E0}"/>
              </a:ext>
            </a:extLst>
          </p:cNvPr>
          <p:cNvSpPr txBox="1"/>
          <p:nvPr/>
        </p:nvSpPr>
        <p:spPr>
          <a:xfrm>
            <a:off x="9842495" y="2110537"/>
            <a:ext cx="15167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2"/>
                </a:solidFill>
              </a:rPr>
              <a:t>+ 4.334 MW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3C1878F-A201-9C4B-83B2-F89F66406C6C}"/>
              </a:ext>
            </a:extLst>
          </p:cNvPr>
          <p:cNvSpPr txBox="1"/>
          <p:nvPr/>
        </p:nvSpPr>
        <p:spPr>
          <a:xfrm>
            <a:off x="8866611" y="5106928"/>
            <a:ext cx="114568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+ 32.593 MW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2AB17AF7-C0CE-5848-B8A5-84DA5D895AA4}"/>
              </a:ext>
            </a:extLst>
          </p:cNvPr>
          <p:cNvCxnSpPr>
            <a:cxnSpLocks/>
          </p:cNvCxnSpPr>
          <p:nvPr/>
        </p:nvCxnSpPr>
        <p:spPr>
          <a:xfrm flipV="1">
            <a:off x="2329650" y="1523115"/>
            <a:ext cx="1410333" cy="778743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0D20C146-6E36-AF43-8CA5-8535944DB515}"/>
              </a:ext>
            </a:extLst>
          </p:cNvPr>
          <p:cNvCxnSpPr>
            <a:cxnSpLocks/>
          </p:cNvCxnSpPr>
          <p:nvPr/>
        </p:nvCxnSpPr>
        <p:spPr>
          <a:xfrm flipH="1">
            <a:off x="2396862" y="1738325"/>
            <a:ext cx="1369017" cy="739066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EC8B0F03-B655-BC44-B9EF-2EE682FA7C2F}"/>
              </a:ext>
            </a:extLst>
          </p:cNvPr>
          <p:cNvCxnSpPr>
            <a:cxnSpLocks/>
          </p:cNvCxnSpPr>
          <p:nvPr/>
        </p:nvCxnSpPr>
        <p:spPr>
          <a:xfrm flipV="1">
            <a:off x="3815158" y="739202"/>
            <a:ext cx="1364433" cy="75286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F55E78E0-1377-504C-9E34-87C0448499E1}"/>
              </a:ext>
            </a:extLst>
          </p:cNvPr>
          <p:cNvCxnSpPr>
            <a:cxnSpLocks/>
          </p:cNvCxnSpPr>
          <p:nvPr/>
        </p:nvCxnSpPr>
        <p:spPr>
          <a:xfrm rot="10800000" flipV="1">
            <a:off x="3918864" y="893791"/>
            <a:ext cx="1321176" cy="73915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CE9BD96A-E20B-0144-A14A-E26035ABD5E2}"/>
              </a:ext>
            </a:extLst>
          </p:cNvPr>
          <p:cNvCxnSpPr>
            <a:cxnSpLocks/>
          </p:cNvCxnSpPr>
          <p:nvPr/>
        </p:nvCxnSpPr>
        <p:spPr>
          <a:xfrm>
            <a:off x="6395647" y="893999"/>
            <a:ext cx="1366147" cy="73894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3F8D263C-CDD9-3841-A115-A3242A580B48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8159507" y="1668960"/>
            <a:ext cx="1353350" cy="69658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F1FC45AB-9478-394A-9EF6-51FB37A09EA1}"/>
              </a:ext>
            </a:extLst>
          </p:cNvPr>
          <p:cNvCxnSpPr>
            <a:cxnSpLocks/>
          </p:cNvCxnSpPr>
          <p:nvPr/>
        </p:nvCxnSpPr>
        <p:spPr>
          <a:xfrm flipH="1" flipV="1">
            <a:off x="8083399" y="1821405"/>
            <a:ext cx="1353350" cy="69658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210E535A-E303-8E4C-8E7E-0A975732E1A9}"/>
              </a:ext>
            </a:extLst>
          </p:cNvPr>
          <p:cNvCxnSpPr>
            <a:cxnSpLocks/>
          </p:cNvCxnSpPr>
          <p:nvPr/>
        </p:nvCxnSpPr>
        <p:spPr>
          <a:xfrm rot="10800000">
            <a:off x="4480540" y="4485342"/>
            <a:ext cx="1416696" cy="23933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2ED6A445-36B1-4D43-978D-B3EF0298A3F6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4518885" y="4268636"/>
            <a:ext cx="1343045" cy="221747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CC2B9159-9E75-6E47-B531-A36E23804FBF}"/>
              </a:ext>
            </a:extLst>
          </p:cNvPr>
          <p:cNvCxnSpPr>
            <a:cxnSpLocks/>
          </p:cNvCxnSpPr>
          <p:nvPr/>
        </p:nvCxnSpPr>
        <p:spPr>
          <a:xfrm rot="10800000" flipH="1">
            <a:off x="6300006" y="4191789"/>
            <a:ext cx="1393505" cy="31688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86A5611A-5490-DA44-B1F4-575445DCEFA8}"/>
              </a:ext>
            </a:extLst>
          </p:cNvPr>
          <p:cNvCxnSpPr>
            <a:cxnSpLocks/>
          </p:cNvCxnSpPr>
          <p:nvPr/>
        </p:nvCxnSpPr>
        <p:spPr>
          <a:xfrm flipH="1">
            <a:off x="6350201" y="4402708"/>
            <a:ext cx="1393505" cy="31688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id="{46030910-5047-434D-B546-98B89E3BB871}"/>
              </a:ext>
            </a:extLst>
          </p:cNvPr>
          <p:cNvSpPr/>
          <p:nvPr/>
        </p:nvSpPr>
        <p:spPr>
          <a:xfrm>
            <a:off x="7331678" y="16155"/>
            <a:ext cx="4860322" cy="11670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DEF74E4E-5CBB-E74F-84AD-B892B8B3A460}"/>
              </a:ext>
            </a:extLst>
          </p:cNvPr>
          <p:cNvSpPr txBox="1"/>
          <p:nvPr/>
        </p:nvSpPr>
        <p:spPr>
          <a:xfrm>
            <a:off x="7411573" y="167344"/>
            <a:ext cx="1265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Tax </a:t>
            </a:r>
            <a:r>
              <a:rPr lang="en-GB" sz="1400" dirty="0"/>
              <a:t>( €/</a:t>
            </a:r>
            <a:r>
              <a:rPr lang="en-GB" sz="1400" dirty="0" err="1"/>
              <a:t>Mwh</a:t>
            </a:r>
            <a:r>
              <a:rPr lang="en-GB" sz="1400" dirty="0"/>
              <a:t>) 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CC5CD817-D09A-CA4B-98C2-B6650C7DCEFC}"/>
              </a:ext>
            </a:extLst>
          </p:cNvPr>
          <p:cNvSpPr txBox="1"/>
          <p:nvPr/>
        </p:nvSpPr>
        <p:spPr>
          <a:xfrm>
            <a:off x="8753992" y="172001"/>
            <a:ext cx="886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Tr. B. </a:t>
            </a:r>
            <a:r>
              <a:rPr lang="en-GB" sz="1400" dirty="0"/>
              <a:t>(€)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D7B6DF04-0E90-964D-A7F9-4B6D86A8CAD4}"/>
              </a:ext>
            </a:extLst>
          </p:cNvPr>
          <p:cNvSpPr txBox="1"/>
          <p:nvPr/>
        </p:nvSpPr>
        <p:spPr>
          <a:xfrm>
            <a:off x="10710524" y="158783"/>
            <a:ext cx="1334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Incentive </a:t>
            </a:r>
            <a:r>
              <a:rPr lang="en-GB" sz="1400" dirty="0"/>
              <a:t>(%)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1158282A-CD65-844E-9F26-B9E65B3F10F1}"/>
              </a:ext>
            </a:extLst>
          </p:cNvPr>
          <p:cNvCxnSpPr>
            <a:cxnSpLocks/>
          </p:cNvCxnSpPr>
          <p:nvPr/>
        </p:nvCxnSpPr>
        <p:spPr>
          <a:xfrm flipV="1">
            <a:off x="8765291" y="184860"/>
            <a:ext cx="0" cy="96681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339C8406-152C-8847-B67D-83EA54CE623D}"/>
              </a:ext>
            </a:extLst>
          </p:cNvPr>
          <p:cNvCxnSpPr>
            <a:cxnSpLocks/>
          </p:cNvCxnSpPr>
          <p:nvPr/>
        </p:nvCxnSpPr>
        <p:spPr>
          <a:xfrm flipV="1">
            <a:off x="9699438" y="203259"/>
            <a:ext cx="0" cy="89024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val 106">
            <a:extLst>
              <a:ext uri="{FF2B5EF4-FFF2-40B4-BE49-F238E27FC236}">
                <a16:creationId xmlns:a16="http://schemas.microsoft.com/office/drawing/2014/main" id="{DBAFE1C5-77D2-2143-B772-361A90277B64}"/>
              </a:ext>
            </a:extLst>
          </p:cNvPr>
          <p:cNvSpPr/>
          <p:nvPr/>
        </p:nvSpPr>
        <p:spPr>
          <a:xfrm flipH="1">
            <a:off x="7510559" y="596212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CFD2ED82-AB6D-9646-A7C8-64E65C5186C4}"/>
              </a:ext>
            </a:extLst>
          </p:cNvPr>
          <p:cNvSpPr/>
          <p:nvPr/>
        </p:nvSpPr>
        <p:spPr>
          <a:xfrm flipH="1">
            <a:off x="7928803" y="588842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7BFCD56B-93CB-F84F-A137-86D6135C4F72}"/>
              </a:ext>
            </a:extLst>
          </p:cNvPr>
          <p:cNvSpPr/>
          <p:nvPr/>
        </p:nvSpPr>
        <p:spPr>
          <a:xfrm flipH="1">
            <a:off x="8380816" y="593419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2CED1B68-2371-D24A-AE24-B41B66CF8503}"/>
              </a:ext>
            </a:extLst>
          </p:cNvPr>
          <p:cNvSpPr/>
          <p:nvPr/>
        </p:nvSpPr>
        <p:spPr>
          <a:xfrm flipH="1">
            <a:off x="10827033" y="582863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AA409829-F59F-4D49-99DE-AAB8E0B05588}"/>
              </a:ext>
            </a:extLst>
          </p:cNvPr>
          <p:cNvSpPr/>
          <p:nvPr/>
        </p:nvSpPr>
        <p:spPr>
          <a:xfrm flipH="1">
            <a:off x="11245277" y="575493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69186957-47B9-844F-BE46-0DFD835FA021}"/>
              </a:ext>
            </a:extLst>
          </p:cNvPr>
          <p:cNvSpPr/>
          <p:nvPr/>
        </p:nvSpPr>
        <p:spPr>
          <a:xfrm flipH="1">
            <a:off x="11697290" y="580070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C48BDB46-35F7-7042-9F38-880C069D99D4}"/>
              </a:ext>
            </a:extLst>
          </p:cNvPr>
          <p:cNvSpPr txBox="1"/>
          <p:nvPr/>
        </p:nvSpPr>
        <p:spPr>
          <a:xfrm>
            <a:off x="10808406" y="8471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4A94BBAD-504D-924E-A3F8-4C295B2C66AE}"/>
              </a:ext>
            </a:extLst>
          </p:cNvPr>
          <p:cNvSpPr txBox="1"/>
          <p:nvPr/>
        </p:nvSpPr>
        <p:spPr>
          <a:xfrm>
            <a:off x="11243714" y="8428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2B13FA14-8CC5-914B-95C1-D1B1F6A1B58D}"/>
              </a:ext>
            </a:extLst>
          </p:cNvPr>
          <p:cNvSpPr txBox="1"/>
          <p:nvPr/>
        </p:nvSpPr>
        <p:spPr>
          <a:xfrm>
            <a:off x="11697290" y="8389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FBEF4581-24E3-E645-975B-D3479FC87DE0}"/>
              </a:ext>
            </a:extLst>
          </p:cNvPr>
          <p:cNvSpPr txBox="1"/>
          <p:nvPr/>
        </p:nvSpPr>
        <p:spPr>
          <a:xfrm>
            <a:off x="8317523" y="32531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C3D896ED-6E83-7B4F-8D92-B6E3F5538BF0}"/>
              </a:ext>
            </a:extLst>
          </p:cNvPr>
          <p:cNvSpPr txBox="1"/>
          <p:nvPr/>
        </p:nvSpPr>
        <p:spPr>
          <a:xfrm>
            <a:off x="9744628" y="18486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G. B. </a:t>
            </a:r>
            <a:r>
              <a:rPr lang="en-GB" sz="1400" dirty="0"/>
              <a:t>(€)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35E53614-7CA6-3E46-A594-063F2BD73173}"/>
              </a:ext>
            </a:extLst>
          </p:cNvPr>
          <p:cNvCxnSpPr>
            <a:cxnSpLocks/>
          </p:cNvCxnSpPr>
          <p:nvPr/>
        </p:nvCxnSpPr>
        <p:spPr>
          <a:xfrm flipV="1">
            <a:off x="10710524" y="223142"/>
            <a:ext cx="0" cy="89024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C9E8C9DC-AF37-4C4B-8D48-0E3ADBAD548E}"/>
              </a:ext>
            </a:extLst>
          </p:cNvPr>
          <p:cNvCxnSpPr>
            <a:cxnSpLocks/>
          </p:cNvCxnSpPr>
          <p:nvPr/>
        </p:nvCxnSpPr>
        <p:spPr>
          <a:xfrm>
            <a:off x="7461589" y="501908"/>
            <a:ext cx="4648836" cy="989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Arc 125">
            <a:extLst>
              <a:ext uri="{FF2B5EF4-FFF2-40B4-BE49-F238E27FC236}">
                <a16:creationId xmlns:a16="http://schemas.microsoft.com/office/drawing/2014/main" id="{DE022FC5-4F5F-0C49-B055-643B7C67F6F1}"/>
              </a:ext>
            </a:extLst>
          </p:cNvPr>
          <p:cNvSpPr/>
          <p:nvPr/>
        </p:nvSpPr>
        <p:spPr>
          <a:xfrm rot="7981535">
            <a:off x="945567" y="-5337886"/>
            <a:ext cx="9420264" cy="10113966"/>
          </a:xfrm>
          <a:prstGeom prst="arc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2D90EE0-C61D-134C-9D22-5C8EDCEB9235}"/>
              </a:ext>
            </a:extLst>
          </p:cNvPr>
          <p:cNvSpPr txBox="1"/>
          <p:nvPr/>
        </p:nvSpPr>
        <p:spPr>
          <a:xfrm>
            <a:off x="-16422" y="26604"/>
            <a:ext cx="29522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COURNOT OLIGOPOLY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B07EA69A-1F7D-3A4A-9D58-AE197AB3A074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6447323" y="760402"/>
            <a:ext cx="1387634" cy="7349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7" name="Table 86">
            <a:extLst>
              <a:ext uri="{FF2B5EF4-FFF2-40B4-BE49-F238E27FC236}">
                <a16:creationId xmlns:a16="http://schemas.microsoft.com/office/drawing/2014/main" id="{5F6DB31F-ACC8-824C-9DC0-C4CD9C6E8536}"/>
              </a:ext>
            </a:extLst>
          </p:cNvPr>
          <p:cNvGraphicFramePr>
            <a:graphicFrameLocks noGrp="1"/>
          </p:cNvGraphicFramePr>
          <p:nvPr/>
        </p:nvGraphicFramePr>
        <p:xfrm>
          <a:off x="9943829" y="575493"/>
          <a:ext cx="392252" cy="283845"/>
        </p:xfrm>
        <a:graphic>
          <a:graphicData uri="http://schemas.openxmlformats.org/drawingml/2006/table">
            <a:tbl>
              <a:tblPr/>
              <a:tblGrid>
                <a:gridCol w="392252">
                  <a:extLst>
                    <a:ext uri="{9D8B030D-6E8A-4147-A177-3AD203B41FA5}">
                      <a16:colId xmlns:a16="http://schemas.microsoft.com/office/drawing/2014/main" val="297089816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FI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472468"/>
                  </a:ext>
                </a:extLst>
              </a:tr>
            </a:tbl>
          </a:graphicData>
        </a:graphic>
      </p:graphicFrame>
      <p:sp>
        <p:nvSpPr>
          <p:cNvPr id="88" name="TextBox 87">
            <a:extLst>
              <a:ext uri="{FF2B5EF4-FFF2-40B4-BE49-F238E27FC236}">
                <a16:creationId xmlns:a16="http://schemas.microsoft.com/office/drawing/2014/main" id="{8F8D73AF-F34B-9D47-918F-09E6F406FC81}"/>
              </a:ext>
            </a:extLst>
          </p:cNvPr>
          <p:cNvSpPr txBox="1"/>
          <p:nvPr/>
        </p:nvSpPr>
        <p:spPr>
          <a:xfrm>
            <a:off x="5852403" y="2763493"/>
            <a:ext cx="114568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+ 9.936 MW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E4C447D0-EB11-6643-8F4C-CAD3992692A1}"/>
              </a:ext>
            </a:extLst>
          </p:cNvPr>
          <p:cNvSpPr txBox="1"/>
          <p:nvPr/>
        </p:nvSpPr>
        <p:spPr>
          <a:xfrm>
            <a:off x="1086122" y="4801750"/>
            <a:ext cx="114568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+ 0.825 MW</a:t>
            </a:r>
          </a:p>
        </p:txBody>
      </p:sp>
      <p:graphicFrame>
        <p:nvGraphicFramePr>
          <p:cNvPr id="127" name="Table 126">
            <a:extLst>
              <a:ext uri="{FF2B5EF4-FFF2-40B4-BE49-F238E27FC236}">
                <a16:creationId xmlns:a16="http://schemas.microsoft.com/office/drawing/2014/main" id="{A301FF65-E7E5-9548-AA30-6373E12A6EB0}"/>
              </a:ext>
            </a:extLst>
          </p:cNvPr>
          <p:cNvGraphicFramePr>
            <a:graphicFrameLocks noGrp="1"/>
          </p:cNvGraphicFramePr>
          <p:nvPr/>
        </p:nvGraphicFramePr>
        <p:xfrm>
          <a:off x="8997770" y="555056"/>
          <a:ext cx="392252" cy="283845"/>
        </p:xfrm>
        <a:graphic>
          <a:graphicData uri="http://schemas.openxmlformats.org/drawingml/2006/table">
            <a:tbl>
              <a:tblPr/>
              <a:tblGrid>
                <a:gridCol w="392252">
                  <a:extLst>
                    <a:ext uri="{9D8B030D-6E8A-4147-A177-3AD203B41FA5}">
                      <a16:colId xmlns:a16="http://schemas.microsoft.com/office/drawing/2014/main" val="297089816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FI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472468"/>
                  </a:ext>
                </a:extLst>
              </a:tr>
            </a:tbl>
          </a:graphicData>
        </a:graphic>
      </p:graphicFrame>
      <p:sp>
        <p:nvSpPr>
          <p:cNvPr id="119" name="TextBox 118">
            <a:extLst>
              <a:ext uri="{FF2B5EF4-FFF2-40B4-BE49-F238E27FC236}">
                <a16:creationId xmlns:a16="http://schemas.microsoft.com/office/drawing/2014/main" id="{533269B1-A82A-004F-B731-D767FC047C1E}"/>
              </a:ext>
            </a:extLst>
          </p:cNvPr>
          <p:cNvSpPr txBox="1"/>
          <p:nvPr/>
        </p:nvSpPr>
        <p:spPr>
          <a:xfrm>
            <a:off x="7455690" y="85348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50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877AA4E4-733A-1446-BF47-C26EED075B62}"/>
              </a:ext>
            </a:extLst>
          </p:cNvPr>
          <p:cNvSpPr txBox="1"/>
          <p:nvPr/>
        </p:nvSpPr>
        <p:spPr>
          <a:xfrm>
            <a:off x="7890998" y="8492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50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0FB6BC7B-2BE0-3E4D-837E-3C41071FA835}"/>
              </a:ext>
            </a:extLst>
          </p:cNvPr>
          <p:cNvSpPr txBox="1"/>
          <p:nvPr/>
        </p:nvSpPr>
        <p:spPr>
          <a:xfrm>
            <a:off x="8344574" y="84525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50</a:t>
            </a:r>
          </a:p>
        </p:txBody>
      </p:sp>
    </p:spTree>
    <p:extLst>
      <p:ext uri="{BB962C8B-B14F-4D97-AF65-F5344CB8AC3E}">
        <p14:creationId xmlns:p14="http://schemas.microsoft.com/office/powerpoint/2010/main" val="22769277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36B41A4-A40C-5C40-B94F-40CC7C2A92CF}"/>
              </a:ext>
            </a:extLst>
          </p:cNvPr>
          <p:cNvSpPr/>
          <p:nvPr/>
        </p:nvSpPr>
        <p:spPr>
          <a:xfrm>
            <a:off x="6011243" y="533361"/>
            <a:ext cx="4860322" cy="11670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F722B3-CC79-BF47-8393-BDE5C25DD723}"/>
              </a:ext>
            </a:extLst>
          </p:cNvPr>
          <p:cNvSpPr txBox="1"/>
          <p:nvPr/>
        </p:nvSpPr>
        <p:spPr>
          <a:xfrm>
            <a:off x="6091138" y="684550"/>
            <a:ext cx="1265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Tax </a:t>
            </a:r>
            <a:r>
              <a:rPr lang="en-GB" sz="1400" dirty="0"/>
              <a:t>( €/</a:t>
            </a:r>
            <a:r>
              <a:rPr lang="en-GB" sz="1400" dirty="0" err="1"/>
              <a:t>Mwh</a:t>
            </a:r>
            <a:r>
              <a:rPr lang="en-GB" sz="1400" dirty="0"/>
              <a:t>)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DA63CF-1B1D-2C4B-8B14-3A895081B075}"/>
              </a:ext>
            </a:extLst>
          </p:cNvPr>
          <p:cNvSpPr txBox="1"/>
          <p:nvPr/>
        </p:nvSpPr>
        <p:spPr>
          <a:xfrm>
            <a:off x="7433557" y="689207"/>
            <a:ext cx="886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Tr. B. </a:t>
            </a:r>
            <a:r>
              <a:rPr lang="en-GB" sz="1400" dirty="0"/>
              <a:t>(€)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A1CE19-62F7-AB47-90CA-DB584F896253}"/>
              </a:ext>
            </a:extLst>
          </p:cNvPr>
          <p:cNvSpPr txBox="1"/>
          <p:nvPr/>
        </p:nvSpPr>
        <p:spPr>
          <a:xfrm>
            <a:off x="9390089" y="675989"/>
            <a:ext cx="1334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Incentive </a:t>
            </a:r>
            <a:r>
              <a:rPr lang="en-GB" sz="1400" dirty="0"/>
              <a:t>(%)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95EF155-5A85-1542-B556-3376429CA42B}"/>
              </a:ext>
            </a:extLst>
          </p:cNvPr>
          <p:cNvCxnSpPr>
            <a:cxnSpLocks/>
          </p:cNvCxnSpPr>
          <p:nvPr/>
        </p:nvCxnSpPr>
        <p:spPr>
          <a:xfrm flipV="1">
            <a:off x="7444856" y="702066"/>
            <a:ext cx="0" cy="96681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0E7EF7B-F508-4949-B265-78BA0847AB17}"/>
              </a:ext>
            </a:extLst>
          </p:cNvPr>
          <p:cNvCxnSpPr>
            <a:cxnSpLocks/>
          </p:cNvCxnSpPr>
          <p:nvPr/>
        </p:nvCxnSpPr>
        <p:spPr>
          <a:xfrm flipV="1">
            <a:off x="8379003" y="720465"/>
            <a:ext cx="0" cy="89024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45C55DD9-1D6B-FC42-B451-1365439A4A75}"/>
              </a:ext>
            </a:extLst>
          </p:cNvPr>
          <p:cNvSpPr/>
          <p:nvPr/>
        </p:nvSpPr>
        <p:spPr>
          <a:xfrm flipH="1">
            <a:off x="6190124" y="1113418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4644787-943A-1A4D-A3D6-A1166ACE6D28}"/>
              </a:ext>
            </a:extLst>
          </p:cNvPr>
          <p:cNvSpPr/>
          <p:nvPr/>
        </p:nvSpPr>
        <p:spPr>
          <a:xfrm flipH="1">
            <a:off x="6608368" y="1106048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8D8DDE5-421A-E743-B973-9C4B880BB311}"/>
              </a:ext>
            </a:extLst>
          </p:cNvPr>
          <p:cNvSpPr/>
          <p:nvPr/>
        </p:nvSpPr>
        <p:spPr>
          <a:xfrm flipH="1">
            <a:off x="7060381" y="1110625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E458B79-A53B-F943-BD9B-4BB2EF51E51D}"/>
              </a:ext>
            </a:extLst>
          </p:cNvPr>
          <p:cNvSpPr/>
          <p:nvPr/>
        </p:nvSpPr>
        <p:spPr>
          <a:xfrm flipH="1">
            <a:off x="9506598" y="1100069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D071E2E-BE0C-3345-A24F-7FAF43616E5E}"/>
              </a:ext>
            </a:extLst>
          </p:cNvPr>
          <p:cNvSpPr/>
          <p:nvPr/>
        </p:nvSpPr>
        <p:spPr>
          <a:xfrm flipH="1">
            <a:off x="9924842" y="1092699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38F6E09-F5D0-BF4F-9E5A-93C235A19998}"/>
              </a:ext>
            </a:extLst>
          </p:cNvPr>
          <p:cNvSpPr/>
          <p:nvPr/>
        </p:nvSpPr>
        <p:spPr>
          <a:xfrm flipH="1">
            <a:off x="10376855" y="1097276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E0083BA-EB7F-FA4D-8013-1C0752E123AA}"/>
              </a:ext>
            </a:extLst>
          </p:cNvPr>
          <p:cNvSpPr txBox="1"/>
          <p:nvPr/>
        </p:nvSpPr>
        <p:spPr>
          <a:xfrm>
            <a:off x="6134794" y="137068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CB47968-98D8-B44A-9694-5E62BF89D412}"/>
              </a:ext>
            </a:extLst>
          </p:cNvPr>
          <p:cNvSpPr txBox="1"/>
          <p:nvPr/>
        </p:nvSpPr>
        <p:spPr>
          <a:xfrm>
            <a:off x="6570102" y="136641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17D636A-2E4B-6647-AF1B-FE10E40FA82B}"/>
              </a:ext>
            </a:extLst>
          </p:cNvPr>
          <p:cNvSpPr txBox="1"/>
          <p:nvPr/>
        </p:nvSpPr>
        <p:spPr>
          <a:xfrm>
            <a:off x="7023678" y="136246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51C97D1-A381-044E-A93F-C88A0112963B}"/>
              </a:ext>
            </a:extLst>
          </p:cNvPr>
          <p:cNvSpPr txBox="1"/>
          <p:nvPr/>
        </p:nvSpPr>
        <p:spPr>
          <a:xfrm>
            <a:off x="6997088" y="84252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DA2047A-A3BF-BD43-A133-3A53C37E2692}"/>
              </a:ext>
            </a:extLst>
          </p:cNvPr>
          <p:cNvSpPr txBox="1"/>
          <p:nvPr/>
        </p:nvSpPr>
        <p:spPr>
          <a:xfrm>
            <a:off x="8424193" y="70206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G. B. </a:t>
            </a:r>
            <a:r>
              <a:rPr lang="en-GB" sz="1400" dirty="0"/>
              <a:t>(€)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7D7A4A6-C697-6144-8739-27DBE590524E}"/>
              </a:ext>
            </a:extLst>
          </p:cNvPr>
          <p:cNvCxnSpPr>
            <a:cxnSpLocks/>
          </p:cNvCxnSpPr>
          <p:nvPr/>
        </p:nvCxnSpPr>
        <p:spPr>
          <a:xfrm flipV="1">
            <a:off x="9390089" y="740348"/>
            <a:ext cx="0" cy="89024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46426A3-4B88-6C4A-A7F0-0FCF47580603}"/>
              </a:ext>
            </a:extLst>
          </p:cNvPr>
          <p:cNvCxnSpPr>
            <a:cxnSpLocks/>
          </p:cNvCxnSpPr>
          <p:nvPr/>
        </p:nvCxnSpPr>
        <p:spPr>
          <a:xfrm>
            <a:off x="6163141" y="1019020"/>
            <a:ext cx="4648836" cy="989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6FE866B5-ED97-6545-AF76-ED0A1926A5E3}"/>
              </a:ext>
            </a:extLst>
          </p:cNvPr>
          <p:cNvSpPr/>
          <p:nvPr/>
        </p:nvSpPr>
        <p:spPr>
          <a:xfrm>
            <a:off x="11556" y="533361"/>
            <a:ext cx="4860322" cy="11670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3E2B12A-6721-7444-87FB-4C220777260C}"/>
              </a:ext>
            </a:extLst>
          </p:cNvPr>
          <p:cNvSpPr txBox="1"/>
          <p:nvPr/>
        </p:nvSpPr>
        <p:spPr>
          <a:xfrm>
            <a:off x="92392" y="676342"/>
            <a:ext cx="1265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Tax </a:t>
            </a:r>
            <a:r>
              <a:rPr lang="en-GB" sz="1400" dirty="0"/>
              <a:t>( €/</a:t>
            </a:r>
            <a:r>
              <a:rPr lang="en-GB" sz="1400" dirty="0" err="1"/>
              <a:t>Mwh</a:t>
            </a:r>
            <a:r>
              <a:rPr lang="en-GB" sz="1400" dirty="0"/>
              <a:t>)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EA887EE-E5E0-AB49-BFAA-952C67D45D8F}"/>
              </a:ext>
            </a:extLst>
          </p:cNvPr>
          <p:cNvSpPr txBox="1"/>
          <p:nvPr/>
        </p:nvSpPr>
        <p:spPr>
          <a:xfrm>
            <a:off x="1434811" y="680999"/>
            <a:ext cx="886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Tr. B. </a:t>
            </a:r>
            <a:r>
              <a:rPr lang="en-GB" sz="1400" dirty="0"/>
              <a:t>(€)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776F969-CC72-8749-AF54-DC968798150A}"/>
              </a:ext>
            </a:extLst>
          </p:cNvPr>
          <p:cNvSpPr txBox="1"/>
          <p:nvPr/>
        </p:nvSpPr>
        <p:spPr>
          <a:xfrm>
            <a:off x="3391343" y="667781"/>
            <a:ext cx="1334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Incentive </a:t>
            </a:r>
            <a:r>
              <a:rPr lang="en-GB" sz="1400" dirty="0"/>
              <a:t>(%)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42CE7C2-856F-A547-B2D2-2EB01EA16BB9}"/>
              </a:ext>
            </a:extLst>
          </p:cNvPr>
          <p:cNvCxnSpPr>
            <a:cxnSpLocks/>
          </p:cNvCxnSpPr>
          <p:nvPr/>
        </p:nvCxnSpPr>
        <p:spPr>
          <a:xfrm flipV="1">
            <a:off x="1446110" y="693858"/>
            <a:ext cx="0" cy="96681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969307C-3524-DA41-A2AE-5EBC759F6FAF}"/>
              </a:ext>
            </a:extLst>
          </p:cNvPr>
          <p:cNvCxnSpPr>
            <a:cxnSpLocks/>
          </p:cNvCxnSpPr>
          <p:nvPr/>
        </p:nvCxnSpPr>
        <p:spPr>
          <a:xfrm flipV="1">
            <a:off x="2380257" y="712257"/>
            <a:ext cx="0" cy="89024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F9B4AD39-5461-7546-8FF2-26E66878125A}"/>
              </a:ext>
            </a:extLst>
          </p:cNvPr>
          <p:cNvSpPr/>
          <p:nvPr/>
        </p:nvSpPr>
        <p:spPr>
          <a:xfrm flipH="1">
            <a:off x="191378" y="1105210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0D925CD2-04D4-DC41-8CE2-AFE8C044D5F3}"/>
              </a:ext>
            </a:extLst>
          </p:cNvPr>
          <p:cNvSpPr/>
          <p:nvPr/>
        </p:nvSpPr>
        <p:spPr>
          <a:xfrm flipH="1">
            <a:off x="609622" y="1097840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5C64B5A1-F591-1B4F-AA03-905AEDD070EE}"/>
              </a:ext>
            </a:extLst>
          </p:cNvPr>
          <p:cNvSpPr/>
          <p:nvPr/>
        </p:nvSpPr>
        <p:spPr>
          <a:xfrm flipH="1">
            <a:off x="1061635" y="1102417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9FFEEB12-F854-DA4D-815E-4C036E5C84B1}"/>
              </a:ext>
            </a:extLst>
          </p:cNvPr>
          <p:cNvSpPr/>
          <p:nvPr/>
        </p:nvSpPr>
        <p:spPr>
          <a:xfrm flipH="1">
            <a:off x="3507852" y="1091861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9A4F6FD6-4DEE-5442-B6D4-5955AEB2963B}"/>
              </a:ext>
            </a:extLst>
          </p:cNvPr>
          <p:cNvSpPr/>
          <p:nvPr/>
        </p:nvSpPr>
        <p:spPr>
          <a:xfrm flipH="1">
            <a:off x="3926096" y="1084491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A3586F1C-64D4-F841-B700-16DB18D85A1A}"/>
              </a:ext>
            </a:extLst>
          </p:cNvPr>
          <p:cNvSpPr/>
          <p:nvPr/>
        </p:nvSpPr>
        <p:spPr>
          <a:xfrm flipH="1">
            <a:off x="4378109" y="1089068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8673F1D-64D4-4949-A1F3-507A68AF62FC}"/>
              </a:ext>
            </a:extLst>
          </p:cNvPr>
          <p:cNvSpPr txBox="1"/>
          <p:nvPr/>
        </p:nvSpPr>
        <p:spPr>
          <a:xfrm>
            <a:off x="108341" y="136247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1458FBE-7FF1-A84F-B71B-A172F4986B92}"/>
              </a:ext>
            </a:extLst>
          </p:cNvPr>
          <p:cNvSpPr txBox="1"/>
          <p:nvPr/>
        </p:nvSpPr>
        <p:spPr>
          <a:xfrm>
            <a:off x="543649" y="135820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8C7AD77-59B7-0945-BEF1-BD0FEC9FA877}"/>
              </a:ext>
            </a:extLst>
          </p:cNvPr>
          <p:cNvSpPr txBox="1"/>
          <p:nvPr/>
        </p:nvSpPr>
        <p:spPr>
          <a:xfrm>
            <a:off x="997225" y="135425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50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043086F-C4E4-BF47-86AD-97D2B28361E2}"/>
              </a:ext>
            </a:extLst>
          </p:cNvPr>
          <p:cNvSpPr txBox="1"/>
          <p:nvPr/>
        </p:nvSpPr>
        <p:spPr>
          <a:xfrm>
            <a:off x="998342" y="83431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21B3DAA-5A52-8148-95FE-7CC22854A785}"/>
              </a:ext>
            </a:extLst>
          </p:cNvPr>
          <p:cNvSpPr txBox="1"/>
          <p:nvPr/>
        </p:nvSpPr>
        <p:spPr>
          <a:xfrm>
            <a:off x="2425447" y="69385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G. B. </a:t>
            </a:r>
            <a:r>
              <a:rPr lang="en-GB" sz="1400" dirty="0"/>
              <a:t>(€)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8F1FAE3-CE48-A44B-BBD6-B6F5DF819048}"/>
              </a:ext>
            </a:extLst>
          </p:cNvPr>
          <p:cNvCxnSpPr>
            <a:cxnSpLocks/>
          </p:cNvCxnSpPr>
          <p:nvPr/>
        </p:nvCxnSpPr>
        <p:spPr>
          <a:xfrm flipV="1">
            <a:off x="3391343" y="732140"/>
            <a:ext cx="0" cy="89024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9" name="Table 48">
            <a:extLst>
              <a:ext uri="{FF2B5EF4-FFF2-40B4-BE49-F238E27FC236}">
                <a16:creationId xmlns:a16="http://schemas.microsoft.com/office/drawing/2014/main" id="{5A4699FD-EB70-914C-9BAF-63DAB3F230C7}"/>
              </a:ext>
            </a:extLst>
          </p:cNvPr>
          <p:cNvGraphicFramePr>
            <a:graphicFrameLocks noGrp="1"/>
          </p:cNvGraphicFramePr>
          <p:nvPr/>
        </p:nvGraphicFramePr>
        <p:xfrm>
          <a:off x="2633951" y="1092699"/>
          <a:ext cx="426607" cy="283845"/>
        </p:xfrm>
        <a:graphic>
          <a:graphicData uri="http://schemas.openxmlformats.org/drawingml/2006/table">
            <a:tbl>
              <a:tblPr/>
              <a:tblGrid>
                <a:gridCol w="426607">
                  <a:extLst>
                    <a:ext uri="{9D8B030D-6E8A-4147-A177-3AD203B41FA5}">
                      <a16:colId xmlns:a16="http://schemas.microsoft.com/office/drawing/2014/main" val="297089816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FI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472468"/>
                  </a:ext>
                </a:extLst>
              </a:tr>
            </a:tbl>
          </a:graphicData>
        </a:graphic>
      </p:graphicFrame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55F5109-225A-304E-B6B4-8B487F18163C}"/>
              </a:ext>
            </a:extLst>
          </p:cNvPr>
          <p:cNvCxnSpPr>
            <a:cxnSpLocks/>
          </p:cNvCxnSpPr>
          <p:nvPr/>
        </p:nvCxnSpPr>
        <p:spPr>
          <a:xfrm>
            <a:off x="142408" y="1010906"/>
            <a:ext cx="4648836" cy="989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8520655-DA4D-1846-8354-8AD13906CCA3}"/>
              </a:ext>
            </a:extLst>
          </p:cNvPr>
          <p:cNvCxnSpPr>
            <a:cxnSpLocks/>
          </p:cNvCxnSpPr>
          <p:nvPr/>
        </p:nvCxnSpPr>
        <p:spPr>
          <a:xfrm flipH="1" flipV="1">
            <a:off x="5957786" y="-4102"/>
            <a:ext cx="83350" cy="686210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9A6BF4D2-AFCF-1145-BB91-F3C739BDA592}"/>
              </a:ext>
            </a:extLst>
          </p:cNvPr>
          <p:cNvSpPr/>
          <p:nvPr/>
        </p:nvSpPr>
        <p:spPr>
          <a:xfrm>
            <a:off x="3759" y="888"/>
            <a:ext cx="3231810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CC050D2-67E5-D340-8424-D0AE98362BD8}"/>
              </a:ext>
            </a:extLst>
          </p:cNvPr>
          <p:cNvSpPr txBox="1"/>
          <p:nvPr/>
        </p:nvSpPr>
        <p:spPr>
          <a:xfrm>
            <a:off x="-16422" y="26604"/>
            <a:ext cx="29522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COURNOT OLIGOPOLY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31124D9-9304-4B4C-9AA8-5880F1C3D566}"/>
              </a:ext>
            </a:extLst>
          </p:cNvPr>
          <p:cNvSpPr/>
          <p:nvPr/>
        </p:nvSpPr>
        <p:spPr>
          <a:xfrm>
            <a:off x="6003992" y="7438"/>
            <a:ext cx="3231810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161A362-841B-264E-A58E-883A49CC6C35}"/>
              </a:ext>
            </a:extLst>
          </p:cNvPr>
          <p:cNvSpPr txBox="1"/>
          <p:nvPr/>
        </p:nvSpPr>
        <p:spPr>
          <a:xfrm>
            <a:off x="6011243" y="33154"/>
            <a:ext cx="29522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COURNOT OLIGOPOLY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76ECF77-3C7B-7647-9DA1-1CC854A79F3A}"/>
              </a:ext>
            </a:extLst>
          </p:cNvPr>
          <p:cNvSpPr txBox="1"/>
          <p:nvPr/>
        </p:nvSpPr>
        <p:spPr>
          <a:xfrm>
            <a:off x="-58453" y="1705782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PRICE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049CCA28-07DA-3B4A-8A12-6AF6BCC78BC6}"/>
              </a:ext>
            </a:extLst>
          </p:cNvPr>
          <p:cNvCxnSpPr>
            <a:cxnSpLocks/>
          </p:cNvCxnSpPr>
          <p:nvPr/>
        </p:nvCxnSpPr>
        <p:spPr>
          <a:xfrm>
            <a:off x="76975" y="2012066"/>
            <a:ext cx="4648836" cy="989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4" name="Table 63">
            <a:extLst>
              <a:ext uri="{FF2B5EF4-FFF2-40B4-BE49-F238E27FC236}">
                <a16:creationId xmlns:a16="http://schemas.microsoft.com/office/drawing/2014/main" id="{0C959503-D8B0-C148-9206-020423FA20C5}"/>
              </a:ext>
            </a:extLst>
          </p:cNvPr>
          <p:cNvGraphicFramePr>
            <a:graphicFrameLocks noGrp="1"/>
          </p:cNvGraphicFramePr>
          <p:nvPr/>
        </p:nvGraphicFramePr>
        <p:xfrm>
          <a:off x="1698380" y="1099521"/>
          <a:ext cx="395084" cy="283845"/>
        </p:xfrm>
        <a:graphic>
          <a:graphicData uri="http://schemas.openxmlformats.org/drawingml/2006/table">
            <a:tbl>
              <a:tblPr/>
              <a:tblGrid>
                <a:gridCol w="395084">
                  <a:extLst>
                    <a:ext uri="{9D8B030D-6E8A-4147-A177-3AD203B41FA5}">
                      <a16:colId xmlns:a16="http://schemas.microsoft.com/office/drawing/2014/main" val="297089816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FI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472468"/>
                  </a:ext>
                </a:extLst>
              </a:tr>
            </a:tbl>
          </a:graphicData>
        </a:graphic>
      </p:graphicFrame>
      <p:graphicFrame>
        <p:nvGraphicFramePr>
          <p:cNvPr id="71" name="Table 68">
            <a:extLst>
              <a:ext uri="{FF2B5EF4-FFF2-40B4-BE49-F238E27FC236}">
                <a16:creationId xmlns:a16="http://schemas.microsoft.com/office/drawing/2014/main" id="{9D736D1F-A063-BB48-B1B3-EC59C3638F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8541401"/>
              </p:ext>
            </p:extLst>
          </p:nvPr>
        </p:nvGraphicFramePr>
        <p:xfrm>
          <a:off x="2024369" y="2384914"/>
          <a:ext cx="1879451" cy="9144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09798">
                  <a:extLst>
                    <a:ext uri="{9D8B030D-6E8A-4147-A177-3AD203B41FA5}">
                      <a16:colId xmlns:a16="http://schemas.microsoft.com/office/drawing/2014/main" val="3603571124"/>
                    </a:ext>
                  </a:extLst>
                </a:gridCol>
                <a:gridCol w="650778">
                  <a:extLst>
                    <a:ext uri="{9D8B030D-6E8A-4147-A177-3AD203B41FA5}">
                      <a16:colId xmlns:a16="http://schemas.microsoft.com/office/drawing/2014/main" val="4143309955"/>
                    </a:ext>
                  </a:extLst>
                </a:gridCol>
                <a:gridCol w="818875">
                  <a:extLst>
                    <a:ext uri="{9D8B030D-6E8A-4147-A177-3AD203B41FA5}">
                      <a16:colId xmlns:a16="http://schemas.microsoft.com/office/drawing/2014/main" val="3356571112"/>
                    </a:ext>
                  </a:extLst>
                </a:gridCol>
              </a:tblGrid>
              <a:tr h="285413"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T2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6855671"/>
                  </a:ext>
                </a:extLst>
              </a:tr>
              <a:tr h="294257">
                <a:tc>
                  <a:txBody>
                    <a:bodyPr/>
                    <a:lstStyle/>
                    <a:p>
                      <a:r>
                        <a:rPr lang="en-GB" sz="1400" dirty="0"/>
                        <a:t>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219.2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312.8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6855247"/>
                  </a:ext>
                </a:extLst>
              </a:tr>
              <a:tr h="294257">
                <a:tc>
                  <a:txBody>
                    <a:bodyPr/>
                    <a:lstStyle/>
                    <a:p>
                      <a:r>
                        <a:rPr lang="en-GB" sz="1400" dirty="0"/>
                        <a:t>S2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302.1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305.9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240014"/>
                  </a:ext>
                </a:extLst>
              </a:tr>
            </a:tbl>
          </a:graphicData>
        </a:graphic>
      </p:graphicFrame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3EBC0792-03CA-044A-A0D2-4AA8113D16BD}"/>
              </a:ext>
            </a:extLst>
          </p:cNvPr>
          <p:cNvCxnSpPr>
            <a:cxnSpLocks/>
          </p:cNvCxnSpPr>
          <p:nvPr/>
        </p:nvCxnSpPr>
        <p:spPr>
          <a:xfrm>
            <a:off x="6054585" y="2016309"/>
            <a:ext cx="4648836" cy="989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C03E8E7A-1720-A448-837F-432448185BA4}"/>
              </a:ext>
            </a:extLst>
          </p:cNvPr>
          <p:cNvSpPr txBox="1"/>
          <p:nvPr/>
        </p:nvSpPr>
        <p:spPr>
          <a:xfrm>
            <a:off x="5956347" y="1692246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PRICE</a:t>
            </a:r>
          </a:p>
        </p:txBody>
      </p:sp>
      <p:graphicFrame>
        <p:nvGraphicFramePr>
          <p:cNvPr id="95" name="Table 94">
            <a:extLst>
              <a:ext uri="{FF2B5EF4-FFF2-40B4-BE49-F238E27FC236}">
                <a16:creationId xmlns:a16="http://schemas.microsoft.com/office/drawing/2014/main" id="{B719AAA2-8D00-C442-B371-37AB1785A363}"/>
              </a:ext>
            </a:extLst>
          </p:cNvPr>
          <p:cNvGraphicFramePr>
            <a:graphicFrameLocks noGrp="1"/>
          </p:cNvGraphicFramePr>
          <p:nvPr/>
        </p:nvGraphicFramePr>
        <p:xfrm>
          <a:off x="8585477" y="1023087"/>
          <a:ext cx="426607" cy="283845"/>
        </p:xfrm>
        <a:graphic>
          <a:graphicData uri="http://schemas.openxmlformats.org/drawingml/2006/table">
            <a:tbl>
              <a:tblPr/>
              <a:tblGrid>
                <a:gridCol w="426607">
                  <a:extLst>
                    <a:ext uri="{9D8B030D-6E8A-4147-A177-3AD203B41FA5}">
                      <a16:colId xmlns:a16="http://schemas.microsoft.com/office/drawing/2014/main" val="297089816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FI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472468"/>
                  </a:ext>
                </a:extLst>
              </a:tr>
            </a:tbl>
          </a:graphicData>
        </a:graphic>
      </p:graphicFrame>
      <p:graphicFrame>
        <p:nvGraphicFramePr>
          <p:cNvPr id="96" name="Table 95">
            <a:extLst>
              <a:ext uri="{FF2B5EF4-FFF2-40B4-BE49-F238E27FC236}">
                <a16:creationId xmlns:a16="http://schemas.microsoft.com/office/drawing/2014/main" id="{1EC141A0-F8BF-1F47-BFED-FE00B8B4CD15}"/>
              </a:ext>
            </a:extLst>
          </p:cNvPr>
          <p:cNvGraphicFramePr>
            <a:graphicFrameLocks noGrp="1"/>
          </p:cNvGraphicFramePr>
          <p:nvPr/>
        </p:nvGraphicFramePr>
        <p:xfrm>
          <a:off x="7649906" y="1029909"/>
          <a:ext cx="395084" cy="283845"/>
        </p:xfrm>
        <a:graphic>
          <a:graphicData uri="http://schemas.openxmlformats.org/drawingml/2006/table">
            <a:tbl>
              <a:tblPr/>
              <a:tblGrid>
                <a:gridCol w="395084">
                  <a:extLst>
                    <a:ext uri="{9D8B030D-6E8A-4147-A177-3AD203B41FA5}">
                      <a16:colId xmlns:a16="http://schemas.microsoft.com/office/drawing/2014/main" val="297089816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FI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472468"/>
                  </a:ext>
                </a:extLst>
              </a:tr>
            </a:tbl>
          </a:graphicData>
        </a:graphic>
      </p:graphicFrame>
      <p:graphicFrame>
        <p:nvGraphicFramePr>
          <p:cNvPr id="97" name="Table 68">
            <a:extLst>
              <a:ext uri="{FF2B5EF4-FFF2-40B4-BE49-F238E27FC236}">
                <a16:creationId xmlns:a16="http://schemas.microsoft.com/office/drawing/2014/main" id="{AFDF05BA-8928-9240-9220-7B86DC7E25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1795095"/>
              </p:ext>
            </p:extLst>
          </p:nvPr>
        </p:nvGraphicFramePr>
        <p:xfrm>
          <a:off x="191378" y="4782887"/>
          <a:ext cx="1879451" cy="9144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09798">
                  <a:extLst>
                    <a:ext uri="{9D8B030D-6E8A-4147-A177-3AD203B41FA5}">
                      <a16:colId xmlns:a16="http://schemas.microsoft.com/office/drawing/2014/main" val="3603571124"/>
                    </a:ext>
                  </a:extLst>
                </a:gridCol>
                <a:gridCol w="650778">
                  <a:extLst>
                    <a:ext uri="{9D8B030D-6E8A-4147-A177-3AD203B41FA5}">
                      <a16:colId xmlns:a16="http://schemas.microsoft.com/office/drawing/2014/main" val="4143309955"/>
                    </a:ext>
                  </a:extLst>
                </a:gridCol>
                <a:gridCol w="818875">
                  <a:extLst>
                    <a:ext uri="{9D8B030D-6E8A-4147-A177-3AD203B41FA5}">
                      <a16:colId xmlns:a16="http://schemas.microsoft.com/office/drawing/2014/main" val="3356571112"/>
                    </a:ext>
                  </a:extLst>
                </a:gridCol>
              </a:tblGrid>
              <a:tr h="285413"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T2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6855671"/>
                  </a:ext>
                </a:extLst>
              </a:tr>
              <a:tr h="294257">
                <a:tc>
                  <a:txBody>
                    <a:bodyPr/>
                    <a:lstStyle/>
                    <a:p>
                      <a:r>
                        <a:rPr lang="en-GB" sz="1400" dirty="0"/>
                        <a:t>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312.8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312.8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6855247"/>
                  </a:ext>
                </a:extLst>
              </a:tr>
              <a:tr h="294257">
                <a:tc>
                  <a:txBody>
                    <a:bodyPr/>
                    <a:lstStyle/>
                    <a:p>
                      <a:r>
                        <a:rPr lang="en-GB" sz="1400" dirty="0"/>
                        <a:t>S2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298.8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305.9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240014"/>
                  </a:ext>
                </a:extLst>
              </a:tr>
            </a:tbl>
          </a:graphicData>
        </a:graphic>
      </p:graphicFrame>
      <p:graphicFrame>
        <p:nvGraphicFramePr>
          <p:cNvPr id="98" name="Table 68">
            <a:extLst>
              <a:ext uri="{FF2B5EF4-FFF2-40B4-BE49-F238E27FC236}">
                <a16:creationId xmlns:a16="http://schemas.microsoft.com/office/drawing/2014/main" id="{6D533347-A52A-4A41-AFF9-811B5D099F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5475262"/>
              </p:ext>
            </p:extLst>
          </p:nvPr>
        </p:nvGraphicFramePr>
        <p:xfrm>
          <a:off x="3903820" y="4808808"/>
          <a:ext cx="1879451" cy="9144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09798">
                  <a:extLst>
                    <a:ext uri="{9D8B030D-6E8A-4147-A177-3AD203B41FA5}">
                      <a16:colId xmlns:a16="http://schemas.microsoft.com/office/drawing/2014/main" val="3603571124"/>
                    </a:ext>
                  </a:extLst>
                </a:gridCol>
                <a:gridCol w="650778">
                  <a:extLst>
                    <a:ext uri="{9D8B030D-6E8A-4147-A177-3AD203B41FA5}">
                      <a16:colId xmlns:a16="http://schemas.microsoft.com/office/drawing/2014/main" val="4143309955"/>
                    </a:ext>
                  </a:extLst>
                </a:gridCol>
                <a:gridCol w="818875">
                  <a:extLst>
                    <a:ext uri="{9D8B030D-6E8A-4147-A177-3AD203B41FA5}">
                      <a16:colId xmlns:a16="http://schemas.microsoft.com/office/drawing/2014/main" val="3356571112"/>
                    </a:ext>
                  </a:extLst>
                </a:gridCol>
              </a:tblGrid>
              <a:tr h="285413"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T2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6855671"/>
                  </a:ext>
                </a:extLst>
              </a:tr>
              <a:tr h="294257">
                <a:tc>
                  <a:txBody>
                    <a:bodyPr/>
                    <a:lstStyle/>
                    <a:p>
                      <a:r>
                        <a:rPr lang="en-GB" sz="1400" dirty="0"/>
                        <a:t>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309.7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309.7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6855247"/>
                  </a:ext>
                </a:extLst>
              </a:tr>
              <a:tr h="294257">
                <a:tc>
                  <a:txBody>
                    <a:bodyPr/>
                    <a:lstStyle/>
                    <a:p>
                      <a:r>
                        <a:rPr lang="en-GB" sz="1400" dirty="0"/>
                        <a:t>S2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314.4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327.3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240014"/>
                  </a:ext>
                </a:extLst>
              </a:tr>
            </a:tbl>
          </a:graphicData>
        </a:graphic>
      </p:graphicFrame>
      <p:graphicFrame>
        <p:nvGraphicFramePr>
          <p:cNvPr id="99" name="Table 68">
            <a:extLst>
              <a:ext uri="{FF2B5EF4-FFF2-40B4-BE49-F238E27FC236}">
                <a16:creationId xmlns:a16="http://schemas.microsoft.com/office/drawing/2014/main" id="{5198BECB-423F-0344-ACF8-4E58E7A956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2562692"/>
              </p:ext>
            </p:extLst>
          </p:nvPr>
        </p:nvGraphicFramePr>
        <p:xfrm>
          <a:off x="8095102" y="2383137"/>
          <a:ext cx="1879451" cy="9144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09798">
                  <a:extLst>
                    <a:ext uri="{9D8B030D-6E8A-4147-A177-3AD203B41FA5}">
                      <a16:colId xmlns:a16="http://schemas.microsoft.com/office/drawing/2014/main" val="3603571124"/>
                    </a:ext>
                  </a:extLst>
                </a:gridCol>
                <a:gridCol w="650778">
                  <a:extLst>
                    <a:ext uri="{9D8B030D-6E8A-4147-A177-3AD203B41FA5}">
                      <a16:colId xmlns:a16="http://schemas.microsoft.com/office/drawing/2014/main" val="4143309955"/>
                    </a:ext>
                  </a:extLst>
                </a:gridCol>
                <a:gridCol w="818875">
                  <a:extLst>
                    <a:ext uri="{9D8B030D-6E8A-4147-A177-3AD203B41FA5}">
                      <a16:colId xmlns:a16="http://schemas.microsoft.com/office/drawing/2014/main" val="3356571112"/>
                    </a:ext>
                  </a:extLst>
                </a:gridCol>
              </a:tblGrid>
              <a:tr h="285413"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T2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6855671"/>
                  </a:ext>
                </a:extLst>
              </a:tr>
              <a:tr h="294257">
                <a:tc>
                  <a:txBody>
                    <a:bodyPr/>
                    <a:lstStyle/>
                    <a:p>
                      <a:r>
                        <a:rPr lang="en-GB" sz="1400" dirty="0"/>
                        <a:t>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167.9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284.0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6855247"/>
                  </a:ext>
                </a:extLst>
              </a:tr>
              <a:tr h="294257">
                <a:tc>
                  <a:txBody>
                    <a:bodyPr/>
                    <a:lstStyle/>
                    <a:p>
                      <a:r>
                        <a:rPr lang="en-GB" sz="1400" dirty="0"/>
                        <a:t>S2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268.8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281.9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240014"/>
                  </a:ext>
                </a:extLst>
              </a:tr>
            </a:tbl>
          </a:graphicData>
        </a:graphic>
      </p:graphicFrame>
      <p:graphicFrame>
        <p:nvGraphicFramePr>
          <p:cNvPr id="100" name="Table 68">
            <a:extLst>
              <a:ext uri="{FF2B5EF4-FFF2-40B4-BE49-F238E27FC236}">
                <a16:creationId xmlns:a16="http://schemas.microsoft.com/office/drawing/2014/main" id="{316D0FD3-2350-0243-99AB-9532DDC978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111125"/>
              </p:ext>
            </p:extLst>
          </p:nvPr>
        </p:nvGraphicFramePr>
        <p:xfrm>
          <a:off x="6262111" y="4781110"/>
          <a:ext cx="1879451" cy="9144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09798">
                  <a:extLst>
                    <a:ext uri="{9D8B030D-6E8A-4147-A177-3AD203B41FA5}">
                      <a16:colId xmlns:a16="http://schemas.microsoft.com/office/drawing/2014/main" val="3603571124"/>
                    </a:ext>
                  </a:extLst>
                </a:gridCol>
                <a:gridCol w="650778">
                  <a:extLst>
                    <a:ext uri="{9D8B030D-6E8A-4147-A177-3AD203B41FA5}">
                      <a16:colId xmlns:a16="http://schemas.microsoft.com/office/drawing/2014/main" val="4143309955"/>
                    </a:ext>
                  </a:extLst>
                </a:gridCol>
                <a:gridCol w="818875">
                  <a:extLst>
                    <a:ext uri="{9D8B030D-6E8A-4147-A177-3AD203B41FA5}">
                      <a16:colId xmlns:a16="http://schemas.microsoft.com/office/drawing/2014/main" val="3356571112"/>
                    </a:ext>
                  </a:extLst>
                </a:gridCol>
              </a:tblGrid>
              <a:tr h="285413"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T2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6855671"/>
                  </a:ext>
                </a:extLst>
              </a:tr>
              <a:tr h="294257">
                <a:tc>
                  <a:txBody>
                    <a:bodyPr/>
                    <a:lstStyle/>
                    <a:p>
                      <a:r>
                        <a:rPr lang="en-GB" sz="1400" dirty="0"/>
                        <a:t>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279.7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279.7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6855247"/>
                  </a:ext>
                </a:extLst>
              </a:tr>
              <a:tr h="294257">
                <a:tc>
                  <a:txBody>
                    <a:bodyPr/>
                    <a:lstStyle/>
                    <a:p>
                      <a:r>
                        <a:rPr lang="en-GB" sz="1400" dirty="0"/>
                        <a:t>S2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267.2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281.9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240014"/>
                  </a:ext>
                </a:extLst>
              </a:tr>
            </a:tbl>
          </a:graphicData>
        </a:graphic>
      </p:graphicFrame>
      <p:graphicFrame>
        <p:nvGraphicFramePr>
          <p:cNvPr id="101" name="Table 68">
            <a:extLst>
              <a:ext uri="{FF2B5EF4-FFF2-40B4-BE49-F238E27FC236}">
                <a16:creationId xmlns:a16="http://schemas.microsoft.com/office/drawing/2014/main" id="{B496EB50-CEC2-ED49-ABE5-ADF44DEDE2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0403962"/>
              </p:ext>
            </p:extLst>
          </p:nvPr>
        </p:nvGraphicFramePr>
        <p:xfrm>
          <a:off x="9974553" y="4807031"/>
          <a:ext cx="1879451" cy="9144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09798">
                  <a:extLst>
                    <a:ext uri="{9D8B030D-6E8A-4147-A177-3AD203B41FA5}">
                      <a16:colId xmlns:a16="http://schemas.microsoft.com/office/drawing/2014/main" val="3603571124"/>
                    </a:ext>
                  </a:extLst>
                </a:gridCol>
                <a:gridCol w="650778">
                  <a:extLst>
                    <a:ext uri="{9D8B030D-6E8A-4147-A177-3AD203B41FA5}">
                      <a16:colId xmlns:a16="http://schemas.microsoft.com/office/drawing/2014/main" val="4143309955"/>
                    </a:ext>
                  </a:extLst>
                </a:gridCol>
                <a:gridCol w="818875">
                  <a:extLst>
                    <a:ext uri="{9D8B030D-6E8A-4147-A177-3AD203B41FA5}">
                      <a16:colId xmlns:a16="http://schemas.microsoft.com/office/drawing/2014/main" val="3356571112"/>
                    </a:ext>
                  </a:extLst>
                </a:gridCol>
              </a:tblGrid>
              <a:tr h="285413"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T2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6855671"/>
                  </a:ext>
                </a:extLst>
              </a:tr>
              <a:tr h="294257">
                <a:tc>
                  <a:txBody>
                    <a:bodyPr/>
                    <a:lstStyle/>
                    <a:p>
                      <a:r>
                        <a:rPr lang="en-GB" sz="1400" dirty="0"/>
                        <a:t>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290.4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290.4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6855247"/>
                  </a:ext>
                </a:extLst>
              </a:tr>
              <a:tr h="294257">
                <a:tc>
                  <a:txBody>
                    <a:bodyPr/>
                    <a:lstStyle/>
                    <a:p>
                      <a:r>
                        <a:rPr lang="en-GB" sz="1400" dirty="0"/>
                        <a:t>S2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295.0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307.2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240014"/>
                  </a:ext>
                </a:extLst>
              </a:tr>
            </a:tbl>
          </a:graphicData>
        </a:graphic>
      </p:graphicFrame>
      <p:sp>
        <p:nvSpPr>
          <p:cNvPr id="65" name="TextBox 64">
            <a:extLst>
              <a:ext uri="{FF2B5EF4-FFF2-40B4-BE49-F238E27FC236}">
                <a16:creationId xmlns:a16="http://schemas.microsoft.com/office/drawing/2014/main" id="{6F26A15E-0D8B-1D45-95A5-9578EA4F3F0B}"/>
              </a:ext>
            </a:extLst>
          </p:cNvPr>
          <p:cNvSpPr txBox="1"/>
          <p:nvPr/>
        </p:nvSpPr>
        <p:spPr>
          <a:xfrm>
            <a:off x="9451027" y="136433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70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D4A07FD-45FD-4040-8D3F-159123F022AD}"/>
              </a:ext>
            </a:extLst>
          </p:cNvPr>
          <p:cNvSpPr txBox="1"/>
          <p:nvPr/>
        </p:nvSpPr>
        <p:spPr>
          <a:xfrm>
            <a:off x="9886335" y="136005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70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B604C90-A1BD-8642-AED2-A4A5509A75F7}"/>
              </a:ext>
            </a:extLst>
          </p:cNvPr>
          <p:cNvSpPr txBox="1"/>
          <p:nvPr/>
        </p:nvSpPr>
        <p:spPr>
          <a:xfrm>
            <a:off x="10284495" y="135610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70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A042C6A-1F1F-3B45-BF04-20162ECEABAF}"/>
              </a:ext>
            </a:extLst>
          </p:cNvPr>
          <p:cNvSpPr txBox="1"/>
          <p:nvPr/>
        </p:nvSpPr>
        <p:spPr>
          <a:xfrm>
            <a:off x="3433809" y="135612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50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98F8F59-261B-4743-A3FB-AE7A5E97021A}"/>
              </a:ext>
            </a:extLst>
          </p:cNvPr>
          <p:cNvSpPr txBox="1"/>
          <p:nvPr/>
        </p:nvSpPr>
        <p:spPr>
          <a:xfrm>
            <a:off x="3869117" y="135184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50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FF31356-05EC-3A4B-B274-E7E0BBF69209}"/>
              </a:ext>
            </a:extLst>
          </p:cNvPr>
          <p:cNvSpPr txBox="1"/>
          <p:nvPr/>
        </p:nvSpPr>
        <p:spPr>
          <a:xfrm>
            <a:off x="4322693" y="134789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50</a:t>
            </a:r>
          </a:p>
        </p:txBody>
      </p:sp>
    </p:spTree>
    <p:extLst>
      <p:ext uri="{BB962C8B-B14F-4D97-AF65-F5344CB8AC3E}">
        <p14:creationId xmlns:p14="http://schemas.microsoft.com/office/powerpoint/2010/main" val="13446983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8520655-DA4D-1846-8354-8AD13906CCA3}"/>
              </a:ext>
            </a:extLst>
          </p:cNvPr>
          <p:cNvCxnSpPr>
            <a:cxnSpLocks/>
          </p:cNvCxnSpPr>
          <p:nvPr/>
        </p:nvCxnSpPr>
        <p:spPr>
          <a:xfrm flipH="1" flipV="1">
            <a:off x="5957786" y="-4102"/>
            <a:ext cx="83350" cy="686210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0CD6FF3A-1037-8845-951E-2FB54DF13C7D}"/>
              </a:ext>
            </a:extLst>
          </p:cNvPr>
          <p:cNvSpPr txBox="1"/>
          <p:nvPr/>
        </p:nvSpPr>
        <p:spPr>
          <a:xfrm>
            <a:off x="6084470" y="1877939"/>
            <a:ext cx="1286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Energy flow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F2FC798-F878-904F-855C-36BC6C8C83A8}"/>
              </a:ext>
            </a:extLst>
          </p:cNvPr>
          <p:cNvSpPr txBox="1"/>
          <p:nvPr/>
        </p:nvSpPr>
        <p:spPr>
          <a:xfrm>
            <a:off x="-16422" y="1874193"/>
            <a:ext cx="1286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Energy flow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DF405DD2-D8F5-D64F-80CE-3195311D41C2}"/>
              </a:ext>
            </a:extLst>
          </p:cNvPr>
          <p:cNvCxnSpPr>
            <a:cxnSpLocks/>
          </p:cNvCxnSpPr>
          <p:nvPr/>
        </p:nvCxnSpPr>
        <p:spPr>
          <a:xfrm>
            <a:off x="76975" y="2261446"/>
            <a:ext cx="4648836" cy="989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910DF8EC-C7E1-C449-B282-9D0888CDAF7D}"/>
              </a:ext>
            </a:extLst>
          </p:cNvPr>
          <p:cNvCxnSpPr>
            <a:cxnSpLocks/>
          </p:cNvCxnSpPr>
          <p:nvPr/>
        </p:nvCxnSpPr>
        <p:spPr>
          <a:xfrm>
            <a:off x="6150866" y="2258130"/>
            <a:ext cx="4648836" cy="989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11237429-DEE7-F942-897E-9AE82CEA14DC}"/>
              </a:ext>
            </a:extLst>
          </p:cNvPr>
          <p:cNvSpPr/>
          <p:nvPr/>
        </p:nvSpPr>
        <p:spPr>
          <a:xfrm>
            <a:off x="6011243" y="533361"/>
            <a:ext cx="4860322" cy="11670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25A887F-A1E4-A94F-8827-B8DDB0D9BB62}"/>
              </a:ext>
            </a:extLst>
          </p:cNvPr>
          <p:cNvSpPr txBox="1"/>
          <p:nvPr/>
        </p:nvSpPr>
        <p:spPr>
          <a:xfrm>
            <a:off x="6091138" y="684550"/>
            <a:ext cx="1265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Tax </a:t>
            </a:r>
            <a:r>
              <a:rPr lang="en-GB" sz="1400" dirty="0"/>
              <a:t>( €/</a:t>
            </a:r>
            <a:r>
              <a:rPr lang="en-GB" sz="1400" dirty="0" err="1"/>
              <a:t>Mwh</a:t>
            </a:r>
            <a:r>
              <a:rPr lang="en-GB" sz="1400" dirty="0"/>
              <a:t>) 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FB66289-E2A3-DC45-9077-8EF0AB5E2746}"/>
              </a:ext>
            </a:extLst>
          </p:cNvPr>
          <p:cNvSpPr txBox="1"/>
          <p:nvPr/>
        </p:nvSpPr>
        <p:spPr>
          <a:xfrm>
            <a:off x="7433557" y="689207"/>
            <a:ext cx="886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Tr. B. </a:t>
            </a:r>
            <a:r>
              <a:rPr lang="en-GB" sz="1400" dirty="0"/>
              <a:t>(€)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D5AAA84-40D8-2A48-A45C-DBE8A67B0B26}"/>
              </a:ext>
            </a:extLst>
          </p:cNvPr>
          <p:cNvSpPr txBox="1"/>
          <p:nvPr/>
        </p:nvSpPr>
        <p:spPr>
          <a:xfrm>
            <a:off x="9390089" y="675989"/>
            <a:ext cx="1334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Incentive </a:t>
            </a:r>
            <a:r>
              <a:rPr lang="en-GB" sz="1400" dirty="0"/>
              <a:t>(%)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0EFBAF7F-7995-4D45-AD16-AB3BDAD700E2}"/>
              </a:ext>
            </a:extLst>
          </p:cNvPr>
          <p:cNvCxnSpPr>
            <a:cxnSpLocks/>
          </p:cNvCxnSpPr>
          <p:nvPr/>
        </p:nvCxnSpPr>
        <p:spPr>
          <a:xfrm flipV="1">
            <a:off x="7444856" y="702066"/>
            <a:ext cx="0" cy="96681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9D1D5677-EBFD-BC48-91B5-0FCDA99A1365}"/>
              </a:ext>
            </a:extLst>
          </p:cNvPr>
          <p:cNvCxnSpPr>
            <a:cxnSpLocks/>
          </p:cNvCxnSpPr>
          <p:nvPr/>
        </p:nvCxnSpPr>
        <p:spPr>
          <a:xfrm flipV="1">
            <a:off x="8379003" y="720465"/>
            <a:ext cx="0" cy="89024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15364B8C-37EF-0F41-868B-19E2401E1EC9}"/>
              </a:ext>
            </a:extLst>
          </p:cNvPr>
          <p:cNvSpPr/>
          <p:nvPr/>
        </p:nvSpPr>
        <p:spPr>
          <a:xfrm flipH="1">
            <a:off x="6190124" y="1113418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3BF84614-0837-5B48-A187-748C2F6AD0C9}"/>
              </a:ext>
            </a:extLst>
          </p:cNvPr>
          <p:cNvSpPr/>
          <p:nvPr/>
        </p:nvSpPr>
        <p:spPr>
          <a:xfrm flipH="1">
            <a:off x="6608368" y="1106048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5595765D-8A2B-B244-B58C-11165FFD4FE2}"/>
              </a:ext>
            </a:extLst>
          </p:cNvPr>
          <p:cNvSpPr/>
          <p:nvPr/>
        </p:nvSpPr>
        <p:spPr>
          <a:xfrm flipH="1">
            <a:off x="7060381" y="1110625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12D8022B-7F04-4947-AEC0-102824599677}"/>
              </a:ext>
            </a:extLst>
          </p:cNvPr>
          <p:cNvSpPr/>
          <p:nvPr/>
        </p:nvSpPr>
        <p:spPr>
          <a:xfrm flipH="1">
            <a:off x="9506598" y="1100069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114DBDC8-C32C-EA49-AEA0-11787E9F0648}"/>
              </a:ext>
            </a:extLst>
          </p:cNvPr>
          <p:cNvSpPr/>
          <p:nvPr/>
        </p:nvSpPr>
        <p:spPr>
          <a:xfrm flipH="1">
            <a:off x="9924842" y="1092699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F5BB8474-F5C9-8C4A-9F14-11B638E3DAE8}"/>
              </a:ext>
            </a:extLst>
          </p:cNvPr>
          <p:cNvSpPr/>
          <p:nvPr/>
        </p:nvSpPr>
        <p:spPr>
          <a:xfrm flipH="1">
            <a:off x="10376855" y="1097276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2614DFA-5A31-054C-B5B8-E20F9F20B605}"/>
              </a:ext>
            </a:extLst>
          </p:cNvPr>
          <p:cNvSpPr txBox="1"/>
          <p:nvPr/>
        </p:nvSpPr>
        <p:spPr>
          <a:xfrm>
            <a:off x="6134794" y="137068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50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A499BCB-6FCE-0840-96FD-6A21F821EFB3}"/>
              </a:ext>
            </a:extLst>
          </p:cNvPr>
          <p:cNvSpPr txBox="1"/>
          <p:nvPr/>
        </p:nvSpPr>
        <p:spPr>
          <a:xfrm>
            <a:off x="6570102" y="136641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50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FEDB217-7323-304B-B93B-C6DCC1C3021F}"/>
              </a:ext>
            </a:extLst>
          </p:cNvPr>
          <p:cNvSpPr txBox="1"/>
          <p:nvPr/>
        </p:nvSpPr>
        <p:spPr>
          <a:xfrm>
            <a:off x="7023678" y="136246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50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E96C0DE0-C4DE-284C-98D7-5672D48E55BC}"/>
              </a:ext>
            </a:extLst>
          </p:cNvPr>
          <p:cNvSpPr txBox="1"/>
          <p:nvPr/>
        </p:nvSpPr>
        <p:spPr>
          <a:xfrm>
            <a:off x="6997088" y="84252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BB11974A-F694-954F-AE66-05459D166F29}"/>
              </a:ext>
            </a:extLst>
          </p:cNvPr>
          <p:cNvSpPr txBox="1"/>
          <p:nvPr/>
        </p:nvSpPr>
        <p:spPr>
          <a:xfrm>
            <a:off x="8424193" y="70206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G. B. </a:t>
            </a:r>
            <a:r>
              <a:rPr lang="en-GB" sz="1400" dirty="0"/>
              <a:t>(€)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6A8B4D89-B831-2249-AD35-DE2D8AF88C25}"/>
              </a:ext>
            </a:extLst>
          </p:cNvPr>
          <p:cNvCxnSpPr>
            <a:cxnSpLocks/>
          </p:cNvCxnSpPr>
          <p:nvPr/>
        </p:nvCxnSpPr>
        <p:spPr>
          <a:xfrm flipV="1">
            <a:off x="9390089" y="740348"/>
            <a:ext cx="0" cy="89024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A68FCD56-E915-B542-9B36-5932BD6AC1A2}"/>
              </a:ext>
            </a:extLst>
          </p:cNvPr>
          <p:cNvCxnSpPr>
            <a:cxnSpLocks/>
          </p:cNvCxnSpPr>
          <p:nvPr/>
        </p:nvCxnSpPr>
        <p:spPr>
          <a:xfrm>
            <a:off x="6163141" y="1019020"/>
            <a:ext cx="4648836" cy="989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0C35A6A8-311E-8848-A927-425BFCB29726}"/>
              </a:ext>
            </a:extLst>
          </p:cNvPr>
          <p:cNvSpPr/>
          <p:nvPr/>
        </p:nvSpPr>
        <p:spPr>
          <a:xfrm>
            <a:off x="11556" y="533361"/>
            <a:ext cx="4860322" cy="11670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7771F7F-5552-BC49-85CD-FAFC69F65A5B}"/>
              </a:ext>
            </a:extLst>
          </p:cNvPr>
          <p:cNvSpPr txBox="1"/>
          <p:nvPr/>
        </p:nvSpPr>
        <p:spPr>
          <a:xfrm>
            <a:off x="92392" y="676342"/>
            <a:ext cx="1265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Tax </a:t>
            </a:r>
            <a:r>
              <a:rPr lang="en-GB" sz="1400" dirty="0"/>
              <a:t>( €/</a:t>
            </a:r>
            <a:r>
              <a:rPr lang="en-GB" sz="1400" dirty="0" err="1"/>
              <a:t>Mwh</a:t>
            </a:r>
            <a:r>
              <a:rPr lang="en-GB" sz="1400" dirty="0"/>
              <a:t>) 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A113A342-0EE4-664C-8ADA-AE09047F782A}"/>
              </a:ext>
            </a:extLst>
          </p:cNvPr>
          <p:cNvSpPr txBox="1"/>
          <p:nvPr/>
        </p:nvSpPr>
        <p:spPr>
          <a:xfrm>
            <a:off x="1434811" y="680999"/>
            <a:ext cx="886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Tr. B. </a:t>
            </a:r>
            <a:r>
              <a:rPr lang="en-GB" sz="1400" dirty="0"/>
              <a:t>(€)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55E63154-28BF-BF4A-A685-E1C5D1E37846}"/>
              </a:ext>
            </a:extLst>
          </p:cNvPr>
          <p:cNvSpPr txBox="1"/>
          <p:nvPr/>
        </p:nvSpPr>
        <p:spPr>
          <a:xfrm>
            <a:off x="3391343" y="667781"/>
            <a:ext cx="1334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Incentive </a:t>
            </a:r>
            <a:r>
              <a:rPr lang="en-GB" sz="1400" dirty="0"/>
              <a:t>(%)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03D81CC4-565F-E748-A116-4CAEF766752C}"/>
              </a:ext>
            </a:extLst>
          </p:cNvPr>
          <p:cNvCxnSpPr>
            <a:cxnSpLocks/>
          </p:cNvCxnSpPr>
          <p:nvPr/>
        </p:nvCxnSpPr>
        <p:spPr>
          <a:xfrm flipV="1">
            <a:off x="1446110" y="693858"/>
            <a:ext cx="0" cy="96681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413CDEDA-DC9D-B645-B64E-F70B14F4092A}"/>
              </a:ext>
            </a:extLst>
          </p:cNvPr>
          <p:cNvCxnSpPr>
            <a:cxnSpLocks/>
          </p:cNvCxnSpPr>
          <p:nvPr/>
        </p:nvCxnSpPr>
        <p:spPr>
          <a:xfrm flipV="1">
            <a:off x="2380257" y="712257"/>
            <a:ext cx="0" cy="89024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Oval 96">
            <a:extLst>
              <a:ext uri="{FF2B5EF4-FFF2-40B4-BE49-F238E27FC236}">
                <a16:creationId xmlns:a16="http://schemas.microsoft.com/office/drawing/2014/main" id="{15BB3DF5-CBE3-4844-8E9A-FDA38C7A7BFE}"/>
              </a:ext>
            </a:extLst>
          </p:cNvPr>
          <p:cNvSpPr/>
          <p:nvPr/>
        </p:nvSpPr>
        <p:spPr>
          <a:xfrm flipH="1">
            <a:off x="191378" y="1105210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DCAC83D7-D73D-FF42-8B1E-EF4BFB465CAE}"/>
              </a:ext>
            </a:extLst>
          </p:cNvPr>
          <p:cNvSpPr/>
          <p:nvPr/>
        </p:nvSpPr>
        <p:spPr>
          <a:xfrm flipH="1">
            <a:off x="609622" y="1097840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7A1E9724-D56C-5648-865E-8F7D1FFDF766}"/>
              </a:ext>
            </a:extLst>
          </p:cNvPr>
          <p:cNvSpPr/>
          <p:nvPr/>
        </p:nvSpPr>
        <p:spPr>
          <a:xfrm flipH="1">
            <a:off x="1061635" y="1102417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83DF1465-2B0B-AC49-95D1-C3F366DC4E38}"/>
              </a:ext>
            </a:extLst>
          </p:cNvPr>
          <p:cNvSpPr/>
          <p:nvPr/>
        </p:nvSpPr>
        <p:spPr>
          <a:xfrm flipH="1">
            <a:off x="3507852" y="1091861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9E3AFC8F-5017-5549-9135-CAE02DA020C2}"/>
              </a:ext>
            </a:extLst>
          </p:cNvPr>
          <p:cNvSpPr/>
          <p:nvPr/>
        </p:nvSpPr>
        <p:spPr>
          <a:xfrm flipH="1">
            <a:off x="3926096" y="1084491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30663904-52D2-B64F-9AD1-9B9F299C5B5B}"/>
              </a:ext>
            </a:extLst>
          </p:cNvPr>
          <p:cNvSpPr/>
          <p:nvPr/>
        </p:nvSpPr>
        <p:spPr>
          <a:xfrm flipH="1">
            <a:off x="4378109" y="1089068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B0CB62B5-F7E1-FD4C-B6D6-37B43CF88074}"/>
              </a:ext>
            </a:extLst>
          </p:cNvPr>
          <p:cNvSpPr txBox="1"/>
          <p:nvPr/>
        </p:nvSpPr>
        <p:spPr>
          <a:xfrm>
            <a:off x="108341" y="136247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50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EED83874-85DB-5A49-8B97-6A86A32FC375}"/>
              </a:ext>
            </a:extLst>
          </p:cNvPr>
          <p:cNvSpPr txBox="1"/>
          <p:nvPr/>
        </p:nvSpPr>
        <p:spPr>
          <a:xfrm>
            <a:off x="543649" y="135820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50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22FEB4B4-E591-7E4D-AE9F-EA83C47EF8FF}"/>
              </a:ext>
            </a:extLst>
          </p:cNvPr>
          <p:cNvSpPr txBox="1"/>
          <p:nvPr/>
        </p:nvSpPr>
        <p:spPr>
          <a:xfrm>
            <a:off x="997225" y="135425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50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4288A7E0-005E-3746-A64D-A36C3EE37415}"/>
              </a:ext>
            </a:extLst>
          </p:cNvPr>
          <p:cNvSpPr txBox="1"/>
          <p:nvPr/>
        </p:nvSpPr>
        <p:spPr>
          <a:xfrm>
            <a:off x="998342" y="83431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A3C7D65B-9654-3045-8B78-0486E7CA275C}"/>
              </a:ext>
            </a:extLst>
          </p:cNvPr>
          <p:cNvSpPr txBox="1"/>
          <p:nvPr/>
        </p:nvSpPr>
        <p:spPr>
          <a:xfrm>
            <a:off x="2425447" y="69385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G. B. </a:t>
            </a:r>
            <a:r>
              <a:rPr lang="en-GB" sz="1400" dirty="0"/>
              <a:t>(€)</a:t>
            </a: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A835B2E6-6A06-6E4C-9EF0-E1704BCD3809}"/>
              </a:ext>
            </a:extLst>
          </p:cNvPr>
          <p:cNvCxnSpPr>
            <a:cxnSpLocks/>
          </p:cNvCxnSpPr>
          <p:nvPr/>
        </p:nvCxnSpPr>
        <p:spPr>
          <a:xfrm flipV="1">
            <a:off x="3391343" y="732140"/>
            <a:ext cx="0" cy="89024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2" name="Table 111">
            <a:extLst>
              <a:ext uri="{FF2B5EF4-FFF2-40B4-BE49-F238E27FC236}">
                <a16:creationId xmlns:a16="http://schemas.microsoft.com/office/drawing/2014/main" id="{3B40E7C4-6AC6-FB48-A870-9DE8F4613490}"/>
              </a:ext>
            </a:extLst>
          </p:cNvPr>
          <p:cNvGraphicFramePr>
            <a:graphicFrameLocks noGrp="1"/>
          </p:cNvGraphicFramePr>
          <p:nvPr/>
        </p:nvGraphicFramePr>
        <p:xfrm>
          <a:off x="2633951" y="1092699"/>
          <a:ext cx="426607" cy="283845"/>
        </p:xfrm>
        <a:graphic>
          <a:graphicData uri="http://schemas.openxmlformats.org/drawingml/2006/table">
            <a:tbl>
              <a:tblPr/>
              <a:tblGrid>
                <a:gridCol w="426607">
                  <a:extLst>
                    <a:ext uri="{9D8B030D-6E8A-4147-A177-3AD203B41FA5}">
                      <a16:colId xmlns:a16="http://schemas.microsoft.com/office/drawing/2014/main" val="297089816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FI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472468"/>
                  </a:ext>
                </a:extLst>
              </a:tr>
            </a:tbl>
          </a:graphicData>
        </a:graphic>
      </p:graphicFrame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0F044A1E-01B4-9147-BAFE-EC9CA30E7B43}"/>
              </a:ext>
            </a:extLst>
          </p:cNvPr>
          <p:cNvCxnSpPr>
            <a:cxnSpLocks/>
          </p:cNvCxnSpPr>
          <p:nvPr/>
        </p:nvCxnSpPr>
        <p:spPr>
          <a:xfrm>
            <a:off x="142408" y="1010906"/>
            <a:ext cx="4648836" cy="989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tangle 113">
            <a:extLst>
              <a:ext uri="{FF2B5EF4-FFF2-40B4-BE49-F238E27FC236}">
                <a16:creationId xmlns:a16="http://schemas.microsoft.com/office/drawing/2014/main" id="{F7484C9A-BBEF-8745-A684-33BD4418A0F6}"/>
              </a:ext>
            </a:extLst>
          </p:cNvPr>
          <p:cNvSpPr/>
          <p:nvPr/>
        </p:nvSpPr>
        <p:spPr>
          <a:xfrm>
            <a:off x="3759" y="888"/>
            <a:ext cx="3231810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8FF1D220-AF8E-BB48-A28C-15756D7C147B}"/>
              </a:ext>
            </a:extLst>
          </p:cNvPr>
          <p:cNvSpPr txBox="1"/>
          <p:nvPr/>
        </p:nvSpPr>
        <p:spPr>
          <a:xfrm>
            <a:off x="-16422" y="26604"/>
            <a:ext cx="29522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COURNOT OLIGOPOLY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64E7AC69-2DD9-2C4C-A4A0-C535BA26D363}"/>
              </a:ext>
            </a:extLst>
          </p:cNvPr>
          <p:cNvSpPr/>
          <p:nvPr/>
        </p:nvSpPr>
        <p:spPr>
          <a:xfrm>
            <a:off x="6003992" y="7438"/>
            <a:ext cx="3231810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6F4ABAEE-8087-CB40-BF1C-71D069008201}"/>
              </a:ext>
            </a:extLst>
          </p:cNvPr>
          <p:cNvSpPr txBox="1"/>
          <p:nvPr/>
        </p:nvSpPr>
        <p:spPr>
          <a:xfrm>
            <a:off x="6011243" y="33154"/>
            <a:ext cx="29522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COURNOT OLIGOPOLY</a:t>
            </a:r>
          </a:p>
        </p:txBody>
      </p:sp>
      <p:graphicFrame>
        <p:nvGraphicFramePr>
          <p:cNvPr id="118" name="Table 117">
            <a:extLst>
              <a:ext uri="{FF2B5EF4-FFF2-40B4-BE49-F238E27FC236}">
                <a16:creationId xmlns:a16="http://schemas.microsoft.com/office/drawing/2014/main" id="{27FC677F-FCBD-5045-87F3-EA47F6584B9E}"/>
              </a:ext>
            </a:extLst>
          </p:cNvPr>
          <p:cNvGraphicFramePr>
            <a:graphicFrameLocks noGrp="1"/>
          </p:cNvGraphicFramePr>
          <p:nvPr/>
        </p:nvGraphicFramePr>
        <p:xfrm>
          <a:off x="1698380" y="1099521"/>
          <a:ext cx="395084" cy="283845"/>
        </p:xfrm>
        <a:graphic>
          <a:graphicData uri="http://schemas.openxmlformats.org/drawingml/2006/table">
            <a:tbl>
              <a:tblPr/>
              <a:tblGrid>
                <a:gridCol w="395084">
                  <a:extLst>
                    <a:ext uri="{9D8B030D-6E8A-4147-A177-3AD203B41FA5}">
                      <a16:colId xmlns:a16="http://schemas.microsoft.com/office/drawing/2014/main" val="297089816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FI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472468"/>
                  </a:ext>
                </a:extLst>
              </a:tr>
            </a:tbl>
          </a:graphicData>
        </a:graphic>
      </p:graphicFrame>
      <p:graphicFrame>
        <p:nvGraphicFramePr>
          <p:cNvPr id="119" name="Table 118">
            <a:extLst>
              <a:ext uri="{FF2B5EF4-FFF2-40B4-BE49-F238E27FC236}">
                <a16:creationId xmlns:a16="http://schemas.microsoft.com/office/drawing/2014/main" id="{3289906F-0A3A-1F49-B347-CC6370D74443}"/>
              </a:ext>
            </a:extLst>
          </p:cNvPr>
          <p:cNvGraphicFramePr>
            <a:graphicFrameLocks noGrp="1"/>
          </p:cNvGraphicFramePr>
          <p:nvPr/>
        </p:nvGraphicFramePr>
        <p:xfrm>
          <a:off x="8585477" y="1023087"/>
          <a:ext cx="426607" cy="283845"/>
        </p:xfrm>
        <a:graphic>
          <a:graphicData uri="http://schemas.openxmlformats.org/drawingml/2006/table">
            <a:tbl>
              <a:tblPr/>
              <a:tblGrid>
                <a:gridCol w="426607">
                  <a:extLst>
                    <a:ext uri="{9D8B030D-6E8A-4147-A177-3AD203B41FA5}">
                      <a16:colId xmlns:a16="http://schemas.microsoft.com/office/drawing/2014/main" val="297089816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FI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472468"/>
                  </a:ext>
                </a:extLst>
              </a:tr>
            </a:tbl>
          </a:graphicData>
        </a:graphic>
      </p:graphicFrame>
      <p:graphicFrame>
        <p:nvGraphicFramePr>
          <p:cNvPr id="120" name="Table 119">
            <a:extLst>
              <a:ext uri="{FF2B5EF4-FFF2-40B4-BE49-F238E27FC236}">
                <a16:creationId xmlns:a16="http://schemas.microsoft.com/office/drawing/2014/main" id="{50A945C8-79D1-264A-A602-3A52E7AB2CC0}"/>
              </a:ext>
            </a:extLst>
          </p:cNvPr>
          <p:cNvGraphicFramePr>
            <a:graphicFrameLocks noGrp="1"/>
          </p:cNvGraphicFramePr>
          <p:nvPr/>
        </p:nvGraphicFramePr>
        <p:xfrm>
          <a:off x="7649906" y="1029909"/>
          <a:ext cx="395084" cy="283845"/>
        </p:xfrm>
        <a:graphic>
          <a:graphicData uri="http://schemas.openxmlformats.org/drawingml/2006/table">
            <a:tbl>
              <a:tblPr/>
              <a:tblGrid>
                <a:gridCol w="395084">
                  <a:extLst>
                    <a:ext uri="{9D8B030D-6E8A-4147-A177-3AD203B41FA5}">
                      <a16:colId xmlns:a16="http://schemas.microsoft.com/office/drawing/2014/main" val="297089816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FI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472468"/>
                  </a:ext>
                </a:extLst>
              </a:tr>
            </a:tbl>
          </a:graphicData>
        </a:graphic>
      </p:graphicFrame>
      <p:sp>
        <p:nvSpPr>
          <p:cNvPr id="67" name="TextBox 66">
            <a:extLst>
              <a:ext uri="{FF2B5EF4-FFF2-40B4-BE49-F238E27FC236}">
                <a16:creationId xmlns:a16="http://schemas.microsoft.com/office/drawing/2014/main" id="{B63A82D3-BFE9-FB4A-B062-48A3E06BED88}"/>
              </a:ext>
            </a:extLst>
          </p:cNvPr>
          <p:cNvSpPr txBox="1"/>
          <p:nvPr/>
        </p:nvSpPr>
        <p:spPr>
          <a:xfrm>
            <a:off x="9451027" y="136433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70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B03EAF9-F928-EA4D-BFEF-9BF751A00ACA}"/>
              </a:ext>
            </a:extLst>
          </p:cNvPr>
          <p:cNvSpPr txBox="1"/>
          <p:nvPr/>
        </p:nvSpPr>
        <p:spPr>
          <a:xfrm>
            <a:off x="9886335" y="136005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70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62191FB-ED83-B14B-867B-CEFA8EDEBE03}"/>
              </a:ext>
            </a:extLst>
          </p:cNvPr>
          <p:cNvSpPr txBox="1"/>
          <p:nvPr/>
        </p:nvSpPr>
        <p:spPr>
          <a:xfrm>
            <a:off x="10284495" y="135610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70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98D928E5-BC17-1041-B038-4EB19603BDB6}"/>
              </a:ext>
            </a:extLst>
          </p:cNvPr>
          <p:cNvSpPr txBox="1"/>
          <p:nvPr/>
        </p:nvSpPr>
        <p:spPr>
          <a:xfrm>
            <a:off x="3433809" y="135612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50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FB9C0E48-10FD-A441-8093-DA86D72537C2}"/>
              </a:ext>
            </a:extLst>
          </p:cNvPr>
          <p:cNvSpPr txBox="1"/>
          <p:nvPr/>
        </p:nvSpPr>
        <p:spPr>
          <a:xfrm>
            <a:off x="3869117" y="135184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50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3C9DA981-9BF4-6244-8126-B67357831D8B}"/>
              </a:ext>
            </a:extLst>
          </p:cNvPr>
          <p:cNvSpPr txBox="1"/>
          <p:nvPr/>
        </p:nvSpPr>
        <p:spPr>
          <a:xfrm>
            <a:off x="4322693" y="134789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50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A95D7B5-DEBF-8E41-9ACC-D95D05F460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33504" r="47" b="51400"/>
          <a:stretch/>
        </p:blipFill>
        <p:spPr>
          <a:xfrm>
            <a:off x="1899808" y="5263568"/>
            <a:ext cx="2844217" cy="1167052"/>
          </a:xfrm>
          <a:prstGeom prst="rect">
            <a:avLst/>
          </a:prstGeom>
        </p:spPr>
      </p:pic>
      <p:pic>
        <p:nvPicPr>
          <p:cNvPr id="129" name="Picture 128">
            <a:extLst>
              <a:ext uri="{FF2B5EF4-FFF2-40B4-BE49-F238E27FC236}">
                <a16:creationId xmlns:a16="http://schemas.microsoft.com/office/drawing/2014/main" id="{A191827A-2409-A84F-A468-8F4567DC2B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-51" b="84769"/>
          <a:stretch/>
        </p:blipFill>
        <p:spPr>
          <a:xfrm rot="19667149">
            <a:off x="78450" y="3340843"/>
            <a:ext cx="2787744" cy="1152950"/>
          </a:xfrm>
          <a:prstGeom prst="rect">
            <a:avLst/>
          </a:prstGeom>
        </p:spPr>
      </p:pic>
      <p:pic>
        <p:nvPicPr>
          <p:cNvPr id="131" name="Picture 130">
            <a:extLst>
              <a:ext uri="{FF2B5EF4-FFF2-40B4-BE49-F238E27FC236}">
                <a16:creationId xmlns:a16="http://schemas.microsoft.com/office/drawing/2014/main" id="{EED8AE28-9C03-1540-B7BB-6D7353D333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8088" r="-670" b="17875"/>
          <a:stretch/>
        </p:blipFill>
        <p:spPr>
          <a:xfrm rot="1496800">
            <a:off x="3214171" y="3221483"/>
            <a:ext cx="2742178" cy="103872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386A89F-A80D-CD48-907C-95A36E75101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16" b="84877"/>
          <a:stretch/>
        </p:blipFill>
        <p:spPr>
          <a:xfrm rot="18972517">
            <a:off x="6222386" y="3205837"/>
            <a:ext cx="2879056" cy="1221174"/>
          </a:xfrm>
          <a:prstGeom prst="rect">
            <a:avLst/>
          </a:prstGeom>
        </p:spPr>
      </p:pic>
      <p:pic>
        <p:nvPicPr>
          <p:cNvPr id="132" name="Picture 131">
            <a:extLst>
              <a:ext uri="{FF2B5EF4-FFF2-40B4-BE49-F238E27FC236}">
                <a16:creationId xmlns:a16="http://schemas.microsoft.com/office/drawing/2014/main" id="{A18CC0AB-1B38-0745-BE19-636C51ED1D4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4373" r="-855" b="50469"/>
          <a:stretch/>
        </p:blipFill>
        <p:spPr>
          <a:xfrm>
            <a:off x="7865362" y="5391389"/>
            <a:ext cx="2816246" cy="1182219"/>
          </a:xfrm>
          <a:prstGeom prst="rect">
            <a:avLst/>
          </a:prstGeom>
        </p:spPr>
      </p:pic>
      <p:pic>
        <p:nvPicPr>
          <p:cNvPr id="133" name="Picture 132">
            <a:extLst>
              <a:ext uri="{FF2B5EF4-FFF2-40B4-BE49-F238E27FC236}">
                <a16:creationId xmlns:a16="http://schemas.microsoft.com/office/drawing/2014/main" id="{D75764EB-9B87-394F-999F-265337B2D25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8302" r="-856" b="17619"/>
          <a:stretch/>
        </p:blipFill>
        <p:spPr>
          <a:xfrm rot="1419780">
            <a:off x="9334379" y="2931287"/>
            <a:ext cx="2722723" cy="1061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4615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8520655-DA4D-1846-8354-8AD13906CCA3}"/>
              </a:ext>
            </a:extLst>
          </p:cNvPr>
          <p:cNvCxnSpPr>
            <a:cxnSpLocks/>
          </p:cNvCxnSpPr>
          <p:nvPr/>
        </p:nvCxnSpPr>
        <p:spPr>
          <a:xfrm flipH="1" flipV="1">
            <a:off x="5957786" y="-4102"/>
            <a:ext cx="83350" cy="686210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7F2FC798-F878-904F-855C-36BC6C8C83A8}"/>
              </a:ext>
            </a:extLst>
          </p:cNvPr>
          <p:cNvSpPr txBox="1"/>
          <p:nvPr/>
        </p:nvSpPr>
        <p:spPr>
          <a:xfrm>
            <a:off x="-37558" y="1734856"/>
            <a:ext cx="2088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EXPENSES / PROFITS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DF405DD2-D8F5-D64F-80CE-3195311D41C2}"/>
              </a:ext>
            </a:extLst>
          </p:cNvPr>
          <p:cNvCxnSpPr>
            <a:cxnSpLocks/>
          </p:cNvCxnSpPr>
          <p:nvPr/>
        </p:nvCxnSpPr>
        <p:spPr>
          <a:xfrm>
            <a:off x="55839" y="2122109"/>
            <a:ext cx="4648836" cy="989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11237429-DEE7-F942-897E-9AE82CEA14DC}"/>
              </a:ext>
            </a:extLst>
          </p:cNvPr>
          <p:cNvSpPr/>
          <p:nvPr/>
        </p:nvSpPr>
        <p:spPr>
          <a:xfrm>
            <a:off x="6011243" y="533361"/>
            <a:ext cx="4860322" cy="11670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25A887F-A1E4-A94F-8827-B8DDB0D9BB62}"/>
              </a:ext>
            </a:extLst>
          </p:cNvPr>
          <p:cNvSpPr txBox="1"/>
          <p:nvPr/>
        </p:nvSpPr>
        <p:spPr>
          <a:xfrm>
            <a:off x="6091138" y="684550"/>
            <a:ext cx="1265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Tax </a:t>
            </a:r>
            <a:r>
              <a:rPr lang="en-GB" sz="1400" dirty="0"/>
              <a:t>( €/</a:t>
            </a:r>
            <a:r>
              <a:rPr lang="en-GB" sz="1400" dirty="0" err="1"/>
              <a:t>Mwh</a:t>
            </a:r>
            <a:r>
              <a:rPr lang="en-GB" sz="1400" dirty="0"/>
              <a:t>) 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FB66289-E2A3-DC45-9077-8EF0AB5E2746}"/>
              </a:ext>
            </a:extLst>
          </p:cNvPr>
          <p:cNvSpPr txBox="1"/>
          <p:nvPr/>
        </p:nvSpPr>
        <p:spPr>
          <a:xfrm>
            <a:off x="7433557" y="689207"/>
            <a:ext cx="886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Tr. B. </a:t>
            </a:r>
            <a:r>
              <a:rPr lang="en-GB" sz="1400" dirty="0"/>
              <a:t>(€)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D5AAA84-40D8-2A48-A45C-DBE8A67B0B26}"/>
              </a:ext>
            </a:extLst>
          </p:cNvPr>
          <p:cNvSpPr txBox="1"/>
          <p:nvPr/>
        </p:nvSpPr>
        <p:spPr>
          <a:xfrm>
            <a:off x="9390089" y="675989"/>
            <a:ext cx="1334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Incentive </a:t>
            </a:r>
            <a:r>
              <a:rPr lang="en-GB" sz="1400" dirty="0"/>
              <a:t>(%)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0EFBAF7F-7995-4D45-AD16-AB3BDAD700E2}"/>
              </a:ext>
            </a:extLst>
          </p:cNvPr>
          <p:cNvCxnSpPr>
            <a:cxnSpLocks/>
          </p:cNvCxnSpPr>
          <p:nvPr/>
        </p:nvCxnSpPr>
        <p:spPr>
          <a:xfrm flipV="1">
            <a:off x="7444856" y="702066"/>
            <a:ext cx="0" cy="96681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9D1D5677-EBFD-BC48-91B5-0FCDA99A1365}"/>
              </a:ext>
            </a:extLst>
          </p:cNvPr>
          <p:cNvCxnSpPr>
            <a:cxnSpLocks/>
          </p:cNvCxnSpPr>
          <p:nvPr/>
        </p:nvCxnSpPr>
        <p:spPr>
          <a:xfrm flipV="1">
            <a:off x="8379003" y="720465"/>
            <a:ext cx="0" cy="89024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15364B8C-37EF-0F41-868B-19E2401E1EC9}"/>
              </a:ext>
            </a:extLst>
          </p:cNvPr>
          <p:cNvSpPr/>
          <p:nvPr/>
        </p:nvSpPr>
        <p:spPr>
          <a:xfrm flipH="1">
            <a:off x="6190124" y="1113418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3BF84614-0837-5B48-A187-748C2F6AD0C9}"/>
              </a:ext>
            </a:extLst>
          </p:cNvPr>
          <p:cNvSpPr/>
          <p:nvPr/>
        </p:nvSpPr>
        <p:spPr>
          <a:xfrm flipH="1">
            <a:off x="6608368" y="1106048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5595765D-8A2B-B244-B58C-11165FFD4FE2}"/>
              </a:ext>
            </a:extLst>
          </p:cNvPr>
          <p:cNvSpPr/>
          <p:nvPr/>
        </p:nvSpPr>
        <p:spPr>
          <a:xfrm flipH="1">
            <a:off x="7060381" y="1110625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12D8022B-7F04-4947-AEC0-102824599677}"/>
              </a:ext>
            </a:extLst>
          </p:cNvPr>
          <p:cNvSpPr/>
          <p:nvPr/>
        </p:nvSpPr>
        <p:spPr>
          <a:xfrm flipH="1">
            <a:off x="9506598" y="1100069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114DBDC8-C32C-EA49-AEA0-11787E9F0648}"/>
              </a:ext>
            </a:extLst>
          </p:cNvPr>
          <p:cNvSpPr/>
          <p:nvPr/>
        </p:nvSpPr>
        <p:spPr>
          <a:xfrm flipH="1">
            <a:off x="9924842" y="1092699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F5BB8474-F5C9-8C4A-9F14-11B638E3DAE8}"/>
              </a:ext>
            </a:extLst>
          </p:cNvPr>
          <p:cNvSpPr/>
          <p:nvPr/>
        </p:nvSpPr>
        <p:spPr>
          <a:xfrm flipH="1">
            <a:off x="10376855" y="1097276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2614DFA-5A31-054C-B5B8-E20F9F20B605}"/>
              </a:ext>
            </a:extLst>
          </p:cNvPr>
          <p:cNvSpPr txBox="1"/>
          <p:nvPr/>
        </p:nvSpPr>
        <p:spPr>
          <a:xfrm>
            <a:off x="6134794" y="137068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50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A499BCB-6FCE-0840-96FD-6A21F821EFB3}"/>
              </a:ext>
            </a:extLst>
          </p:cNvPr>
          <p:cNvSpPr txBox="1"/>
          <p:nvPr/>
        </p:nvSpPr>
        <p:spPr>
          <a:xfrm>
            <a:off x="6570102" y="136641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50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FEDB217-7323-304B-B93B-C6DCC1C3021F}"/>
              </a:ext>
            </a:extLst>
          </p:cNvPr>
          <p:cNvSpPr txBox="1"/>
          <p:nvPr/>
        </p:nvSpPr>
        <p:spPr>
          <a:xfrm>
            <a:off x="7023678" y="136246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50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E96C0DE0-C4DE-284C-98D7-5672D48E55BC}"/>
              </a:ext>
            </a:extLst>
          </p:cNvPr>
          <p:cNvSpPr txBox="1"/>
          <p:nvPr/>
        </p:nvSpPr>
        <p:spPr>
          <a:xfrm>
            <a:off x="6997088" y="84252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BB11974A-F694-954F-AE66-05459D166F29}"/>
              </a:ext>
            </a:extLst>
          </p:cNvPr>
          <p:cNvSpPr txBox="1"/>
          <p:nvPr/>
        </p:nvSpPr>
        <p:spPr>
          <a:xfrm>
            <a:off x="8424193" y="70206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G. B. </a:t>
            </a:r>
            <a:r>
              <a:rPr lang="en-GB" sz="1400" dirty="0"/>
              <a:t>(€)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6A8B4D89-B831-2249-AD35-DE2D8AF88C25}"/>
              </a:ext>
            </a:extLst>
          </p:cNvPr>
          <p:cNvCxnSpPr>
            <a:cxnSpLocks/>
          </p:cNvCxnSpPr>
          <p:nvPr/>
        </p:nvCxnSpPr>
        <p:spPr>
          <a:xfrm flipV="1">
            <a:off x="9390089" y="740348"/>
            <a:ext cx="0" cy="89024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A68FCD56-E915-B542-9B36-5932BD6AC1A2}"/>
              </a:ext>
            </a:extLst>
          </p:cNvPr>
          <p:cNvCxnSpPr>
            <a:cxnSpLocks/>
          </p:cNvCxnSpPr>
          <p:nvPr/>
        </p:nvCxnSpPr>
        <p:spPr>
          <a:xfrm>
            <a:off x="6163141" y="1019020"/>
            <a:ext cx="4648836" cy="989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0C35A6A8-311E-8848-A927-425BFCB29726}"/>
              </a:ext>
            </a:extLst>
          </p:cNvPr>
          <p:cNvSpPr/>
          <p:nvPr/>
        </p:nvSpPr>
        <p:spPr>
          <a:xfrm>
            <a:off x="11556" y="533361"/>
            <a:ext cx="4860322" cy="11670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7771F7F-5552-BC49-85CD-FAFC69F65A5B}"/>
              </a:ext>
            </a:extLst>
          </p:cNvPr>
          <p:cNvSpPr txBox="1"/>
          <p:nvPr/>
        </p:nvSpPr>
        <p:spPr>
          <a:xfrm>
            <a:off x="92392" y="676342"/>
            <a:ext cx="1265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Tax </a:t>
            </a:r>
            <a:r>
              <a:rPr lang="en-GB" sz="1400" dirty="0"/>
              <a:t>( €/</a:t>
            </a:r>
            <a:r>
              <a:rPr lang="en-GB" sz="1400" dirty="0" err="1"/>
              <a:t>Mwh</a:t>
            </a:r>
            <a:r>
              <a:rPr lang="en-GB" sz="1400" dirty="0"/>
              <a:t>) 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A113A342-0EE4-664C-8ADA-AE09047F782A}"/>
              </a:ext>
            </a:extLst>
          </p:cNvPr>
          <p:cNvSpPr txBox="1"/>
          <p:nvPr/>
        </p:nvSpPr>
        <p:spPr>
          <a:xfrm>
            <a:off x="1434811" y="680999"/>
            <a:ext cx="886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Tr. B. </a:t>
            </a:r>
            <a:r>
              <a:rPr lang="en-GB" sz="1400" dirty="0"/>
              <a:t>(€)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55E63154-28BF-BF4A-A685-E1C5D1E37846}"/>
              </a:ext>
            </a:extLst>
          </p:cNvPr>
          <p:cNvSpPr txBox="1"/>
          <p:nvPr/>
        </p:nvSpPr>
        <p:spPr>
          <a:xfrm>
            <a:off x="3391343" y="667781"/>
            <a:ext cx="1334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Incentive </a:t>
            </a:r>
            <a:r>
              <a:rPr lang="en-GB" sz="1400" dirty="0"/>
              <a:t>(%)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03D81CC4-565F-E748-A116-4CAEF766752C}"/>
              </a:ext>
            </a:extLst>
          </p:cNvPr>
          <p:cNvCxnSpPr>
            <a:cxnSpLocks/>
          </p:cNvCxnSpPr>
          <p:nvPr/>
        </p:nvCxnSpPr>
        <p:spPr>
          <a:xfrm flipV="1">
            <a:off x="1446110" y="693858"/>
            <a:ext cx="0" cy="96681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413CDEDA-DC9D-B645-B64E-F70B14F4092A}"/>
              </a:ext>
            </a:extLst>
          </p:cNvPr>
          <p:cNvCxnSpPr>
            <a:cxnSpLocks/>
          </p:cNvCxnSpPr>
          <p:nvPr/>
        </p:nvCxnSpPr>
        <p:spPr>
          <a:xfrm flipV="1">
            <a:off x="2380257" y="712257"/>
            <a:ext cx="0" cy="89024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Oval 96">
            <a:extLst>
              <a:ext uri="{FF2B5EF4-FFF2-40B4-BE49-F238E27FC236}">
                <a16:creationId xmlns:a16="http://schemas.microsoft.com/office/drawing/2014/main" id="{15BB3DF5-CBE3-4844-8E9A-FDA38C7A7BFE}"/>
              </a:ext>
            </a:extLst>
          </p:cNvPr>
          <p:cNvSpPr/>
          <p:nvPr/>
        </p:nvSpPr>
        <p:spPr>
          <a:xfrm flipH="1">
            <a:off x="191378" y="1105210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DCAC83D7-D73D-FF42-8B1E-EF4BFB465CAE}"/>
              </a:ext>
            </a:extLst>
          </p:cNvPr>
          <p:cNvSpPr/>
          <p:nvPr/>
        </p:nvSpPr>
        <p:spPr>
          <a:xfrm flipH="1">
            <a:off x="609622" y="1097840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7A1E9724-D56C-5648-865E-8F7D1FFDF766}"/>
              </a:ext>
            </a:extLst>
          </p:cNvPr>
          <p:cNvSpPr/>
          <p:nvPr/>
        </p:nvSpPr>
        <p:spPr>
          <a:xfrm flipH="1">
            <a:off x="1061635" y="1102417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83DF1465-2B0B-AC49-95D1-C3F366DC4E38}"/>
              </a:ext>
            </a:extLst>
          </p:cNvPr>
          <p:cNvSpPr/>
          <p:nvPr/>
        </p:nvSpPr>
        <p:spPr>
          <a:xfrm flipH="1">
            <a:off x="3507852" y="1091861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9E3AFC8F-5017-5549-9135-CAE02DA020C2}"/>
              </a:ext>
            </a:extLst>
          </p:cNvPr>
          <p:cNvSpPr/>
          <p:nvPr/>
        </p:nvSpPr>
        <p:spPr>
          <a:xfrm flipH="1">
            <a:off x="3926096" y="1084491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30663904-52D2-B64F-9AD1-9B9F299C5B5B}"/>
              </a:ext>
            </a:extLst>
          </p:cNvPr>
          <p:cNvSpPr/>
          <p:nvPr/>
        </p:nvSpPr>
        <p:spPr>
          <a:xfrm flipH="1">
            <a:off x="4378109" y="1089068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B0CB62B5-F7E1-FD4C-B6D6-37B43CF88074}"/>
              </a:ext>
            </a:extLst>
          </p:cNvPr>
          <p:cNvSpPr txBox="1"/>
          <p:nvPr/>
        </p:nvSpPr>
        <p:spPr>
          <a:xfrm>
            <a:off x="108341" y="136247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50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EED83874-85DB-5A49-8B97-6A86A32FC375}"/>
              </a:ext>
            </a:extLst>
          </p:cNvPr>
          <p:cNvSpPr txBox="1"/>
          <p:nvPr/>
        </p:nvSpPr>
        <p:spPr>
          <a:xfrm>
            <a:off x="543649" y="135820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50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22FEB4B4-E591-7E4D-AE9F-EA83C47EF8FF}"/>
              </a:ext>
            </a:extLst>
          </p:cNvPr>
          <p:cNvSpPr txBox="1"/>
          <p:nvPr/>
        </p:nvSpPr>
        <p:spPr>
          <a:xfrm>
            <a:off x="997225" y="135425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50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4288A7E0-005E-3746-A64D-A36C3EE37415}"/>
              </a:ext>
            </a:extLst>
          </p:cNvPr>
          <p:cNvSpPr txBox="1"/>
          <p:nvPr/>
        </p:nvSpPr>
        <p:spPr>
          <a:xfrm>
            <a:off x="998342" y="83431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A3C7D65B-9654-3045-8B78-0486E7CA275C}"/>
              </a:ext>
            </a:extLst>
          </p:cNvPr>
          <p:cNvSpPr txBox="1"/>
          <p:nvPr/>
        </p:nvSpPr>
        <p:spPr>
          <a:xfrm>
            <a:off x="2425447" y="69385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G. B. </a:t>
            </a:r>
            <a:r>
              <a:rPr lang="en-GB" sz="1400" dirty="0"/>
              <a:t>(€)</a:t>
            </a: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A835B2E6-6A06-6E4C-9EF0-E1704BCD3809}"/>
              </a:ext>
            </a:extLst>
          </p:cNvPr>
          <p:cNvCxnSpPr>
            <a:cxnSpLocks/>
          </p:cNvCxnSpPr>
          <p:nvPr/>
        </p:nvCxnSpPr>
        <p:spPr>
          <a:xfrm flipV="1">
            <a:off x="3391343" y="732140"/>
            <a:ext cx="0" cy="89024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2" name="Table 111">
            <a:extLst>
              <a:ext uri="{FF2B5EF4-FFF2-40B4-BE49-F238E27FC236}">
                <a16:creationId xmlns:a16="http://schemas.microsoft.com/office/drawing/2014/main" id="{3B40E7C4-6AC6-FB48-A870-9DE8F4613490}"/>
              </a:ext>
            </a:extLst>
          </p:cNvPr>
          <p:cNvGraphicFramePr>
            <a:graphicFrameLocks noGrp="1"/>
          </p:cNvGraphicFramePr>
          <p:nvPr/>
        </p:nvGraphicFramePr>
        <p:xfrm>
          <a:off x="2633951" y="1092699"/>
          <a:ext cx="426607" cy="283845"/>
        </p:xfrm>
        <a:graphic>
          <a:graphicData uri="http://schemas.openxmlformats.org/drawingml/2006/table">
            <a:tbl>
              <a:tblPr/>
              <a:tblGrid>
                <a:gridCol w="426607">
                  <a:extLst>
                    <a:ext uri="{9D8B030D-6E8A-4147-A177-3AD203B41FA5}">
                      <a16:colId xmlns:a16="http://schemas.microsoft.com/office/drawing/2014/main" val="297089816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FI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472468"/>
                  </a:ext>
                </a:extLst>
              </a:tr>
            </a:tbl>
          </a:graphicData>
        </a:graphic>
      </p:graphicFrame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0F044A1E-01B4-9147-BAFE-EC9CA30E7B43}"/>
              </a:ext>
            </a:extLst>
          </p:cNvPr>
          <p:cNvCxnSpPr>
            <a:cxnSpLocks/>
          </p:cNvCxnSpPr>
          <p:nvPr/>
        </p:nvCxnSpPr>
        <p:spPr>
          <a:xfrm>
            <a:off x="142408" y="1010906"/>
            <a:ext cx="4648836" cy="989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tangle 113">
            <a:extLst>
              <a:ext uri="{FF2B5EF4-FFF2-40B4-BE49-F238E27FC236}">
                <a16:creationId xmlns:a16="http://schemas.microsoft.com/office/drawing/2014/main" id="{F7484C9A-BBEF-8745-A684-33BD4418A0F6}"/>
              </a:ext>
            </a:extLst>
          </p:cNvPr>
          <p:cNvSpPr/>
          <p:nvPr/>
        </p:nvSpPr>
        <p:spPr>
          <a:xfrm>
            <a:off x="3759" y="888"/>
            <a:ext cx="3231810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8FF1D220-AF8E-BB48-A28C-15756D7C147B}"/>
              </a:ext>
            </a:extLst>
          </p:cNvPr>
          <p:cNvSpPr txBox="1"/>
          <p:nvPr/>
        </p:nvSpPr>
        <p:spPr>
          <a:xfrm>
            <a:off x="-16422" y="26604"/>
            <a:ext cx="29522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COURNOT OLIGOPOLY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64E7AC69-2DD9-2C4C-A4A0-C535BA26D363}"/>
              </a:ext>
            </a:extLst>
          </p:cNvPr>
          <p:cNvSpPr/>
          <p:nvPr/>
        </p:nvSpPr>
        <p:spPr>
          <a:xfrm>
            <a:off x="6003992" y="7438"/>
            <a:ext cx="3231810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6F4ABAEE-8087-CB40-BF1C-71D069008201}"/>
              </a:ext>
            </a:extLst>
          </p:cNvPr>
          <p:cNvSpPr txBox="1"/>
          <p:nvPr/>
        </p:nvSpPr>
        <p:spPr>
          <a:xfrm>
            <a:off x="6011243" y="33154"/>
            <a:ext cx="29522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COURNOT OLIGOPOLY</a:t>
            </a:r>
          </a:p>
        </p:txBody>
      </p:sp>
      <p:graphicFrame>
        <p:nvGraphicFramePr>
          <p:cNvPr id="118" name="Table 117">
            <a:extLst>
              <a:ext uri="{FF2B5EF4-FFF2-40B4-BE49-F238E27FC236}">
                <a16:creationId xmlns:a16="http://schemas.microsoft.com/office/drawing/2014/main" id="{27FC677F-FCBD-5045-87F3-EA47F6584B9E}"/>
              </a:ext>
            </a:extLst>
          </p:cNvPr>
          <p:cNvGraphicFramePr>
            <a:graphicFrameLocks noGrp="1"/>
          </p:cNvGraphicFramePr>
          <p:nvPr/>
        </p:nvGraphicFramePr>
        <p:xfrm>
          <a:off x="1698380" y="1099521"/>
          <a:ext cx="395084" cy="283845"/>
        </p:xfrm>
        <a:graphic>
          <a:graphicData uri="http://schemas.openxmlformats.org/drawingml/2006/table">
            <a:tbl>
              <a:tblPr/>
              <a:tblGrid>
                <a:gridCol w="395084">
                  <a:extLst>
                    <a:ext uri="{9D8B030D-6E8A-4147-A177-3AD203B41FA5}">
                      <a16:colId xmlns:a16="http://schemas.microsoft.com/office/drawing/2014/main" val="297089816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FI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472468"/>
                  </a:ext>
                </a:extLst>
              </a:tr>
            </a:tbl>
          </a:graphicData>
        </a:graphic>
      </p:graphicFrame>
      <p:graphicFrame>
        <p:nvGraphicFramePr>
          <p:cNvPr id="119" name="Table 118">
            <a:extLst>
              <a:ext uri="{FF2B5EF4-FFF2-40B4-BE49-F238E27FC236}">
                <a16:creationId xmlns:a16="http://schemas.microsoft.com/office/drawing/2014/main" id="{3289906F-0A3A-1F49-B347-CC6370D74443}"/>
              </a:ext>
            </a:extLst>
          </p:cNvPr>
          <p:cNvGraphicFramePr>
            <a:graphicFrameLocks noGrp="1"/>
          </p:cNvGraphicFramePr>
          <p:nvPr/>
        </p:nvGraphicFramePr>
        <p:xfrm>
          <a:off x="8585477" y="1023087"/>
          <a:ext cx="426607" cy="283845"/>
        </p:xfrm>
        <a:graphic>
          <a:graphicData uri="http://schemas.openxmlformats.org/drawingml/2006/table">
            <a:tbl>
              <a:tblPr/>
              <a:tblGrid>
                <a:gridCol w="426607">
                  <a:extLst>
                    <a:ext uri="{9D8B030D-6E8A-4147-A177-3AD203B41FA5}">
                      <a16:colId xmlns:a16="http://schemas.microsoft.com/office/drawing/2014/main" val="297089816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FI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472468"/>
                  </a:ext>
                </a:extLst>
              </a:tr>
            </a:tbl>
          </a:graphicData>
        </a:graphic>
      </p:graphicFrame>
      <p:graphicFrame>
        <p:nvGraphicFramePr>
          <p:cNvPr id="120" name="Table 119">
            <a:extLst>
              <a:ext uri="{FF2B5EF4-FFF2-40B4-BE49-F238E27FC236}">
                <a16:creationId xmlns:a16="http://schemas.microsoft.com/office/drawing/2014/main" id="{50A945C8-79D1-264A-A602-3A52E7AB2CC0}"/>
              </a:ext>
            </a:extLst>
          </p:cNvPr>
          <p:cNvGraphicFramePr>
            <a:graphicFrameLocks noGrp="1"/>
          </p:cNvGraphicFramePr>
          <p:nvPr/>
        </p:nvGraphicFramePr>
        <p:xfrm>
          <a:off x="7649906" y="1029909"/>
          <a:ext cx="395084" cy="283845"/>
        </p:xfrm>
        <a:graphic>
          <a:graphicData uri="http://schemas.openxmlformats.org/drawingml/2006/table">
            <a:tbl>
              <a:tblPr/>
              <a:tblGrid>
                <a:gridCol w="395084">
                  <a:extLst>
                    <a:ext uri="{9D8B030D-6E8A-4147-A177-3AD203B41FA5}">
                      <a16:colId xmlns:a16="http://schemas.microsoft.com/office/drawing/2014/main" val="297089816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FI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472468"/>
                  </a:ext>
                </a:extLst>
              </a:tr>
            </a:tbl>
          </a:graphicData>
        </a:graphic>
      </p:graphicFrame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A947196A-B4AB-F34B-9D2C-BFF2ED2027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2692262"/>
              </p:ext>
            </p:extLst>
          </p:nvPr>
        </p:nvGraphicFramePr>
        <p:xfrm>
          <a:off x="171355" y="3327601"/>
          <a:ext cx="245084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1387">
                  <a:extLst>
                    <a:ext uri="{9D8B030D-6E8A-4147-A177-3AD203B41FA5}">
                      <a16:colId xmlns:a16="http://schemas.microsoft.com/office/drawing/2014/main" val="4095897303"/>
                    </a:ext>
                  </a:extLst>
                </a:gridCol>
                <a:gridCol w="1319459">
                  <a:extLst>
                    <a:ext uri="{9D8B030D-6E8A-4147-A177-3AD203B41FA5}">
                      <a16:colId xmlns:a16="http://schemas.microsoft.com/office/drawing/2014/main" val="618606544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Producer 1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377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/>
                        <a:t>Inv. costs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-1.0e6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4579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/>
                        <a:t>Other costs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-5.6798703e6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8198897"/>
                  </a:ext>
                </a:extLst>
              </a:tr>
            </a:tbl>
          </a:graphicData>
        </a:graphic>
      </p:graphicFrame>
      <p:graphicFrame>
        <p:nvGraphicFramePr>
          <p:cNvPr id="125" name="Table 3">
            <a:extLst>
              <a:ext uri="{FF2B5EF4-FFF2-40B4-BE49-F238E27FC236}">
                <a16:creationId xmlns:a16="http://schemas.microsoft.com/office/drawing/2014/main" id="{AE992079-A989-5047-B6F5-7B18928B4E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0188824"/>
              </p:ext>
            </p:extLst>
          </p:nvPr>
        </p:nvGraphicFramePr>
        <p:xfrm>
          <a:off x="2817154" y="3327601"/>
          <a:ext cx="277212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9699">
                  <a:extLst>
                    <a:ext uri="{9D8B030D-6E8A-4147-A177-3AD203B41FA5}">
                      <a16:colId xmlns:a16="http://schemas.microsoft.com/office/drawing/2014/main" val="4095897303"/>
                    </a:ext>
                  </a:extLst>
                </a:gridCol>
                <a:gridCol w="1492426">
                  <a:extLst>
                    <a:ext uri="{9D8B030D-6E8A-4147-A177-3AD203B41FA5}">
                      <a16:colId xmlns:a16="http://schemas.microsoft.com/office/drawing/2014/main" val="618606544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Producer 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377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/>
                        <a:t>Inv. costs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-1.0e6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4579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/>
                        <a:t>Other costs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-5.7362261e6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8198897"/>
                  </a:ext>
                </a:extLst>
              </a:tr>
            </a:tbl>
          </a:graphicData>
        </a:graphic>
      </p:graphicFrame>
      <p:graphicFrame>
        <p:nvGraphicFramePr>
          <p:cNvPr id="126" name="Table 3">
            <a:extLst>
              <a:ext uri="{FF2B5EF4-FFF2-40B4-BE49-F238E27FC236}">
                <a16:creationId xmlns:a16="http://schemas.microsoft.com/office/drawing/2014/main" id="{06838F76-31B6-BE48-A8FB-D88EC51BFE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6511742"/>
              </p:ext>
            </p:extLst>
          </p:nvPr>
        </p:nvGraphicFramePr>
        <p:xfrm>
          <a:off x="1752371" y="2209612"/>
          <a:ext cx="245084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1387">
                  <a:extLst>
                    <a:ext uri="{9D8B030D-6E8A-4147-A177-3AD203B41FA5}">
                      <a16:colId xmlns:a16="http://schemas.microsoft.com/office/drawing/2014/main" val="4095897303"/>
                    </a:ext>
                  </a:extLst>
                </a:gridCol>
                <a:gridCol w="1319459">
                  <a:extLst>
                    <a:ext uri="{9D8B030D-6E8A-4147-A177-3AD203B41FA5}">
                      <a16:colId xmlns:a16="http://schemas.microsoft.com/office/drawing/2014/main" val="618606544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GB" dirty="0"/>
                        <a:t>TSO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377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Inv. costs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-500000.0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4579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Op. costs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-14224.00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819889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23F5BF75-2038-F245-87B6-BA920ABD2C81}"/>
              </a:ext>
            </a:extLst>
          </p:cNvPr>
          <p:cNvSpPr txBox="1"/>
          <p:nvPr/>
        </p:nvSpPr>
        <p:spPr>
          <a:xfrm>
            <a:off x="1235268" y="4773195"/>
            <a:ext cx="3205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Total welfare</a:t>
            </a:r>
            <a:r>
              <a:rPr lang="en-GB" sz="1400" dirty="0"/>
              <a:t>: 6.589227649666158e6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FA17BDD5-9354-5441-9740-585950172A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7737992"/>
              </p:ext>
            </p:extLst>
          </p:nvPr>
        </p:nvGraphicFramePr>
        <p:xfrm>
          <a:off x="1324388" y="5105414"/>
          <a:ext cx="345560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5572">
                  <a:extLst>
                    <a:ext uri="{9D8B030D-6E8A-4147-A177-3AD203B41FA5}">
                      <a16:colId xmlns:a16="http://schemas.microsoft.com/office/drawing/2014/main" val="3402674413"/>
                    </a:ext>
                  </a:extLst>
                </a:gridCol>
                <a:gridCol w="2470034">
                  <a:extLst>
                    <a:ext uri="{9D8B030D-6E8A-4147-A177-3AD203B41FA5}">
                      <a16:colId xmlns:a16="http://schemas.microsoft.com/office/drawing/2014/main" val="34675706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REVENUE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1735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/>
                        <a:t>Node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3.1244973e6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2152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/>
                        <a:t>Node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2.5988277e6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49012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/>
                        <a:t>Node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1.06354149e7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630686"/>
                  </a:ext>
                </a:extLst>
              </a:tr>
            </a:tbl>
          </a:graphicData>
        </a:graphic>
      </p:graphicFrame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DC20C5BE-27C2-EE4D-93AA-3F920DC2A3B5}"/>
              </a:ext>
            </a:extLst>
          </p:cNvPr>
          <p:cNvCxnSpPr>
            <a:cxnSpLocks/>
          </p:cNvCxnSpPr>
          <p:nvPr/>
        </p:nvCxnSpPr>
        <p:spPr>
          <a:xfrm>
            <a:off x="203380" y="4591817"/>
            <a:ext cx="5385899" cy="989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0F9E9434-E2DE-ED4C-93DB-2D13149F8220}"/>
              </a:ext>
            </a:extLst>
          </p:cNvPr>
          <p:cNvSpPr txBox="1"/>
          <p:nvPr/>
        </p:nvSpPr>
        <p:spPr>
          <a:xfrm>
            <a:off x="5991972" y="1767111"/>
            <a:ext cx="2088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EXPENSES / PROFITS</a:t>
            </a: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3B0B6C9A-ABB9-6445-B7BD-673C47C025A9}"/>
              </a:ext>
            </a:extLst>
          </p:cNvPr>
          <p:cNvCxnSpPr>
            <a:cxnSpLocks/>
          </p:cNvCxnSpPr>
          <p:nvPr/>
        </p:nvCxnSpPr>
        <p:spPr>
          <a:xfrm>
            <a:off x="6085369" y="2154364"/>
            <a:ext cx="4648836" cy="989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1" name="Table 3">
            <a:extLst>
              <a:ext uri="{FF2B5EF4-FFF2-40B4-BE49-F238E27FC236}">
                <a16:creationId xmlns:a16="http://schemas.microsoft.com/office/drawing/2014/main" id="{49E7B422-F31D-7B4F-928B-22B7773365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0187737"/>
              </p:ext>
            </p:extLst>
          </p:nvPr>
        </p:nvGraphicFramePr>
        <p:xfrm>
          <a:off x="6200885" y="3359856"/>
          <a:ext cx="245084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1387">
                  <a:extLst>
                    <a:ext uri="{9D8B030D-6E8A-4147-A177-3AD203B41FA5}">
                      <a16:colId xmlns:a16="http://schemas.microsoft.com/office/drawing/2014/main" val="4095897303"/>
                    </a:ext>
                  </a:extLst>
                </a:gridCol>
                <a:gridCol w="1319459">
                  <a:extLst>
                    <a:ext uri="{9D8B030D-6E8A-4147-A177-3AD203B41FA5}">
                      <a16:colId xmlns:a16="http://schemas.microsoft.com/office/drawing/2014/main" val="618606544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Producer 1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377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/>
                        <a:t>Inv. costs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-1.0e6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4579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/>
                        <a:t>Other costs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-6.4535508e6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8198897"/>
                  </a:ext>
                </a:extLst>
              </a:tr>
            </a:tbl>
          </a:graphicData>
        </a:graphic>
      </p:graphicFrame>
      <p:graphicFrame>
        <p:nvGraphicFramePr>
          <p:cNvPr id="132" name="Table 3">
            <a:extLst>
              <a:ext uri="{FF2B5EF4-FFF2-40B4-BE49-F238E27FC236}">
                <a16:creationId xmlns:a16="http://schemas.microsoft.com/office/drawing/2014/main" id="{3B7E5401-1586-584A-9E32-4D19E64F4C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280042"/>
              </p:ext>
            </p:extLst>
          </p:nvPr>
        </p:nvGraphicFramePr>
        <p:xfrm>
          <a:off x="7781901" y="2241867"/>
          <a:ext cx="245084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1387">
                  <a:extLst>
                    <a:ext uri="{9D8B030D-6E8A-4147-A177-3AD203B41FA5}">
                      <a16:colId xmlns:a16="http://schemas.microsoft.com/office/drawing/2014/main" val="4095897303"/>
                    </a:ext>
                  </a:extLst>
                </a:gridCol>
                <a:gridCol w="1319459">
                  <a:extLst>
                    <a:ext uri="{9D8B030D-6E8A-4147-A177-3AD203B41FA5}">
                      <a16:colId xmlns:a16="http://schemas.microsoft.com/office/drawing/2014/main" val="618606544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GB" dirty="0"/>
                        <a:t>TSO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377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Inv. costs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-500000.0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4579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Op. costs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-14224.00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8198897"/>
                  </a:ext>
                </a:extLst>
              </a:tr>
            </a:tbl>
          </a:graphicData>
        </a:graphic>
      </p:graphicFrame>
      <p:sp>
        <p:nvSpPr>
          <p:cNvPr id="133" name="TextBox 132">
            <a:extLst>
              <a:ext uri="{FF2B5EF4-FFF2-40B4-BE49-F238E27FC236}">
                <a16:creationId xmlns:a16="http://schemas.microsoft.com/office/drawing/2014/main" id="{C56F7A94-E538-844B-AB3E-50F30192D68F}"/>
              </a:ext>
            </a:extLst>
          </p:cNvPr>
          <p:cNvSpPr txBox="1"/>
          <p:nvPr/>
        </p:nvSpPr>
        <p:spPr>
          <a:xfrm>
            <a:off x="7264798" y="4805450"/>
            <a:ext cx="3165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Total welfare</a:t>
            </a:r>
            <a:r>
              <a:rPr lang="en-GB" sz="1400" dirty="0"/>
              <a:t>: 6.700318525488517e6</a:t>
            </a:r>
          </a:p>
        </p:txBody>
      </p:sp>
      <p:graphicFrame>
        <p:nvGraphicFramePr>
          <p:cNvPr id="134" name="Table 6">
            <a:extLst>
              <a:ext uri="{FF2B5EF4-FFF2-40B4-BE49-F238E27FC236}">
                <a16:creationId xmlns:a16="http://schemas.microsoft.com/office/drawing/2014/main" id="{DC74E5B5-9C1E-F94D-876D-83FC73FF24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2440401"/>
              </p:ext>
            </p:extLst>
          </p:nvPr>
        </p:nvGraphicFramePr>
        <p:xfrm>
          <a:off x="7353918" y="5137669"/>
          <a:ext cx="345560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5572">
                  <a:extLst>
                    <a:ext uri="{9D8B030D-6E8A-4147-A177-3AD203B41FA5}">
                      <a16:colId xmlns:a16="http://schemas.microsoft.com/office/drawing/2014/main" val="3402674413"/>
                    </a:ext>
                  </a:extLst>
                </a:gridCol>
                <a:gridCol w="2470034">
                  <a:extLst>
                    <a:ext uri="{9D8B030D-6E8A-4147-A177-3AD203B41FA5}">
                      <a16:colId xmlns:a16="http://schemas.microsoft.com/office/drawing/2014/main" val="34675706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REVENUE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1735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/>
                        <a:t>Node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3.4810204e6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2152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/>
                        <a:t>Node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2.8265749e6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49012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/>
                        <a:t>Node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1.16255279e7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630686"/>
                  </a:ext>
                </a:extLst>
              </a:tr>
            </a:tbl>
          </a:graphicData>
        </a:graphic>
      </p:graphicFrame>
      <p:graphicFrame>
        <p:nvGraphicFramePr>
          <p:cNvPr id="135" name="Table 3">
            <a:extLst>
              <a:ext uri="{FF2B5EF4-FFF2-40B4-BE49-F238E27FC236}">
                <a16:creationId xmlns:a16="http://schemas.microsoft.com/office/drawing/2014/main" id="{921226FC-8ECC-3340-B74D-E091C0270D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2338427"/>
              </p:ext>
            </p:extLst>
          </p:nvPr>
        </p:nvGraphicFramePr>
        <p:xfrm>
          <a:off x="9049694" y="3359856"/>
          <a:ext cx="277212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9699">
                  <a:extLst>
                    <a:ext uri="{9D8B030D-6E8A-4147-A177-3AD203B41FA5}">
                      <a16:colId xmlns:a16="http://schemas.microsoft.com/office/drawing/2014/main" val="4095897303"/>
                    </a:ext>
                  </a:extLst>
                </a:gridCol>
                <a:gridCol w="1492426">
                  <a:extLst>
                    <a:ext uri="{9D8B030D-6E8A-4147-A177-3AD203B41FA5}">
                      <a16:colId xmlns:a16="http://schemas.microsoft.com/office/drawing/2014/main" val="618606544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Producer 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377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/>
                        <a:t>Inv. costs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-1.0e6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4579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/>
                        <a:t>Other costs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-7.2180783e6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8198897"/>
                  </a:ext>
                </a:extLst>
              </a:tr>
            </a:tbl>
          </a:graphicData>
        </a:graphic>
      </p:graphicFrame>
      <p:sp>
        <p:nvSpPr>
          <p:cNvPr id="121" name="TextBox 120">
            <a:extLst>
              <a:ext uri="{FF2B5EF4-FFF2-40B4-BE49-F238E27FC236}">
                <a16:creationId xmlns:a16="http://schemas.microsoft.com/office/drawing/2014/main" id="{90D54821-56AD-EA42-A132-962438B50B41}"/>
              </a:ext>
            </a:extLst>
          </p:cNvPr>
          <p:cNvSpPr txBox="1"/>
          <p:nvPr/>
        </p:nvSpPr>
        <p:spPr>
          <a:xfrm>
            <a:off x="9451027" y="136433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70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099808B-31A7-0347-818F-CDF3FFBBAEEF}"/>
              </a:ext>
            </a:extLst>
          </p:cNvPr>
          <p:cNvSpPr txBox="1"/>
          <p:nvPr/>
        </p:nvSpPr>
        <p:spPr>
          <a:xfrm>
            <a:off x="9886335" y="136005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70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3DA61092-9FA2-8C42-ADD3-2FD22B99CC51}"/>
              </a:ext>
            </a:extLst>
          </p:cNvPr>
          <p:cNvSpPr txBox="1"/>
          <p:nvPr/>
        </p:nvSpPr>
        <p:spPr>
          <a:xfrm>
            <a:off x="10284495" y="135610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70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A4F88D4-6888-5542-8FA7-424C3A261FFA}"/>
              </a:ext>
            </a:extLst>
          </p:cNvPr>
          <p:cNvSpPr txBox="1"/>
          <p:nvPr/>
        </p:nvSpPr>
        <p:spPr>
          <a:xfrm>
            <a:off x="3433809" y="135612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50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F880DD63-1F02-8445-AE28-584F9F50375B}"/>
              </a:ext>
            </a:extLst>
          </p:cNvPr>
          <p:cNvSpPr txBox="1"/>
          <p:nvPr/>
        </p:nvSpPr>
        <p:spPr>
          <a:xfrm>
            <a:off x="3869117" y="135184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50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3CE5041D-9929-2D46-B30F-2D695E149BAD}"/>
              </a:ext>
            </a:extLst>
          </p:cNvPr>
          <p:cNvSpPr txBox="1"/>
          <p:nvPr/>
        </p:nvSpPr>
        <p:spPr>
          <a:xfrm>
            <a:off x="4322693" y="134789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50</a:t>
            </a:r>
          </a:p>
        </p:txBody>
      </p:sp>
    </p:spTree>
    <p:extLst>
      <p:ext uri="{BB962C8B-B14F-4D97-AF65-F5344CB8AC3E}">
        <p14:creationId xmlns:p14="http://schemas.microsoft.com/office/powerpoint/2010/main" val="4002204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5" name="Table 25">
            <a:extLst>
              <a:ext uri="{FF2B5EF4-FFF2-40B4-BE49-F238E27FC236}">
                <a16:creationId xmlns:a16="http://schemas.microsoft.com/office/drawing/2014/main" id="{A7ABF8D2-A654-1A4F-A1F3-C77AB599C8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2154965"/>
              </p:ext>
            </p:extLst>
          </p:nvPr>
        </p:nvGraphicFramePr>
        <p:xfrm>
          <a:off x="-7278" y="465479"/>
          <a:ext cx="4070672" cy="10732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65670">
                  <a:extLst>
                    <a:ext uri="{9D8B030D-6E8A-4147-A177-3AD203B41FA5}">
                      <a16:colId xmlns:a16="http://schemas.microsoft.com/office/drawing/2014/main" val="3855855779"/>
                    </a:ext>
                  </a:extLst>
                </a:gridCol>
                <a:gridCol w="1022943">
                  <a:extLst>
                    <a:ext uri="{9D8B030D-6E8A-4147-A177-3AD203B41FA5}">
                      <a16:colId xmlns:a16="http://schemas.microsoft.com/office/drawing/2014/main" val="556382373"/>
                    </a:ext>
                  </a:extLst>
                </a:gridCol>
                <a:gridCol w="511927">
                  <a:extLst>
                    <a:ext uri="{9D8B030D-6E8A-4147-A177-3AD203B41FA5}">
                      <a16:colId xmlns:a16="http://schemas.microsoft.com/office/drawing/2014/main" val="3937502430"/>
                    </a:ext>
                  </a:extLst>
                </a:gridCol>
                <a:gridCol w="1071108">
                  <a:extLst>
                    <a:ext uri="{9D8B030D-6E8A-4147-A177-3AD203B41FA5}">
                      <a16:colId xmlns:a16="http://schemas.microsoft.com/office/drawing/2014/main" val="3433130992"/>
                    </a:ext>
                  </a:extLst>
                </a:gridCol>
                <a:gridCol w="1099024">
                  <a:extLst>
                    <a:ext uri="{9D8B030D-6E8A-4147-A177-3AD203B41FA5}">
                      <a16:colId xmlns:a16="http://schemas.microsoft.com/office/drawing/2014/main" val="1934684064"/>
                    </a:ext>
                  </a:extLst>
                </a:gridCol>
              </a:tblGrid>
              <a:tr h="341694">
                <a:tc>
                  <a:txBody>
                    <a:bodyPr/>
                    <a:lstStyle/>
                    <a:p>
                      <a:r>
                        <a:rPr lang="en-GB" sz="1600"/>
                        <a:t>S.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VRES gen.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% 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Conv. gen.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Consum.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276967"/>
                  </a:ext>
                </a:extLst>
              </a:tr>
              <a:tr h="341694">
                <a:tc>
                  <a:txBody>
                    <a:bodyPr/>
                    <a:lstStyle/>
                    <a:p>
                      <a:r>
                        <a:rPr lang="en-GB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17710.8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37348.4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55059.2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2068143"/>
                  </a:ext>
                </a:extLst>
              </a:tr>
              <a:tr h="341694">
                <a:tc>
                  <a:txBody>
                    <a:bodyPr/>
                    <a:lstStyle/>
                    <a:p>
                      <a:r>
                        <a:rPr lang="en-GB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14892.7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37348.4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52241.1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2043723"/>
                  </a:ext>
                </a:extLst>
              </a:tr>
            </a:tbl>
          </a:graphicData>
        </a:graphic>
      </p:graphicFrame>
      <p:sp>
        <p:nvSpPr>
          <p:cNvPr id="78" name="Rectangle 77">
            <a:extLst>
              <a:ext uri="{FF2B5EF4-FFF2-40B4-BE49-F238E27FC236}">
                <a16:creationId xmlns:a16="http://schemas.microsoft.com/office/drawing/2014/main" id="{5FA3D60C-A525-C146-8517-1AE0A11C2D18}"/>
              </a:ext>
            </a:extLst>
          </p:cNvPr>
          <p:cNvSpPr/>
          <p:nvPr/>
        </p:nvSpPr>
        <p:spPr>
          <a:xfrm>
            <a:off x="3759" y="888"/>
            <a:ext cx="3231810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4C7D7D8E-1547-074B-B339-E0880CAF4CC5}"/>
              </a:ext>
            </a:extLst>
          </p:cNvPr>
          <p:cNvSpPr/>
          <p:nvPr/>
        </p:nvSpPr>
        <p:spPr>
          <a:xfrm>
            <a:off x="8029320" y="4184327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62E6286B-61D0-D343-9CBE-419295DE8812}"/>
              </a:ext>
            </a:extLst>
          </p:cNvPr>
          <p:cNvSpPr/>
          <p:nvPr/>
        </p:nvSpPr>
        <p:spPr>
          <a:xfrm>
            <a:off x="3990951" y="1817786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F45169-2483-5C47-BA46-18E84CB0D8C0}"/>
              </a:ext>
            </a:extLst>
          </p:cNvPr>
          <p:cNvSpPr/>
          <p:nvPr/>
        </p:nvSpPr>
        <p:spPr>
          <a:xfrm>
            <a:off x="144208" y="4181040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F5EBFD5-D8F0-6540-9CF0-FF816EA525D1}"/>
              </a:ext>
            </a:extLst>
          </p:cNvPr>
          <p:cNvSpPr/>
          <p:nvPr/>
        </p:nvSpPr>
        <p:spPr>
          <a:xfrm flipH="1">
            <a:off x="1515632" y="2622304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EEBCD5F-D361-424F-BA5A-A8ED2D266DE8}"/>
              </a:ext>
            </a:extLst>
          </p:cNvPr>
          <p:cNvCxnSpPr>
            <a:cxnSpLocks/>
          </p:cNvCxnSpPr>
          <p:nvPr/>
        </p:nvCxnSpPr>
        <p:spPr>
          <a:xfrm>
            <a:off x="2039157" y="4277506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Graphic 26" descr="Factory with solid fill">
            <a:extLst>
              <a:ext uri="{FF2B5EF4-FFF2-40B4-BE49-F238E27FC236}">
                <a16:creationId xmlns:a16="http://schemas.microsoft.com/office/drawing/2014/main" id="{B02E258B-64B2-BC47-A23F-1543BD657C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8495" y="4214112"/>
            <a:ext cx="602046" cy="602046"/>
          </a:xfrm>
          <a:prstGeom prst="rect">
            <a:avLst/>
          </a:prstGeom>
        </p:spPr>
      </p:pic>
      <p:pic>
        <p:nvPicPr>
          <p:cNvPr id="29" name="Graphic 28" descr="Leaf with solid fill">
            <a:extLst>
              <a:ext uri="{FF2B5EF4-FFF2-40B4-BE49-F238E27FC236}">
                <a16:creationId xmlns:a16="http://schemas.microsoft.com/office/drawing/2014/main" id="{CC19B339-F822-E642-97E6-0D32D40ADC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1819" y="4230651"/>
            <a:ext cx="602045" cy="60204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8B226E33-3CD0-874E-B643-4062C6D68869}"/>
              </a:ext>
            </a:extLst>
          </p:cNvPr>
          <p:cNvSpPr txBox="1"/>
          <p:nvPr/>
        </p:nvSpPr>
        <p:spPr>
          <a:xfrm>
            <a:off x="177188" y="4816158"/>
            <a:ext cx="1101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15 MW</a:t>
            </a:r>
          </a:p>
        </p:txBody>
      </p:sp>
      <p:pic>
        <p:nvPicPr>
          <p:cNvPr id="34" name="Graphic 33" descr="Factory with solid fill">
            <a:extLst>
              <a:ext uri="{FF2B5EF4-FFF2-40B4-BE49-F238E27FC236}">
                <a16:creationId xmlns:a16="http://schemas.microsoft.com/office/drawing/2014/main" id="{F671D17E-BA54-BD46-A541-69125C9A747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156592" y="4230650"/>
            <a:ext cx="602046" cy="602046"/>
          </a:xfrm>
          <a:prstGeom prst="rect">
            <a:avLst/>
          </a:prstGeom>
        </p:spPr>
      </p:pic>
      <p:pic>
        <p:nvPicPr>
          <p:cNvPr id="35" name="Graphic 34" descr="Leaf with solid fill">
            <a:extLst>
              <a:ext uri="{FF2B5EF4-FFF2-40B4-BE49-F238E27FC236}">
                <a16:creationId xmlns:a16="http://schemas.microsoft.com/office/drawing/2014/main" id="{B3CCA32A-425D-A14A-9FAF-ECD625D58C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39916" y="4247189"/>
            <a:ext cx="602045" cy="602045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090290A4-8A7B-EA47-88EB-BE9F6732D26C}"/>
              </a:ext>
            </a:extLst>
          </p:cNvPr>
          <p:cNvSpPr txBox="1"/>
          <p:nvPr/>
        </p:nvSpPr>
        <p:spPr>
          <a:xfrm>
            <a:off x="3019706" y="476873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8 MW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06862A9-19AD-F145-8964-0F63102F45FA}"/>
              </a:ext>
            </a:extLst>
          </p:cNvPr>
          <p:cNvSpPr/>
          <p:nvPr/>
        </p:nvSpPr>
        <p:spPr>
          <a:xfrm flipH="1">
            <a:off x="5397862" y="324495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DA95616-2C80-1C4E-9EFE-6B76D2A8002E}"/>
              </a:ext>
            </a:extLst>
          </p:cNvPr>
          <p:cNvCxnSpPr>
            <a:cxnSpLocks/>
          </p:cNvCxnSpPr>
          <p:nvPr/>
        </p:nvCxnSpPr>
        <p:spPr>
          <a:xfrm>
            <a:off x="5921387" y="1979697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Graphic 42" descr="Factory with solid fill">
            <a:extLst>
              <a:ext uri="{FF2B5EF4-FFF2-40B4-BE49-F238E27FC236}">
                <a16:creationId xmlns:a16="http://schemas.microsoft.com/office/drawing/2014/main" id="{131BACD5-A597-2947-9978-A83ED59739E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090725" y="1916303"/>
            <a:ext cx="602046" cy="602046"/>
          </a:xfrm>
          <a:prstGeom prst="rect">
            <a:avLst/>
          </a:prstGeom>
        </p:spPr>
      </p:pic>
      <p:pic>
        <p:nvPicPr>
          <p:cNvPr id="44" name="Graphic 43" descr="Leaf with solid fill">
            <a:extLst>
              <a:ext uri="{FF2B5EF4-FFF2-40B4-BE49-F238E27FC236}">
                <a16:creationId xmlns:a16="http://schemas.microsoft.com/office/drawing/2014/main" id="{55D5FDFE-E2D2-2D4E-BAD9-D696515D756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274049" y="1932842"/>
            <a:ext cx="602045" cy="602045"/>
          </a:xfrm>
          <a:prstGeom prst="rect">
            <a:avLst/>
          </a:prstGeom>
        </p:spPr>
      </p:pic>
      <p:pic>
        <p:nvPicPr>
          <p:cNvPr id="47" name="Graphic 46" descr="Factory with solid fill">
            <a:extLst>
              <a:ext uri="{FF2B5EF4-FFF2-40B4-BE49-F238E27FC236}">
                <a16:creationId xmlns:a16="http://schemas.microsoft.com/office/drawing/2014/main" id="{030B6A89-745C-1B42-B029-D8E440B9B59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038822" y="1932841"/>
            <a:ext cx="602046" cy="602046"/>
          </a:xfrm>
          <a:prstGeom prst="rect">
            <a:avLst/>
          </a:prstGeom>
        </p:spPr>
      </p:pic>
      <p:pic>
        <p:nvPicPr>
          <p:cNvPr id="48" name="Graphic 47" descr="Leaf with solid fill">
            <a:extLst>
              <a:ext uri="{FF2B5EF4-FFF2-40B4-BE49-F238E27FC236}">
                <a16:creationId xmlns:a16="http://schemas.microsoft.com/office/drawing/2014/main" id="{3B660BB7-87F9-0641-9B09-22FF55DE989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222146" y="1949380"/>
            <a:ext cx="602045" cy="602045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DC084B0B-58CA-DE4A-B630-3DDCF327DBA4}"/>
              </a:ext>
            </a:extLst>
          </p:cNvPr>
          <p:cNvSpPr txBox="1"/>
          <p:nvPr/>
        </p:nvSpPr>
        <p:spPr>
          <a:xfrm>
            <a:off x="4953839" y="2470928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CC5513C-9668-6345-AA0B-2670BFA291E8}"/>
              </a:ext>
            </a:extLst>
          </p:cNvPr>
          <p:cNvSpPr txBox="1"/>
          <p:nvPr/>
        </p:nvSpPr>
        <p:spPr>
          <a:xfrm>
            <a:off x="5946191" y="246320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8 MW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8F2CBFE-5DFD-0948-8F7E-9334EE504213}"/>
              </a:ext>
            </a:extLst>
          </p:cNvPr>
          <p:cNvCxnSpPr>
            <a:cxnSpLocks/>
          </p:cNvCxnSpPr>
          <p:nvPr/>
        </p:nvCxnSpPr>
        <p:spPr>
          <a:xfrm>
            <a:off x="212459" y="4795625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041FF11-21B4-DC4C-A77C-8C575EEF8651}"/>
              </a:ext>
            </a:extLst>
          </p:cNvPr>
          <p:cNvCxnSpPr>
            <a:cxnSpLocks/>
          </p:cNvCxnSpPr>
          <p:nvPr/>
        </p:nvCxnSpPr>
        <p:spPr>
          <a:xfrm>
            <a:off x="4050098" y="2501071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3EBA68FF-04E5-9E4C-9CA8-F97AFF4AB3E7}"/>
              </a:ext>
            </a:extLst>
          </p:cNvPr>
          <p:cNvSpPr/>
          <p:nvPr/>
        </p:nvSpPr>
        <p:spPr>
          <a:xfrm flipH="1">
            <a:off x="9388378" y="2622304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BCB59F2-D084-5C44-BDB5-A3F2BB4C8DFB}"/>
              </a:ext>
            </a:extLst>
          </p:cNvPr>
          <p:cNvCxnSpPr>
            <a:cxnSpLocks/>
          </p:cNvCxnSpPr>
          <p:nvPr/>
        </p:nvCxnSpPr>
        <p:spPr>
          <a:xfrm>
            <a:off x="9911903" y="4277506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Graphic 61" descr="Factory with solid fill">
            <a:extLst>
              <a:ext uri="{FF2B5EF4-FFF2-40B4-BE49-F238E27FC236}">
                <a16:creationId xmlns:a16="http://schemas.microsoft.com/office/drawing/2014/main" id="{68491883-FDE5-8A48-8825-722945A12E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81241" y="4214112"/>
            <a:ext cx="602046" cy="602046"/>
          </a:xfrm>
          <a:prstGeom prst="rect">
            <a:avLst/>
          </a:prstGeom>
        </p:spPr>
      </p:pic>
      <p:pic>
        <p:nvPicPr>
          <p:cNvPr id="63" name="Graphic 62" descr="Leaf with solid fill">
            <a:extLst>
              <a:ext uri="{FF2B5EF4-FFF2-40B4-BE49-F238E27FC236}">
                <a16:creationId xmlns:a16="http://schemas.microsoft.com/office/drawing/2014/main" id="{188E336C-1356-2049-82F6-CFA2139694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264565" y="4230651"/>
            <a:ext cx="602045" cy="602045"/>
          </a:xfrm>
          <a:prstGeom prst="rect">
            <a:avLst/>
          </a:prstGeom>
        </p:spPr>
      </p:pic>
      <p:pic>
        <p:nvPicPr>
          <p:cNvPr id="64" name="Graphic 63" descr="Factory with solid fill">
            <a:extLst>
              <a:ext uri="{FF2B5EF4-FFF2-40B4-BE49-F238E27FC236}">
                <a16:creationId xmlns:a16="http://schemas.microsoft.com/office/drawing/2014/main" id="{E84ADA61-0FC4-5346-935F-499E1DB8219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029338" y="4230650"/>
            <a:ext cx="602046" cy="602046"/>
          </a:xfrm>
          <a:prstGeom prst="rect">
            <a:avLst/>
          </a:prstGeom>
        </p:spPr>
      </p:pic>
      <p:pic>
        <p:nvPicPr>
          <p:cNvPr id="65" name="Graphic 64" descr="Leaf with solid fill">
            <a:extLst>
              <a:ext uri="{FF2B5EF4-FFF2-40B4-BE49-F238E27FC236}">
                <a16:creationId xmlns:a16="http://schemas.microsoft.com/office/drawing/2014/main" id="{5A9AF1BF-E68B-CC42-BDD0-AF61EC91A4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212662" y="4247189"/>
            <a:ext cx="602045" cy="602045"/>
          </a:xfrm>
          <a:prstGeom prst="rect">
            <a:avLst/>
          </a:prstGeom>
        </p:spPr>
      </p:pic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6B694D5-AF3B-604D-B843-61E05C64B1EE}"/>
              </a:ext>
            </a:extLst>
          </p:cNvPr>
          <p:cNvCxnSpPr>
            <a:cxnSpLocks/>
          </p:cNvCxnSpPr>
          <p:nvPr/>
        </p:nvCxnSpPr>
        <p:spPr>
          <a:xfrm>
            <a:off x="8040614" y="4798880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BA063622-8DB0-ED40-AB7D-6D2E91ACF873}"/>
              </a:ext>
            </a:extLst>
          </p:cNvPr>
          <p:cNvSpPr txBox="1"/>
          <p:nvPr/>
        </p:nvSpPr>
        <p:spPr>
          <a:xfrm>
            <a:off x="10924364" y="4831069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CB165C21-C8D5-AD46-98C5-0E36A4FE3396}"/>
              </a:ext>
            </a:extLst>
          </p:cNvPr>
          <p:cNvCxnSpPr>
            <a:cxnSpLocks/>
          </p:cNvCxnSpPr>
          <p:nvPr/>
        </p:nvCxnSpPr>
        <p:spPr>
          <a:xfrm flipV="1">
            <a:off x="2182854" y="799236"/>
            <a:ext cx="3065119" cy="1676157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9AED3D15-46AC-CC46-BBF1-DA6492C67AD0}"/>
              </a:ext>
            </a:extLst>
          </p:cNvPr>
          <p:cNvCxnSpPr>
            <a:cxnSpLocks/>
          </p:cNvCxnSpPr>
          <p:nvPr/>
        </p:nvCxnSpPr>
        <p:spPr>
          <a:xfrm>
            <a:off x="6300005" y="769673"/>
            <a:ext cx="3270279" cy="1739667"/>
          </a:xfrm>
          <a:prstGeom prst="straightConnector1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FE077F2D-A045-554C-A265-1471C0DAB31A}"/>
              </a:ext>
            </a:extLst>
          </p:cNvPr>
          <p:cNvSpPr txBox="1"/>
          <p:nvPr/>
        </p:nvSpPr>
        <p:spPr>
          <a:xfrm>
            <a:off x="4978555" y="4761248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Line 3: 1 MW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EC045FE-3790-5544-807C-D401E292B217}"/>
              </a:ext>
            </a:extLst>
          </p:cNvPr>
          <p:cNvSpPr txBox="1"/>
          <p:nvPr/>
        </p:nvSpPr>
        <p:spPr>
          <a:xfrm>
            <a:off x="8973118" y="4778843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B1C3C5E-0317-2E44-A398-B892D44623CC}"/>
              </a:ext>
            </a:extLst>
          </p:cNvPr>
          <p:cNvSpPr txBox="1"/>
          <p:nvPr/>
        </p:nvSpPr>
        <p:spPr>
          <a:xfrm>
            <a:off x="637177" y="1759897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Line 1: 1 MW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475382D-71FA-294A-A722-79041A284995}"/>
              </a:ext>
            </a:extLst>
          </p:cNvPr>
          <p:cNvSpPr txBox="1"/>
          <p:nvPr/>
        </p:nvSpPr>
        <p:spPr>
          <a:xfrm>
            <a:off x="8897480" y="1761865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2"/>
                </a:solidFill>
              </a:rPr>
              <a:t>Line 2: </a:t>
            </a:r>
            <a:r>
              <a:rPr lang="en-GB" sz="2400" dirty="0"/>
              <a:t>1 MW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56899DD-2012-CD48-811F-54E6455330E0}"/>
              </a:ext>
            </a:extLst>
          </p:cNvPr>
          <p:cNvSpPr txBox="1"/>
          <p:nvPr/>
        </p:nvSpPr>
        <p:spPr>
          <a:xfrm>
            <a:off x="9842495" y="2110537"/>
            <a:ext cx="15888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2"/>
                </a:solidFill>
              </a:rPr>
              <a:t>+ 10.131 MW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3C1878F-A201-9C4B-83B2-F89F66406C6C}"/>
              </a:ext>
            </a:extLst>
          </p:cNvPr>
          <p:cNvSpPr txBox="1"/>
          <p:nvPr/>
        </p:nvSpPr>
        <p:spPr>
          <a:xfrm>
            <a:off x="8866611" y="5106928"/>
            <a:ext cx="114568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+ 32.22 MW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2AB17AF7-C0CE-5848-B8A5-84DA5D895AA4}"/>
              </a:ext>
            </a:extLst>
          </p:cNvPr>
          <p:cNvCxnSpPr>
            <a:cxnSpLocks/>
          </p:cNvCxnSpPr>
          <p:nvPr/>
        </p:nvCxnSpPr>
        <p:spPr>
          <a:xfrm flipV="1">
            <a:off x="2329650" y="1523115"/>
            <a:ext cx="1410333" cy="778743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0D20C146-6E36-AF43-8CA5-8535944DB515}"/>
              </a:ext>
            </a:extLst>
          </p:cNvPr>
          <p:cNvCxnSpPr>
            <a:cxnSpLocks/>
          </p:cNvCxnSpPr>
          <p:nvPr/>
        </p:nvCxnSpPr>
        <p:spPr>
          <a:xfrm flipH="1">
            <a:off x="2396862" y="1738325"/>
            <a:ext cx="1369017" cy="739066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EC8B0F03-B655-BC44-B9EF-2EE682FA7C2F}"/>
              </a:ext>
            </a:extLst>
          </p:cNvPr>
          <p:cNvCxnSpPr>
            <a:cxnSpLocks/>
          </p:cNvCxnSpPr>
          <p:nvPr/>
        </p:nvCxnSpPr>
        <p:spPr>
          <a:xfrm flipV="1">
            <a:off x="3815158" y="739202"/>
            <a:ext cx="1364433" cy="75286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F55E78E0-1377-504C-9E34-87C0448499E1}"/>
              </a:ext>
            </a:extLst>
          </p:cNvPr>
          <p:cNvCxnSpPr>
            <a:cxnSpLocks/>
          </p:cNvCxnSpPr>
          <p:nvPr/>
        </p:nvCxnSpPr>
        <p:spPr>
          <a:xfrm rot="10800000" flipV="1">
            <a:off x="3918864" y="893791"/>
            <a:ext cx="1321176" cy="73915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CE9BD96A-E20B-0144-A14A-E26035ABD5E2}"/>
              </a:ext>
            </a:extLst>
          </p:cNvPr>
          <p:cNvCxnSpPr>
            <a:cxnSpLocks/>
          </p:cNvCxnSpPr>
          <p:nvPr/>
        </p:nvCxnSpPr>
        <p:spPr>
          <a:xfrm>
            <a:off x="6395647" y="893999"/>
            <a:ext cx="1366147" cy="73894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3F8D263C-CDD9-3841-A115-A3242A580B48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8159507" y="1668960"/>
            <a:ext cx="1353350" cy="69658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F1FC45AB-9478-394A-9EF6-51FB37A09EA1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8083399" y="1821405"/>
            <a:ext cx="1353350" cy="69658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210E535A-E303-8E4C-8E7E-0A975732E1A9}"/>
              </a:ext>
            </a:extLst>
          </p:cNvPr>
          <p:cNvCxnSpPr>
            <a:cxnSpLocks/>
          </p:cNvCxnSpPr>
          <p:nvPr/>
        </p:nvCxnSpPr>
        <p:spPr>
          <a:xfrm rot="10800000">
            <a:off x="4480540" y="4485342"/>
            <a:ext cx="1416696" cy="23933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2ED6A445-36B1-4D43-978D-B3EF0298A3F6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4518885" y="4268636"/>
            <a:ext cx="1343045" cy="221747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CC2B9159-9E75-6E47-B531-A36E23804FBF}"/>
              </a:ext>
            </a:extLst>
          </p:cNvPr>
          <p:cNvCxnSpPr>
            <a:cxnSpLocks/>
          </p:cNvCxnSpPr>
          <p:nvPr/>
        </p:nvCxnSpPr>
        <p:spPr>
          <a:xfrm rot="10800000" flipH="1">
            <a:off x="6300006" y="4191789"/>
            <a:ext cx="1393505" cy="31688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86A5611A-5490-DA44-B1F4-575445DCEFA8}"/>
              </a:ext>
            </a:extLst>
          </p:cNvPr>
          <p:cNvCxnSpPr>
            <a:cxnSpLocks/>
          </p:cNvCxnSpPr>
          <p:nvPr/>
        </p:nvCxnSpPr>
        <p:spPr>
          <a:xfrm flipH="1">
            <a:off x="6350201" y="4402708"/>
            <a:ext cx="1393505" cy="31688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id="{46030910-5047-434D-B546-98B89E3BB871}"/>
              </a:ext>
            </a:extLst>
          </p:cNvPr>
          <p:cNvSpPr/>
          <p:nvPr/>
        </p:nvSpPr>
        <p:spPr>
          <a:xfrm>
            <a:off x="7331678" y="16155"/>
            <a:ext cx="4860322" cy="11670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DEF74E4E-5CBB-E74F-84AD-B892B8B3A460}"/>
              </a:ext>
            </a:extLst>
          </p:cNvPr>
          <p:cNvSpPr txBox="1"/>
          <p:nvPr/>
        </p:nvSpPr>
        <p:spPr>
          <a:xfrm>
            <a:off x="7411573" y="167344"/>
            <a:ext cx="1265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Tax </a:t>
            </a:r>
            <a:r>
              <a:rPr lang="en-GB" sz="1400" dirty="0"/>
              <a:t>( €/</a:t>
            </a:r>
            <a:r>
              <a:rPr lang="en-GB" sz="1400" dirty="0" err="1"/>
              <a:t>Mwh</a:t>
            </a:r>
            <a:r>
              <a:rPr lang="en-GB" sz="1400" dirty="0"/>
              <a:t>) 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CC5CD817-D09A-CA4B-98C2-B6650C7DCEFC}"/>
              </a:ext>
            </a:extLst>
          </p:cNvPr>
          <p:cNvSpPr txBox="1"/>
          <p:nvPr/>
        </p:nvSpPr>
        <p:spPr>
          <a:xfrm>
            <a:off x="8753992" y="172001"/>
            <a:ext cx="886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Tr. B. </a:t>
            </a:r>
            <a:r>
              <a:rPr lang="en-GB" sz="1400" dirty="0"/>
              <a:t>(€)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D7B6DF04-0E90-964D-A7F9-4B6D86A8CAD4}"/>
              </a:ext>
            </a:extLst>
          </p:cNvPr>
          <p:cNvSpPr txBox="1"/>
          <p:nvPr/>
        </p:nvSpPr>
        <p:spPr>
          <a:xfrm>
            <a:off x="10710524" y="158783"/>
            <a:ext cx="1334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Incentive </a:t>
            </a:r>
            <a:r>
              <a:rPr lang="en-GB" sz="1400" dirty="0"/>
              <a:t>(%)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1158282A-CD65-844E-9F26-B9E65B3F10F1}"/>
              </a:ext>
            </a:extLst>
          </p:cNvPr>
          <p:cNvCxnSpPr>
            <a:cxnSpLocks/>
          </p:cNvCxnSpPr>
          <p:nvPr/>
        </p:nvCxnSpPr>
        <p:spPr>
          <a:xfrm flipV="1">
            <a:off x="8765291" y="184860"/>
            <a:ext cx="0" cy="96681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339C8406-152C-8847-B67D-83EA54CE623D}"/>
              </a:ext>
            </a:extLst>
          </p:cNvPr>
          <p:cNvCxnSpPr>
            <a:cxnSpLocks/>
          </p:cNvCxnSpPr>
          <p:nvPr/>
        </p:nvCxnSpPr>
        <p:spPr>
          <a:xfrm flipV="1">
            <a:off x="9699438" y="203259"/>
            <a:ext cx="0" cy="89024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val 106">
            <a:extLst>
              <a:ext uri="{FF2B5EF4-FFF2-40B4-BE49-F238E27FC236}">
                <a16:creationId xmlns:a16="http://schemas.microsoft.com/office/drawing/2014/main" id="{DBAFE1C5-77D2-2143-B772-361A90277B64}"/>
              </a:ext>
            </a:extLst>
          </p:cNvPr>
          <p:cNvSpPr/>
          <p:nvPr/>
        </p:nvSpPr>
        <p:spPr>
          <a:xfrm flipH="1">
            <a:off x="7510559" y="596212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CFD2ED82-AB6D-9646-A7C8-64E65C5186C4}"/>
              </a:ext>
            </a:extLst>
          </p:cNvPr>
          <p:cNvSpPr/>
          <p:nvPr/>
        </p:nvSpPr>
        <p:spPr>
          <a:xfrm flipH="1">
            <a:off x="7928803" y="588842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7BFCD56B-93CB-F84F-A137-86D6135C4F72}"/>
              </a:ext>
            </a:extLst>
          </p:cNvPr>
          <p:cNvSpPr/>
          <p:nvPr/>
        </p:nvSpPr>
        <p:spPr>
          <a:xfrm flipH="1">
            <a:off x="8380816" y="593419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2CED1B68-2371-D24A-AE24-B41B66CF8503}"/>
              </a:ext>
            </a:extLst>
          </p:cNvPr>
          <p:cNvSpPr/>
          <p:nvPr/>
        </p:nvSpPr>
        <p:spPr>
          <a:xfrm flipH="1">
            <a:off x="10827033" y="582863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AA409829-F59F-4D49-99DE-AAB8E0B05588}"/>
              </a:ext>
            </a:extLst>
          </p:cNvPr>
          <p:cNvSpPr/>
          <p:nvPr/>
        </p:nvSpPr>
        <p:spPr>
          <a:xfrm flipH="1">
            <a:off x="11245277" y="575493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69186957-47B9-844F-BE46-0DFD835FA021}"/>
              </a:ext>
            </a:extLst>
          </p:cNvPr>
          <p:cNvSpPr/>
          <p:nvPr/>
        </p:nvSpPr>
        <p:spPr>
          <a:xfrm flipH="1">
            <a:off x="11697290" y="580070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B36DC22F-96F2-1D41-8721-19410280486E}"/>
              </a:ext>
            </a:extLst>
          </p:cNvPr>
          <p:cNvSpPr txBox="1"/>
          <p:nvPr/>
        </p:nvSpPr>
        <p:spPr>
          <a:xfrm>
            <a:off x="7455690" y="85348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50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6532DA7C-F3FA-0841-A410-6D97F6D001D3}"/>
              </a:ext>
            </a:extLst>
          </p:cNvPr>
          <p:cNvSpPr txBox="1"/>
          <p:nvPr/>
        </p:nvSpPr>
        <p:spPr>
          <a:xfrm>
            <a:off x="7890998" y="8492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50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45876CB7-C21A-1D45-9F54-DA2AAD45B6D3}"/>
              </a:ext>
            </a:extLst>
          </p:cNvPr>
          <p:cNvSpPr txBox="1"/>
          <p:nvPr/>
        </p:nvSpPr>
        <p:spPr>
          <a:xfrm>
            <a:off x="8344574" y="84525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50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C48BDB46-35F7-7042-9F38-880C069D99D4}"/>
              </a:ext>
            </a:extLst>
          </p:cNvPr>
          <p:cNvSpPr txBox="1"/>
          <p:nvPr/>
        </p:nvSpPr>
        <p:spPr>
          <a:xfrm>
            <a:off x="10777926" y="84712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30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4A94BBAD-504D-924E-A3F8-4C295B2C66AE}"/>
              </a:ext>
            </a:extLst>
          </p:cNvPr>
          <p:cNvSpPr txBox="1"/>
          <p:nvPr/>
        </p:nvSpPr>
        <p:spPr>
          <a:xfrm>
            <a:off x="11213234" y="84285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30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2B13FA14-8CC5-914B-95C1-D1B1F6A1B58D}"/>
              </a:ext>
            </a:extLst>
          </p:cNvPr>
          <p:cNvSpPr txBox="1"/>
          <p:nvPr/>
        </p:nvSpPr>
        <p:spPr>
          <a:xfrm>
            <a:off x="11666810" y="83890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30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FBEF4581-24E3-E645-975B-D3479FC87DE0}"/>
              </a:ext>
            </a:extLst>
          </p:cNvPr>
          <p:cNvSpPr txBox="1"/>
          <p:nvPr/>
        </p:nvSpPr>
        <p:spPr>
          <a:xfrm>
            <a:off x="8317523" y="32531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C3D896ED-6E83-7B4F-8D92-B6E3F5538BF0}"/>
              </a:ext>
            </a:extLst>
          </p:cNvPr>
          <p:cNvSpPr txBox="1"/>
          <p:nvPr/>
        </p:nvSpPr>
        <p:spPr>
          <a:xfrm>
            <a:off x="9744628" y="18486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G. B. </a:t>
            </a:r>
            <a:r>
              <a:rPr lang="en-GB" sz="1400" dirty="0"/>
              <a:t>(€)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35E53614-7CA6-3E46-A594-063F2BD73173}"/>
              </a:ext>
            </a:extLst>
          </p:cNvPr>
          <p:cNvCxnSpPr>
            <a:cxnSpLocks/>
          </p:cNvCxnSpPr>
          <p:nvPr/>
        </p:nvCxnSpPr>
        <p:spPr>
          <a:xfrm flipV="1">
            <a:off x="10710524" y="223142"/>
            <a:ext cx="0" cy="89024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C9E8C9DC-AF37-4C4B-8D48-0E3ADBAD548E}"/>
              </a:ext>
            </a:extLst>
          </p:cNvPr>
          <p:cNvCxnSpPr>
            <a:cxnSpLocks/>
          </p:cNvCxnSpPr>
          <p:nvPr/>
        </p:nvCxnSpPr>
        <p:spPr>
          <a:xfrm>
            <a:off x="7461589" y="501908"/>
            <a:ext cx="4648836" cy="989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Arc 125">
            <a:extLst>
              <a:ext uri="{FF2B5EF4-FFF2-40B4-BE49-F238E27FC236}">
                <a16:creationId xmlns:a16="http://schemas.microsoft.com/office/drawing/2014/main" id="{DE022FC5-4F5F-0C49-B055-643B7C67F6F1}"/>
              </a:ext>
            </a:extLst>
          </p:cNvPr>
          <p:cNvSpPr/>
          <p:nvPr/>
        </p:nvSpPr>
        <p:spPr>
          <a:xfrm rot="7981535">
            <a:off x="945567" y="-5337886"/>
            <a:ext cx="9420264" cy="10113966"/>
          </a:xfrm>
          <a:prstGeom prst="arc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2D90EE0-C61D-134C-9D22-5C8EDCEB9235}"/>
              </a:ext>
            </a:extLst>
          </p:cNvPr>
          <p:cNvSpPr txBox="1"/>
          <p:nvPr/>
        </p:nvSpPr>
        <p:spPr>
          <a:xfrm>
            <a:off x="-16422" y="26604"/>
            <a:ext cx="29522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COURNOT OLIGOPOLY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B07EA69A-1F7D-3A4A-9D58-AE197AB3A074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6447323" y="760402"/>
            <a:ext cx="1387634" cy="7349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7" name="Table 86">
            <a:extLst>
              <a:ext uri="{FF2B5EF4-FFF2-40B4-BE49-F238E27FC236}">
                <a16:creationId xmlns:a16="http://schemas.microsoft.com/office/drawing/2014/main" id="{5F6DB31F-ACC8-824C-9DC0-C4CD9C6E8536}"/>
              </a:ext>
            </a:extLst>
          </p:cNvPr>
          <p:cNvGraphicFramePr>
            <a:graphicFrameLocks noGrp="1"/>
          </p:cNvGraphicFramePr>
          <p:nvPr/>
        </p:nvGraphicFramePr>
        <p:xfrm>
          <a:off x="9943829" y="575493"/>
          <a:ext cx="392252" cy="283845"/>
        </p:xfrm>
        <a:graphic>
          <a:graphicData uri="http://schemas.openxmlformats.org/drawingml/2006/table">
            <a:tbl>
              <a:tblPr/>
              <a:tblGrid>
                <a:gridCol w="392252">
                  <a:extLst>
                    <a:ext uri="{9D8B030D-6E8A-4147-A177-3AD203B41FA5}">
                      <a16:colId xmlns:a16="http://schemas.microsoft.com/office/drawing/2014/main" val="297089816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FI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472468"/>
                  </a:ext>
                </a:extLst>
              </a:tr>
            </a:tbl>
          </a:graphicData>
        </a:graphic>
      </p:graphicFrame>
      <p:sp>
        <p:nvSpPr>
          <p:cNvPr id="88" name="TextBox 87">
            <a:extLst>
              <a:ext uri="{FF2B5EF4-FFF2-40B4-BE49-F238E27FC236}">
                <a16:creationId xmlns:a16="http://schemas.microsoft.com/office/drawing/2014/main" id="{8F8D73AF-F34B-9D47-918F-09E6F406FC81}"/>
              </a:ext>
            </a:extLst>
          </p:cNvPr>
          <p:cNvSpPr txBox="1"/>
          <p:nvPr/>
        </p:nvSpPr>
        <p:spPr>
          <a:xfrm>
            <a:off x="5852403" y="2763493"/>
            <a:ext cx="114568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18.472 MW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E4C447D0-EB11-6643-8F4C-CAD3992692A1}"/>
              </a:ext>
            </a:extLst>
          </p:cNvPr>
          <p:cNvSpPr txBox="1"/>
          <p:nvPr/>
        </p:nvSpPr>
        <p:spPr>
          <a:xfrm>
            <a:off x="1045153" y="4807149"/>
            <a:ext cx="114568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+ 0.358 MW</a:t>
            </a:r>
          </a:p>
        </p:txBody>
      </p:sp>
      <p:graphicFrame>
        <p:nvGraphicFramePr>
          <p:cNvPr id="127" name="Table 126">
            <a:extLst>
              <a:ext uri="{FF2B5EF4-FFF2-40B4-BE49-F238E27FC236}">
                <a16:creationId xmlns:a16="http://schemas.microsoft.com/office/drawing/2014/main" id="{A301FF65-E7E5-9548-AA30-6373E12A6EB0}"/>
              </a:ext>
            </a:extLst>
          </p:cNvPr>
          <p:cNvGraphicFramePr>
            <a:graphicFrameLocks noGrp="1"/>
          </p:cNvGraphicFramePr>
          <p:nvPr/>
        </p:nvGraphicFramePr>
        <p:xfrm>
          <a:off x="8997770" y="555056"/>
          <a:ext cx="392252" cy="283845"/>
        </p:xfrm>
        <a:graphic>
          <a:graphicData uri="http://schemas.openxmlformats.org/drawingml/2006/table">
            <a:tbl>
              <a:tblPr/>
              <a:tblGrid>
                <a:gridCol w="392252">
                  <a:extLst>
                    <a:ext uri="{9D8B030D-6E8A-4147-A177-3AD203B41FA5}">
                      <a16:colId xmlns:a16="http://schemas.microsoft.com/office/drawing/2014/main" val="297089816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FI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472468"/>
                  </a:ext>
                </a:extLst>
              </a:tr>
            </a:tbl>
          </a:graphicData>
        </a:graphic>
      </p:graphicFrame>
      <p:sp>
        <p:nvSpPr>
          <p:cNvPr id="119" name="TextBox 118">
            <a:extLst>
              <a:ext uri="{FF2B5EF4-FFF2-40B4-BE49-F238E27FC236}">
                <a16:creationId xmlns:a16="http://schemas.microsoft.com/office/drawing/2014/main" id="{70CBDF0D-94F5-2A40-874E-5FD97C176BF8}"/>
              </a:ext>
            </a:extLst>
          </p:cNvPr>
          <p:cNvSpPr txBox="1"/>
          <p:nvPr/>
        </p:nvSpPr>
        <p:spPr>
          <a:xfrm>
            <a:off x="3940203" y="2500331"/>
            <a:ext cx="114568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+ 0.465 MW</a:t>
            </a:r>
          </a:p>
        </p:txBody>
      </p:sp>
    </p:spTree>
    <p:extLst>
      <p:ext uri="{BB962C8B-B14F-4D97-AF65-F5344CB8AC3E}">
        <p14:creationId xmlns:p14="http://schemas.microsoft.com/office/powerpoint/2010/main" val="2267984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36B41A4-A40C-5C40-B94F-40CC7C2A92CF}"/>
              </a:ext>
            </a:extLst>
          </p:cNvPr>
          <p:cNvSpPr/>
          <p:nvPr/>
        </p:nvSpPr>
        <p:spPr>
          <a:xfrm>
            <a:off x="6011243" y="533361"/>
            <a:ext cx="4860322" cy="11670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F722B3-CC79-BF47-8393-BDE5C25DD723}"/>
              </a:ext>
            </a:extLst>
          </p:cNvPr>
          <p:cNvSpPr txBox="1"/>
          <p:nvPr/>
        </p:nvSpPr>
        <p:spPr>
          <a:xfrm>
            <a:off x="6091138" y="684550"/>
            <a:ext cx="1265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Tax </a:t>
            </a:r>
            <a:r>
              <a:rPr lang="en-GB" sz="1400" dirty="0"/>
              <a:t>( €/</a:t>
            </a:r>
            <a:r>
              <a:rPr lang="en-GB" sz="1400" dirty="0" err="1"/>
              <a:t>Mwh</a:t>
            </a:r>
            <a:r>
              <a:rPr lang="en-GB" sz="1400" dirty="0"/>
              <a:t>)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DA63CF-1B1D-2C4B-8B14-3A895081B075}"/>
              </a:ext>
            </a:extLst>
          </p:cNvPr>
          <p:cNvSpPr txBox="1"/>
          <p:nvPr/>
        </p:nvSpPr>
        <p:spPr>
          <a:xfrm>
            <a:off x="7433557" y="689207"/>
            <a:ext cx="886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Tr. B. </a:t>
            </a:r>
            <a:r>
              <a:rPr lang="en-GB" sz="1400" dirty="0"/>
              <a:t>(€)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A1CE19-62F7-AB47-90CA-DB584F896253}"/>
              </a:ext>
            </a:extLst>
          </p:cNvPr>
          <p:cNvSpPr txBox="1"/>
          <p:nvPr/>
        </p:nvSpPr>
        <p:spPr>
          <a:xfrm>
            <a:off x="9390089" y="675989"/>
            <a:ext cx="1334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Incentive </a:t>
            </a:r>
            <a:r>
              <a:rPr lang="en-GB" sz="1400" dirty="0"/>
              <a:t>(%)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95EF155-5A85-1542-B556-3376429CA42B}"/>
              </a:ext>
            </a:extLst>
          </p:cNvPr>
          <p:cNvCxnSpPr>
            <a:cxnSpLocks/>
          </p:cNvCxnSpPr>
          <p:nvPr/>
        </p:nvCxnSpPr>
        <p:spPr>
          <a:xfrm flipV="1">
            <a:off x="7444856" y="702066"/>
            <a:ext cx="0" cy="96681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0E7EF7B-F508-4949-B265-78BA0847AB17}"/>
              </a:ext>
            </a:extLst>
          </p:cNvPr>
          <p:cNvCxnSpPr>
            <a:cxnSpLocks/>
          </p:cNvCxnSpPr>
          <p:nvPr/>
        </p:nvCxnSpPr>
        <p:spPr>
          <a:xfrm flipV="1">
            <a:off x="8379003" y="720465"/>
            <a:ext cx="0" cy="89024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45C55DD9-1D6B-FC42-B451-1365439A4A75}"/>
              </a:ext>
            </a:extLst>
          </p:cNvPr>
          <p:cNvSpPr/>
          <p:nvPr/>
        </p:nvSpPr>
        <p:spPr>
          <a:xfrm flipH="1">
            <a:off x="6190124" y="1113418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4644787-943A-1A4D-A3D6-A1166ACE6D28}"/>
              </a:ext>
            </a:extLst>
          </p:cNvPr>
          <p:cNvSpPr/>
          <p:nvPr/>
        </p:nvSpPr>
        <p:spPr>
          <a:xfrm flipH="1">
            <a:off x="6608368" y="1106048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8D8DDE5-421A-E743-B973-9C4B880BB311}"/>
              </a:ext>
            </a:extLst>
          </p:cNvPr>
          <p:cNvSpPr/>
          <p:nvPr/>
        </p:nvSpPr>
        <p:spPr>
          <a:xfrm flipH="1">
            <a:off x="7060381" y="1110625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E458B79-A53B-F943-BD9B-4BB2EF51E51D}"/>
              </a:ext>
            </a:extLst>
          </p:cNvPr>
          <p:cNvSpPr/>
          <p:nvPr/>
        </p:nvSpPr>
        <p:spPr>
          <a:xfrm flipH="1">
            <a:off x="9506598" y="1100069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D071E2E-BE0C-3345-A24F-7FAF43616E5E}"/>
              </a:ext>
            </a:extLst>
          </p:cNvPr>
          <p:cNvSpPr/>
          <p:nvPr/>
        </p:nvSpPr>
        <p:spPr>
          <a:xfrm flipH="1">
            <a:off x="9924842" y="1092699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38F6E09-F5D0-BF4F-9E5A-93C235A19998}"/>
              </a:ext>
            </a:extLst>
          </p:cNvPr>
          <p:cNvSpPr/>
          <p:nvPr/>
        </p:nvSpPr>
        <p:spPr>
          <a:xfrm flipH="1">
            <a:off x="10376855" y="1097276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E0083BA-EB7F-FA4D-8013-1C0752E123AA}"/>
              </a:ext>
            </a:extLst>
          </p:cNvPr>
          <p:cNvSpPr txBox="1"/>
          <p:nvPr/>
        </p:nvSpPr>
        <p:spPr>
          <a:xfrm>
            <a:off x="6134794" y="137068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CB47968-98D8-B44A-9694-5E62BF89D412}"/>
              </a:ext>
            </a:extLst>
          </p:cNvPr>
          <p:cNvSpPr txBox="1"/>
          <p:nvPr/>
        </p:nvSpPr>
        <p:spPr>
          <a:xfrm>
            <a:off x="6570102" y="136641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17D636A-2E4B-6647-AF1B-FE10E40FA82B}"/>
              </a:ext>
            </a:extLst>
          </p:cNvPr>
          <p:cNvSpPr txBox="1"/>
          <p:nvPr/>
        </p:nvSpPr>
        <p:spPr>
          <a:xfrm>
            <a:off x="7023678" y="136246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3853B19-A8CC-EE43-9F54-3A8AE0F6556B}"/>
              </a:ext>
            </a:extLst>
          </p:cNvPr>
          <p:cNvSpPr txBox="1"/>
          <p:nvPr/>
        </p:nvSpPr>
        <p:spPr>
          <a:xfrm>
            <a:off x="9451027" y="136433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30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2D0BE09-01D4-6C4E-98BA-DF7848DF2498}"/>
              </a:ext>
            </a:extLst>
          </p:cNvPr>
          <p:cNvSpPr txBox="1"/>
          <p:nvPr/>
        </p:nvSpPr>
        <p:spPr>
          <a:xfrm>
            <a:off x="9886335" y="136005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30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B2AB904-D3C4-3A4B-B3EA-90B3155732E6}"/>
              </a:ext>
            </a:extLst>
          </p:cNvPr>
          <p:cNvSpPr txBox="1"/>
          <p:nvPr/>
        </p:nvSpPr>
        <p:spPr>
          <a:xfrm>
            <a:off x="10339911" y="135610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30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51C97D1-A381-044E-A93F-C88A0112963B}"/>
              </a:ext>
            </a:extLst>
          </p:cNvPr>
          <p:cNvSpPr txBox="1"/>
          <p:nvPr/>
        </p:nvSpPr>
        <p:spPr>
          <a:xfrm>
            <a:off x="6997088" y="84252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DA2047A-A3BF-BD43-A133-3A53C37E2692}"/>
              </a:ext>
            </a:extLst>
          </p:cNvPr>
          <p:cNvSpPr txBox="1"/>
          <p:nvPr/>
        </p:nvSpPr>
        <p:spPr>
          <a:xfrm>
            <a:off x="8424193" y="70206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G. B. </a:t>
            </a:r>
            <a:r>
              <a:rPr lang="en-GB" sz="1400" dirty="0"/>
              <a:t>(€)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7D7A4A6-C697-6144-8739-27DBE590524E}"/>
              </a:ext>
            </a:extLst>
          </p:cNvPr>
          <p:cNvCxnSpPr>
            <a:cxnSpLocks/>
          </p:cNvCxnSpPr>
          <p:nvPr/>
        </p:nvCxnSpPr>
        <p:spPr>
          <a:xfrm flipV="1">
            <a:off x="9390089" y="740348"/>
            <a:ext cx="0" cy="89024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46426A3-4B88-6C4A-A7F0-0FCF47580603}"/>
              </a:ext>
            </a:extLst>
          </p:cNvPr>
          <p:cNvCxnSpPr>
            <a:cxnSpLocks/>
          </p:cNvCxnSpPr>
          <p:nvPr/>
        </p:nvCxnSpPr>
        <p:spPr>
          <a:xfrm>
            <a:off x="6163141" y="1019020"/>
            <a:ext cx="4648836" cy="989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6FE866B5-ED97-6545-AF76-ED0A1926A5E3}"/>
              </a:ext>
            </a:extLst>
          </p:cNvPr>
          <p:cNvSpPr/>
          <p:nvPr/>
        </p:nvSpPr>
        <p:spPr>
          <a:xfrm>
            <a:off x="11556" y="533361"/>
            <a:ext cx="4860322" cy="11670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3E2B12A-6721-7444-87FB-4C220777260C}"/>
              </a:ext>
            </a:extLst>
          </p:cNvPr>
          <p:cNvSpPr txBox="1"/>
          <p:nvPr/>
        </p:nvSpPr>
        <p:spPr>
          <a:xfrm>
            <a:off x="92392" y="676342"/>
            <a:ext cx="1265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Tax </a:t>
            </a:r>
            <a:r>
              <a:rPr lang="en-GB" sz="1400" dirty="0"/>
              <a:t>( €/</a:t>
            </a:r>
            <a:r>
              <a:rPr lang="en-GB" sz="1400" dirty="0" err="1"/>
              <a:t>Mwh</a:t>
            </a:r>
            <a:r>
              <a:rPr lang="en-GB" sz="1400" dirty="0"/>
              <a:t>)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EA887EE-E5E0-AB49-BFAA-952C67D45D8F}"/>
              </a:ext>
            </a:extLst>
          </p:cNvPr>
          <p:cNvSpPr txBox="1"/>
          <p:nvPr/>
        </p:nvSpPr>
        <p:spPr>
          <a:xfrm>
            <a:off x="1434811" y="680999"/>
            <a:ext cx="886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Tr. B. </a:t>
            </a:r>
            <a:r>
              <a:rPr lang="en-GB" sz="1400" dirty="0"/>
              <a:t>(€)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776F969-CC72-8749-AF54-DC968798150A}"/>
              </a:ext>
            </a:extLst>
          </p:cNvPr>
          <p:cNvSpPr txBox="1"/>
          <p:nvPr/>
        </p:nvSpPr>
        <p:spPr>
          <a:xfrm>
            <a:off x="3391343" y="667781"/>
            <a:ext cx="1334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Incentive </a:t>
            </a:r>
            <a:r>
              <a:rPr lang="en-GB" sz="1400" dirty="0"/>
              <a:t>(%)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42CE7C2-856F-A547-B2D2-2EB01EA16BB9}"/>
              </a:ext>
            </a:extLst>
          </p:cNvPr>
          <p:cNvCxnSpPr>
            <a:cxnSpLocks/>
          </p:cNvCxnSpPr>
          <p:nvPr/>
        </p:nvCxnSpPr>
        <p:spPr>
          <a:xfrm flipV="1">
            <a:off x="1446110" y="693858"/>
            <a:ext cx="0" cy="96681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969307C-3524-DA41-A2AE-5EBC759F6FAF}"/>
              </a:ext>
            </a:extLst>
          </p:cNvPr>
          <p:cNvCxnSpPr>
            <a:cxnSpLocks/>
          </p:cNvCxnSpPr>
          <p:nvPr/>
        </p:nvCxnSpPr>
        <p:spPr>
          <a:xfrm flipV="1">
            <a:off x="2380257" y="712257"/>
            <a:ext cx="0" cy="89024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F9B4AD39-5461-7546-8FF2-26E66878125A}"/>
              </a:ext>
            </a:extLst>
          </p:cNvPr>
          <p:cNvSpPr/>
          <p:nvPr/>
        </p:nvSpPr>
        <p:spPr>
          <a:xfrm flipH="1">
            <a:off x="191378" y="1105210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0D925CD2-04D4-DC41-8CE2-AFE8C044D5F3}"/>
              </a:ext>
            </a:extLst>
          </p:cNvPr>
          <p:cNvSpPr/>
          <p:nvPr/>
        </p:nvSpPr>
        <p:spPr>
          <a:xfrm flipH="1">
            <a:off x="609622" y="1097840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5C64B5A1-F591-1B4F-AA03-905AEDD070EE}"/>
              </a:ext>
            </a:extLst>
          </p:cNvPr>
          <p:cNvSpPr/>
          <p:nvPr/>
        </p:nvSpPr>
        <p:spPr>
          <a:xfrm flipH="1">
            <a:off x="1061635" y="1102417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9FFEEB12-F854-DA4D-815E-4C036E5C84B1}"/>
              </a:ext>
            </a:extLst>
          </p:cNvPr>
          <p:cNvSpPr/>
          <p:nvPr/>
        </p:nvSpPr>
        <p:spPr>
          <a:xfrm flipH="1">
            <a:off x="3507852" y="1091861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9A4F6FD6-4DEE-5442-B6D4-5955AEB2963B}"/>
              </a:ext>
            </a:extLst>
          </p:cNvPr>
          <p:cNvSpPr/>
          <p:nvPr/>
        </p:nvSpPr>
        <p:spPr>
          <a:xfrm flipH="1">
            <a:off x="3926096" y="1084491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A3586F1C-64D4-F841-B700-16DB18D85A1A}"/>
              </a:ext>
            </a:extLst>
          </p:cNvPr>
          <p:cNvSpPr/>
          <p:nvPr/>
        </p:nvSpPr>
        <p:spPr>
          <a:xfrm flipH="1">
            <a:off x="4378109" y="1089068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8673F1D-64D4-4949-A1F3-507A68AF62FC}"/>
              </a:ext>
            </a:extLst>
          </p:cNvPr>
          <p:cNvSpPr txBox="1"/>
          <p:nvPr/>
        </p:nvSpPr>
        <p:spPr>
          <a:xfrm>
            <a:off x="108341" y="136247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1458FBE-7FF1-A84F-B71B-A172F4986B92}"/>
              </a:ext>
            </a:extLst>
          </p:cNvPr>
          <p:cNvSpPr txBox="1"/>
          <p:nvPr/>
        </p:nvSpPr>
        <p:spPr>
          <a:xfrm>
            <a:off x="543649" y="135820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8C7AD77-59B7-0945-BEF1-BD0FEC9FA877}"/>
              </a:ext>
            </a:extLst>
          </p:cNvPr>
          <p:cNvSpPr txBox="1"/>
          <p:nvPr/>
        </p:nvSpPr>
        <p:spPr>
          <a:xfrm>
            <a:off x="997225" y="135425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50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1341863-2851-5E43-9C4B-27ED63E045DB}"/>
              </a:ext>
            </a:extLst>
          </p:cNvPr>
          <p:cNvSpPr txBox="1"/>
          <p:nvPr/>
        </p:nvSpPr>
        <p:spPr>
          <a:xfrm>
            <a:off x="3489225" y="13561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DBDB889-EFB4-7F4C-8331-66407BEC6E72}"/>
              </a:ext>
            </a:extLst>
          </p:cNvPr>
          <p:cNvSpPr txBox="1"/>
          <p:nvPr/>
        </p:nvSpPr>
        <p:spPr>
          <a:xfrm>
            <a:off x="3924533" y="13518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12125F0-2674-D04E-9A74-515CF62D9140}"/>
              </a:ext>
            </a:extLst>
          </p:cNvPr>
          <p:cNvSpPr txBox="1"/>
          <p:nvPr/>
        </p:nvSpPr>
        <p:spPr>
          <a:xfrm>
            <a:off x="4378109" y="13478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043086F-C4E4-BF47-86AD-97D2B28361E2}"/>
              </a:ext>
            </a:extLst>
          </p:cNvPr>
          <p:cNvSpPr txBox="1"/>
          <p:nvPr/>
        </p:nvSpPr>
        <p:spPr>
          <a:xfrm>
            <a:off x="998342" y="83431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21B3DAA-5A52-8148-95FE-7CC22854A785}"/>
              </a:ext>
            </a:extLst>
          </p:cNvPr>
          <p:cNvSpPr txBox="1"/>
          <p:nvPr/>
        </p:nvSpPr>
        <p:spPr>
          <a:xfrm>
            <a:off x="2425447" y="69385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G. B. </a:t>
            </a:r>
            <a:r>
              <a:rPr lang="en-GB" sz="1400" dirty="0"/>
              <a:t>(€)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8F1FAE3-CE48-A44B-BBD6-B6F5DF819048}"/>
              </a:ext>
            </a:extLst>
          </p:cNvPr>
          <p:cNvCxnSpPr>
            <a:cxnSpLocks/>
          </p:cNvCxnSpPr>
          <p:nvPr/>
        </p:nvCxnSpPr>
        <p:spPr>
          <a:xfrm flipV="1">
            <a:off x="3391343" y="732140"/>
            <a:ext cx="0" cy="89024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9" name="Table 48">
            <a:extLst>
              <a:ext uri="{FF2B5EF4-FFF2-40B4-BE49-F238E27FC236}">
                <a16:creationId xmlns:a16="http://schemas.microsoft.com/office/drawing/2014/main" id="{5A4699FD-EB70-914C-9BAF-63DAB3F230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0430088"/>
              </p:ext>
            </p:extLst>
          </p:nvPr>
        </p:nvGraphicFramePr>
        <p:xfrm>
          <a:off x="2633951" y="1092699"/>
          <a:ext cx="426607" cy="283845"/>
        </p:xfrm>
        <a:graphic>
          <a:graphicData uri="http://schemas.openxmlformats.org/drawingml/2006/table">
            <a:tbl>
              <a:tblPr/>
              <a:tblGrid>
                <a:gridCol w="426607">
                  <a:extLst>
                    <a:ext uri="{9D8B030D-6E8A-4147-A177-3AD203B41FA5}">
                      <a16:colId xmlns:a16="http://schemas.microsoft.com/office/drawing/2014/main" val="297089816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FI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472468"/>
                  </a:ext>
                </a:extLst>
              </a:tr>
            </a:tbl>
          </a:graphicData>
        </a:graphic>
      </p:graphicFrame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55F5109-225A-304E-B6B4-8B487F18163C}"/>
              </a:ext>
            </a:extLst>
          </p:cNvPr>
          <p:cNvCxnSpPr>
            <a:cxnSpLocks/>
          </p:cNvCxnSpPr>
          <p:nvPr/>
        </p:nvCxnSpPr>
        <p:spPr>
          <a:xfrm>
            <a:off x="142408" y="1010906"/>
            <a:ext cx="4648836" cy="989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8520655-DA4D-1846-8354-8AD13906CCA3}"/>
              </a:ext>
            </a:extLst>
          </p:cNvPr>
          <p:cNvCxnSpPr>
            <a:cxnSpLocks/>
          </p:cNvCxnSpPr>
          <p:nvPr/>
        </p:nvCxnSpPr>
        <p:spPr>
          <a:xfrm flipH="1" flipV="1">
            <a:off x="5957786" y="-4102"/>
            <a:ext cx="83350" cy="686210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9A6BF4D2-AFCF-1145-BB91-F3C739BDA592}"/>
              </a:ext>
            </a:extLst>
          </p:cNvPr>
          <p:cNvSpPr/>
          <p:nvPr/>
        </p:nvSpPr>
        <p:spPr>
          <a:xfrm>
            <a:off x="3759" y="888"/>
            <a:ext cx="3231810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CC050D2-67E5-D340-8424-D0AE98362BD8}"/>
              </a:ext>
            </a:extLst>
          </p:cNvPr>
          <p:cNvSpPr txBox="1"/>
          <p:nvPr/>
        </p:nvSpPr>
        <p:spPr>
          <a:xfrm>
            <a:off x="-16422" y="26604"/>
            <a:ext cx="29522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COURNOT OLIGOPOLY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31124D9-9304-4B4C-9AA8-5880F1C3D566}"/>
              </a:ext>
            </a:extLst>
          </p:cNvPr>
          <p:cNvSpPr/>
          <p:nvPr/>
        </p:nvSpPr>
        <p:spPr>
          <a:xfrm>
            <a:off x="6003992" y="7438"/>
            <a:ext cx="3231810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161A362-841B-264E-A58E-883A49CC6C35}"/>
              </a:ext>
            </a:extLst>
          </p:cNvPr>
          <p:cNvSpPr txBox="1"/>
          <p:nvPr/>
        </p:nvSpPr>
        <p:spPr>
          <a:xfrm>
            <a:off x="6011243" y="33154"/>
            <a:ext cx="29522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COURNOT OLIGOPOLY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76ECF77-3C7B-7647-9DA1-1CC854A79F3A}"/>
              </a:ext>
            </a:extLst>
          </p:cNvPr>
          <p:cNvSpPr txBox="1"/>
          <p:nvPr/>
        </p:nvSpPr>
        <p:spPr>
          <a:xfrm>
            <a:off x="-58453" y="1705782"/>
            <a:ext cx="1468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GENERATION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049CCA28-07DA-3B4A-8A12-6AF6BCC78BC6}"/>
              </a:ext>
            </a:extLst>
          </p:cNvPr>
          <p:cNvCxnSpPr>
            <a:cxnSpLocks/>
          </p:cNvCxnSpPr>
          <p:nvPr/>
        </p:nvCxnSpPr>
        <p:spPr>
          <a:xfrm>
            <a:off x="76975" y="2012066"/>
            <a:ext cx="4648836" cy="989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4" name="Table 63">
            <a:extLst>
              <a:ext uri="{FF2B5EF4-FFF2-40B4-BE49-F238E27FC236}">
                <a16:creationId xmlns:a16="http://schemas.microsoft.com/office/drawing/2014/main" id="{0C959503-D8B0-C148-9206-020423FA20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9119250"/>
              </p:ext>
            </p:extLst>
          </p:nvPr>
        </p:nvGraphicFramePr>
        <p:xfrm>
          <a:off x="1698380" y="1099521"/>
          <a:ext cx="395084" cy="283845"/>
        </p:xfrm>
        <a:graphic>
          <a:graphicData uri="http://schemas.openxmlformats.org/drawingml/2006/table">
            <a:tbl>
              <a:tblPr/>
              <a:tblGrid>
                <a:gridCol w="395084">
                  <a:extLst>
                    <a:ext uri="{9D8B030D-6E8A-4147-A177-3AD203B41FA5}">
                      <a16:colId xmlns:a16="http://schemas.microsoft.com/office/drawing/2014/main" val="297089816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FI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472468"/>
                  </a:ext>
                </a:extLst>
              </a:tr>
            </a:tbl>
          </a:graphicData>
        </a:graphic>
      </p:graphicFrame>
      <p:graphicFrame>
        <p:nvGraphicFramePr>
          <p:cNvPr id="68" name="Table 68">
            <a:extLst>
              <a:ext uri="{FF2B5EF4-FFF2-40B4-BE49-F238E27FC236}">
                <a16:creationId xmlns:a16="http://schemas.microsoft.com/office/drawing/2014/main" id="{824CCEF4-154E-9D4A-82B9-E1995868A0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3122253"/>
              </p:ext>
            </p:extLst>
          </p:nvPr>
        </p:nvGraphicFramePr>
        <p:xfrm>
          <a:off x="182228" y="4557994"/>
          <a:ext cx="187945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798">
                  <a:extLst>
                    <a:ext uri="{9D8B030D-6E8A-4147-A177-3AD203B41FA5}">
                      <a16:colId xmlns:a16="http://schemas.microsoft.com/office/drawing/2014/main" val="3603571124"/>
                    </a:ext>
                  </a:extLst>
                </a:gridCol>
                <a:gridCol w="761259">
                  <a:extLst>
                    <a:ext uri="{9D8B030D-6E8A-4147-A177-3AD203B41FA5}">
                      <a16:colId xmlns:a16="http://schemas.microsoft.com/office/drawing/2014/main" val="4143309955"/>
                    </a:ext>
                  </a:extLst>
                </a:gridCol>
                <a:gridCol w="708394">
                  <a:extLst>
                    <a:ext uri="{9D8B030D-6E8A-4147-A177-3AD203B41FA5}">
                      <a16:colId xmlns:a16="http://schemas.microsoft.com/office/drawing/2014/main" val="3356571112"/>
                    </a:ext>
                  </a:extLst>
                </a:gridCol>
              </a:tblGrid>
              <a:tr h="285413"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VRES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CONV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6855671"/>
                  </a:ext>
                </a:extLst>
              </a:tr>
              <a:tr h="294257">
                <a:tc>
                  <a:txBody>
                    <a:bodyPr/>
                    <a:lstStyle/>
                    <a:p>
                      <a:r>
                        <a:rPr lang="en-GB" sz="1400" dirty="0"/>
                        <a:t>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5040.0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554.42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6855247"/>
                  </a:ext>
                </a:extLst>
              </a:tr>
              <a:tr h="294257">
                <a:tc>
                  <a:txBody>
                    <a:bodyPr/>
                    <a:lstStyle/>
                    <a:p>
                      <a:r>
                        <a:rPr lang="en-GB" sz="1400" dirty="0"/>
                        <a:t>S2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4032.0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554.42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240014"/>
                  </a:ext>
                </a:extLst>
              </a:tr>
            </a:tbl>
          </a:graphicData>
        </a:graphic>
      </p:graphicFrame>
      <p:graphicFrame>
        <p:nvGraphicFramePr>
          <p:cNvPr id="70" name="Table 68">
            <a:extLst>
              <a:ext uri="{FF2B5EF4-FFF2-40B4-BE49-F238E27FC236}">
                <a16:creationId xmlns:a16="http://schemas.microsoft.com/office/drawing/2014/main" id="{3B5576D2-4779-4346-8226-71D44D08ED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7350964"/>
              </p:ext>
            </p:extLst>
          </p:nvPr>
        </p:nvGraphicFramePr>
        <p:xfrm>
          <a:off x="182229" y="5706942"/>
          <a:ext cx="187945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798">
                  <a:extLst>
                    <a:ext uri="{9D8B030D-6E8A-4147-A177-3AD203B41FA5}">
                      <a16:colId xmlns:a16="http://schemas.microsoft.com/office/drawing/2014/main" val="3603571124"/>
                    </a:ext>
                  </a:extLst>
                </a:gridCol>
                <a:gridCol w="761259">
                  <a:extLst>
                    <a:ext uri="{9D8B030D-6E8A-4147-A177-3AD203B41FA5}">
                      <a16:colId xmlns:a16="http://schemas.microsoft.com/office/drawing/2014/main" val="4143309955"/>
                    </a:ext>
                  </a:extLst>
                </a:gridCol>
                <a:gridCol w="708394">
                  <a:extLst>
                    <a:ext uri="{9D8B030D-6E8A-4147-A177-3AD203B41FA5}">
                      <a16:colId xmlns:a16="http://schemas.microsoft.com/office/drawing/2014/main" val="3356571112"/>
                    </a:ext>
                  </a:extLst>
                </a:gridCol>
              </a:tblGrid>
              <a:tr h="285413"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VRES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CONV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6855671"/>
                  </a:ext>
                </a:extLst>
              </a:tr>
              <a:tr h="294257">
                <a:tc>
                  <a:txBody>
                    <a:bodyPr/>
                    <a:lstStyle/>
                    <a:p>
                      <a:r>
                        <a:rPr lang="en-GB" sz="1400" dirty="0"/>
                        <a:t>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5376.0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6855247"/>
                  </a:ext>
                </a:extLst>
              </a:tr>
              <a:tr h="294257">
                <a:tc>
                  <a:txBody>
                    <a:bodyPr/>
                    <a:lstStyle/>
                    <a:p>
                      <a:r>
                        <a:rPr lang="en-GB" sz="1400" dirty="0"/>
                        <a:t>S2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5376.0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240014"/>
                  </a:ext>
                </a:extLst>
              </a:tr>
            </a:tbl>
          </a:graphicData>
        </a:graphic>
      </p:graphicFrame>
      <p:graphicFrame>
        <p:nvGraphicFramePr>
          <p:cNvPr id="71" name="Table 68">
            <a:extLst>
              <a:ext uri="{FF2B5EF4-FFF2-40B4-BE49-F238E27FC236}">
                <a16:creationId xmlns:a16="http://schemas.microsoft.com/office/drawing/2014/main" id="{9D736D1F-A063-BB48-B1B3-EC59C3638F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5669474"/>
              </p:ext>
            </p:extLst>
          </p:nvPr>
        </p:nvGraphicFramePr>
        <p:xfrm>
          <a:off x="2108116" y="2309893"/>
          <a:ext cx="187945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798">
                  <a:extLst>
                    <a:ext uri="{9D8B030D-6E8A-4147-A177-3AD203B41FA5}">
                      <a16:colId xmlns:a16="http://schemas.microsoft.com/office/drawing/2014/main" val="3603571124"/>
                    </a:ext>
                  </a:extLst>
                </a:gridCol>
                <a:gridCol w="761259">
                  <a:extLst>
                    <a:ext uri="{9D8B030D-6E8A-4147-A177-3AD203B41FA5}">
                      <a16:colId xmlns:a16="http://schemas.microsoft.com/office/drawing/2014/main" val="4143309955"/>
                    </a:ext>
                  </a:extLst>
                </a:gridCol>
                <a:gridCol w="708394">
                  <a:extLst>
                    <a:ext uri="{9D8B030D-6E8A-4147-A177-3AD203B41FA5}">
                      <a16:colId xmlns:a16="http://schemas.microsoft.com/office/drawing/2014/main" val="3356571112"/>
                    </a:ext>
                  </a:extLst>
                </a:gridCol>
              </a:tblGrid>
              <a:tr h="285413"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VRES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CONV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6855671"/>
                  </a:ext>
                </a:extLst>
              </a:tr>
              <a:tr h="294257">
                <a:tc>
                  <a:txBody>
                    <a:bodyPr/>
                    <a:lstStyle/>
                    <a:p>
                      <a:r>
                        <a:rPr lang="en-GB" sz="1400" dirty="0"/>
                        <a:t>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3360.0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6855247"/>
                  </a:ext>
                </a:extLst>
              </a:tr>
              <a:tr h="294257">
                <a:tc>
                  <a:txBody>
                    <a:bodyPr/>
                    <a:lstStyle/>
                    <a:p>
                      <a:r>
                        <a:rPr lang="en-GB" sz="1400" dirty="0"/>
                        <a:t>S2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3360.0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240014"/>
                  </a:ext>
                </a:extLst>
              </a:tr>
            </a:tbl>
          </a:graphicData>
        </a:graphic>
      </p:graphicFrame>
      <p:graphicFrame>
        <p:nvGraphicFramePr>
          <p:cNvPr id="72" name="Table 68">
            <a:extLst>
              <a:ext uri="{FF2B5EF4-FFF2-40B4-BE49-F238E27FC236}">
                <a16:creationId xmlns:a16="http://schemas.microsoft.com/office/drawing/2014/main" id="{8617DBB4-88CF-CA43-8995-DE68B549A7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4707615"/>
              </p:ext>
            </p:extLst>
          </p:nvPr>
        </p:nvGraphicFramePr>
        <p:xfrm>
          <a:off x="2108115" y="3479098"/>
          <a:ext cx="187945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798">
                  <a:extLst>
                    <a:ext uri="{9D8B030D-6E8A-4147-A177-3AD203B41FA5}">
                      <a16:colId xmlns:a16="http://schemas.microsoft.com/office/drawing/2014/main" val="3603571124"/>
                    </a:ext>
                  </a:extLst>
                </a:gridCol>
                <a:gridCol w="761259">
                  <a:extLst>
                    <a:ext uri="{9D8B030D-6E8A-4147-A177-3AD203B41FA5}">
                      <a16:colId xmlns:a16="http://schemas.microsoft.com/office/drawing/2014/main" val="4143309955"/>
                    </a:ext>
                  </a:extLst>
                </a:gridCol>
                <a:gridCol w="708394">
                  <a:extLst>
                    <a:ext uri="{9D8B030D-6E8A-4147-A177-3AD203B41FA5}">
                      <a16:colId xmlns:a16="http://schemas.microsoft.com/office/drawing/2014/main" val="3356571112"/>
                    </a:ext>
                  </a:extLst>
                </a:gridCol>
              </a:tblGrid>
              <a:tr h="285413"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VRES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CONV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6855671"/>
                  </a:ext>
                </a:extLst>
              </a:tr>
              <a:tr h="294257">
                <a:tc>
                  <a:txBody>
                    <a:bodyPr/>
                    <a:lstStyle/>
                    <a:p>
                      <a:r>
                        <a:rPr lang="en-GB" sz="1400" dirty="0"/>
                        <a:t>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8437.1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6855247"/>
                  </a:ext>
                </a:extLst>
              </a:tr>
              <a:tr h="294257">
                <a:tc>
                  <a:txBody>
                    <a:bodyPr/>
                    <a:lstStyle/>
                    <a:p>
                      <a:r>
                        <a:rPr lang="en-GB" sz="1400" dirty="0"/>
                        <a:t>S2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7231.8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240014"/>
                  </a:ext>
                </a:extLst>
              </a:tr>
            </a:tbl>
          </a:graphicData>
        </a:graphic>
      </p:graphicFrame>
      <p:graphicFrame>
        <p:nvGraphicFramePr>
          <p:cNvPr id="73" name="Table 68">
            <a:extLst>
              <a:ext uri="{FF2B5EF4-FFF2-40B4-BE49-F238E27FC236}">
                <a16:creationId xmlns:a16="http://schemas.microsoft.com/office/drawing/2014/main" id="{971CFF4D-1518-7645-B31C-98A6C59FC4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8009711"/>
              </p:ext>
            </p:extLst>
          </p:nvPr>
        </p:nvGraphicFramePr>
        <p:xfrm>
          <a:off x="4037046" y="4557994"/>
          <a:ext cx="187945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798">
                  <a:extLst>
                    <a:ext uri="{9D8B030D-6E8A-4147-A177-3AD203B41FA5}">
                      <a16:colId xmlns:a16="http://schemas.microsoft.com/office/drawing/2014/main" val="3603571124"/>
                    </a:ext>
                  </a:extLst>
                </a:gridCol>
                <a:gridCol w="679338">
                  <a:extLst>
                    <a:ext uri="{9D8B030D-6E8A-4147-A177-3AD203B41FA5}">
                      <a16:colId xmlns:a16="http://schemas.microsoft.com/office/drawing/2014/main" val="4143309955"/>
                    </a:ext>
                  </a:extLst>
                </a:gridCol>
                <a:gridCol w="790315">
                  <a:extLst>
                    <a:ext uri="{9D8B030D-6E8A-4147-A177-3AD203B41FA5}">
                      <a16:colId xmlns:a16="http://schemas.microsoft.com/office/drawing/2014/main" val="3356571112"/>
                    </a:ext>
                  </a:extLst>
                </a:gridCol>
              </a:tblGrid>
              <a:tr h="285413"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VRES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CONV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6855671"/>
                  </a:ext>
                </a:extLst>
              </a:tr>
              <a:tr h="294257">
                <a:tc>
                  <a:txBody>
                    <a:bodyPr/>
                    <a:lstStyle/>
                    <a:p>
                      <a:r>
                        <a:rPr lang="en-GB" sz="1400" dirty="0"/>
                        <a:t>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25262.7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6855247"/>
                  </a:ext>
                </a:extLst>
              </a:tr>
              <a:tr h="294257">
                <a:tc>
                  <a:txBody>
                    <a:bodyPr/>
                    <a:lstStyle/>
                    <a:p>
                      <a:r>
                        <a:rPr lang="en-GB" sz="1400" dirty="0"/>
                        <a:t>S2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25262.7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240014"/>
                  </a:ext>
                </a:extLst>
              </a:tr>
            </a:tbl>
          </a:graphicData>
        </a:graphic>
      </p:graphicFrame>
      <p:graphicFrame>
        <p:nvGraphicFramePr>
          <p:cNvPr id="74" name="Table 68">
            <a:extLst>
              <a:ext uri="{FF2B5EF4-FFF2-40B4-BE49-F238E27FC236}">
                <a16:creationId xmlns:a16="http://schemas.microsoft.com/office/drawing/2014/main" id="{E6D8D9C8-58CB-574B-99F5-06C52AA5EE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6500504"/>
              </p:ext>
            </p:extLst>
          </p:nvPr>
        </p:nvGraphicFramePr>
        <p:xfrm>
          <a:off x="4037047" y="5706942"/>
          <a:ext cx="187945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798">
                  <a:extLst>
                    <a:ext uri="{9D8B030D-6E8A-4147-A177-3AD203B41FA5}">
                      <a16:colId xmlns:a16="http://schemas.microsoft.com/office/drawing/2014/main" val="3603571124"/>
                    </a:ext>
                  </a:extLst>
                </a:gridCol>
                <a:gridCol w="660864">
                  <a:extLst>
                    <a:ext uri="{9D8B030D-6E8A-4147-A177-3AD203B41FA5}">
                      <a16:colId xmlns:a16="http://schemas.microsoft.com/office/drawing/2014/main" val="4143309955"/>
                    </a:ext>
                  </a:extLst>
                </a:gridCol>
                <a:gridCol w="808789">
                  <a:extLst>
                    <a:ext uri="{9D8B030D-6E8A-4147-A177-3AD203B41FA5}">
                      <a16:colId xmlns:a16="http://schemas.microsoft.com/office/drawing/2014/main" val="3356571112"/>
                    </a:ext>
                  </a:extLst>
                </a:gridCol>
              </a:tblGrid>
              <a:tr h="285413"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VRES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CONV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6855671"/>
                  </a:ext>
                </a:extLst>
              </a:tr>
              <a:tr h="294257">
                <a:tc>
                  <a:txBody>
                    <a:bodyPr/>
                    <a:lstStyle/>
                    <a:p>
                      <a:r>
                        <a:rPr lang="en-GB" sz="1400" dirty="0"/>
                        <a:t>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8560.33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6855247"/>
                  </a:ext>
                </a:extLst>
              </a:tr>
              <a:tr h="294257">
                <a:tc>
                  <a:txBody>
                    <a:bodyPr/>
                    <a:lstStyle/>
                    <a:p>
                      <a:r>
                        <a:rPr lang="en-GB" sz="1400" dirty="0"/>
                        <a:t>S2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8560.33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240014"/>
                  </a:ext>
                </a:extLst>
              </a:tr>
            </a:tbl>
          </a:graphicData>
        </a:graphic>
      </p:graphicFrame>
      <p:sp>
        <p:nvSpPr>
          <p:cNvPr id="75" name="TextBox 74">
            <a:extLst>
              <a:ext uri="{FF2B5EF4-FFF2-40B4-BE49-F238E27FC236}">
                <a16:creationId xmlns:a16="http://schemas.microsoft.com/office/drawing/2014/main" id="{CA5BBD47-5EDF-5F45-8E9C-B6A3A452AE8B}"/>
              </a:ext>
            </a:extLst>
          </p:cNvPr>
          <p:cNvSpPr txBox="1"/>
          <p:nvPr/>
        </p:nvSpPr>
        <p:spPr>
          <a:xfrm>
            <a:off x="102870" y="4255274"/>
            <a:ext cx="1399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PRODUCER 1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7108BA8-EF43-9346-9BB5-80F972EA0DC7}"/>
              </a:ext>
            </a:extLst>
          </p:cNvPr>
          <p:cNvSpPr txBox="1"/>
          <p:nvPr/>
        </p:nvSpPr>
        <p:spPr>
          <a:xfrm>
            <a:off x="92392" y="5412516"/>
            <a:ext cx="1399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PRODUCER 2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1B010DC-B732-C240-9CC9-BE06EF71B6B2}"/>
              </a:ext>
            </a:extLst>
          </p:cNvPr>
          <p:cNvSpPr txBox="1"/>
          <p:nvPr/>
        </p:nvSpPr>
        <p:spPr>
          <a:xfrm>
            <a:off x="2015978" y="2031395"/>
            <a:ext cx="1399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PRODUCER 1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B1AC3F7-AF87-404C-B2BD-7E2D96F0A440}"/>
              </a:ext>
            </a:extLst>
          </p:cNvPr>
          <p:cNvSpPr txBox="1"/>
          <p:nvPr/>
        </p:nvSpPr>
        <p:spPr>
          <a:xfrm>
            <a:off x="2005500" y="3188637"/>
            <a:ext cx="1399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PRODUCER 2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D0DFA47-C337-3E4C-818E-B194B38A20F4}"/>
              </a:ext>
            </a:extLst>
          </p:cNvPr>
          <p:cNvSpPr txBox="1"/>
          <p:nvPr/>
        </p:nvSpPr>
        <p:spPr>
          <a:xfrm>
            <a:off x="3954905" y="4260437"/>
            <a:ext cx="1399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PRODUCER 1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961314F-1B2C-4247-B8C5-E01ABA8DB29B}"/>
              </a:ext>
            </a:extLst>
          </p:cNvPr>
          <p:cNvSpPr txBox="1"/>
          <p:nvPr/>
        </p:nvSpPr>
        <p:spPr>
          <a:xfrm>
            <a:off x="3944427" y="5417679"/>
            <a:ext cx="1399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PRODUCER 2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3EBC0792-03CA-044A-A0D2-4AA8113D16BD}"/>
              </a:ext>
            </a:extLst>
          </p:cNvPr>
          <p:cNvCxnSpPr>
            <a:cxnSpLocks/>
          </p:cNvCxnSpPr>
          <p:nvPr/>
        </p:nvCxnSpPr>
        <p:spPr>
          <a:xfrm>
            <a:off x="6054585" y="2016309"/>
            <a:ext cx="4648836" cy="989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2" name="Table 68">
            <a:extLst>
              <a:ext uri="{FF2B5EF4-FFF2-40B4-BE49-F238E27FC236}">
                <a16:creationId xmlns:a16="http://schemas.microsoft.com/office/drawing/2014/main" id="{F4E9F5B9-B34D-8F45-B5E4-0E930B506C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8050455"/>
              </p:ext>
            </p:extLst>
          </p:nvPr>
        </p:nvGraphicFramePr>
        <p:xfrm>
          <a:off x="6283454" y="4552892"/>
          <a:ext cx="187945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798">
                  <a:extLst>
                    <a:ext uri="{9D8B030D-6E8A-4147-A177-3AD203B41FA5}">
                      <a16:colId xmlns:a16="http://schemas.microsoft.com/office/drawing/2014/main" val="3603571124"/>
                    </a:ext>
                  </a:extLst>
                </a:gridCol>
                <a:gridCol w="761259">
                  <a:extLst>
                    <a:ext uri="{9D8B030D-6E8A-4147-A177-3AD203B41FA5}">
                      <a16:colId xmlns:a16="http://schemas.microsoft.com/office/drawing/2014/main" val="4143309955"/>
                    </a:ext>
                  </a:extLst>
                </a:gridCol>
                <a:gridCol w="708394">
                  <a:extLst>
                    <a:ext uri="{9D8B030D-6E8A-4147-A177-3AD203B41FA5}">
                      <a16:colId xmlns:a16="http://schemas.microsoft.com/office/drawing/2014/main" val="3356571112"/>
                    </a:ext>
                  </a:extLst>
                </a:gridCol>
              </a:tblGrid>
              <a:tr h="285413"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VRES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CONV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6855671"/>
                  </a:ext>
                </a:extLst>
              </a:tr>
              <a:tr h="294257">
                <a:tc>
                  <a:txBody>
                    <a:bodyPr/>
                    <a:lstStyle/>
                    <a:p>
                      <a:r>
                        <a:rPr lang="en-GB" sz="1400" dirty="0"/>
                        <a:t>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 5040.0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240.82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6855247"/>
                  </a:ext>
                </a:extLst>
              </a:tr>
              <a:tr h="294257">
                <a:tc>
                  <a:txBody>
                    <a:bodyPr/>
                    <a:lstStyle/>
                    <a:p>
                      <a:r>
                        <a:rPr lang="en-GB" sz="1400" dirty="0"/>
                        <a:t>S2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4032.0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240.82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240014"/>
                  </a:ext>
                </a:extLst>
              </a:tr>
            </a:tbl>
          </a:graphicData>
        </a:graphic>
      </p:graphicFrame>
      <p:graphicFrame>
        <p:nvGraphicFramePr>
          <p:cNvPr id="83" name="Table 68">
            <a:extLst>
              <a:ext uri="{FF2B5EF4-FFF2-40B4-BE49-F238E27FC236}">
                <a16:creationId xmlns:a16="http://schemas.microsoft.com/office/drawing/2014/main" id="{81D497DC-D29B-C240-89F0-601856CD48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2324530"/>
              </p:ext>
            </p:extLst>
          </p:nvPr>
        </p:nvGraphicFramePr>
        <p:xfrm>
          <a:off x="6283455" y="5701840"/>
          <a:ext cx="187945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798">
                  <a:extLst>
                    <a:ext uri="{9D8B030D-6E8A-4147-A177-3AD203B41FA5}">
                      <a16:colId xmlns:a16="http://schemas.microsoft.com/office/drawing/2014/main" val="3603571124"/>
                    </a:ext>
                  </a:extLst>
                </a:gridCol>
                <a:gridCol w="761259">
                  <a:extLst>
                    <a:ext uri="{9D8B030D-6E8A-4147-A177-3AD203B41FA5}">
                      <a16:colId xmlns:a16="http://schemas.microsoft.com/office/drawing/2014/main" val="4143309955"/>
                    </a:ext>
                  </a:extLst>
                </a:gridCol>
                <a:gridCol w="708394">
                  <a:extLst>
                    <a:ext uri="{9D8B030D-6E8A-4147-A177-3AD203B41FA5}">
                      <a16:colId xmlns:a16="http://schemas.microsoft.com/office/drawing/2014/main" val="3356571112"/>
                    </a:ext>
                  </a:extLst>
                </a:gridCol>
              </a:tblGrid>
              <a:tr h="285413"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VRES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CONV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6855671"/>
                  </a:ext>
                </a:extLst>
              </a:tr>
              <a:tr h="294257">
                <a:tc>
                  <a:txBody>
                    <a:bodyPr/>
                    <a:lstStyle/>
                    <a:p>
                      <a:r>
                        <a:rPr lang="en-GB" sz="1400" dirty="0"/>
                        <a:t>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5376.0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6855247"/>
                  </a:ext>
                </a:extLst>
              </a:tr>
              <a:tr h="294257">
                <a:tc>
                  <a:txBody>
                    <a:bodyPr/>
                    <a:lstStyle/>
                    <a:p>
                      <a:r>
                        <a:rPr lang="en-GB" sz="1400" dirty="0"/>
                        <a:t>S2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5376.0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240014"/>
                  </a:ext>
                </a:extLst>
              </a:tr>
            </a:tbl>
          </a:graphicData>
        </a:graphic>
      </p:graphicFrame>
      <p:graphicFrame>
        <p:nvGraphicFramePr>
          <p:cNvPr id="84" name="Table 68">
            <a:extLst>
              <a:ext uri="{FF2B5EF4-FFF2-40B4-BE49-F238E27FC236}">
                <a16:creationId xmlns:a16="http://schemas.microsoft.com/office/drawing/2014/main" id="{5C524ABD-CFD6-DB4E-95AD-2F2232B7C9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0630992"/>
              </p:ext>
            </p:extLst>
          </p:nvPr>
        </p:nvGraphicFramePr>
        <p:xfrm>
          <a:off x="8209342" y="2304791"/>
          <a:ext cx="187945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798">
                  <a:extLst>
                    <a:ext uri="{9D8B030D-6E8A-4147-A177-3AD203B41FA5}">
                      <a16:colId xmlns:a16="http://schemas.microsoft.com/office/drawing/2014/main" val="3603571124"/>
                    </a:ext>
                  </a:extLst>
                </a:gridCol>
                <a:gridCol w="761259">
                  <a:extLst>
                    <a:ext uri="{9D8B030D-6E8A-4147-A177-3AD203B41FA5}">
                      <a16:colId xmlns:a16="http://schemas.microsoft.com/office/drawing/2014/main" val="4143309955"/>
                    </a:ext>
                  </a:extLst>
                </a:gridCol>
                <a:gridCol w="708394">
                  <a:extLst>
                    <a:ext uri="{9D8B030D-6E8A-4147-A177-3AD203B41FA5}">
                      <a16:colId xmlns:a16="http://schemas.microsoft.com/office/drawing/2014/main" val="3356571112"/>
                    </a:ext>
                  </a:extLst>
                </a:gridCol>
              </a:tblGrid>
              <a:tr h="285413"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VRES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CONV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6855671"/>
                  </a:ext>
                </a:extLst>
              </a:tr>
              <a:tr h="294257">
                <a:tc>
                  <a:txBody>
                    <a:bodyPr/>
                    <a:lstStyle/>
                    <a:p>
                      <a:r>
                        <a:rPr lang="en-GB" sz="1400" dirty="0"/>
                        <a:t>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218.50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3360.0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6855247"/>
                  </a:ext>
                </a:extLst>
              </a:tr>
              <a:tr h="294257">
                <a:tc>
                  <a:txBody>
                    <a:bodyPr/>
                    <a:lstStyle/>
                    <a:p>
                      <a:r>
                        <a:rPr lang="en-GB" sz="1400" dirty="0"/>
                        <a:t>S2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187.29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3360.0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240014"/>
                  </a:ext>
                </a:extLst>
              </a:tr>
            </a:tbl>
          </a:graphicData>
        </a:graphic>
      </p:graphicFrame>
      <p:graphicFrame>
        <p:nvGraphicFramePr>
          <p:cNvPr id="85" name="Table 68">
            <a:extLst>
              <a:ext uri="{FF2B5EF4-FFF2-40B4-BE49-F238E27FC236}">
                <a16:creationId xmlns:a16="http://schemas.microsoft.com/office/drawing/2014/main" id="{E9D560CE-5AAB-F546-8636-51E7C598F2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2497421"/>
              </p:ext>
            </p:extLst>
          </p:nvPr>
        </p:nvGraphicFramePr>
        <p:xfrm>
          <a:off x="8209341" y="3473996"/>
          <a:ext cx="2019154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0259">
                  <a:extLst>
                    <a:ext uri="{9D8B030D-6E8A-4147-A177-3AD203B41FA5}">
                      <a16:colId xmlns:a16="http://schemas.microsoft.com/office/drawing/2014/main" val="3603571124"/>
                    </a:ext>
                  </a:extLst>
                </a:gridCol>
                <a:gridCol w="950869">
                  <a:extLst>
                    <a:ext uri="{9D8B030D-6E8A-4147-A177-3AD203B41FA5}">
                      <a16:colId xmlns:a16="http://schemas.microsoft.com/office/drawing/2014/main" val="4143309955"/>
                    </a:ext>
                  </a:extLst>
                </a:gridCol>
                <a:gridCol w="628026">
                  <a:extLst>
                    <a:ext uri="{9D8B030D-6E8A-4147-A177-3AD203B41FA5}">
                      <a16:colId xmlns:a16="http://schemas.microsoft.com/office/drawing/2014/main" val="3356571112"/>
                    </a:ext>
                  </a:extLst>
                </a:gridCol>
              </a:tblGrid>
              <a:tr h="285413"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VRES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CONV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6855671"/>
                  </a:ext>
                </a:extLst>
              </a:tr>
              <a:tr h="294257">
                <a:tc>
                  <a:txBody>
                    <a:bodyPr/>
                    <a:lstStyle/>
                    <a:p>
                      <a:r>
                        <a:rPr lang="en-GB" sz="1400" dirty="0"/>
                        <a:t>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12452.3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6855247"/>
                  </a:ext>
                </a:extLst>
              </a:tr>
              <a:tr h="294257">
                <a:tc>
                  <a:txBody>
                    <a:bodyPr/>
                    <a:lstStyle/>
                    <a:p>
                      <a:r>
                        <a:rPr lang="en-GB" sz="1400" dirty="0"/>
                        <a:t>S2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10673.4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240014"/>
                  </a:ext>
                </a:extLst>
              </a:tr>
            </a:tbl>
          </a:graphicData>
        </a:graphic>
      </p:graphicFrame>
      <p:graphicFrame>
        <p:nvGraphicFramePr>
          <p:cNvPr id="86" name="Table 68">
            <a:extLst>
              <a:ext uri="{FF2B5EF4-FFF2-40B4-BE49-F238E27FC236}">
                <a16:creationId xmlns:a16="http://schemas.microsoft.com/office/drawing/2014/main" id="{A29386F3-8765-9E42-B9C1-D19C56966F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9891781"/>
              </p:ext>
            </p:extLst>
          </p:nvPr>
        </p:nvGraphicFramePr>
        <p:xfrm>
          <a:off x="10138272" y="4552892"/>
          <a:ext cx="1961336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652">
                  <a:extLst>
                    <a:ext uri="{9D8B030D-6E8A-4147-A177-3AD203B41FA5}">
                      <a16:colId xmlns:a16="http://schemas.microsoft.com/office/drawing/2014/main" val="3603571124"/>
                    </a:ext>
                  </a:extLst>
                </a:gridCol>
                <a:gridCol w="582367">
                  <a:extLst>
                    <a:ext uri="{9D8B030D-6E8A-4147-A177-3AD203B41FA5}">
                      <a16:colId xmlns:a16="http://schemas.microsoft.com/office/drawing/2014/main" val="4143309955"/>
                    </a:ext>
                  </a:extLst>
                </a:gridCol>
                <a:gridCol w="951317">
                  <a:extLst>
                    <a:ext uri="{9D8B030D-6E8A-4147-A177-3AD203B41FA5}">
                      <a16:colId xmlns:a16="http://schemas.microsoft.com/office/drawing/2014/main" val="3356571112"/>
                    </a:ext>
                  </a:extLst>
                </a:gridCol>
              </a:tblGrid>
              <a:tr h="285413"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VRES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CONV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6855671"/>
                  </a:ext>
                </a:extLst>
              </a:tr>
              <a:tr h="294257">
                <a:tc>
                  <a:txBody>
                    <a:bodyPr/>
                    <a:lstStyle/>
                    <a:p>
                      <a:r>
                        <a:rPr lang="en-GB" sz="1400" dirty="0"/>
                        <a:t>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25011.6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6855247"/>
                  </a:ext>
                </a:extLst>
              </a:tr>
              <a:tr h="294257">
                <a:tc>
                  <a:txBody>
                    <a:bodyPr/>
                    <a:lstStyle/>
                    <a:p>
                      <a:r>
                        <a:rPr lang="en-GB" sz="1400" dirty="0"/>
                        <a:t>S2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25011.6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240014"/>
                  </a:ext>
                </a:extLst>
              </a:tr>
            </a:tbl>
          </a:graphicData>
        </a:graphic>
      </p:graphicFrame>
      <p:graphicFrame>
        <p:nvGraphicFramePr>
          <p:cNvPr id="87" name="Table 68">
            <a:extLst>
              <a:ext uri="{FF2B5EF4-FFF2-40B4-BE49-F238E27FC236}">
                <a16:creationId xmlns:a16="http://schemas.microsoft.com/office/drawing/2014/main" id="{634171BE-9A4F-A241-8932-8F7DC2B70D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1957302"/>
              </p:ext>
            </p:extLst>
          </p:nvPr>
        </p:nvGraphicFramePr>
        <p:xfrm>
          <a:off x="10138273" y="5701840"/>
          <a:ext cx="187945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798">
                  <a:extLst>
                    <a:ext uri="{9D8B030D-6E8A-4147-A177-3AD203B41FA5}">
                      <a16:colId xmlns:a16="http://schemas.microsoft.com/office/drawing/2014/main" val="3603571124"/>
                    </a:ext>
                  </a:extLst>
                </a:gridCol>
                <a:gridCol w="761259">
                  <a:extLst>
                    <a:ext uri="{9D8B030D-6E8A-4147-A177-3AD203B41FA5}">
                      <a16:colId xmlns:a16="http://schemas.microsoft.com/office/drawing/2014/main" val="4143309955"/>
                    </a:ext>
                  </a:extLst>
                </a:gridCol>
                <a:gridCol w="708394">
                  <a:extLst>
                    <a:ext uri="{9D8B030D-6E8A-4147-A177-3AD203B41FA5}">
                      <a16:colId xmlns:a16="http://schemas.microsoft.com/office/drawing/2014/main" val="3356571112"/>
                    </a:ext>
                  </a:extLst>
                </a:gridCol>
              </a:tblGrid>
              <a:tr h="285413"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VRES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CONV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6855671"/>
                  </a:ext>
                </a:extLst>
              </a:tr>
              <a:tr h="294257">
                <a:tc>
                  <a:txBody>
                    <a:bodyPr/>
                    <a:lstStyle/>
                    <a:p>
                      <a:r>
                        <a:rPr lang="en-GB" sz="1400" dirty="0"/>
                        <a:t>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3360.0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6855247"/>
                  </a:ext>
                </a:extLst>
              </a:tr>
              <a:tr h="294257">
                <a:tc>
                  <a:txBody>
                    <a:bodyPr/>
                    <a:lstStyle/>
                    <a:p>
                      <a:r>
                        <a:rPr lang="en-GB" sz="1400" dirty="0"/>
                        <a:t>S2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3360.0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240014"/>
                  </a:ext>
                </a:extLst>
              </a:tr>
            </a:tbl>
          </a:graphicData>
        </a:graphic>
      </p:graphicFrame>
      <p:sp>
        <p:nvSpPr>
          <p:cNvPr id="88" name="TextBox 87">
            <a:extLst>
              <a:ext uri="{FF2B5EF4-FFF2-40B4-BE49-F238E27FC236}">
                <a16:creationId xmlns:a16="http://schemas.microsoft.com/office/drawing/2014/main" id="{DD767432-7895-D449-835D-BB4074A34810}"/>
              </a:ext>
            </a:extLst>
          </p:cNvPr>
          <p:cNvSpPr txBox="1"/>
          <p:nvPr/>
        </p:nvSpPr>
        <p:spPr>
          <a:xfrm>
            <a:off x="6204096" y="4250172"/>
            <a:ext cx="1399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PRODUCER 1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91EABDDB-ABE2-1048-B308-6870A05771BD}"/>
              </a:ext>
            </a:extLst>
          </p:cNvPr>
          <p:cNvSpPr txBox="1"/>
          <p:nvPr/>
        </p:nvSpPr>
        <p:spPr>
          <a:xfrm>
            <a:off x="6193618" y="5407414"/>
            <a:ext cx="1399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PRODUCER 2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97B7FF3-C726-2D46-91DF-155F8306283A}"/>
              </a:ext>
            </a:extLst>
          </p:cNvPr>
          <p:cNvSpPr txBox="1"/>
          <p:nvPr/>
        </p:nvSpPr>
        <p:spPr>
          <a:xfrm>
            <a:off x="8117204" y="2026293"/>
            <a:ext cx="1399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PRODUCER 1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7294C123-2696-5549-A7CE-711F095A9B3D}"/>
              </a:ext>
            </a:extLst>
          </p:cNvPr>
          <p:cNvSpPr txBox="1"/>
          <p:nvPr/>
        </p:nvSpPr>
        <p:spPr>
          <a:xfrm>
            <a:off x="8106726" y="3183535"/>
            <a:ext cx="1399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PRODUCER 2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95906E17-21F8-6E44-824F-ED3415D457A7}"/>
              </a:ext>
            </a:extLst>
          </p:cNvPr>
          <p:cNvSpPr txBox="1"/>
          <p:nvPr/>
        </p:nvSpPr>
        <p:spPr>
          <a:xfrm>
            <a:off x="10056131" y="4255335"/>
            <a:ext cx="1399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PRODUCER 1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1F5298DB-899C-D340-A8C2-0F80B16F2054}"/>
              </a:ext>
            </a:extLst>
          </p:cNvPr>
          <p:cNvSpPr txBox="1"/>
          <p:nvPr/>
        </p:nvSpPr>
        <p:spPr>
          <a:xfrm>
            <a:off x="10045653" y="5412577"/>
            <a:ext cx="1399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PRODUCER 2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C03E8E7A-1720-A448-837F-432448185BA4}"/>
              </a:ext>
            </a:extLst>
          </p:cNvPr>
          <p:cNvSpPr txBox="1"/>
          <p:nvPr/>
        </p:nvSpPr>
        <p:spPr>
          <a:xfrm>
            <a:off x="5956347" y="1692246"/>
            <a:ext cx="1468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GENERATION</a:t>
            </a:r>
          </a:p>
        </p:txBody>
      </p:sp>
      <p:graphicFrame>
        <p:nvGraphicFramePr>
          <p:cNvPr id="95" name="Table 94">
            <a:extLst>
              <a:ext uri="{FF2B5EF4-FFF2-40B4-BE49-F238E27FC236}">
                <a16:creationId xmlns:a16="http://schemas.microsoft.com/office/drawing/2014/main" id="{B719AAA2-8D00-C442-B371-37AB1785A3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664459"/>
              </p:ext>
            </p:extLst>
          </p:nvPr>
        </p:nvGraphicFramePr>
        <p:xfrm>
          <a:off x="8585477" y="1023087"/>
          <a:ext cx="426607" cy="283845"/>
        </p:xfrm>
        <a:graphic>
          <a:graphicData uri="http://schemas.openxmlformats.org/drawingml/2006/table">
            <a:tbl>
              <a:tblPr/>
              <a:tblGrid>
                <a:gridCol w="426607">
                  <a:extLst>
                    <a:ext uri="{9D8B030D-6E8A-4147-A177-3AD203B41FA5}">
                      <a16:colId xmlns:a16="http://schemas.microsoft.com/office/drawing/2014/main" val="297089816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FI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472468"/>
                  </a:ext>
                </a:extLst>
              </a:tr>
            </a:tbl>
          </a:graphicData>
        </a:graphic>
      </p:graphicFrame>
      <p:graphicFrame>
        <p:nvGraphicFramePr>
          <p:cNvPr id="96" name="Table 95">
            <a:extLst>
              <a:ext uri="{FF2B5EF4-FFF2-40B4-BE49-F238E27FC236}">
                <a16:creationId xmlns:a16="http://schemas.microsoft.com/office/drawing/2014/main" id="{1EC141A0-F8BF-1F47-BFED-FE00B8B4CD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9569125"/>
              </p:ext>
            </p:extLst>
          </p:nvPr>
        </p:nvGraphicFramePr>
        <p:xfrm>
          <a:off x="7649906" y="1029909"/>
          <a:ext cx="395084" cy="283845"/>
        </p:xfrm>
        <a:graphic>
          <a:graphicData uri="http://schemas.openxmlformats.org/drawingml/2006/table">
            <a:tbl>
              <a:tblPr/>
              <a:tblGrid>
                <a:gridCol w="395084">
                  <a:extLst>
                    <a:ext uri="{9D8B030D-6E8A-4147-A177-3AD203B41FA5}">
                      <a16:colId xmlns:a16="http://schemas.microsoft.com/office/drawing/2014/main" val="297089816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FI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4724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7728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36B41A4-A40C-5C40-B94F-40CC7C2A92CF}"/>
              </a:ext>
            </a:extLst>
          </p:cNvPr>
          <p:cNvSpPr/>
          <p:nvPr/>
        </p:nvSpPr>
        <p:spPr>
          <a:xfrm>
            <a:off x="6011243" y="533361"/>
            <a:ext cx="4860322" cy="11670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F722B3-CC79-BF47-8393-BDE5C25DD723}"/>
              </a:ext>
            </a:extLst>
          </p:cNvPr>
          <p:cNvSpPr txBox="1"/>
          <p:nvPr/>
        </p:nvSpPr>
        <p:spPr>
          <a:xfrm>
            <a:off x="6091138" y="684550"/>
            <a:ext cx="1265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Tax </a:t>
            </a:r>
            <a:r>
              <a:rPr lang="en-GB" sz="1400" dirty="0"/>
              <a:t>( €/</a:t>
            </a:r>
            <a:r>
              <a:rPr lang="en-GB" sz="1400" dirty="0" err="1"/>
              <a:t>Mwh</a:t>
            </a:r>
            <a:r>
              <a:rPr lang="en-GB" sz="1400" dirty="0"/>
              <a:t>)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DA63CF-1B1D-2C4B-8B14-3A895081B075}"/>
              </a:ext>
            </a:extLst>
          </p:cNvPr>
          <p:cNvSpPr txBox="1"/>
          <p:nvPr/>
        </p:nvSpPr>
        <p:spPr>
          <a:xfrm>
            <a:off x="7433557" y="689207"/>
            <a:ext cx="886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Tr. B. </a:t>
            </a:r>
            <a:r>
              <a:rPr lang="en-GB" sz="1400" dirty="0"/>
              <a:t>(€)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A1CE19-62F7-AB47-90CA-DB584F896253}"/>
              </a:ext>
            </a:extLst>
          </p:cNvPr>
          <p:cNvSpPr txBox="1"/>
          <p:nvPr/>
        </p:nvSpPr>
        <p:spPr>
          <a:xfrm>
            <a:off x="9390089" y="675989"/>
            <a:ext cx="1334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Incentive </a:t>
            </a:r>
            <a:r>
              <a:rPr lang="en-GB" sz="1400" dirty="0"/>
              <a:t>(%)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95EF155-5A85-1542-B556-3376429CA42B}"/>
              </a:ext>
            </a:extLst>
          </p:cNvPr>
          <p:cNvCxnSpPr>
            <a:cxnSpLocks/>
          </p:cNvCxnSpPr>
          <p:nvPr/>
        </p:nvCxnSpPr>
        <p:spPr>
          <a:xfrm flipV="1">
            <a:off x="7444856" y="702066"/>
            <a:ext cx="0" cy="96681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0E7EF7B-F508-4949-B265-78BA0847AB17}"/>
              </a:ext>
            </a:extLst>
          </p:cNvPr>
          <p:cNvCxnSpPr>
            <a:cxnSpLocks/>
          </p:cNvCxnSpPr>
          <p:nvPr/>
        </p:nvCxnSpPr>
        <p:spPr>
          <a:xfrm flipV="1">
            <a:off x="8379003" y="720465"/>
            <a:ext cx="0" cy="89024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45C55DD9-1D6B-FC42-B451-1365439A4A75}"/>
              </a:ext>
            </a:extLst>
          </p:cNvPr>
          <p:cNvSpPr/>
          <p:nvPr/>
        </p:nvSpPr>
        <p:spPr>
          <a:xfrm flipH="1">
            <a:off x="6190124" y="1113418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4644787-943A-1A4D-A3D6-A1166ACE6D28}"/>
              </a:ext>
            </a:extLst>
          </p:cNvPr>
          <p:cNvSpPr/>
          <p:nvPr/>
        </p:nvSpPr>
        <p:spPr>
          <a:xfrm flipH="1">
            <a:off x="6608368" y="1106048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8D8DDE5-421A-E743-B973-9C4B880BB311}"/>
              </a:ext>
            </a:extLst>
          </p:cNvPr>
          <p:cNvSpPr/>
          <p:nvPr/>
        </p:nvSpPr>
        <p:spPr>
          <a:xfrm flipH="1">
            <a:off x="7060381" y="1110625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E458B79-A53B-F943-BD9B-4BB2EF51E51D}"/>
              </a:ext>
            </a:extLst>
          </p:cNvPr>
          <p:cNvSpPr/>
          <p:nvPr/>
        </p:nvSpPr>
        <p:spPr>
          <a:xfrm flipH="1">
            <a:off x="9506598" y="1100069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D071E2E-BE0C-3345-A24F-7FAF43616E5E}"/>
              </a:ext>
            </a:extLst>
          </p:cNvPr>
          <p:cNvSpPr/>
          <p:nvPr/>
        </p:nvSpPr>
        <p:spPr>
          <a:xfrm flipH="1">
            <a:off x="9924842" y="1092699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38F6E09-F5D0-BF4F-9E5A-93C235A19998}"/>
              </a:ext>
            </a:extLst>
          </p:cNvPr>
          <p:cNvSpPr/>
          <p:nvPr/>
        </p:nvSpPr>
        <p:spPr>
          <a:xfrm flipH="1">
            <a:off x="10376855" y="1097276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E0083BA-EB7F-FA4D-8013-1C0752E123AA}"/>
              </a:ext>
            </a:extLst>
          </p:cNvPr>
          <p:cNvSpPr txBox="1"/>
          <p:nvPr/>
        </p:nvSpPr>
        <p:spPr>
          <a:xfrm>
            <a:off x="6134794" y="137068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CB47968-98D8-B44A-9694-5E62BF89D412}"/>
              </a:ext>
            </a:extLst>
          </p:cNvPr>
          <p:cNvSpPr txBox="1"/>
          <p:nvPr/>
        </p:nvSpPr>
        <p:spPr>
          <a:xfrm>
            <a:off x="6570102" y="136641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17D636A-2E4B-6647-AF1B-FE10E40FA82B}"/>
              </a:ext>
            </a:extLst>
          </p:cNvPr>
          <p:cNvSpPr txBox="1"/>
          <p:nvPr/>
        </p:nvSpPr>
        <p:spPr>
          <a:xfrm>
            <a:off x="7023678" y="136246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3853B19-A8CC-EE43-9F54-3A8AE0F6556B}"/>
              </a:ext>
            </a:extLst>
          </p:cNvPr>
          <p:cNvSpPr txBox="1"/>
          <p:nvPr/>
        </p:nvSpPr>
        <p:spPr>
          <a:xfrm>
            <a:off x="9451027" y="136433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30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2D0BE09-01D4-6C4E-98BA-DF7848DF2498}"/>
              </a:ext>
            </a:extLst>
          </p:cNvPr>
          <p:cNvSpPr txBox="1"/>
          <p:nvPr/>
        </p:nvSpPr>
        <p:spPr>
          <a:xfrm>
            <a:off x="9886335" y="136005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30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B2AB904-D3C4-3A4B-B3EA-90B3155732E6}"/>
              </a:ext>
            </a:extLst>
          </p:cNvPr>
          <p:cNvSpPr txBox="1"/>
          <p:nvPr/>
        </p:nvSpPr>
        <p:spPr>
          <a:xfrm>
            <a:off x="10339911" y="135610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30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51C97D1-A381-044E-A93F-C88A0112963B}"/>
              </a:ext>
            </a:extLst>
          </p:cNvPr>
          <p:cNvSpPr txBox="1"/>
          <p:nvPr/>
        </p:nvSpPr>
        <p:spPr>
          <a:xfrm>
            <a:off x="6997088" y="84252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DA2047A-A3BF-BD43-A133-3A53C37E2692}"/>
              </a:ext>
            </a:extLst>
          </p:cNvPr>
          <p:cNvSpPr txBox="1"/>
          <p:nvPr/>
        </p:nvSpPr>
        <p:spPr>
          <a:xfrm>
            <a:off x="8424193" y="70206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G. B. </a:t>
            </a:r>
            <a:r>
              <a:rPr lang="en-GB" sz="1400" dirty="0"/>
              <a:t>(€)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7D7A4A6-C697-6144-8739-27DBE590524E}"/>
              </a:ext>
            </a:extLst>
          </p:cNvPr>
          <p:cNvCxnSpPr>
            <a:cxnSpLocks/>
          </p:cNvCxnSpPr>
          <p:nvPr/>
        </p:nvCxnSpPr>
        <p:spPr>
          <a:xfrm flipV="1">
            <a:off x="9390089" y="740348"/>
            <a:ext cx="0" cy="89024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46426A3-4B88-6C4A-A7F0-0FCF47580603}"/>
              </a:ext>
            </a:extLst>
          </p:cNvPr>
          <p:cNvCxnSpPr>
            <a:cxnSpLocks/>
          </p:cNvCxnSpPr>
          <p:nvPr/>
        </p:nvCxnSpPr>
        <p:spPr>
          <a:xfrm>
            <a:off x="6163141" y="1019020"/>
            <a:ext cx="4648836" cy="989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6FE866B5-ED97-6545-AF76-ED0A1926A5E3}"/>
              </a:ext>
            </a:extLst>
          </p:cNvPr>
          <p:cNvSpPr/>
          <p:nvPr/>
        </p:nvSpPr>
        <p:spPr>
          <a:xfrm>
            <a:off x="11556" y="533361"/>
            <a:ext cx="4860322" cy="11670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3E2B12A-6721-7444-87FB-4C220777260C}"/>
              </a:ext>
            </a:extLst>
          </p:cNvPr>
          <p:cNvSpPr txBox="1"/>
          <p:nvPr/>
        </p:nvSpPr>
        <p:spPr>
          <a:xfrm>
            <a:off x="92392" y="676342"/>
            <a:ext cx="1265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Tax </a:t>
            </a:r>
            <a:r>
              <a:rPr lang="en-GB" sz="1400" dirty="0"/>
              <a:t>( €/</a:t>
            </a:r>
            <a:r>
              <a:rPr lang="en-GB" sz="1400" dirty="0" err="1"/>
              <a:t>Mwh</a:t>
            </a:r>
            <a:r>
              <a:rPr lang="en-GB" sz="1400" dirty="0"/>
              <a:t>)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EA887EE-E5E0-AB49-BFAA-952C67D45D8F}"/>
              </a:ext>
            </a:extLst>
          </p:cNvPr>
          <p:cNvSpPr txBox="1"/>
          <p:nvPr/>
        </p:nvSpPr>
        <p:spPr>
          <a:xfrm>
            <a:off x="1434811" y="680999"/>
            <a:ext cx="886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Tr. B. </a:t>
            </a:r>
            <a:r>
              <a:rPr lang="en-GB" sz="1400" dirty="0"/>
              <a:t>(€)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776F969-CC72-8749-AF54-DC968798150A}"/>
              </a:ext>
            </a:extLst>
          </p:cNvPr>
          <p:cNvSpPr txBox="1"/>
          <p:nvPr/>
        </p:nvSpPr>
        <p:spPr>
          <a:xfrm>
            <a:off x="3391343" y="667781"/>
            <a:ext cx="1334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Incentive </a:t>
            </a:r>
            <a:r>
              <a:rPr lang="en-GB" sz="1400" dirty="0"/>
              <a:t>(%)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42CE7C2-856F-A547-B2D2-2EB01EA16BB9}"/>
              </a:ext>
            </a:extLst>
          </p:cNvPr>
          <p:cNvCxnSpPr>
            <a:cxnSpLocks/>
          </p:cNvCxnSpPr>
          <p:nvPr/>
        </p:nvCxnSpPr>
        <p:spPr>
          <a:xfrm flipV="1">
            <a:off x="1446110" y="693858"/>
            <a:ext cx="0" cy="96681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969307C-3524-DA41-A2AE-5EBC759F6FAF}"/>
              </a:ext>
            </a:extLst>
          </p:cNvPr>
          <p:cNvCxnSpPr>
            <a:cxnSpLocks/>
          </p:cNvCxnSpPr>
          <p:nvPr/>
        </p:nvCxnSpPr>
        <p:spPr>
          <a:xfrm flipV="1">
            <a:off x="2380257" y="712257"/>
            <a:ext cx="0" cy="89024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F9B4AD39-5461-7546-8FF2-26E66878125A}"/>
              </a:ext>
            </a:extLst>
          </p:cNvPr>
          <p:cNvSpPr/>
          <p:nvPr/>
        </p:nvSpPr>
        <p:spPr>
          <a:xfrm flipH="1">
            <a:off x="191378" y="1105210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0D925CD2-04D4-DC41-8CE2-AFE8C044D5F3}"/>
              </a:ext>
            </a:extLst>
          </p:cNvPr>
          <p:cNvSpPr/>
          <p:nvPr/>
        </p:nvSpPr>
        <p:spPr>
          <a:xfrm flipH="1">
            <a:off x="609622" y="1097840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5C64B5A1-F591-1B4F-AA03-905AEDD070EE}"/>
              </a:ext>
            </a:extLst>
          </p:cNvPr>
          <p:cNvSpPr/>
          <p:nvPr/>
        </p:nvSpPr>
        <p:spPr>
          <a:xfrm flipH="1">
            <a:off x="1061635" y="1102417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9FFEEB12-F854-DA4D-815E-4C036E5C84B1}"/>
              </a:ext>
            </a:extLst>
          </p:cNvPr>
          <p:cNvSpPr/>
          <p:nvPr/>
        </p:nvSpPr>
        <p:spPr>
          <a:xfrm flipH="1">
            <a:off x="3507852" y="1091861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9A4F6FD6-4DEE-5442-B6D4-5955AEB2963B}"/>
              </a:ext>
            </a:extLst>
          </p:cNvPr>
          <p:cNvSpPr/>
          <p:nvPr/>
        </p:nvSpPr>
        <p:spPr>
          <a:xfrm flipH="1">
            <a:off x="3926096" y="1084491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A3586F1C-64D4-F841-B700-16DB18D85A1A}"/>
              </a:ext>
            </a:extLst>
          </p:cNvPr>
          <p:cNvSpPr/>
          <p:nvPr/>
        </p:nvSpPr>
        <p:spPr>
          <a:xfrm flipH="1">
            <a:off x="4378109" y="1089068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8673F1D-64D4-4949-A1F3-507A68AF62FC}"/>
              </a:ext>
            </a:extLst>
          </p:cNvPr>
          <p:cNvSpPr txBox="1"/>
          <p:nvPr/>
        </p:nvSpPr>
        <p:spPr>
          <a:xfrm>
            <a:off x="108341" y="136247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1458FBE-7FF1-A84F-B71B-A172F4986B92}"/>
              </a:ext>
            </a:extLst>
          </p:cNvPr>
          <p:cNvSpPr txBox="1"/>
          <p:nvPr/>
        </p:nvSpPr>
        <p:spPr>
          <a:xfrm>
            <a:off x="543649" y="135820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8C7AD77-59B7-0945-BEF1-BD0FEC9FA877}"/>
              </a:ext>
            </a:extLst>
          </p:cNvPr>
          <p:cNvSpPr txBox="1"/>
          <p:nvPr/>
        </p:nvSpPr>
        <p:spPr>
          <a:xfrm>
            <a:off x="997225" y="135425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50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1341863-2851-5E43-9C4B-27ED63E045DB}"/>
              </a:ext>
            </a:extLst>
          </p:cNvPr>
          <p:cNvSpPr txBox="1"/>
          <p:nvPr/>
        </p:nvSpPr>
        <p:spPr>
          <a:xfrm>
            <a:off x="3489225" y="13561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DBDB889-EFB4-7F4C-8331-66407BEC6E72}"/>
              </a:ext>
            </a:extLst>
          </p:cNvPr>
          <p:cNvSpPr txBox="1"/>
          <p:nvPr/>
        </p:nvSpPr>
        <p:spPr>
          <a:xfrm>
            <a:off x="3924533" y="13518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12125F0-2674-D04E-9A74-515CF62D9140}"/>
              </a:ext>
            </a:extLst>
          </p:cNvPr>
          <p:cNvSpPr txBox="1"/>
          <p:nvPr/>
        </p:nvSpPr>
        <p:spPr>
          <a:xfrm>
            <a:off x="4378109" y="13478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043086F-C4E4-BF47-86AD-97D2B28361E2}"/>
              </a:ext>
            </a:extLst>
          </p:cNvPr>
          <p:cNvSpPr txBox="1"/>
          <p:nvPr/>
        </p:nvSpPr>
        <p:spPr>
          <a:xfrm>
            <a:off x="998342" y="83431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21B3DAA-5A52-8148-95FE-7CC22854A785}"/>
              </a:ext>
            </a:extLst>
          </p:cNvPr>
          <p:cNvSpPr txBox="1"/>
          <p:nvPr/>
        </p:nvSpPr>
        <p:spPr>
          <a:xfrm>
            <a:off x="2425447" y="69385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G. B. </a:t>
            </a:r>
            <a:r>
              <a:rPr lang="en-GB" sz="1400" dirty="0"/>
              <a:t>(€)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8F1FAE3-CE48-A44B-BBD6-B6F5DF819048}"/>
              </a:ext>
            </a:extLst>
          </p:cNvPr>
          <p:cNvCxnSpPr>
            <a:cxnSpLocks/>
          </p:cNvCxnSpPr>
          <p:nvPr/>
        </p:nvCxnSpPr>
        <p:spPr>
          <a:xfrm flipV="1">
            <a:off x="3391343" y="732140"/>
            <a:ext cx="0" cy="89024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9" name="Table 48">
            <a:extLst>
              <a:ext uri="{FF2B5EF4-FFF2-40B4-BE49-F238E27FC236}">
                <a16:creationId xmlns:a16="http://schemas.microsoft.com/office/drawing/2014/main" id="{5A4699FD-EB70-914C-9BAF-63DAB3F230C7}"/>
              </a:ext>
            </a:extLst>
          </p:cNvPr>
          <p:cNvGraphicFramePr>
            <a:graphicFrameLocks noGrp="1"/>
          </p:cNvGraphicFramePr>
          <p:nvPr/>
        </p:nvGraphicFramePr>
        <p:xfrm>
          <a:off x="2633951" y="1092699"/>
          <a:ext cx="426607" cy="283845"/>
        </p:xfrm>
        <a:graphic>
          <a:graphicData uri="http://schemas.openxmlformats.org/drawingml/2006/table">
            <a:tbl>
              <a:tblPr/>
              <a:tblGrid>
                <a:gridCol w="426607">
                  <a:extLst>
                    <a:ext uri="{9D8B030D-6E8A-4147-A177-3AD203B41FA5}">
                      <a16:colId xmlns:a16="http://schemas.microsoft.com/office/drawing/2014/main" val="297089816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FI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472468"/>
                  </a:ext>
                </a:extLst>
              </a:tr>
            </a:tbl>
          </a:graphicData>
        </a:graphic>
      </p:graphicFrame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55F5109-225A-304E-B6B4-8B487F18163C}"/>
              </a:ext>
            </a:extLst>
          </p:cNvPr>
          <p:cNvCxnSpPr>
            <a:cxnSpLocks/>
          </p:cNvCxnSpPr>
          <p:nvPr/>
        </p:nvCxnSpPr>
        <p:spPr>
          <a:xfrm>
            <a:off x="142408" y="1010906"/>
            <a:ext cx="4648836" cy="989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8520655-DA4D-1846-8354-8AD13906CCA3}"/>
              </a:ext>
            </a:extLst>
          </p:cNvPr>
          <p:cNvCxnSpPr>
            <a:cxnSpLocks/>
          </p:cNvCxnSpPr>
          <p:nvPr/>
        </p:nvCxnSpPr>
        <p:spPr>
          <a:xfrm flipH="1" flipV="1">
            <a:off x="5957786" y="-4102"/>
            <a:ext cx="83350" cy="686210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9A6BF4D2-AFCF-1145-BB91-F3C739BDA592}"/>
              </a:ext>
            </a:extLst>
          </p:cNvPr>
          <p:cNvSpPr/>
          <p:nvPr/>
        </p:nvSpPr>
        <p:spPr>
          <a:xfrm>
            <a:off x="3759" y="888"/>
            <a:ext cx="3231810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CC050D2-67E5-D340-8424-D0AE98362BD8}"/>
              </a:ext>
            </a:extLst>
          </p:cNvPr>
          <p:cNvSpPr txBox="1"/>
          <p:nvPr/>
        </p:nvSpPr>
        <p:spPr>
          <a:xfrm>
            <a:off x="-16422" y="26604"/>
            <a:ext cx="29522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COURNOT OLIGOPOLY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31124D9-9304-4B4C-9AA8-5880F1C3D566}"/>
              </a:ext>
            </a:extLst>
          </p:cNvPr>
          <p:cNvSpPr/>
          <p:nvPr/>
        </p:nvSpPr>
        <p:spPr>
          <a:xfrm>
            <a:off x="6003992" y="7438"/>
            <a:ext cx="3231810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161A362-841B-264E-A58E-883A49CC6C35}"/>
              </a:ext>
            </a:extLst>
          </p:cNvPr>
          <p:cNvSpPr txBox="1"/>
          <p:nvPr/>
        </p:nvSpPr>
        <p:spPr>
          <a:xfrm>
            <a:off x="6011243" y="33154"/>
            <a:ext cx="29522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COURNOT OLIGOPOLY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76ECF77-3C7B-7647-9DA1-1CC854A79F3A}"/>
              </a:ext>
            </a:extLst>
          </p:cNvPr>
          <p:cNvSpPr txBox="1"/>
          <p:nvPr/>
        </p:nvSpPr>
        <p:spPr>
          <a:xfrm>
            <a:off x="-58453" y="1705782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PRICE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049CCA28-07DA-3B4A-8A12-6AF6BCC78BC6}"/>
              </a:ext>
            </a:extLst>
          </p:cNvPr>
          <p:cNvCxnSpPr>
            <a:cxnSpLocks/>
          </p:cNvCxnSpPr>
          <p:nvPr/>
        </p:nvCxnSpPr>
        <p:spPr>
          <a:xfrm>
            <a:off x="76975" y="2012066"/>
            <a:ext cx="4648836" cy="989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4" name="Table 63">
            <a:extLst>
              <a:ext uri="{FF2B5EF4-FFF2-40B4-BE49-F238E27FC236}">
                <a16:creationId xmlns:a16="http://schemas.microsoft.com/office/drawing/2014/main" id="{0C959503-D8B0-C148-9206-020423FA20C5}"/>
              </a:ext>
            </a:extLst>
          </p:cNvPr>
          <p:cNvGraphicFramePr>
            <a:graphicFrameLocks noGrp="1"/>
          </p:cNvGraphicFramePr>
          <p:nvPr/>
        </p:nvGraphicFramePr>
        <p:xfrm>
          <a:off x="1698380" y="1099521"/>
          <a:ext cx="395084" cy="283845"/>
        </p:xfrm>
        <a:graphic>
          <a:graphicData uri="http://schemas.openxmlformats.org/drawingml/2006/table">
            <a:tbl>
              <a:tblPr/>
              <a:tblGrid>
                <a:gridCol w="395084">
                  <a:extLst>
                    <a:ext uri="{9D8B030D-6E8A-4147-A177-3AD203B41FA5}">
                      <a16:colId xmlns:a16="http://schemas.microsoft.com/office/drawing/2014/main" val="297089816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FI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472468"/>
                  </a:ext>
                </a:extLst>
              </a:tr>
            </a:tbl>
          </a:graphicData>
        </a:graphic>
      </p:graphicFrame>
      <p:graphicFrame>
        <p:nvGraphicFramePr>
          <p:cNvPr id="71" name="Table 68">
            <a:extLst>
              <a:ext uri="{FF2B5EF4-FFF2-40B4-BE49-F238E27FC236}">
                <a16:creationId xmlns:a16="http://schemas.microsoft.com/office/drawing/2014/main" id="{9D736D1F-A063-BB48-B1B3-EC59C3638F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3222329"/>
              </p:ext>
            </p:extLst>
          </p:nvPr>
        </p:nvGraphicFramePr>
        <p:xfrm>
          <a:off x="2024369" y="2384914"/>
          <a:ext cx="1879451" cy="9144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09798">
                  <a:extLst>
                    <a:ext uri="{9D8B030D-6E8A-4147-A177-3AD203B41FA5}">
                      <a16:colId xmlns:a16="http://schemas.microsoft.com/office/drawing/2014/main" val="3603571124"/>
                    </a:ext>
                  </a:extLst>
                </a:gridCol>
                <a:gridCol w="650778">
                  <a:extLst>
                    <a:ext uri="{9D8B030D-6E8A-4147-A177-3AD203B41FA5}">
                      <a16:colId xmlns:a16="http://schemas.microsoft.com/office/drawing/2014/main" val="4143309955"/>
                    </a:ext>
                  </a:extLst>
                </a:gridCol>
                <a:gridCol w="818875">
                  <a:extLst>
                    <a:ext uri="{9D8B030D-6E8A-4147-A177-3AD203B41FA5}">
                      <a16:colId xmlns:a16="http://schemas.microsoft.com/office/drawing/2014/main" val="3356571112"/>
                    </a:ext>
                  </a:extLst>
                </a:gridCol>
              </a:tblGrid>
              <a:tr h="285413"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T2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6855671"/>
                  </a:ext>
                </a:extLst>
              </a:tr>
              <a:tr h="294257">
                <a:tc>
                  <a:txBody>
                    <a:bodyPr/>
                    <a:lstStyle/>
                    <a:p>
                      <a:r>
                        <a:rPr lang="en-GB" sz="1400" dirty="0"/>
                        <a:t>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224.7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315.8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6855247"/>
                  </a:ext>
                </a:extLst>
              </a:tr>
              <a:tr h="294257">
                <a:tc>
                  <a:txBody>
                    <a:bodyPr/>
                    <a:lstStyle/>
                    <a:p>
                      <a:r>
                        <a:rPr lang="en-GB" sz="1400" dirty="0"/>
                        <a:t>S2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292.6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297.3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240014"/>
                  </a:ext>
                </a:extLst>
              </a:tr>
            </a:tbl>
          </a:graphicData>
        </a:graphic>
      </p:graphicFrame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3EBC0792-03CA-044A-A0D2-4AA8113D16BD}"/>
              </a:ext>
            </a:extLst>
          </p:cNvPr>
          <p:cNvCxnSpPr>
            <a:cxnSpLocks/>
          </p:cNvCxnSpPr>
          <p:nvPr/>
        </p:nvCxnSpPr>
        <p:spPr>
          <a:xfrm>
            <a:off x="6054585" y="2016309"/>
            <a:ext cx="4648836" cy="989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C03E8E7A-1720-A448-837F-432448185BA4}"/>
              </a:ext>
            </a:extLst>
          </p:cNvPr>
          <p:cNvSpPr txBox="1"/>
          <p:nvPr/>
        </p:nvSpPr>
        <p:spPr>
          <a:xfrm>
            <a:off x="5956347" y="1692246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PRICE</a:t>
            </a:r>
          </a:p>
        </p:txBody>
      </p:sp>
      <p:graphicFrame>
        <p:nvGraphicFramePr>
          <p:cNvPr id="95" name="Table 94">
            <a:extLst>
              <a:ext uri="{FF2B5EF4-FFF2-40B4-BE49-F238E27FC236}">
                <a16:creationId xmlns:a16="http://schemas.microsoft.com/office/drawing/2014/main" id="{B719AAA2-8D00-C442-B371-37AB1785A363}"/>
              </a:ext>
            </a:extLst>
          </p:cNvPr>
          <p:cNvGraphicFramePr>
            <a:graphicFrameLocks noGrp="1"/>
          </p:cNvGraphicFramePr>
          <p:nvPr/>
        </p:nvGraphicFramePr>
        <p:xfrm>
          <a:off x="8585477" y="1023087"/>
          <a:ext cx="426607" cy="283845"/>
        </p:xfrm>
        <a:graphic>
          <a:graphicData uri="http://schemas.openxmlformats.org/drawingml/2006/table">
            <a:tbl>
              <a:tblPr/>
              <a:tblGrid>
                <a:gridCol w="426607">
                  <a:extLst>
                    <a:ext uri="{9D8B030D-6E8A-4147-A177-3AD203B41FA5}">
                      <a16:colId xmlns:a16="http://schemas.microsoft.com/office/drawing/2014/main" val="297089816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FI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472468"/>
                  </a:ext>
                </a:extLst>
              </a:tr>
            </a:tbl>
          </a:graphicData>
        </a:graphic>
      </p:graphicFrame>
      <p:graphicFrame>
        <p:nvGraphicFramePr>
          <p:cNvPr id="96" name="Table 95">
            <a:extLst>
              <a:ext uri="{FF2B5EF4-FFF2-40B4-BE49-F238E27FC236}">
                <a16:creationId xmlns:a16="http://schemas.microsoft.com/office/drawing/2014/main" id="{1EC141A0-F8BF-1F47-BFED-FE00B8B4CD15}"/>
              </a:ext>
            </a:extLst>
          </p:cNvPr>
          <p:cNvGraphicFramePr>
            <a:graphicFrameLocks noGrp="1"/>
          </p:cNvGraphicFramePr>
          <p:nvPr/>
        </p:nvGraphicFramePr>
        <p:xfrm>
          <a:off x="7649906" y="1029909"/>
          <a:ext cx="395084" cy="283845"/>
        </p:xfrm>
        <a:graphic>
          <a:graphicData uri="http://schemas.openxmlformats.org/drawingml/2006/table">
            <a:tbl>
              <a:tblPr/>
              <a:tblGrid>
                <a:gridCol w="395084">
                  <a:extLst>
                    <a:ext uri="{9D8B030D-6E8A-4147-A177-3AD203B41FA5}">
                      <a16:colId xmlns:a16="http://schemas.microsoft.com/office/drawing/2014/main" val="297089816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FI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472468"/>
                  </a:ext>
                </a:extLst>
              </a:tr>
            </a:tbl>
          </a:graphicData>
        </a:graphic>
      </p:graphicFrame>
      <p:graphicFrame>
        <p:nvGraphicFramePr>
          <p:cNvPr id="97" name="Table 68">
            <a:extLst>
              <a:ext uri="{FF2B5EF4-FFF2-40B4-BE49-F238E27FC236}">
                <a16:creationId xmlns:a16="http://schemas.microsoft.com/office/drawing/2014/main" id="{AFDF05BA-8928-9240-9220-7B86DC7E25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2602122"/>
              </p:ext>
            </p:extLst>
          </p:nvPr>
        </p:nvGraphicFramePr>
        <p:xfrm>
          <a:off x="191378" y="4782887"/>
          <a:ext cx="1879451" cy="9144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09798">
                  <a:extLst>
                    <a:ext uri="{9D8B030D-6E8A-4147-A177-3AD203B41FA5}">
                      <a16:colId xmlns:a16="http://schemas.microsoft.com/office/drawing/2014/main" val="3603571124"/>
                    </a:ext>
                  </a:extLst>
                </a:gridCol>
                <a:gridCol w="650778">
                  <a:extLst>
                    <a:ext uri="{9D8B030D-6E8A-4147-A177-3AD203B41FA5}">
                      <a16:colId xmlns:a16="http://schemas.microsoft.com/office/drawing/2014/main" val="4143309955"/>
                    </a:ext>
                  </a:extLst>
                </a:gridCol>
                <a:gridCol w="818875">
                  <a:extLst>
                    <a:ext uri="{9D8B030D-6E8A-4147-A177-3AD203B41FA5}">
                      <a16:colId xmlns:a16="http://schemas.microsoft.com/office/drawing/2014/main" val="3356571112"/>
                    </a:ext>
                  </a:extLst>
                </a:gridCol>
              </a:tblGrid>
              <a:tr h="285413"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T2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6855671"/>
                  </a:ext>
                </a:extLst>
              </a:tr>
              <a:tr h="294257">
                <a:tc>
                  <a:txBody>
                    <a:bodyPr/>
                    <a:lstStyle/>
                    <a:p>
                      <a:r>
                        <a:rPr lang="en-GB" sz="1400" dirty="0"/>
                        <a:t>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312.9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312.9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6855247"/>
                  </a:ext>
                </a:extLst>
              </a:tr>
              <a:tr h="294257">
                <a:tc>
                  <a:txBody>
                    <a:bodyPr/>
                    <a:lstStyle/>
                    <a:p>
                      <a:r>
                        <a:rPr lang="en-GB" sz="1400" dirty="0"/>
                        <a:t>S2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291.9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297.3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240014"/>
                  </a:ext>
                </a:extLst>
              </a:tr>
            </a:tbl>
          </a:graphicData>
        </a:graphic>
      </p:graphicFrame>
      <p:graphicFrame>
        <p:nvGraphicFramePr>
          <p:cNvPr id="98" name="Table 68">
            <a:extLst>
              <a:ext uri="{FF2B5EF4-FFF2-40B4-BE49-F238E27FC236}">
                <a16:creationId xmlns:a16="http://schemas.microsoft.com/office/drawing/2014/main" id="{6D533347-A52A-4A41-AFF9-811B5D099F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1568154"/>
              </p:ext>
            </p:extLst>
          </p:nvPr>
        </p:nvGraphicFramePr>
        <p:xfrm>
          <a:off x="3903820" y="4808808"/>
          <a:ext cx="1879451" cy="9144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09798">
                  <a:extLst>
                    <a:ext uri="{9D8B030D-6E8A-4147-A177-3AD203B41FA5}">
                      <a16:colId xmlns:a16="http://schemas.microsoft.com/office/drawing/2014/main" val="3603571124"/>
                    </a:ext>
                  </a:extLst>
                </a:gridCol>
                <a:gridCol w="650778">
                  <a:extLst>
                    <a:ext uri="{9D8B030D-6E8A-4147-A177-3AD203B41FA5}">
                      <a16:colId xmlns:a16="http://schemas.microsoft.com/office/drawing/2014/main" val="4143309955"/>
                    </a:ext>
                  </a:extLst>
                </a:gridCol>
                <a:gridCol w="818875">
                  <a:extLst>
                    <a:ext uri="{9D8B030D-6E8A-4147-A177-3AD203B41FA5}">
                      <a16:colId xmlns:a16="http://schemas.microsoft.com/office/drawing/2014/main" val="3356571112"/>
                    </a:ext>
                  </a:extLst>
                </a:gridCol>
              </a:tblGrid>
              <a:tr h="285413"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T2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6855671"/>
                  </a:ext>
                </a:extLst>
              </a:tr>
              <a:tr h="294257">
                <a:tc>
                  <a:txBody>
                    <a:bodyPr/>
                    <a:lstStyle/>
                    <a:p>
                      <a:r>
                        <a:rPr lang="en-GB" sz="1400" dirty="0"/>
                        <a:t>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302.9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302.9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6855247"/>
                  </a:ext>
                </a:extLst>
              </a:tr>
              <a:tr h="294257">
                <a:tc>
                  <a:txBody>
                    <a:bodyPr/>
                    <a:lstStyle/>
                    <a:p>
                      <a:r>
                        <a:rPr lang="en-GB" sz="1400" dirty="0"/>
                        <a:t>S2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305.8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320.1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240014"/>
                  </a:ext>
                </a:extLst>
              </a:tr>
            </a:tbl>
          </a:graphicData>
        </a:graphic>
      </p:graphicFrame>
      <p:graphicFrame>
        <p:nvGraphicFramePr>
          <p:cNvPr id="99" name="Table 68">
            <a:extLst>
              <a:ext uri="{FF2B5EF4-FFF2-40B4-BE49-F238E27FC236}">
                <a16:creationId xmlns:a16="http://schemas.microsoft.com/office/drawing/2014/main" id="{5198BECB-423F-0344-ACF8-4E58E7A956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819489"/>
              </p:ext>
            </p:extLst>
          </p:nvPr>
        </p:nvGraphicFramePr>
        <p:xfrm>
          <a:off x="8095102" y="2383137"/>
          <a:ext cx="1879451" cy="9144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09798">
                  <a:extLst>
                    <a:ext uri="{9D8B030D-6E8A-4147-A177-3AD203B41FA5}">
                      <a16:colId xmlns:a16="http://schemas.microsoft.com/office/drawing/2014/main" val="3603571124"/>
                    </a:ext>
                  </a:extLst>
                </a:gridCol>
                <a:gridCol w="650778">
                  <a:extLst>
                    <a:ext uri="{9D8B030D-6E8A-4147-A177-3AD203B41FA5}">
                      <a16:colId xmlns:a16="http://schemas.microsoft.com/office/drawing/2014/main" val="4143309955"/>
                    </a:ext>
                  </a:extLst>
                </a:gridCol>
                <a:gridCol w="818875">
                  <a:extLst>
                    <a:ext uri="{9D8B030D-6E8A-4147-A177-3AD203B41FA5}">
                      <a16:colId xmlns:a16="http://schemas.microsoft.com/office/drawing/2014/main" val="3356571112"/>
                    </a:ext>
                  </a:extLst>
                </a:gridCol>
              </a:tblGrid>
              <a:tr h="285413"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T2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6855671"/>
                  </a:ext>
                </a:extLst>
              </a:tr>
              <a:tr h="294257">
                <a:tc>
                  <a:txBody>
                    <a:bodyPr/>
                    <a:lstStyle/>
                    <a:p>
                      <a:r>
                        <a:rPr lang="en-GB" sz="1400" dirty="0"/>
                        <a:t>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228.4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318.0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6855247"/>
                  </a:ext>
                </a:extLst>
              </a:tr>
              <a:tr h="294257">
                <a:tc>
                  <a:txBody>
                    <a:bodyPr/>
                    <a:lstStyle/>
                    <a:p>
                      <a:r>
                        <a:rPr lang="en-GB" sz="1400" dirty="0"/>
                        <a:t>S2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298.5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302.6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240014"/>
                  </a:ext>
                </a:extLst>
              </a:tr>
            </a:tbl>
          </a:graphicData>
        </a:graphic>
      </p:graphicFrame>
      <p:graphicFrame>
        <p:nvGraphicFramePr>
          <p:cNvPr id="100" name="Table 68">
            <a:extLst>
              <a:ext uri="{FF2B5EF4-FFF2-40B4-BE49-F238E27FC236}">
                <a16:creationId xmlns:a16="http://schemas.microsoft.com/office/drawing/2014/main" id="{316D0FD3-2350-0243-99AB-9532DDC978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4949857"/>
              </p:ext>
            </p:extLst>
          </p:nvPr>
        </p:nvGraphicFramePr>
        <p:xfrm>
          <a:off x="6262111" y="4781110"/>
          <a:ext cx="1879451" cy="9144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09798">
                  <a:extLst>
                    <a:ext uri="{9D8B030D-6E8A-4147-A177-3AD203B41FA5}">
                      <a16:colId xmlns:a16="http://schemas.microsoft.com/office/drawing/2014/main" val="3603571124"/>
                    </a:ext>
                  </a:extLst>
                </a:gridCol>
                <a:gridCol w="650778">
                  <a:extLst>
                    <a:ext uri="{9D8B030D-6E8A-4147-A177-3AD203B41FA5}">
                      <a16:colId xmlns:a16="http://schemas.microsoft.com/office/drawing/2014/main" val="4143309955"/>
                    </a:ext>
                  </a:extLst>
                </a:gridCol>
                <a:gridCol w="818875">
                  <a:extLst>
                    <a:ext uri="{9D8B030D-6E8A-4147-A177-3AD203B41FA5}">
                      <a16:colId xmlns:a16="http://schemas.microsoft.com/office/drawing/2014/main" val="3356571112"/>
                    </a:ext>
                  </a:extLst>
                </a:gridCol>
              </a:tblGrid>
              <a:tr h="285413"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T2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6855671"/>
                  </a:ext>
                </a:extLst>
              </a:tr>
              <a:tr h="294257">
                <a:tc>
                  <a:txBody>
                    <a:bodyPr/>
                    <a:lstStyle/>
                    <a:p>
                      <a:r>
                        <a:rPr lang="en-GB" sz="1400" dirty="0"/>
                        <a:t>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316.8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316.8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6855247"/>
                  </a:ext>
                </a:extLst>
              </a:tr>
              <a:tr h="294257">
                <a:tc>
                  <a:txBody>
                    <a:bodyPr/>
                    <a:lstStyle/>
                    <a:p>
                      <a:r>
                        <a:rPr lang="en-GB" sz="1400" dirty="0"/>
                        <a:t>S2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295.8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302.6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240014"/>
                  </a:ext>
                </a:extLst>
              </a:tr>
            </a:tbl>
          </a:graphicData>
        </a:graphic>
      </p:graphicFrame>
      <p:graphicFrame>
        <p:nvGraphicFramePr>
          <p:cNvPr id="101" name="Table 68">
            <a:extLst>
              <a:ext uri="{FF2B5EF4-FFF2-40B4-BE49-F238E27FC236}">
                <a16:creationId xmlns:a16="http://schemas.microsoft.com/office/drawing/2014/main" id="{B496EB50-CEC2-ED49-ABE5-ADF44DEDE2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5788888"/>
              </p:ext>
            </p:extLst>
          </p:nvPr>
        </p:nvGraphicFramePr>
        <p:xfrm>
          <a:off x="9974553" y="4807031"/>
          <a:ext cx="1879451" cy="9144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09798">
                  <a:extLst>
                    <a:ext uri="{9D8B030D-6E8A-4147-A177-3AD203B41FA5}">
                      <a16:colId xmlns:a16="http://schemas.microsoft.com/office/drawing/2014/main" val="3603571124"/>
                    </a:ext>
                  </a:extLst>
                </a:gridCol>
                <a:gridCol w="650778">
                  <a:extLst>
                    <a:ext uri="{9D8B030D-6E8A-4147-A177-3AD203B41FA5}">
                      <a16:colId xmlns:a16="http://schemas.microsoft.com/office/drawing/2014/main" val="4143309955"/>
                    </a:ext>
                  </a:extLst>
                </a:gridCol>
                <a:gridCol w="818875">
                  <a:extLst>
                    <a:ext uri="{9D8B030D-6E8A-4147-A177-3AD203B41FA5}">
                      <a16:colId xmlns:a16="http://schemas.microsoft.com/office/drawing/2014/main" val="3356571112"/>
                    </a:ext>
                  </a:extLst>
                </a:gridCol>
              </a:tblGrid>
              <a:tr h="285413"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T2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6855671"/>
                  </a:ext>
                </a:extLst>
              </a:tr>
              <a:tr h="294257">
                <a:tc>
                  <a:txBody>
                    <a:bodyPr/>
                    <a:lstStyle/>
                    <a:p>
                      <a:r>
                        <a:rPr lang="en-GB" sz="1400" dirty="0"/>
                        <a:t>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306.6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306.6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6855247"/>
                  </a:ext>
                </a:extLst>
              </a:tr>
              <a:tr h="294257">
                <a:tc>
                  <a:txBody>
                    <a:bodyPr/>
                    <a:lstStyle/>
                    <a:p>
                      <a:r>
                        <a:rPr lang="en-GB" sz="1400" dirty="0"/>
                        <a:t>S2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311.3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324.6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240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3780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8520655-DA4D-1846-8354-8AD13906CCA3}"/>
              </a:ext>
            </a:extLst>
          </p:cNvPr>
          <p:cNvCxnSpPr>
            <a:cxnSpLocks/>
          </p:cNvCxnSpPr>
          <p:nvPr/>
        </p:nvCxnSpPr>
        <p:spPr>
          <a:xfrm flipH="1" flipV="1">
            <a:off x="5957786" y="-4102"/>
            <a:ext cx="83350" cy="686210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0CD6FF3A-1037-8845-951E-2FB54DF13C7D}"/>
              </a:ext>
            </a:extLst>
          </p:cNvPr>
          <p:cNvSpPr txBox="1"/>
          <p:nvPr/>
        </p:nvSpPr>
        <p:spPr>
          <a:xfrm>
            <a:off x="6084470" y="1877939"/>
            <a:ext cx="1286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Energy flow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F2FC798-F878-904F-855C-36BC6C8C83A8}"/>
              </a:ext>
            </a:extLst>
          </p:cNvPr>
          <p:cNvSpPr txBox="1"/>
          <p:nvPr/>
        </p:nvSpPr>
        <p:spPr>
          <a:xfrm>
            <a:off x="-16422" y="1874193"/>
            <a:ext cx="1286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Energy flow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DF405DD2-D8F5-D64F-80CE-3195311D41C2}"/>
              </a:ext>
            </a:extLst>
          </p:cNvPr>
          <p:cNvCxnSpPr>
            <a:cxnSpLocks/>
          </p:cNvCxnSpPr>
          <p:nvPr/>
        </p:nvCxnSpPr>
        <p:spPr>
          <a:xfrm>
            <a:off x="76975" y="2261446"/>
            <a:ext cx="4648836" cy="989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910DF8EC-C7E1-C449-B282-9D0888CDAF7D}"/>
              </a:ext>
            </a:extLst>
          </p:cNvPr>
          <p:cNvCxnSpPr>
            <a:cxnSpLocks/>
          </p:cNvCxnSpPr>
          <p:nvPr/>
        </p:nvCxnSpPr>
        <p:spPr>
          <a:xfrm>
            <a:off x="6150866" y="2258130"/>
            <a:ext cx="4648836" cy="989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11237429-DEE7-F942-897E-9AE82CEA14DC}"/>
              </a:ext>
            </a:extLst>
          </p:cNvPr>
          <p:cNvSpPr/>
          <p:nvPr/>
        </p:nvSpPr>
        <p:spPr>
          <a:xfrm>
            <a:off x="6011243" y="533361"/>
            <a:ext cx="4860322" cy="11670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25A887F-A1E4-A94F-8827-B8DDB0D9BB62}"/>
              </a:ext>
            </a:extLst>
          </p:cNvPr>
          <p:cNvSpPr txBox="1"/>
          <p:nvPr/>
        </p:nvSpPr>
        <p:spPr>
          <a:xfrm>
            <a:off x="6091138" y="684550"/>
            <a:ext cx="1265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Tax </a:t>
            </a:r>
            <a:r>
              <a:rPr lang="en-GB" sz="1400" dirty="0"/>
              <a:t>( €/</a:t>
            </a:r>
            <a:r>
              <a:rPr lang="en-GB" sz="1400" dirty="0" err="1"/>
              <a:t>Mwh</a:t>
            </a:r>
            <a:r>
              <a:rPr lang="en-GB" sz="1400" dirty="0"/>
              <a:t>) 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FB66289-E2A3-DC45-9077-8EF0AB5E2746}"/>
              </a:ext>
            </a:extLst>
          </p:cNvPr>
          <p:cNvSpPr txBox="1"/>
          <p:nvPr/>
        </p:nvSpPr>
        <p:spPr>
          <a:xfrm>
            <a:off x="7433557" y="689207"/>
            <a:ext cx="886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Tr. B. </a:t>
            </a:r>
            <a:r>
              <a:rPr lang="en-GB" sz="1400" dirty="0"/>
              <a:t>(€)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D5AAA84-40D8-2A48-A45C-DBE8A67B0B26}"/>
              </a:ext>
            </a:extLst>
          </p:cNvPr>
          <p:cNvSpPr txBox="1"/>
          <p:nvPr/>
        </p:nvSpPr>
        <p:spPr>
          <a:xfrm>
            <a:off x="9390089" y="675989"/>
            <a:ext cx="1334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Incentive </a:t>
            </a:r>
            <a:r>
              <a:rPr lang="en-GB" sz="1400" dirty="0"/>
              <a:t>(%)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0EFBAF7F-7995-4D45-AD16-AB3BDAD700E2}"/>
              </a:ext>
            </a:extLst>
          </p:cNvPr>
          <p:cNvCxnSpPr>
            <a:cxnSpLocks/>
          </p:cNvCxnSpPr>
          <p:nvPr/>
        </p:nvCxnSpPr>
        <p:spPr>
          <a:xfrm flipV="1">
            <a:off x="7444856" y="702066"/>
            <a:ext cx="0" cy="96681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9D1D5677-EBFD-BC48-91B5-0FCDA99A1365}"/>
              </a:ext>
            </a:extLst>
          </p:cNvPr>
          <p:cNvCxnSpPr>
            <a:cxnSpLocks/>
          </p:cNvCxnSpPr>
          <p:nvPr/>
        </p:nvCxnSpPr>
        <p:spPr>
          <a:xfrm flipV="1">
            <a:off x="8379003" y="720465"/>
            <a:ext cx="0" cy="89024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15364B8C-37EF-0F41-868B-19E2401E1EC9}"/>
              </a:ext>
            </a:extLst>
          </p:cNvPr>
          <p:cNvSpPr/>
          <p:nvPr/>
        </p:nvSpPr>
        <p:spPr>
          <a:xfrm flipH="1">
            <a:off x="6190124" y="1113418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3BF84614-0837-5B48-A187-748C2F6AD0C9}"/>
              </a:ext>
            </a:extLst>
          </p:cNvPr>
          <p:cNvSpPr/>
          <p:nvPr/>
        </p:nvSpPr>
        <p:spPr>
          <a:xfrm flipH="1">
            <a:off x="6608368" y="1106048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5595765D-8A2B-B244-B58C-11165FFD4FE2}"/>
              </a:ext>
            </a:extLst>
          </p:cNvPr>
          <p:cNvSpPr/>
          <p:nvPr/>
        </p:nvSpPr>
        <p:spPr>
          <a:xfrm flipH="1">
            <a:off x="7060381" y="1110625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12D8022B-7F04-4947-AEC0-102824599677}"/>
              </a:ext>
            </a:extLst>
          </p:cNvPr>
          <p:cNvSpPr/>
          <p:nvPr/>
        </p:nvSpPr>
        <p:spPr>
          <a:xfrm flipH="1">
            <a:off x="9506598" y="1100069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114DBDC8-C32C-EA49-AEA0-11787E9F0648}"/>
              </a:ext>
            </a:extLst>
          </p:cNvPr>
          <p:cNvSpPr/>
          <p:nvPr/>
        </p:nvSpPr>
        <p:spPr>
          <a:xfrm flipH="1">
            <a:off x="9924842" y="1092699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F5BB8474-F5C9-8C4A-9F14-11B638E3DAE8}"/>
              </a:ext>
            </a:extLst>
          </p:cNvPr>
          <p:cNvSpPr/>
          <p:nvPr/>
        </p:nvSpPr>
        <p:spPr>
          <a:xfrm flipH="1">
            <a:off x="10376855" y="1097276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2614DFA-5A31-054C-B5B8-E20F9F20B605}"/>
              </a:ext>
            </a:extLst>
          </p:cNvPr>
          <p:cNvSpPr txBox="1"/>
          <p:nvPr/>
        </p:nvSpPr>
        <p:spPr>
          <a:xfrm>
            <a:off x="6134794" y="137068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50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A499BCB-6FCE-0840-96FD-6A21F821EFB3}"/>
              </a:ext>
            </a:extLst>
          </p:cNvPr>
          <p:cNvSpPr txBox="1"/>
          <p:nvPr/>
        </p:nvSpPr>
        <p:spPr>
          <a:xfrm>
            <a:off x="6570102" y="136641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50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FEDB217-7323-304B-B93B-C6DCC1C3021F}"/>
              </a:ext>
            </a:extLst>
          </p:cNvPr>
          <p:cNvSpPr txBox="1"/>
          <p:nvPr/>
        </p:nvSpPr>
        <p:spPr>
          <a:xfrm>
            <a:off x="7023678" y="136246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50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76D456E-0D92-0241-985E-8841EE7DC1E3}"/>
              </a:ext>
            </a:extLst>
          </p:cNvPr>
          <p:cNvSpPr txBox="1"/>
          <p:nvPr/>
        </p:nvSpPr>
        <p:spPr>
          <a:xfrm>
            <a:off x="9451027" y="136433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30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3622EC3-E2A9-5242-B748-3B95F4B57CF7}"/>
              </a:ext>
            </a:extLst>
          </p:cNvPr>
          <p:cNvSpPr txBox="1"/>
          <p:nvPr/>
        </p:nvSpPr>
        <p:spPr>
          <a:xfrm>
            <a:off x="9886335" y="136005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30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426891A-881B-6A4D-B699-D310D9BFAA3E}"/>
              </a:ext>
            </a:extLst>
          </p:cNvPr>
          <p:cNvSpPr txBox="1"/>
          <p:nvPr/>
        </p:nvSpPr>
        <p:spPr>
          <a:xfrm>
            <a:off x="10339911" y="135610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30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E96C0DE0-C4DE-284C-98D7-5672D48E55BC}"/>
              </a:ext>
            </a:extLst>
          </p:cNvPr>
          <p:cNvSpPr txBox="1"/>
          <p:nvPr/>
        </p:nvSpPr>
        <p:spPr>
          <a:xfrm>
            <a:off x="6997088" y="84252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BB11974A-F694-954F-AE66-05459D166F29}"/>
              </a:ext>
            </a:extLst>
          </p:cNvPr>
          <p:cNvSpPr txBox="1"/>
          <p:nvPr/>
        </p:nvSpPr>
        <p:spPr>
          <a:xfrm>
            <a:off x="8424193" y="70206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G. B. </a:t>
            </a:r>
            <a:r>
              <a:rPr lang="en-GB" sz="1400" dirty="0"/>
              <a:t>(€)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6A8B4D89-B831-2249-AD35-DE2D8AF88C25}"/>
              </a:ext>
            </a:extLst>
          </p:cNvPr>
          <p:cNvCxnSpPr>
            <a:cxnSpLocks/>
          </p:cNvCxnSpPr>
          <p:nvPr/>
        </p:nvCxnSpPr>
        <p:spPr>
          <a:xfrm flipV="1">
            <a:off x="9390089" y="740348"/>
            <a:ext cx="0" cy="89024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A68FCD56-E915-B542-9B36-5932BD6AC1A2}"/>
              </a:ext>
            </a:extLst>
          </p:cNvPr>
          <p:cNvCxnSpPr>
            <a:cxnSpLocks/>
          </p:cNvCxnSpPr>
          <p:nvPr/>
        </p:nvCxnSpPr>
        <p:spPr>
          <a:xfrm>
            <a:off x="6163141" y="1019020"/>
            <a:ext cx="4648836" cy="989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0C35A6A8-311E-8848-A927-425BFCB29726}"/>
              </a:ext>
            </a:extLst>
          </p:cNvPr>
          <p:cNvSpPr/>
          <p:nvPr/>
        </p:nvSpPr>
        <p:spPr>
          <a:xfrm>
            <a:off x="11556" y="533361"/>
            <a:ext cx="4860322" cy="11670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7771F7F-5552-BC49-85CD-FAFC69F65A5B}"/>
              </a:ext>
            </a:extLst>
          </p:cNvPr>
          <p:cNvSpPr txBox="1"/>
          <p:nvPr/>
        </p:nvSpPr>
        <p:spPr>
          <a:xfrm>
            <a:off x="92392" y="676342"/>
            <a:ext cx="1265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Tax </a:t>
            </a:r>
            <a:r>
              <a:rPr lang="en-GB" sz="1400" dirty="0"/>
              <a:t>( €/</a:t>
            </a:r>
            <a:r>
              <a:rPr lang="en-GB" sz="1400" dirty="0" err="1"/>
              <a:t>Mwh</a:t>
            </a:r>
            <a:r>
              <a:rPr lang="en-GB" sz="1400" dirty="0"/>
              <a:t>) 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A113A342-0EE4-664C-8ADA-AE09047F782A}"/>
              </a:ext>
            </a:extLst>
          </p:cNvPr>
          <p:cNvSpPr txBox="1"/>
          <p:nvPr/>
        </p:nvSpPr>
        <p:spPr>
          <a:xfrm>
            <a:off x="1434811" y="680999"/>
            <a:ext cx="886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Tr. B. </a:t>
            </a:r>
            <a:r>
              <a:rPr lang="en-GB" sz="1400" dirty="0"/>
              <a:t>(€)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55E63154-28BF-BF4A-A685-E1C5D1E37846}"/>
              </a:ext>
            </a:extLst>
          </p:cNvPr>
          <p:cNvSpPr txBox="1"/>
          <p:nvPr/>
        </p:nvSpPr>
        <p:spPr>
          <a:xfrm>
            <a:off x="3391343" y="667781"/>
            <a:ext cx="1334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Incentive </a:t>
            </a:r>
            <a:r>
              <a:rPr lang="en-GB" sz="1400" dirty="0"/>
              <a:t>(%)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03D81CC4-565F-E748-A116-4CAEF766752C}"/>
              </a:ext>
            </a:extLst>
          </p:cNvPr>
          <p:cNvCxnSpPr>
            <a:cxnSpLocks/>
          </p:cNvCxnSpPr>
          <p:nvPr/>
        </p:nvCxnSpPr>
        <p:spPr>
          <a:xfrm flipV="1">
            <a:off x="1446110" y="693858"/>
            <a:ext cx="0" cy="96681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413CDEDA-DC9D-B645-B64E-F70B14F4092A}"/>
              </a:ext>
            </a:extLst>
          </p:cNvPr>
          <p:cNvCxnSpPr>
            <a:cxnSpLocks/>
          </p:cNvCxnSpPr>
          <p:nvPr/>
        </p:nvCxnSpPr>
        <p:spPr>
          <a:xfrm flipV="1">
            <a:off x="2380257" y="712257"/>
            <a:ext cx="0" cy="89024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Oval 96">
            <a:extLst>
              <a:ext uri="{FF2B5EF4-FFF2-40B4-BE49-F238E27FC236}">
                <a16:creationId xmlns:a16="http://schemas.microsoft.com/office/drawing/2014/main" id="{15BB3DF5-CBE3-4844-8E9A-FDA38C7A7BFE}"/>
              </a:ext>
            </a:extLst>
          </p:cNvPr>
          <p:cNvSpPr/>
          <p:nvPr/>
        </p:nvSpPr>
        <p:spPr>
          <a:xfrm flipH="1">
            <a:off x="191378" y="1105210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DCAC83D7-D73D-FF42-8B1E-EF4BFB465CAE}"/>
              </a:ext>
            </a:extLst>
          </p:cNvPr>
          <p:cNvSpPr/>
          <p:nvPr/>
        </p:nvSpPr>
        <p:spPr>
          <a:xfrm flipH="1">
            <a:off x="609622" y="1097840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7A1E9724-D56C-5648-865E-8F7D1FFDF766}"/>
              </a:ext>
            </a:extLst>
          </p:cNvPr>
          <p:cNvSpPr/>
          <p:nvPr/>
        </p:nvSpPr>
        <p:spPr>
          <a:xfrm flipH="1">
            <a:off x="1061635" y="1102417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83DF1465-2B0B-AC49-95D1-C3F366DC4E38}"/>
              </a:ext>
            </a:extLst>
          </p:cNvPr>
          <p:cNvSpPr/>
          <p:nvPr/>
        </p:nvSpPr>
        <p:spPr>
          <a:xfrm flipH="1">
            <a:off x="3507852" y="1091861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9E3AFC8F-5017-5549-9135-CAE02DA020C2}"/>
              </a:ext>
            </a:extLst>
          </p:cNvPr>
          <p:cNvSpPr/>
          <p:nvPr/>
        </p:nvSpPr>
        <p:spPr>
          <a:xfrm flipH="1">
            <a:off x="3926096" y="1084491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30663904-52D2-B64F-9AD1-9B9F299C5B5B}"/>
              </a:ext>
            </a:extLst>
          </p:cNvPr>
          <p:cNvSpPr/>
          <p:nvPr/>
        </p:nvSpPr>
        <p:spPr>
          <a:xfrm flipH="1">
            <a:off x="4378109" y="1089068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B0CB62B5-F7E1-FD4C-B6D6-37B43CF88074}"/>
              </a:ext>
            </a:extLst>
          </p:cNvPr>
          <p:cNvSpPr txBox="1"/>
          <p:nvPr/>
        </p:nvSpPr>
        <p:spPr>
          <a:xfrm>
            <a:off x="108341" y="136247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50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EED83874-85DB-5A49-8B97-6A86A32FC375}"/>
              </a:ext>
            </a:extLst>
          </p:cNvPr>
          <p:cNvSpPr txBox="1"/>
          <p:nvPr/>
        </p:nvSpPr>
        <p:spPr>
          <a:xfrm>
            <a:off x="543649" y="135820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50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22FEB4B4-E591-7E4D-AE9F-EA83C47EF8FF}"/>
              </a:ext>
            </a:extLst>
          </p:cNvPr>
          <p:cNvSpPr txBox="1"/>
          <p:nvPr/>
        </p:nvSpPr>
        <p:spPr>
          <a:xfrm>
            <a:off x="997225" y="135425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50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6382BECE-41EA-7946-A7A3-F15065D803DB}"/>
              </a:ext>
            </a:extLst>
          </p:cNvPr>
          <p:cNvSpPr txBox="1"/>
          <p:nvPr/>
        </p:nvSpPr>
        <p:spPr>
          <a:xfrm>
            <a:off x="3489225" y="13561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08C72249-AB79-0E42-8BE0-78257EFF51CD}"/>
              </a:ext>
            </a:extLst>
          </p:cNvPr>
          <p:cNvSpPr txBox="1"/>
          <p:nvPr/>
        </p:nvSpPr>
        <p:spPr>
          <a:xfrm>
            <a:off x="3924533" y="13518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3321CA3A-E2C5-8D40-ADA7-D06B7E2CB13D}"/>
              </a:ext>
            </a:extLst>
          </p:cNvPr>
          <p:cNvSpPr txBox="1"/>
          <p:nvPr/>
        </p:nvSpPr>
        <p:spPr>
          <a:xfrm>
            <a:off x="4378109" y="13478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4288A7E0-005E-3746-A64D-A36C3EE37415}"/>
              </a:ext>
            </a:extLst>
          </p:cNvPr>
          <p:cNvSpPr txBox="1"/>
          <p:nvPr/>
        </p:nvSpPr>
        <p:spPr>
          <a:xfrm>
            <a:off x="998342" y="83431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A3C7D65B-9654-3045-8B78-0486E7CA275C}"/>
              </a:ext>
            </a:extLst>
          </p:cNvPr>
          <p:cNvSpPr txBox="1"/>
          <p:nvPr/>
        </p:nvSpPr>
        <p:spPr>
          <a:xfrm>
            <a:off x="2425447" y="69385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G. B. </a:t>
            </a:r>
            <a:r>
              <a:rPr lang="en-GB" sz="1400" dirty="0"/>
              <a:t>(€)</a:t>
            </a: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A835B2E6-6A06-6E4C-9EF0-E1704BCD3809}"/>
              </a:ext>
            </a:extLst>
          </p:cNvPr>
          <p:cNvCxnSpPr>
            <a:cxnSpLocks/>
          </p:cNvCxnSpPr>
          <p:nvPr/>
        </p:nvCxnSpPr>
        <p:spPr>
          <a:xfrm flipV="1">
            <a:off x="3391343" y="732140"/>
            <a:ext cx="0" cy="89024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2" name="Table 111">
            <a:extLst>
              <a:ext uri="{FF2B5EF4-FFF2-40B4-BE49-F238E27FC236}">
                <a16:creationId xmlns:a16="http://schemas.microsoft.com/office/drawing/2014/main" id="{3B40E7C4-6AC6-FB48-A870-9DE8F46134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2625597"/>
              </p:ext>
            </p:extLst>
          </p:nvPr>
        </p:nvGraphicFramePr>
        <p:xfrm>
          <a:off x="2633951" y="1092699"/>
          <a:ext cx="426607" cy="283845"/>
        </p:xfrm>
        <a:graphic>
          <a:graphicData uri="http://schemas.openxmlformats.org/drawingml/2006/table">
            <a:tbl>
              <a:tblPr/>
              <a:tblGrid>
                <a:gridCol w="426607">
                  <a:extLst>
                    <a:ext uri="{9D8B030D-6E8A-4147-A177-3AD203B41FA5}">
                      <a16:colId xmlns:a16="http://schemas.microsoft.com/office/drawing/2014/main" val="297089816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FI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472468"/>
                  </a:ext>
                </a:extLst>
              </a:tr>
            </a:tbl>
          </a:graphicData>
        </a:graphic>
      </p:graphicFrame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0F044A1E-01B4-9147-BAFE-EC9CA30E7B43}"/>
              </a:ext>
            </a:extLst>
          </p:cNvPr>
          <p:cNvCxnSpPr>
            <a:cxnSpLocks/>
          </p:cNvCxnSpPr>
          <p:nvPr/>
        </p:nvCxnSpPr>
        <p:spPr>
          <a:xfrm>
            <a:off x="142408" y="1010906"/>
            <a:ext cx="4648836" cy="989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tangle 113">
            <a:extLst>
              <a:ext uri="{FF2B5EF4-FFF2-40B4-BE49-F238E27FC236}">
                <a16:creationId xmlns:a16="http://schemas.microsoft.com/office/drawing/2014/main" id="{F7484C9A-BBEF-8745-A684-33BD4418A0F6}"/>
              </a:ext>
            </a:extLst>
          </p:cNvPr>
          <p:cNvSpPr/>
          <p:nvPr/>
        </p:nvSpPr>
        <p:spPr>
          <a:xfrm>
            <a:off x="3759" y="888"/>
            <a:ext cx="3231810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8FF1D220-AF8E-BB48-A28C-15756D7C147B}"/>
              </a:ext>
            </a:extLst>
          </p:cNvPr>
          <p:cNvSpPr txBox="1"/>
          <p:nvPr/>
        </p:nvSpPr>
        <p:spPr>
          <a:xfrm>
            <a:off x="-16422" y="26604"/>
            <a:ext cx="29522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COURNOT OLIGOPOLY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64E7AC69-2DD9-2C4C-A4A0-C535BA26D363}"/>
              </a:ext>
            </a:extLst>
          </p:cNvPr>
          <p:cNvSpPr/>
          <p:nvPr/>
        </p:nvSpPr>
        <p:spPr>
          <a:xfrm>
            <a:off x="6003992" y="7438"/>
            <a:ext cx="3231810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6F4ABAEE-8087-CB40-BF1C-71D069008201}"/>
              </a:ext>
            </a:extLst>
          </p:cNvPr>
          <p:cNvSpPr txBox="1"/>
          <p:nvPr/>
        </p:nvSpPr>
        <p:spPr>
          <a:xfrm>
            <a:off x="6011243" y="33154"/>
            <a:ext cx="29522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COURNOT OLIGOPOLY</a:t>
            </a:r>
          </a:p>
        </p:txBody>
      </p:sp>
      <p:graphicFrame>
        <p:nvGraphicFramePr>
          <p:cNvPr id="118" name="Table 117">
            <a:extLst>
              <a:ext uri="{FF2B5EF4-FFF2-40B4-BE49-F238E27FC236}">
                <a16:creationId xmlns:a16="http://schemas.microsoft.com/office/drawing/2014/main" id="{27FC677F-FCBD-5045-87F3-EA47F6584B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5971378"/>
              </p:ext>
            </p:extLst>
          </p:nvPr>
        </p:nvGraphicFramePr>
        <p:xfrm>
          <a:off x="1698380" y="1099521"/>
          <a:ext cx="395084" cy="283845"/>
        </p:xfrm>
        <a:graphic>
          <a:graphicData uri="http://schemas.openxmlformats.org/drawingml/2006/table">
            <a:tbl>
              <a:tblPr/>
              <a:tblGrid>
                <a:gridCol w="395084">
                  <a:extLst>
                    <a:ext uri="{9D8B030D-6E8A-4147-A177-3AD203B41FA5}">
                      <a16:colId xmlns:a16="http://schemas.microsoft.com/office/drawing/2014/main" val="297089816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FI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472468"/>
                  </a:ext>
                </a:extLst>
              </a:tr>
            </a:tbl>
          </a:graphicData>
        </a:graphic>
      </p:graphicFrame>
      <p:graphicFrame>
        <p:nvGraphicFramePr>
          <p:cNvPr id="119" name="Table 118">
            <a:extLst>
              <a:ext uri="{FF2B5EF4-FFF2-40B4-BE49-F238E27FC236}">
                <a16:creationId xmlns:a16="http://schemas.microsoft.com/office/drawing/2014/main" id="{3289906F-0A3A-1F49-B347-CC6370D744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7083375"/>
              </p:ext>
            </p:extLst>
          </p:nvPr>
        </p:nvGraphicFramePr>
        <p:xfrm>
          <a:off x="8585477" y="1023087"/>
          <a:ext cx="426607" cy="283845"/>
        </p:xfrm>
        <a:graphic>
          <a:graphicData uri="http://schemas.openxmlformats.org/drawingml/2006/table">
            <a:tbl>
              <a:tblPr/>
              <a:tblGrid>
                <a:gridCol w="426607">
                  <a:extLst>
                    <a:ext uri="{9D8B030D-6E8A-4147-A177-3AD203B41FA5}">
                      <a16:colId xmlns:a16="http://schemas.microsoft.com/office/drawing/2014/main" val="297089816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FI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472468"/>
                  </a:ext>
                </a:extLst>
              </a:tr>
            </a:tbl>
          </a:graphicData>
        </a:graphic>
      </p:graphicFrame>
      <p:graphicFrame>
        <p:nvGraphicFramePr>
          <p:cNvPr id="120" name="Table 119">
            <a:extLst>
              <a:ext uri="{FF2B5EF4-FFF2-40B4-BE49-F238E27FC236}">
                <a16:creationId xmlns:a16="http://schemas.microsoft.com/office/drawing/2014/main" id="{50A945C8-79D1-264A-A602-3A52E7AB2C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1212612"/>
              </p:ext>
            </p:extLst>
          </p:nvPr>
        </p:nvGraphicFramePr>
        <p:xfrm>
          <a:off x="7649906" y="1029909"/>
          <a:ext cx="395084" cy="283845"/>
        </p:xfrm>
        <a:graphic>
          <a:graphicData uri="http://schemas.openxmlformats.org/drawingml/2006/table">
            <a:tbl>
              <a:tblPr/>
              <a:tblGrid>
                <a:gridCol w="395084">
                  <a:extLst>
                    <a:ext uri="{9D8B030D-6E8A-4147-A177-3AD203B41FA5}">
                      <a16:colId xmlns:a16="http://schemas.microsoft.com/office/drawing/2014/main" val="297089816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FI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472468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43E6AF06-E887-D146-81FF-FB72091727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5914"/>
          <a:stretch/>
        </p:blipFill>
        <p:spPr>
          <a:xfrm rot="19246448">
            <a:off x="145859" y="3695321"/>
            <a:ext cx="2675572" cy="1037572"/>
          </a:xfrm>
          <a:prstGeom prst="rect">
            <a:avLst/>
          </a:prstGeom>
        </p:spPr>
      </p:pic>
      <p:pic>
        <p:nvPicPr>
          <p:cNvPr id="121" name="Picture 120">
            <a:extLst>
              <a:ext uri="{FF2B5EF4-FFF2-40B4-BE49-F238E27FC236}">
                <a16:creationId xmlns:a16="http://schemas.microsoft.com/office/drawing/2014/main" id="{EFC1180F-F902-4F4C-B481-0CBB18DA7E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t="68253" r="-704" b="17384"/>
          <a:stretch/>
        </p:blipFill>
        <p:spPr>
          <a:xfrm rot="1331744">
            <a:off x="3177653" y="3107817"/>
            <a:ext cx="2655349" cy="1042608"/>
          </a:xfrm>
          <a:prstGeom prst="rect">
            <a:avLst/>
          </a:prstGeom>
        </p:spPr>
      </p:pic>
      <p:pic>
        <p:nvPicPr>
          <p:cNvPr id="122" name="Picture 121">
            <a:extLst>
              <a:ext uri="{FF2B5EF4-FFF2-40B4-BE49-F238E27FC236}">
                <a16:creationId xmlns:a16="http://schemas.microsoft.com/office/drawing/2014/main" id="{8D7A5CCA-DE23-A648-A947-E21E6E873F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003" b="52025"/>
          <a:stretch/>
        </p:blipFill>
        <p:spPr>
          <a:xfrm>
            <a:off x="2017857" y="5414829"/>
            <a:ext cx="2661937" cy="1023888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56424677-D9BF-6C44-93A2-5C9E3AB03D2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154" b="82138"/>
          <a:stretch/>
        </p:blipFill>
        <p:spPr>
          <a:xfrm rot="19519092">
            <a:off x="6150892" y="3531488"/>
            <a:ext cx="2672324" cy="1121547"/>
          </a:xfrm>
          <a:prstGeom prst="rect">
            <a:avLst/>
          </a:prstGeom>
        </p:spPr>
      </p:pic>
      <p:pic>
        <p:nvPicPr>
          <p:cNvPr id="123" name="Picture 122">
            <a:extLst>
              <a:ext uri="{FF2B5EF4-FFF2-40B4-BE49-F238E27FC236}">
                <a16:creationId xmlns:a16="http://schemas.microsoft.com/office/drawing/2014/main" id="{E4809B1A-CDD1-C340-95CE-AB30702B50E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1372" b="41611"/>
          <a:stretch/>
        </p:blipFill>
        <p:spPr>
          <a:xfrm>
            <a:off x="8047282" y="5425546"/>
            <a:ext cx="2711333" cy="1085810"/>
          </a:xfrm>
          <a:prstGeom prst="rect">
            <a:avLst/>
          </a:prstGeom>
        </p:spPr>
      </p:pic>
      <p:pic>
        <p:nvPicPr>
          <p:cNvPr id="124" name="Picture 123">
            <a:extLst>
              <a:ext uri="{FF2B5EF4-FFF2-40B4-BE49-F238E27FC236}">
                <a16:creationId xmlns:a16="http://schemas.microsoft.com/office/drawing/2014/main" id="{4D834A55-197C-B445-804E-ADA06AFE16D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" t="82983" r="-465"/>
          <a:stretch/>
        </p:blipFill>
        <p:spPr>
          <a:xfrm rot="1314750">
            <a:off x="9325172" y="2989105"/>
            <a:ext cx="2712868" cy="1081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88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8520655-DA4D-1846-8354-8AD13906CCA3}"/>
              </a:ext>
            </a:extLst>
          </p:cNvPr>
          <p:cNvCxnSpPr>
            <a:cxnSpLocks/>
          </p:cNvCxnSpPr>
          <p:nvPr/>
        </p:nvCxnSpPr>
        <p:spPr>
          <a:xfrm flipH="1" flipV="1">
            <a:off x="5957786" y="-4102"/>
            <a:ext cx="83350" cy="686210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7F2FC798-F878-904F-855C-36BC6C8C83A8}"/>
              </a:ext>
            </a:extLst>
          </p:cNvPr>
          <p:cNvSpPr txBox="1"/>
          <p:nvPr/>
        </p:nvSpPr>
        <p:spPr>
          <a:xfrm>
            <a:off x="-37558" y="1734856"/>
            <a:ext cx="2088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EXPENSES / PROFITS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DF405DD2-D8F5-D64F-80CE-3195311D41C2}"/>
              </a:ext>
            </a:extLst>
          </p:cNvPr>
          <p:cNvCxnSpPr>
            <a:cxnSpLocks/>
          </p:cNvCxnSpPr>
          <p:nvPr/>
        </p:nvCxnSpPr>
        <p:spPr>
          <a:xfrm>
            <a:off x="55839" y="2122109"/>
            <a:ext cx="4648836" cy="989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11237429-DEE7-F942-897E-9AE82CEA14DC}"/>
              </a:ext>
            </a:extLst>
          </p:cNvPr>
          <p:cNvSpPr/>
          <p:nvPr/>
        </p:nvSpPr>
        <p:spPr>
          <a:xfrm>
            <a:off x="6011243" y="533361"/>
            <a:ext cx="4860322" cy="11670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25A887F-A1E4-A94F-8827-B8DDB0D9BB62}"/>
              </a:ext>
            </a:extLst>
          </p:cNvPr>
          <p:cNvSpPr txBox="1"/>
          <p:nvPr/>
        </p:nvSpPr>
        <p:spPr>
          <a:xfrm>
            <a:off x="6091138" y="684550"/>
            <a:ext cx="1265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Tax </a:t>
            </a:r>
            <a:r>
              <a:rPr lang="en-GB" sz="1400" dirty="0"/>
              <a:t>( €/</a:t>
            </a:r>
            <a:r>
              <a:rPr lang="en-GB" sz="1400" dirty="0" err="1"/>
              <a:t>Mwh</a:t>
            </a:r>
            <a:r>
              <a:rPr lang="en-GB" sz="1400" dirty="0"/>
              <a:t>) 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FB66289-E2A3-DC45-9077-8EF0AB5E2746}"/>
              </a:ext>
            </a:extLst>
          </p:cNvPr>
          <p:cNvSpPr txBox="1"/>
          <p:nvPr/>
        </p:nvSpPr>
        <p:spPr>
          <a:xfrm>
            <a:off x="7433557" y="689207"/>
            <a:ext cx="886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Tr. B. </a:t>
            </a:r>
            <a:r>
              <a:rPr lang="en-GB" sz="1400" dirty="0"/>
              <a:t>(€)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D5AAA84-40D8-2A48-A45C-DBE8A67B0B26}"/>
              </a:ext>
            </a:extLst>
          </p:cNvPr>
          <p:cNvSpPr txBox="1"/>
          <p:nvPr/>
        </p:nvSpPr>
        <p:spPr>
          <a:xfrm>
            <a:off x="9390089" y="675989"/>
            <a:ext cx="1334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Incentive </a:t>
            </a:r>
            <a:r>
              <a:rPr lang="en-GB" sz="1400" dirty="0"/>
              <a:t>(%)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0EFBAF7F-7995-4D45-AD16-AB3BDAD700E2}"/>
              </a:ext>
            </a:extLst>
          </p:cNvPr>
          <p:cNvCxnSpPr>
            <a:cxnSpLocks/>
          </p:cNvCxnSpPr>
          <p:nvPr/>
        </p:nvCxnSpPr>
        <p:spPr>
          <a:xfrm flipV="1">
            <a:off x="7444856" y="702066"/>
            <a:ext cx="0" cy="96681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9D1D5677-EBFD-BC48-91B5-0FCDA99A1365}"/>
              </a:ext>
            </a:extLst>
          </p:cNvPr>
          <p:cNvCxnSpPr>
            <a:cxnSpLocks/>
          </p:cNvCxnSpPr>
          <p:nvPr/>
        </p:nvCxnSpPr>
        <p:spPr>
          <a:xfrm flipV="1">
            <a:off x="8379003" y="720465"/>
            <a:ext cx="0" cy="89024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15364B8C-37EF-0F41-868B-19E2401E1EC9}"/>
              </a:ext>
            </a:extLst>
          </p:cNvPr>
          <p:cNvSpPr/>
          <p:nvPr/>
        </p:nvSpPr>
        <p:spPr>
          <a:xfrm flipH="1">
            <a:off x="6190124" y="1113418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3BF84614-0837-5B48-A187-748C2F6AD0C9}"/>
              </a:ext>
            </a:extLst>
          </p:cNvPr>
          <p:cNvSpPr/>
          <p:nvPr/>
        </p:nvSpPr>
        <p:spPr>
          <a:xfrm flipH="1">
            <a:off x="6608368" y="1106048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5595765D-8A2B-B244-B58C-11165FFD4FE2}"/>
              </a:ext>
            </a:extLst>
          </p:cNvPr>
          <p:cNvSpPr/>
          <p:nvPr/>
        </p:nvSpPr>
        <p:spPr>
          <a:xfrm flipH="1">
            <a:off x="7060381" y="1110625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12D8022B-7F04-4947-AEC0-102824599677}"/>
              </a:ext>
            </a:extLst>
          </p:cNvPr>
          <p:cNvSpPr/>
          <p:nvPr/>
        </p:nvSpPr>
        <p:spPr>
          <a:xfrm flipH="1">
            <a:off x="9506598" y="1100069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114DBDC8-C32C-EA49-AEA0-11787E9F0648}"/>
              </a:ext>
            </a:extLst>
          </p:cNvPr>
          <p:cNvSpPr/>
          <p:nvPr/>
        </p:nvSpPr>
        <p:spPr>
          <a:xfrm flipH="1">
            <a:off x="9924842" y="1092699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F5BB8474-F5C9-8C4A-9F14-11B638E3DAE8}"/>
              </a:ext>
            </a:extLst>
          </p:cNvPr>
          <p:cNvSpPr/>
          <p:nvPr/>
        </p:nvSpPr>
        <p:spPr>
          <a:xfrm flipH="1">
            <a:off x="10376855" y="1097276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2614DFA-5A31-054C-B5B8-E20F9F20B605}"/>
              </a:ext>
            </a:extLst>
          </p:cNvPr>
          <p:cNvSpPr txBox="1"/>
          <p:nvPr/>
        </p:nvSpPr>
        <p:spPr>
          <a:xfrm>
            <a:off x="6134794" y="137068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50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A499BCB-6FCE-0840-96FD-6A21F821EFB3}"/>
              </a:ext>
            </a:extLst>
          </p:cNvPr>
          <p:cNvSpPr txBox="1"/>
          <p:nvPr/>
        </p:nvSpPr>
        <p:spPr>
          <a:xfrm>
            <a:off x="6570102" y="136641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50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FEDB217-7323-304B-B93B-C6DCC1C3021F}"/>
              </a:ext>
            </a:extLst>
          </p:cNvPr>
          <p:cNvSpPr txBox="1"/>
          <p:nvPr/>
        </p:nvSpPr>
        <p:spPr>
          <a:xfrm>
            <a:off x="7023678" y="136246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50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76D456E-0D92-0241-985E-8841EE7DC1E3}"/>
              </a:ext>
            </a:extLst>
          </p:cNvPr>
          <p:cNvSpPr txBox="1"/>
          <p:nvPr/>
        </p:nvSpPr>
        <p:spPr>
          <a:xfrm>
            <a:off x="9451027" y="136433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30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3622EC3-E2A9-5242-B748-3B95F4B57CF7}"/>
              </a:ext>
            </a:extLst>
          </p:cNvPr>
          <p:cNvSpPr txBox="1"/>
          <p:nvPr/>
        </p:nvSpPr>
        <p:spPr>
          <a:xfrm>
            <a:off x="9886335" y="136005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30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426891A-881B-6A4D-B699-D310D9BFAA3E}"/>
              </a:ext>
            </a:extLst>
          </p:cNvPr>
          <p:cNvSpPr txBox="1"/>
          <p:nvPr/>
        </p:nvSpPr>
        <p:spPr>
          <a:xfrm>
            <a:off x="10339911" y="135610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30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E96C0DE0-C4DE-284C-98D7-5672D48E55BC}"/>
              </a:ext>
            </a:extLst>
          </p:cNvPr>
          <p:cNvSpPr txBox="1"/>
          <p:nvPr/>
        </p:nvSpPr>
        <p:spPr>
          <a:xfrm>
            <a:off x="6997088" y="84252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BB11974A-F694-954F-AE66-05459D166F29}"/>
              </a:ext>
            </a:extLst>
          </p:cNvPr>
          <p:cNvSpPr txBox="1"/>
          <p:nvPr/>
        </p:nvSpPr>
        <p:spPr>
          <a:xfrm>
            <a:off x="8424193" y="70206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G. B. </a:t>
            </a:r>
            <a:r>
              <a:rPr lang="en-GB" sz="1400" dirty="0"/>
              <a:t>(€)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6A8B4D89-B831-2249-AD35-DE2D8AF88C25}"/>
              </a:ext>
            </a:extLst>
          </p:cNvPr>
          <p:cNvCxnSpPr>
            <a:cxnSpLocks/>
          </p:cNvCxnSpPr>
          <p:nvPr/>
        </p:nvCxnSpPr>
        <p:spPr>
          <a:xfrm flipV="1">
            <a:off x="9390089" y="740348"/>
            <a:ext cx="0" cy="89024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A68FCD56-E915-B542-9B36-5932BD6AC1A2}"/>
              </a:ext>
            </a:extLst>
          </p:cNvPr>
          <p:cNvCxnSpPr>
            <a:cxnSpLocks/>
          </p:cNvCxnSpPr>
          <p:nvPr/>
        </p:nvCxnSpPr>
        <p:spPr>
          <a:xfrm>
            <a:off x="6163141" y="1019020"/>
            <a:ext cx="4648836" cy="989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0C35A6A8-311E-8848-A927-425BFCB29726}"/>
              </a:ext>
            </a:extLst>
          </p:cNvPr>
          <p:cNvSpPr/>
          <p:nvPr/>
        </p:nvSpPr>
        <p:spPr>
          <a:xfrm>
            <a:off x="11556" y="533361"/>
            <a:ext cx="4860322" cy="11670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7771F7F-5552-BC49-85CD-FAFC69F65A5B}"/>
              </a:ext>
            </a:extLst>
          </p:cNvPr>
          <p:cNvSpPr txBox="1"/>
          <p:nvPr/>
        </p:nvSpPr>
        <p:spPr>
          <a:xfrm>
            <a:off x="92392" y="676342"/>
            <a:ext cx="1265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Tax </a:t>
            </a:r>
            <a:r>
              <a:rPr lang="en-GB" sz="1400" dirty="0"/>
              <a:t>( €/</a:t>
            </a:r>
            <a:r>
              <a:rPr lang="en-GB" sz="1400" dirty="0" err="1"/>
              <a:t>Mwh</a:t>
            </a:r>
            <a:r>
              <a:rPr lang="en-GB" sz="1400" dirty="0"/>
              <a:t>) 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A113A342-0EE4-664C-8ADA-AE09047F782A}"/>
              </a:ext>
            </a:extLst>
          </p:cNvPr>
          <p:cNvSpPr txBox="1"/>
          <p:nvPr/>
        </p:nvSpPr>
        <p:spPr>
          <a:xfrm>
            <a:off x="1434811" y="680999"/>
            <a:ext cx="886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Tr. B. </a:t>
            </a:r>
            <a:r>
              <a:rPr lang="en-GB" sz="1400" dirty="0"/>
              <a:t>(€)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55E63154-28BF-BF4A-A685-E1C5D1E37846}"/>
              </a:ext>
            </a:extLst>
          </p:cNvPr>
          <p:cNvSpPr txBox="1"/>
          <p:nvPr/>
        </p:nvSpPr>
        <p:spPr>
          <a:xfrm>
            <a:off x="3391343" y="667781"/>
            <a:ext cx="1334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Incentive </a:t>
            </a:r>
            <a:r>
              <a:rPr lang="en-GB" sz="1400" dirty="0"/>
              <a:t>(%)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03D81CC4-565F-E748-A116-4CAEF766752C}"/>
              </a:ext>
            </a:extLst>
          </p:cNvPr>
          <p:cNvCxnSpPr>
            <a:cxnSpLocks/>
          </p:cNvCxnSpPr>
          <p:nvPr/>
        </p:nvCxnSpPr>
        <p:spPr>
          <a:xfrm flipV="1">
            <a:off x="1446110" y="693858"/>
            <a:ext cx="0" cy="96681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413CDEDA-DC9D-B645-B64E-F70B14F4092A}"/>
              </a:ext>
            </a:extLst>
          </p:cNvPr>
          <p:cNvCxnSpPr>
            <a:cxnSpLocks/>
          </p:cNvCxnSpPr>
          <p:nvPr/>
        </p:nvCxnSpPr>
        <p:spPr>
          <a:xfrm flipV="1">
            <a:off x="2380257" y="712257"/>
            <a:ext cx="0" cy="89024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Oval 96">
            <a:extLst>
              <a:ext uri="{FF2B5EF4-FFF2-40B4-BE49-F238E27FC236}">
                <a16:creationId xmlns:a16="http://schemas.microsoft.com/office/drawing/2014/main" id="{15BB3DF5-CBE3-4844-8E9A-FDA38C7A7BFE}"/>
              </a:ext>
            </a:extLst>
          </p:cNvPr>
          <p:cNvSpPr/>
          <p:nvPr/>
        </p:nvSpPr>
        <p:spPr>
          <a:xfrm flipH="1">
            <a:off x="191378" y="1105210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DCAC83D7-D73D-FF42-8B1E-EF4BFB465CAE}"/>
              </a:ext>
            </a:extLst>
          </p:cNvPr>
          <p:cNvSpPr/>
          <p:nvPr/>
        </p:nvSpPr>
        <p:spPr>
          <a:xfrm flipH="1">
            <a:off x="609622" y="1097840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7A1E9724-D56C-5648-865E-8F7D1FFDF766}"/>
              </a:ext>
            </a:extLst>
          </p:cNvPr>
          <p:cNvSpPr/>
          <p:nvPr/>
        </p:nvSpPr>
        <p:spPr>
          <a:xfrm flipH="1">
            <a:off x="1061635" y="1102417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83DF1465-2B0B-AC49-95D1-C3F366DC4E38}"/>
              </a:ext>
            </a:extLst>
          </p:cNvPr>
          <p:cNvSpPr/>
          <p:nvPr/>
        </p:nvSpPr>
        <p:spPr>
          <a:xfrm flipH="1">
            <a:off x="3507852" y="1091861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9E3AFC8F-5017-5549-9135-CAE02DA020C2}"/>
              </a:ext>
            </a:extLst>
          </p:cNvPr>
          <p:cNvSpPr/>
          <p:nvPr/>
        </p:nvSpPr>
        <p:spPr>
          <a:xfrm flipH="1">
            <a:off x="3926096" y="1084491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30663904-52D2-B64F-9AD1-9B9F299C5B5B}"/>
              </a:ext>
            </a:extLst>
          </p:cNvPr>
          <p:cNvSpPr/>
          <p:nvPr/>
        </p:nvSpPr>
        <p:spPr>
          <a:xfrm flipH="1">
            <a:off x="4378109" y="1089068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B0CB62B5-F7E1-FD4C-B6D6-37B43CF88074}"/>
              </a:ext>
            </a:extLst>
          </p:cNvPr>
          <p:cNvSpPr txBox="1"/>
          <p:nvPr/>
        </p:nvSpPr>
        <p:spPr>
          <a:xfrm>
            <a:off x="108341" y="136247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50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EED83874-85DB-5A49-8B97-6A86A32FC375}"/>
              </a:ext>
            </a:extLst>
          </p:cNvPr>
          <p:cNvSpPr txBox="1"/>
          <p:nvPr/>
        </p:nvSpPr>
        <p:spPr>
          <a:xfrm>
            <a:off x="543649" y="135820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50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22FEB4B4-E591-7E4D-AE9F-EA83C47EF8FF}"/>
              </a:ext>
            </a:extLst>
          </p:cNvPr>
          <p:cNvSpPr txBox="1"/>
          <p:nvPr/>
        </p:nvSpPr>
        <p:spPr>
          <a:xfrm>
            <a:off x="997225" y="135425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50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6382BECE-41EA-7946-A7A3-F15065D803DB}"/>
              </a:ext>
            </a:extLst>
          </p:cNvPr>
          <p:cNvSpPr txBox="1"/>
          <p:nvPr/>
        </p:nvSpPr>
        <p:spPr>
          <a:xfrm>
            <a:off x="3489225" y="13561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08C72249-AB79-0E42-8BE0-78257EFF51CD}"/>
              </a:ext>
            </a:extLst>
          </p:cNvPr>
          <p:cNvSpPr txBox="1"/>
          <p:nvPr/>
        </p:nvSpPr>
        <p:spPr>
          <a:xfrm>
            <a:off x="3924533" y="13518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3321CA3A-E2C5-8D40-ADA7-D06B7E2CB13D}"/>
              </a:ext>
            </a:extLst>
          </p:cNvPr>
          <p:cNvSpPr txBox="1"/>
          <p:nvPr/>
        </p:nvSpPr>
        <p:spPr>
          <a:xfrm>
            <a:off x="4378109" y="13478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4288A7E0-005E-3746-A64D-A36C3EE37415}"/>
              </a:ext>
            </a:extLst>
          </p:cNvPr>
          <p:cNvSpPr txBox="1"/>
          <p:nvPr/>
        </p:nvSpPr>
        <p:spPr>
          <a:xfrm>
            <a:off x="998342" y="83431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A3C7D65B-9654-3045-8B78-0486E7CA275C}"/>
              </a:ext>
            </a:extLst>
          </p:cNvPr>
          <p:cNvSpPr txBox="1"/>
          <p:nvPr/>
        </p:nvSpPr>
        <p:spPr>
          <a:xfrm>
            <a:off x="2425447" y="69385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G. B. </a:t>
            </a:r>
            <a:r>
              <a:rPr lang="en-GB" sz="1400" dirty="0"/>
              <a:t>(€)</a:t>
            </a: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A835B2E6-6A06-6E4C-9EF0-E1704BCD3809}"/>
              </a:ext>
            </a:extLst>
          </p:cNvPr>
          <p:cNvCxnSpPr>
            <a:cxnSpLocks/>
          </p:cNvCxnSpPr>
          <p:nvPr/>
        </p:nvCxnSpPr>
        <p:spPr>
          <a:xfrm flipV="1">
            <a:off x="3391343" y="732140"/>
            <a:ext cx="0" cy="89024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2" name="Table 111">
            <a:extLst>
              <a:ext uri="{FF2B5EF4-FFF2-40B4-BE49-F238E27FC236}">
                <a16:creationId xmlns:a16="http://schemas.microsoft.com/office/drawing/2014/main" id="{3B40E7C4-6AC6-FB48-A870-9DE8F4613490}"/>
              </a:ext>
            </a:extLst>
          </p:cNvPr>
          <p:cNvGraphicFramePr>
            <a:graphicFrameLocks noGrp="1"/>
          </p:cNvGraphicFramePr>
          <p:nvPr/>
        </p:nvGraphicFramePr>
        <p:xfrm>
          <a:off x="2633951" y="1092699"/>
          <a:ext cx="426607" cy="283845"/>
        </p:xfrm>
        <a:graphic>
          <a:graphicData uri="http://schemas.openxmlformats.org/drawingml/2006/table">
            <a:tbl>
              <a:tblPr/>
              <a:tblGrid>
                <a:gridCol w="426607">
                  <a:extLst>
                    <a:ext uri="{9D8B030D-6E8A-4147-A177-3AD203B41FA5}">
                      <a16:colId xmlns:a16="http://schemas.microsoft.com/office/drawing/2014/main" val="297089816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FI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472468"/>
                  </a:ext>
                </a:extLst>
              </a:tr>
            </a:tbl>
          </a:graphicData>
        </a:graphic>
      </p:graphicFrame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0F044A1E-01B4-9147-BAFE-EC9CA30E7B43}"/>
              </a:ext>
            </a:extLst>
          </p:cNvPr>
          <p:cNvCxnSpPr>
            <a:cxnSpLocks/>
          </p:cNvCxnSpPr>
          <p:nvPr/>
        </p:nvCxnSpPr>
        <p:spPr>
          <a:xfrm>
            <a:off x="142408" y="1010906"/>
            <a:ext cx="4648836" cy="989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tangle 113">
            <a:extLst>
              <a:ext uri="{FF2B5EF4-FFF2-40B4-BE49-F238E27FC236}">
                <a16:creationId xmlns:a16="http://schemas.microsoft.com/office/drawing/2014/main" id="{F7484C9A-BBEF-8745-A684-33BD4418A0F6}"/>
              </a:ext>
            </a:extLst>
          </p:cNvPr>
          <p:cNvSpPr/>
          <p:nvPr/>
        </p:nvSpPr>
        <p:spPr>
          <a:xfrm>
            <a:off x="3759" y="888"/>
            <a:ext cx="3231810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8FF1D220-AF8E-BB48-A28C-15756D7C147B}"/>
              </a:ext>
            </a:extLst>
          </p:cNvPr>
          <p:cNvSpPr txBox="1"/>
          <p:nvPr/>
        </p:nvSpPr>
        <p:spPr>
          <a:xfrm>
            <a:off x="-16422" y="26604"/>
            <a:ext cx="29522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COURNOT OLIGOPOLY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64E7AC69-2DD9-2C4C-A4A0-C535BA26D363}"/>
              </a:ext>
            </a:extLst>
          </p:cNvPr>
          <p:cNvSpPr/>
          <p:nvPr/>
        </p:nvSpPr>
        <p:spPr>
          <a:xfrm>
            <a:off x="6003992" y="7438"/>
            <a:ext cx="3231810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6F4ABAEE-8087-CB40-BF1C-71D069008201}"/>
              </a:ext>
            </a:extLst>
          </p:cNvPr>
          <p:cNvSpPr txBox="1"/>
          <p:nvPr/>
        </p:nvSpPr>
        <p:spPr>
          <a:xfrm>
            <a:off x="6011243" y="33154"/>
            <a:ext cx="29522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COURNOT OLIGOPOLY</a:t>
            </a:r>
          </a:p>
        </p:txBody>
      </p:sp>
      <p:graphicFrame>
        <p:nvGraphicFramePr>
          <p:cNvPr id="118" name="Table 117">
            <a:extLst>
              <a:ext uri="{FF2B5EF4-FFF2-40B4-BE49-F238E27FC236}">
                <a16:creationId xmlns:a16="http://schemas.microsoft.com/office/drawing/2014/main" id="{27FC677F-FCBD-5045-87F3-EA47F6584B9E}"/>
              </a:ext>
            </a:extLst>
          </p:cNvPr>
          <p:cNvGraphicFramePr>
            <a:graphicFrameLocks noGrp="1"/>
          </p:cNvGraphicFramePr>
          <p:nvPr/>
        </p:nvGraphicFramePr>
        <p:xfrm>
          <a:off x="1698380" y="1099521"/>
          <a:ext cx="395084" cy="283845"/>
        </p:xfrm>
        <a:graphic>
          <a:graphicData uri="http://schemas.openxmlformats.org/drawingml/2006/table">
            <a:tbl>
              <a:tblPr/>
              <a:tblGrid>
                <a:gridCol w="395084">
                  <a:extLst>
                    <a:ext uri="{9D8B030D-6E8A-4147-A177-3AD203B41FA5}">
                      <a16:colId xmlns:a16="http://schemas.microsoft.com/office/drawing/2014/main" val="297089816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FI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472468"/>
                  </a:ext>
                </a:extLst>
              </a:tr>
            </a:tbl>
          </a:graphicData>
        </a:graphic>
      </p:graphicFrame>
      <p:graphicFrame>
        <p:nvGraphicFramePr>
          <p:cNvPr id="119" name="Table 118">
            <a:extLst>
              <a:ext uri="{FF2B5EF4-FFF2-40B4-BE49-F238E27FC236}">
                <a16:creationId xmlns:a16="http://schemas.microsoft.com/office/drawing/2014/main" id="{3289906F-0A3A-1F49-B347-CC6370D74443}"/>
              </a:ext>
            </a:extLst>
          </p:cNvPr>
          <p:cNvGraphicFramePr>
            <a:graphicFrameLocks noGrp="1"/>
          </p:cNvGraphicFramePr>
          <p:nvPr/>
        </p:nvGraphicFramePr>
        <p:xfrm>
          <a:off x="8585477" y="1023087"/>
          <a:ext cx="426607" cy="283845"/>
        </p:xfrm>
        <a:graphic>
          <a:graphicData uri="http://schemas.openxmlformats.org/drawingml/2006/table">
            <a:tbl>
              <a:tblPr/>
              <a:tblGrid>
                <a:gridCol w="426607">
                  <a:extLst>
                    <a:ext uri="{9D8B030D-6E8A-4147-A177-3AD203B41FA5}">
                      <a16:colId xmlns:a16="http://schemas.microsoft.com/office/drawing/2014/main" val="297089816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FI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472468"/>
                  </a:ext>
                </a:extLst>
              </a:tr>
            </a:tbl>
          </a:graphicData>
        </a:graphic>
      </p:graphicFrame>
      <p:graphicFrame>
        <p:nvGraphicFramePr>
          <p:cNvPr id="120" name="Table 119">
            <a:extLst>
              <a:ext uri="{FF2B5EF4-FFF2-40B4-BE49-F238E27FC236}">
                <a16:creationId xmlns:a16="http://schemas.microsoft.com/office/drawing/2014/main" id="{50A945C8-79D1-264A-A602-3A52E7AB2CC0}"/>
              </a:ext>
            </a:extLst>
          </p:cNvPr>
          <p:cNvGraphicFramePr>
            <a:graphicFrameLocks noGrp="1"/>
          </p:cNvGraphicFramePr>
          <p:nvPr/>
        </p:nvGraphicFramePr>
        <p:xfrm>
          <a:off x="7649906" y="1029909"/>
          <a:ext cx="395084" cy="283845"/>
        </p:xfrm>
        <a:graphic>
          <a:graphicData uri="http://schemas.openxmlformats.org/drawingml/2006/table">
            <a:tbl>
              <a:tblPr/>
              <a:tblGrid>
                <a:gridCol w="395084">
                  <a:extLst>
                    <a:ext uri="{9D8B030D-6E8A-4147-A177-3AD203B41FA5}">
                      <a16:colId xmlns:a16="http://schemas.microsoft.com/office/drawing/2014/main" val="297089816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FI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472468"/>
                  </a:ext>
                </a:extLst>
              </a:tr>
            </a:tbl>
          </a:graphicData>
        </a:graphic>
      </p:graphicFrame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A947196A-B4AB-F34B-9D2C-BFF2ED2027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0177891"/>
              </p:ext>
            </p:extLst>
          </p:nvPr>
        </p:nvGraphicFramePr>
        <p:xfrm>
          <a:off x="171355" y="3327601"/>
          <a:ext cx="245084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1387">
                  <a:extLst>
                    <a:ext uri="{9D8B030D-6E8A-4147-A177-3AD203B41FA5}">
                      <a16:colId xmlns:a16="http://schemas.microsoft.com/office/drawing/2014/main" val="4095897303"/>
                    </a:ext>
                  </a:extLst>
                </a:gridCol>
                <a:gridCol w="1319459">
                  <a:extLst>
                    <a:ext uri="{9D8B030D-6E8A-4147-A177-3AD203B41FA5}">
                      <a16:colId xmlns:a16="http://schemas.microsoft.com/office/drawing/2014/main" val="618606544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Producer 1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377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/>
                        <a:t>Inv. costs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-1.0e6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4579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/>
                        <a:t>Other costs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-7.4817832e6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8198897"/>
                  </a:ext>
                </a:extLst>
              </a:tr>
            </a:tbl>
          </a:graphicData>
        </a:graphic>
      </p:graphicFrame>
      <p:graphicFrame>
        <p:nvGraphicFramePr>
          <p:cNvPr id="125" name="Table 3">
            <a:extLst>
              <a:ext uri="{FF2B5EF4-FFF2-40B4-BE49-F238E27FC236}">
                <a16:creationId xmlns:a16="http://schemas.microsoft.com/office/drawing/2014/main" id="{AE992079-A989-5047-B6F5-7B18928B4E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9084249"/>
              </p:ext>
            </p:extLst>
          </p:nvPr>
        </p:nvGraphicFramePr>
        <p:xfrm>
          <a:off x="2817154" y="3327601"/>
          <a:ext cx="277212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9699">
                  <a:extLst>
                    <a:ext uri="{9D8B030D-6E8A-4147-A177-3AD203B41FA5}">
                      <a16:colId xmlns:a16="http://schemas.microsoft.com/office/drawing/2014/main" val="4095897303"/>
                    </a:ext>
                  </a:extLst>
                </a:gridCol>
                <a:gridCol w="1492426">
                  <a:extLst>
                    <a:ext uri="{9D8B030D-6E8A-4147-A177-3AD203B41FA5}">
                      <a16:colId xmlns:a16="http://schemas.microsoft.com/office/drawing/2014/main" val="618606544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Producer 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377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/>
                        <a:t>Inv. costs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-1.0e6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4579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/>
                        <a:t>Other costs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-7.2136674e6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8198897"/>
                  </a:ext>
                </a:extLst>
              </a:tr>
            </a:tbl>
          </a:graphicData>
        </a:graphic>
      </p:graphicFrame>
      <p:graphicFrame>
        <p:nvGraphicFramePr>
          <p:cNvPr id="126" name="Table 3">
            <a:extLst>
              <a:ext uri="{FF2B5EF4-FFF2-40B4-BE49-F238E27FC236}">
                <a16:creationId xmlns:a16="http://schemas.microsoft.com/office/drawing/2014/main" id="{06838F76-31B6-BE48-A8FB-D88EC51BFE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768513"/>
              </p:ext>
            </p:extLst>
          </p:nvPr>
        </p:nvGraphicFramePr>
        <p:xfrm>
          <a:off x="1752371" y="2209612"/>
          <a:ext cx="245084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1387">
                  <a:extLst>
                    <a:ext uri="{9D8B030D-6E8A-4147-A177-3AD203B41FA5}">
                      <a16:colId xmlns:a16="http://schemas.microsoft.com/office/drawing/2014/main" val="4095897303"/>
                    </a:ext>
                  </a:extLst>
                </a:gridCol>
                <a:gridCol w="1319459">
                  <a:extLst>
                    <a:ext uri="{9D8B030D-6E8A-4147-A177-3AD203B41FA5}">
                      <a16:colId xmlns:a16="http://schemas.microsoft.com/office/drawing/2014/main" val="618606544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GB" dirty="0"/>
                        <a:t>TSO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377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Inv. costs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-105468.44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4579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Op. costs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-6333.37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819889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23F5BF75-2038-F245-87B6-BA920ABD2C81}"/>
              </a:ext>
            </a:extLst>
          </p:cNvPr>
          <p:cNvSpPr txBox="1"/>
          <p:nvPr/>
        </p:nvSpPr>
        <p:spPr>
          <a:xfrm>
            <a:off x="1235268" y="4773195"/>
            <a:ext cx="3205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Total welfare</a:t>
            </a:r>
            <a:r>
              <a:rPr lang="en-GB" sz="1400" dirty="0"/>
              <a:t>: 6.218270549147273e6 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FA17BDD5-9354-5441-9740-585950172A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0796070"/>
              </p:ext>
            </p:extLst>
          </p:nvPr>
        </p:nvGraphicFramePr>
        <p:xfrm>
          <a:off x="1324388" y="5105414"/>
          <a:ext cx="345560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5572">
                  <a:extLst>
                    <a:ext uri="{9D8B030D-6E8A-4147-A177-3AD203B41FA5}">
                      <a16:colId xmlns:a16="http://schemas.microsoft.com/office/drawing/2014/main" val="3402674413"/>
                    </a:ext>
                  </a:extLst>
                </a:gridCol>
                <a:gridCol w="2470034">
                  <a:extLst>
                    <a:ext uri="{9D8B030D-6E8A-4147-A177-3AD203B41FA5}">
                      <a16:colId xmlns:a16="http://schemas.microsoft.com/office/drawing/2014/main" val="34675706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REVENUE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1735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/>
                        <a:t>Node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3.2028777e6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2152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/>
                        <a:t>Node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2.6389637e6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49012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/>
                        <a:t>Node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1.10400107e7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630686"/>
                  </a:ext>
                </a:extLst>
              </a:tr>
            </a:tbl>
          </a:graphicData>
        </a:graphic>
      </p:graphicFrame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DC20C5BE-27C2-EE4D-93AA-3F920DC2A3B5}"/>
              </a:ext>
            </a:extLst>
          </p:cNvPr>
          <p:cNvCxnSpPr>
            <a:cxnSpLocks/>
          </p:cNvCxnSpPr>
          <p:nvPr/>
        </p:nvCxnSpPr>
        <p:spPr>
          <a:xfrm>
            <a:off x="203380" y="4591817"/>
            <a:ext cx="5385899" cy="989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0F9E9434-E2DE-ED4C-93DB-2D13149F8220}"/>
              </a:ext>
            </a:extLst>
          </p:cNvPr>
          <p:cNvSpPr txBox="1"/>
          <p:nvPr/>
        </p:nvSpPr>
        <p:spPr>
          <a:xfrm>
            <a:off x="5991972" y="1767111"/>
            <a:ext cx="2088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EXPENSES / PROFITS</a:t>
            </a: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3B0B6C9A-ABB9-6445-B7BD-673C47C025A9}"/>
              </a:ext>
            </a:extLst>
          </p:cNvPr>
          <p:cNvCxnSpPr>
            <a:cxnSpLocks/>
          </p:cNvCxnSpPr>
          <p:nvPr/>
        </p:nvCxnSpPr>
        <p:spPr>
          <a:xfrm>
            <a:off x="6085369" y="2154364"/>
            <a:ext cx="4648836" cy="989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1" name="Table 3">
            <a:extLst>
              <a:ext uri="{FF2B5EF4-FFF2-40B4-BE49-F238E27FC236}">
                <a16:creationId xmlns:a16="http://schemas.microsoft.com/office/drawing/2014/main" id="{49E7B422-F31D-7B4F-928B-22B7773365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5514098"/>
              </p:ext>
            </p:extLst>
          </p:nvPr>
        </p:nvGraphicFramePr>
        <p:xfrm>
          <a:off x="6200885" y="3359856"/>
          <a:ext cx="245084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1387">
                  <a:extLst>
                    <a:ext uri="{9D8B030D-6E8A-4147-A177-3AD203B41FA5}">
                      <a16:colId xmlns:a16="http://schemas.microsoft.com/office/drawing/2014/main" val="4095897303"/>
                    </a:ext>
                  </a:extLst>
                </a:gridCol>
                <a:gridCol w="1319459">
                  <a:extLst>
                    <a:ext uri="{9D8B030D-6E8A-4147-A177-3AD203B41FA5}">
                      <a16:colId xmlns:a16="http://schemas.microsoft.com/office/drawing/2014/main" val="618606544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Producer 1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377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/>
                        <a:t>Inv. costs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-1.0e6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4579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/>
                        <a:t>Other costs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-6.6645568e6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8198897"/>
                  </a:ext>
                </a:extLst>
              </a:tr>
            </a:tbl>
          </a:graphicData>
        </a:graphic>
      </p:graphicFrame>
      <p:graphicFrame>
        <p:nvGraphicFramePr>
          <p:cNvPr id="132" name="Table 3">
            <a:extLst>
              <a:ext uri="{FF2B5EF4-FFF2-40B4-BE49-F238E27FC236}">
                <a16:creationId xmlns:a16="http://schemas.microsoft.com/office/drawing/2014/main" id="{3B7E5401-1586-584A-9E32-4D19E64F4C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6170784"/>
              </p:ext>
            </p:extLst>
          </p:nvPr>
        </p:nvGraphicFramePr>
        <p:xfrm>
          <a:off x="7781901" y="2241867"/>
          <a:ext cx="245084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1387">
                  <a:extLst>
                    <a:ext uri="{9D8B030D-6E8A-4147-A177-3AD203B41FA5}">
                      <a16:colId xmlns:a16="http://schemas.microsoft.com/office/drawing/2014/main" val="4095897303"/>
                    </a:ext>
                  </a:extLst>
                </a:gridCol>
                <a:gridCol w="1319459">
                  <a:extLst>
                    <a:ext uri="{9D8B030D-6E8A-4147-A177-3AD203B41FA5}">
                      <a16:colId xmlns:a16="http://schemas.microsoft.com/office/drawing/2014/main" val="618606544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GB" dirty="0"/>
                        <a:t>TSO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377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Inv. costs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-246563.21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4579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Op. costs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-9155.26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8198897"/>
                  </a:ext>
                </a:extLst>
              </a:tr>
            </a:tbl>
          </a:graphicData>
        </a:graphic>
      </p:graphicFrame>
      <p:sp>
        <p:nvSpPr>
          <p:cNvPr id="133" name="TextBox 132">
            <a:extLst>
              <a:ext uri="{FF2B5EF4-FFF2-40B4-BE49-F238E27FC236}">
                <a16:creationId xmlns:a16="http://schemas.microsoft.com/office/drawing/2014/main" id="{C56F7A94-E538-844B-AB3E-50F30192D68F}"/>
              </a:ext>
            </a:extLst>
          </p:cNvPr>
          <p:cNvSpPr txBox="1"/>
          <p:nvPr/>
        </p:nvSpPr>
        <p:spPr>
          <a:xfrm>
            <a:off x="7264798" y="4805450"/>
            <a:ext cx="3074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Total welfare</a:t>
            </a:r>
            <a:r>
              <a:rPr lang="en-GB" sz="1400" dirty="0"/>
              <a:t>: 6.33495498079357e6</a:t>
            </a:r>
          </a:p>
        </p:txBody>
      </p:sp>
      <p:graphicFrame>
        <p:nvGraphicFramePr>
          <p:cNvPr id="134" name="Table 6">
            <a:extLst>
              <a:ext uri="{FF2B5EF4-FFF2-40B4-BE49-F238E27FC236}">
                <a16:creationId xmlns:a16="http://schemas.microsoft.com/office/drawing/2014/main" id="{DC74E5B5-9C1E-F94D-876D-83FC73FF24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0660577"/>
              </p:ext>
            </p:extLst>
          </p:nvPr>
        </p:nvGraphicFramePr>
        <p:xfrm>
          <a:off x="7353918" y="5137669"/>
          <a:ext cx="345560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5572">
                  <a:extLst>
                    <a:ext uri="{9D8B030D-6E8A-4147-A177-3AD203B41FA5}">
                      <a16:colId xmlns:a16="http://schemas.microsoft.com/office/drawing/2014/main" val="3402674413"/>
                    </a:ext>
                  </a:extLst>
                </a:gridCol>
                <a:gridCol w="2470034">
                  <a:extLst>
                    <a:ext uri="{9D8B030D-6E8A-4147-A177-3AD203B41FA5}">
                      <a16:colId xmlns:a16="http://schemas.microsoft.com/office/drawing/2014/main" val="34675706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REVENUE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1735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/>
                        <a:t>Node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3.1377433e6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2152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/>
                        <a:t>Node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2.5953181e6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49012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/>
                        <a:t>Node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1.08020388e7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630686"/>
                  </a:ext>
                </a:extLst>
              </a:tr>
            </a:tbl>
          </a:graphicData>
        </a:graphic>
      </p:graphicFrame>
      <p:graphicFrame>
        <p:nvGraphicFramePr>
          <p:cNvPr id="135" name="Table 3">
            <a:extLst>
              <a:ext uri="{FF2B5EF4-FFF2-40B4-BE49-F238E27FC236}">
                <a16:creationId xmlns:a16="http://schemas.microsoft.com/office/drawing/2014/main" id="{921226FC-8ECC-3340-B74D-E091C0270D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8582257"/>
              </p:ext>
            </p:extLst>
          </p:nvPr>
        </p:nvGraphicFramePr>
        <p:xfrm>
          <a:off x="9049694" y="3359856"/>
          <a:ext cx="277212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9699">
                  <a:extLst>
                    <a:ext uri="{9D8B030D-6E8A-4147-A177-3AD203B41FA5}">
                      <a16:colId xmlns:a16="http://schemas.microsoft.com/office/drawing/2014/main" val="4095897303"/>
                    </a:ext>
                  </a:extLst>
                </a:gridCol>
                <a:gridCol w="1492426">
                  <a:extLst>
                    <a:ext uri="{9D8B030D-6E8A-4147-A177-3AD203B41FA5}">
                      <a16:colId xmlns:a16="http://schemas.microsoft.com/office/drawing/2014/main" val="618606544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Producer 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377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/>
                        <a:t>Inv. costs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-1.0e6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4579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/>
                        <a:t>Other costs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-6.6020205e6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81988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1777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5" name="Table 25">
            <a:extLst>
              <a:ext uri="{FF2B5EF4-FFF2-40B4-BE49-F238E27FC236}">
                <a16:creationId xmlns:a16="http://schemas.microsoft.com/office/drawing/2014/main" id="{A7ABF8D2-A654-1A4F-A1F3-C77AB599C8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551372"/>
              </p:ext>
            </p:extLst>
          </p:nvPr>
        </p:nvGraphicFramePr>
        <p:xfrm>
          <a:off x="-7278" y="465479"/>
          <a:ext cx="4070672" cy="10732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65670">
                  <a:extLst>
                    <a:ext uri="{9D8B030D-6E8A-4147-A177-3AD203B41FA5}">
                      <a16:colId xmlns:a16="http://schemas.microsoft.com/office/drawing/2014/main" val="3855855779"/>
                    </a:ext>
                  </a:extLst>
                </a:gridCol>
                <a:gridCol w="1022943">
                  <a:extLst>
                    <a:ext uri="{9D8B030D-6E8A-4147-A177-3AD203B41FA5}">
                      <a16:colId xmlns:a16="http://schemas.microsoft.com/office/drawing/2014/main" val="556382373"/>
                    </a:ext>
                  </a:extLst>
                </a:gridCol>
                <a:gridCol w="511927">
                  <a:extLst>
                    <a:ext uri="{9D8B030D-6E8A-4147-A177-3AD203B41FA5}">
                      <a16:colId xmlns:a16="http://schemas.microsoft.com/office/drawing/2014/main" val="3937502430"/>
                    </a:ext>
                  </a:extLst>
                </a:gridCol>
                <a:gridCol w="1071108">
                  <a:extLst>
                    <a:ext uri="{9D8B030D-6E8A-4147-A177-3AD203B41FA5}">
                      <a16:colId xmlns:a16="http://schemas.microsoft.com/office/drawing/2014/main" val="3433130992"/>
                    </a:ext>
                  </a:extLst>
                </a:gridCol>
                <a:gridCol w="1099024">
                  <a:extLst>
                    <a:ext uri="{9D8B030D-6E8A-4147-A177-3AD203B41FA5}">
                      <a16:colId xmlns:a16="http://schemas.microsoft.com/office/drawing/2014/main" val="1934684064"/>
                    </a:ext>
                  </a:extLst>
                </a:gridCol>
              </a:tblGrid>
              <a:tr h="341694">
                <a:tc>
                  <a:txBody>
                    <a:bodyPr/>
                    <a:lstStyle/>
                    <a:p>
                      <a:r>
                        <a:rPr lang="en-GB" sz="1600"/>
                        <a:t>S.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VRES gen.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% 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Conv. gen.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Consum.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276967"/>
                  </a:ext>
                </a:extLst>
              </a:tr>
              <a:tr h="341694">
                <a:tc>
                  <a:txBody>
                    <a:bodyPr/>
                    <a:lstStyle/>
                    <a:p>
                      <a:r>
                        <a:rPr lang="en-GB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25688.5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29198.7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54887.1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2068143"/>
                  </a:ext>
                </a:extLst>
              </a:tr>
              <a:tr h="341694">
                <a:tc>
                  <a:txBody>
                    <a:bodyPr/>
                    <a:lstStyle/>
                    <a:p>
                      <a:r>
                        <a:rPr lang="en-GB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21730.7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29198.7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50929.4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2043723"/>
                  </a:ext>
                </a:extLst>
              </a:tr>
            </a:tbl>
          </a:graphicData>
        </a:graphic>
      </p:graphicFrame>
      <p:sp>
        <p:nvSpPr>
          <p:cNvPr id="78" name="Rectangle 77">
            <a:extLst>
              <a:ext uri="{FF2B5EF4-FFF2-40B4-BE49-F238E27FC236}">
                <a16:creationId xmlns:a16="http://schemas.microsoft.com/office/drawing/2014/main" id="{5FA3D60C-A525-C146-8517-1AE0A11C2D18}"/>
              </a:ext>
            </a:extLst>
          </p:cNvPr>
          <p:cNvSpPr/>
          <p:nvPr/>
        </p:nvSpPr>
        <p:spPr>
          <a:xfrm>
            <a:off x="3759" y="888"/>
            <a:ext cx="3231810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4C7D7D8E-1547-074B-B339-E0880CAF4CC5}"/>
              </a:ext>
            </a:extLst>
          </p:cNvPr>
          <p:cNvSpPr/>
          <p:nvPr/>
        </p:nvSpPr>
        <p:spPr>
          <a:xfrm>
            <a:off x="8029320" y="4184327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62E6286B-61D0-D343-9CBE-419295DE8812}"/>
              </a:ext>
            </a:extLst>
          </p:cNvPr>
          <p:cNvSpPr/>
          <p:nvPr/>
        </p:nvSpPr>
        <p:spPr>
          <a:xfrm>
            <a:off x="3990951" y="1817786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F45169-2483-5C47-BA46-18E84CB0D8C0}"/>
              </a:ext>
            </a:extLst>
          </p:cNvPr>
          <p:cNvSpPr/>
          <p:nvPr/>
        </p:nvSpPr>
        <p:spPr>
          <a:xfrm>
            <a:off x="144208" y="4181040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F5EBFD5-D8F0-6540-9CF0-FF816EA525D1}"/>
              </a:ext>
            </a:extLst>
          </p:cNvPr>
          <p:cNvSpPr/>
          <p:nvPr/>
        </p:nvSpPr>
        <p:spPr>
          <a:xfrm flipH="1">
            <a:off x="1515632" y="2622304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EEBCD5F-D361-424F-BA5A-A8ED2D266DE8}"/>
              </a:ext>
            </a:extLst>
          </p:cNvPr>
          <p:cNvCxnSpPr>
            <a:cxnSpLocks/>
          </p:cNvCxnSpPr>
          <p:nvPr/>
        </p:nvCxnSpPr>
        <p:spPr>
          <a:xfrm>
            <a:off x="2039157" y="4277506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Graphic 26" descr="Factory with solid fill">
            <a:extLst>
              <a:ext uri="{FF2B5EF4-FFF2-40B4-BE49-F238E27FC236}">
                <a16:creationId xmlns:a16="http://schemas.microsoft.com/office/drawing/2014/main" id="{B02E258B-64B2-BC47-A23F-1543BD657C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8495" y="4214112"/>
            <a:ext cx="602046" cy="602046"/>
          </a:xfrm>
          <a:prstGeom prst="rect">
            <a:avLst/>
          </a:prstGeom>
        </p:spPr>
      </p:pic>
      <p:pic>
        <p:nvPicPr>
          <p:cNvPr id="29" name="Graphic 28" descr="Leaf with solid fill">
            <a:extLst>
              <a:ext uri="{FF2B5EF4-FFF2-40B4-BE49-F238E27FC236}">
                <a16:creationId xmlns:a16="http://schemas.microsoft.com/office/drawing/2014/main" id="{CC19B339-F822-E642-97E6-0D32D40ADC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1819" y="4230651"/>
            <a:ext cx="602045" cy="60204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8B226E33-3CD0-874E-B643-4062C6D68869}"/>
              </a:ext>
            </a:extLst>
          </p:cNvPr>
          <p:cNvSpPr txBox="1"/>
          <p:nvPr/>
        </p:nvSpPr>
        <p:spPr>
          <a:xfrm>
            <a:off x="177188" y="4816158"/>
            <a:ext cx="1101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15 MW</a:t>
            </a:r>
          </a:p>
        </p:txBody>
      </p:sp>
      <p:pic>
        <p:nvPicPr>
          <p:cNvPr id="34" name="Graphic 33" descr="Factory with solid fill">
            <a:extLst>
              <a:ext uri="{FF2B5EF4-FFF2-40B4-BE49-F238E27FC236}">
                <a16:creationId xmlns:a16="http://schemas.microsoft.com/office/drawing/2014/main" id="{F671D17E-BA54-BD46-A541-69125C9A74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56592" y="4230650"/>
            <a:ext cx="602046" cy="602046"/>
          </a:xfrm>
          <a:prstGeom prst="rect">
            <a:avLst/>
          </a:prstGeom>
        </p:spPr>
      </p:pic>
      <p:pic>
        <p:nvPicPr>
          <p:cNvPr id="35" name="Graphic 34" descr="Leaf with solid fill">
            <a:extLst>
              <a:ext uri="{FF2B5EF4-FFF2-40B4-BE49-F238E27FC236}">
                <a16:creationId xmlns:a16="http://schemas.microsoft.com/office/drawing/2014/main" id="{B3CCA32A-425D-A14A-9FAF-ECD625D58C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39916" y="4247189"/>
            <a:ext cx="602045" cy="602045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090290A4-8A7B-EA47-88EB-BE9F6732D26C}"/>
              </a:ext>
            </a:extLst>
          </p:cNvPr>
          <p:cNvSpPr txBox="1"/>
          <p:nvPr/>
        </p:nvSpPr>
        <p:spPr>
          <a:xfrm>
            <a:off x="3019706" y="476873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8 MW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06862A9-19AD-F145-8964-0F63102F45FA}"/>
              </a:ext>
            </a:extLst>
          </p:cNvPr>
          <p:cNvSpPr/>
          <p:nvPr/>
        </p:nvSpPr>
        <p:spPr>
          <a:xfrm flipH="1">
            <a:off x="5397862" y="324495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DA95616-2C80-1C4E-9EFE-6B76D2A8002E}"/>
              </a:ext>
            </a:extLst>
          </p:cNvPr>
          <p:cNvCxnSpPr>
            <a:cxnSpLocks/>
          </p:cNvCxnSpPr>
          <p:nvPr/>
        </p:nvCxnSpPr>
        <p:spPr>
          <a:xfrm>
            <a:off x="5921387" y="1979697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Graphic 42" descr="Factory with solid fill">
            <a:extLst>
              <a:ext uri="{FF2B5EF4-FFF2-40B4-BE49-F238E27FC236}">
                <a16:creationId xmlns:a16="http://schemas.microsoft.com/office/drawing/2014/main" id="{131BACD5-A597-2947-9978-A83ED59739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90725" y="1916303"/>
            <a:ext cx="602046" cy="602046"/>
          </a:xfrm>
          <a:prstGeom prst="rect">
            <a:avLst/>
          </a:prstGeom>
        </p:spPr>
      </p:pic>
      <p:pic>
        <p:nvPicPr>
          <p:cNvPr id="44" name="Graphic 43" descr="Leaf with solid fill">
            <a:extLst>
              <a:ext uri="{FF2B5EF4-FFF2-40B4-BE49-F238E27FC236}">
                <a16:creationId xmlns:a16="http://schemas.microsoft.com/office/drawing/2014/main" id="{55D5FDFE-E2D2-2D4E-BAD9-D696515D756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274049" y="1932842"/>
            <a:ext cx="602045" cy="602045"/>
          </a:xfrm>
          <a:prstGeom prst="rect">
            <a:avLst/>
          </a:prstGeom>
        </p:spPr>
      </p:pic>
      <p:pic>
        <p:nvPicPr>
          <p:cNvPr id="47" name="Graphic 46" descr="Factory with solid fill">
            <a:extLst>
              <a:ext uri="{FF2B5EF4-FFF2-40B4-BE49-F238E27FC236}">
                <a16:creationId xmlns:a16="http://schemas.microsoft.com/office/drawing/2014/main" id="{030B6A89-745C-1B42-B029-D8E440B9B5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38822" y="1932841"/>
            <a:ext cx="602046" cy="602046"/>
          </a:xfrm>
          <a:prstGeom prst="rect">
            <a:avLst/>
          </a:prstGeom>
        </p:spPr>
      </p:pic>
      <p:pic>
        <p:nvPicPr>
          <p:cNvPr id="48" name="Graphic 47" descr="Leaf with solid fill">
            <a:extLst>
              <a:ext uri="{FF2B5EF4-FFF2-40B4-BE49-F238E27FC236}">
                <a16:creationId xmlns:a16="http://schemas.microsoft.com/office/drawing/2014/main" id="{3B660BB7-87F9-0641-9B09-22FF55DE989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222146" y="1949380"/>
            <a:ext cx="602045" cy="602045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DC084B0B-58CA-DE4A-B630-3DDCF327DBA4}"/>
              </a:ext>
            </a:extLst>
          </p:cNvPr>
          <p:cNvSpPr txBox="1"/>
          <p:nvPr/>
        </p:nvSpPr>
        <p:spPr>
          <a:xfrm>
            <a:off x="4953839" y="2470928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CC5513C-9668-6345-AA0B-2670BFA291E8}"/>
              </a:ext>
            </a:extLst>
          </p:cNvPr>
          <p:cNvSpPr txBox="1"/>
          <p:nvPr/>
        </p:nvSpPr>
        <p:spPr>
          <a:xfrm>
            <a:off x="5946191" y="246320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8 MW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8F2CBFE-5DFD-0948-8F7E-9334EE504213}"/>
              </a:ext>
            </a:extLst>
          </p:cNvPr>
          <p:cNvCxnSpPr>
            <a:cxnSpLocks/>
          </p:cNvCxnSpPr>
          <p:nvPr/>
        </p:nvCxnSpPr>
        <p:spPr>
          <a:xfrm>
            <a:off x="212459" y="4795625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041FF11-21B4-DC4C-A77C-8C575EEF8651}"/>
              </a:ext>
            </a:extLst>
          </p:cNvPr>
          <p:cNvCxnSpPr>
            <a:cxnSpLocks/>
          </p:cNvCxnSpPr>
          <p:nvPr/>
        </p:nvCxnSpPr>
        <p:spPr>
          <a:xfrm>
            <a:off x="4050098" y="2501071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3EBA68FF-04E5-9E4C-9CA8-F97AFF4AB3E7}"/>
              </a:ext>
            </a:extLst>
          </p:cNvPr>
          <p:cNvSpPr/>
          <p:nvPr/>
        </p:nvSpPr>
        <p:spPr>
          <a:xfrm flipH="1">
            <a:off x="9388378" y="2622304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BCB59F2-D084-5C44-BDB5-A3F2BB4C8DFB}"/>
              </a:ext>
            </a:extLst>
          </p:cNvPr>
          <p:cNvCxnSpPr>
            <a:cxnSpLocks/>
          </p:cNvCxnSpPr>
          <p:nvPr/>
        </p:nvCxnSpPr>
        <p:spPr>
          <a:xfrm>
            <a:off x="9911903" y="4277506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Graphic 61" descr="Factory with solid fill">
            <a:extLst>
              <a:ext uri="{FF2B5EF4-FFF2-40B4-BE49-F238E27FC236}">
                <a16:creationId xmlns:a16="http://schemas.microsoft.com/office/drawing/2014/main" id="{68491883-FDE5-8A48-8825-722945A12E9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081241" y="4214112"/>
            <a:ext cx="602046" cy="602046"/>
          </a:xfrm>
          <a:prstGeom prst="rect">
            <a:avLst/>
          </a:prstGeom>
        </p:spPr>
      </p:pic>
      <p:pic>
        <p:nvPicPr>
          <p:cNvPr id="63" name="Graphic 62" descr="Leaf with solid fill">
            <a:extLst>
              <a:ext uri="{FF2B5EF4-FFF2-40B4-BE49-F238E27FC236}">
                <a16:creationId xmlns:a16="http://schemas.microsoft.com/office/drawing/2014/main" id="{188E336C-1356-2049-82F6-CFA2139694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264565" y="4230651"/>
            <a:ext cx="602045" cy="602045"/>
          </a:xfrm>
          <a:prstGeom prst="rect">
            <a:avLst/>
          </a:prstGeom>
        </p:spPr>
      </p:pic>
      <p:pic>
        <p:nvPicPr>
          <p:cNvPr id="64" name="Graphic 63" descr="Factory with solid fill">
            <a:extLst>
              <a:ext uri="{FF2B5EF4-FFF2-40B4-BE49-F238E27FC236}">
                <a16:creationId xmlns:a16="http://schemas.microsoft.com/office/drawing/2014/main" id="{E84ADA61-0FC4-5346-935F-499E1DB821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029338" y="4230650"/>
            <a:ext cx="602046" cy="602046"/>
          </a:xfrm>
          <a:prstGeom prst="rect">
            <a:avLst/>
          </a:prstGeom>
        </p:spPr>
      </p:pic>
      <p:pic>
        <p:nvPicPr>
          <p:cNvPr id="65" name="Graphic 64" descr="Leaf with solid fill">
            <a:extLst>
              <a:ext uri="{FF2B5EF4-FFF2-40B4-BE49-F238E27FC236}">
                <a16:creationId xmlns:a16="http://schemas.microsoft.com/office/drawing/2014/main" id="{5A9AF1BF-E68B-CC42-BDD0-AF61EC91A4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212662" y="4247189"/>
            <a:ext cx="602045" cy="602045"/>
          </a:xfrm>
          <a:prstGeom prst="rect">
            <a:avLst/>
          </a:prstGeom>
        </p:spPr>
      </p:pic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6B694D5-AF3B-604D-B843-61E05C64B1EE}"/>
              </a:ext>
            </a:extLst>
          </p:cNvPr>
          <p:cNvCxnSpPr>
            <a:cxnSpLocks/>
          </p:cNvCxnSpPr>
          <p:nvPr/>
        </p:nvCxnSpPr>
        <p:spPr>
          <a:xfrm>
            <a:off x="8040614" y="4798880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BA063622-8DB0-ED40-AB7D-6D2E91ACF873}"/>
              </a:ext>
            </a:extLst>
          </p:cNvPr>
          <p:cNvSpPr txBox="1"/>
          <p:nvPr/>
        </p:nvSpPr>
        <p:spPr>
          <a:xfrm>
            <a:off x="10924364" y="4831069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CB165C21-C8D5-AD46-98C5-0E36A4FE3396}"/>
              </a:ext>
            </a:extLst>
          </p:cNvPr>
          <p:cNvCxnSpPr>
            <a:cxnSpLocks/>
          </p:cNvCxnSpPr>
          <p:nvPr/>
        </p:nvCxnSpPr>
        <p:spPr>
          <a:xfrm flipV="1">
            <a:off x="2182854" y="799236"/>
            <a:ext cx="3065119" cy="1676157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9AED3D15-46AC-CC46-BBF1-DA6492C67AD0}"/>
              </a:ext>
            </a:extLst>
          </p:cNvPr>
          <p:cNvCxnSpPr>
            <a:cxnSpLocks/>
          </p:cNvCxnSpPr>
          <p:nvPr/>
        </p:nvCxnSpPr>
        <p:spPr>
          <a:xfrm>
            <a:off x="6300005" y="769673"/>
            <a:ext cx="3270279" cy="1739667"/>
          </a:xfrm>
          <a:prstGeom prst="straightConnector1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FE077F2D-A045-554C-A265-1471C0DAB31A}"/>
              </a:ext>
            </a:extLst>
          </p:cNvPr>
          <p:cNvSpPr txBox="1"/>
          <p:nvPr/>
        </p:nvSpPr>
        <p:spPr>
          <a:xfrm>
            <a:off x="4978555" y="4761248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Line 3: 1 MW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EC045FE-3790-5544-807C-D401E292B217}"/>
              </a:ext>
            </a:extLst>
          </p:cNvPr>
          <p:cNvSpPr txBox="1"/>
          <p:nvPr/>
        </p:nvSpPr>
        <p:spPr>
          <a:xfrm>
            <a:off x="8973118" y="4778843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B1C3C5E-0317-2E44-A398-B892D44623CC}"/>
              </a:ext>
            </a:extLst>
          </p:cNvPr>
          <p:cNvSpPr txBox="1"/>
          <p:nvPr/>
        </p:nvSpPr>
        <p:spPr>
          <a:xfrm>
            <a:off x="637177" y="1759897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Line 1: 1 MW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475382D-71FA-294A-A722-79041A284995}"/>
              </a:ext>
            </a:extLst>
          </p:cNvPr>
          <p:cNvSpPr txBox="1"/>
          <p:nvPr/>
        </p:nvSpPr>
        <p:spPr>
          <a:xfrm>
            <a:off x="8897480" y="1761865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2"/>
                </a:solidFill>
              </a:rPr>
              <a:t>Line 2: </a:t>
            </a:r>
            <a:r>
              <a:rPr lang="en-GB" sz="2400" dirty="0"/>
              <a:t>1 MW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56899DD-2012-CD48-811F-54E6455330E0}"/>
              </a:ext>
            </a:extLst>
          </p:cNvPr>
          <p:cNvSpPr txBox="1"/>
          <p:nvPr/>
        </p:nvSpPr>
        <p:spPr>
          <a:xfrm>
            <a:off x="9842495" y="2110537"/>
            <a:ext cx="15888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2"/>
                </a:solidFill>
              </a:rPr>
              <a:t>+ 20.545 MW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2AB17AF7-C0CE-5848-B8A5-84DA5D895AA4}"/>
              </a:ext>
            </a:extLst>
          </p:cNvPr>
          <p:cNvCxnSpPr>
            <a:cxnSpLocks/>
          </p:cNvCxnSpPr>
          <p:nvPr/>
        </p:nvCxnSpPr>
        <p:spPr>
          <a:xfrm flipV="1">
            <a:off x="2329650" y="1523115"/>
            <a:ext cx="1410333" cy="778743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0D20C146-6E36-AF43-8CA5-8535944DB515}"/>
              </a:ext>
            </a:extLst>
          </p:cNvPr>
          <p:cNvCxnSpPr>
            <a:cxnSpLocks/>
          </p:cNvCxnSpPr>
          <p:nvPr/>
        </p:nvCxnSpPr>
        <p:spPr>
          <a:xfrm flipH="1">
            <a:off x="2396862" y="1738325"/>
            <a:ext cx="1369017" cy="739066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EC8B0F03-B655-BC44-B9EF-2EE682FA7C2F}"/>
              </a:ext>
            </a:extLst>
          </p:cNvPr>
          <p:cNvCxnSpPr>
            <a:cxnSpLocks/>
          </p:cNvCxnSpPr>
          <p:nvPr/>
        </p:nvCxnSpPr>
        <p:spPr>
          <a:xfrm flipV="1">
            <a:off x="3815158" y="739202"/>
            <a:ext cx="1364433" cy="75286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F55E78E0-1377-504C-9E34-87C0448499E1}"/>
              </a:ext>
            </a:extLst>
          </p:cNvPr>
          <p:cNvCxnSpPr>
            <a:cxnSpLocks/>
          </p:cNvCxnSpPr>
          <p:nvPr/>
        </p:nvCxnSpPr>
        <p:spPr>
          <a:xfrm rot="10800000" flipV="1">
            <a:off x="3918864" y="893791"/>
            <a:ext cx="1321176" cy="73915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CE9BD96A-E20B-0144-A14A-E26035ABD5E2}"/>
              </a:ext>
            </a:extLst>
          </p:cNvPr>
          <p:cNvCxnSpPr>
            <a:cxnSpLocks/>
          </p:cNvCxnSpPr>
          <p:nvPr/>
        </p:nvCxnSpPr>
        <p:spPr>
          <a:xfrm>
            <a:off x="6395647" y="893999"/>
            <a:ext cx="1366147" cy="73894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3F8D263C-CDD9-3841-A115-A3242A580B48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8159507" y="1668960"/>
            <a:ext cx="1353350" cy="69658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F1FC45AB-9478-394A-9EF6-51FB37A09EA1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8083399" y="1821405"/>
            <a:ext cx="1353350" cy="69658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210E535A-E303-8E4C-8E7E-0A975732E1A9}"/>
              </a:ext>
            </a:extLst>
          </p:cNvPr>
          <p:cNvCxnSpPr>
            <a:cxnSpLocks/>
          </p:cNvCxnSpPr>
          <p:nvPr/>
        </p:nvCxnSpPr>
        <p:spPr>
          <a:xfrm rot="10800000">
            <a:off x="4480540" y="4485342"/>
            <a:ext cx="1416696" cy="23933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2ED6A445-36B1-4D43-978D-B3EF0298A3F6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4518885" y="4268636"/>
            <a:ext cx="1343045" cy="221747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CC2B9159-9E75-6E47-B531-A36E23804FBF}"/>
              </a:ext>
            </a:extLst>
          </p:cNvPr>
          <p:cNvCxnSpPr>
            <a:cxnSpLocks/>
          </p:cNvCxnSpPr>
          <p:nvPr/>
        </p:nvCxnSpPr>
        <p:spPr>
          <a:xfrm rot="10800000" flipH="1">
            <a:off x="6300006" y="4191789"/>
            <a:ext cx="1393505" cy="31688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86A5611A-5490-DA44-B1F4-575445DCEFA8}"/>
              </a:ext>
            </a:extLst>
          </p:cNvPr>
          <p:cNvCxnSpPr>
            <a:cxnSpLocks/>
          </p:cNvCxnSpPr>
          <p:nvPr/>
        </p:nvCxnSpPr>
        <p:spPr>
          <a:xfrm flipH="1">
            <a:off x="6350201" y="4402708"/>
            <a:ext cx="1393505" cy="31688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id="{46030910-5047-434D-B546-98B89E3BB871}"/>
              </a:ext>
            </a:extLst>
          </p:cNvPr>
          <p:cNvSpPr/>
          <p:nvPr/>
        </p:nvSpPr>
        <p:spPr>
          <a:xfrm>
            <a:off x="7331678" y="16155"/>
            <a:ext cx="4860322" cy="11670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DEF74E4E-5CBB-E74F-84AD-B892B8B3A460}"/>
              </a:ext>
            </a:extLst>
          </p:cNvPr>
          <p:cNvSpPr txBox="1"/>
          <p:nvPr/>
        </p:nvSpPr>
        <p:spPr>
          <a:xfrm>
            <a:off x="7411573" y="167344"/>
            <a:ext cx="1265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Tax </a:t>
            </a:r>
            <a:r>
              <a:rPr lang="en-GB" sz="1400" dirty="0"/>
              <a:t>( €/</a:t>
            </a:r>
            <a:r>
              <a:rPr lang="en-GB" sz="1400" dirty="0" err="1"/>
              <a:t>Mwh</a:t>
            </a:r>
            <a:r>
              <a:rPr lang="en-GB" sz="1400" dirty="0"/>
              <a:t>) 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CC5CD817-D09A-CA4B-98C2-B6650C7DCEFC}"/>
              </a:ext>
            </a:extLst>
          </p:cNvPr>
          <p:cNvSpPr txBox="1"/>
          <p:nvPr/>
        </p:nvSpPr>
        <p:spPr>
          <a:xfrm>
            <a:off x="8753992" y="172001"/>
            <a:ext cx="886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Tr. B. </a:t>
            </a:r>
            <a:r>
              <a:rPr lang="en-GB" sz="1400" dirty="0"/>
              <a:t>(€)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D7B6DF04-0E90-964D-A7F9-4B6D86A8CAD4}"/>
              </a:ext>
            </a:extLst>
          </p:cNvPr>
          <p:cNvSpPr txBox="1"/>
          <p:nvPr/>
        </p:nvSpPr>
        <p:spPr>
          <a:xfrm>
            <a:off x="10710524" y="158783"/>
            <a:ext cx="1334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Incentive </a:t>
            </a:r>
            <a:r>
              <a:rPr lang="en-GB" sz="1400" dirty="0"/>
              <a:t>(%)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1158282A-CD65-844E-9F26-B9E65B3F10F1}"/>
              </a:ext>
            </a:extLst>
          </p:cNvPr>
          <p:cNvCxnSpPr>
            <a:cxnSpLocks/>
          </p:cNvCxnSpPr>
          <p:nvPr/>
        </p:nvCxnSpPr>
        <p:spPr>
          <a:xfrm flipV="1">
            <a:off x="8765291" y="184860"/>
            <a:ext cx="0" cy="96681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339C8406-152C-8847-B67D-83EA54CE623D}"/>
              </a:ext>
            </a:extLst>
          </p:cNvPr>
          <p:cNvCxnSpPr>
            <a:cxnSpLocks/>
          </p:cNvCxnSpPr>
          <p:nvPr/>
        </p:nvCxnSpPr>
        <p:spPr>
          <a:xfrm flipV="1">
            <a:off x="9699438" y="203259"/>
            <a:ext cx="0" cy="89024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val 106">
            <a:extLst>
              <a:ext uri="{FF2B5EF4-FFF2-40B4-BE49-F238E27FC236}">
                <a16:creationId xmlns:a16="http://schemas.microsoft.com/office/drawing/2014/main" id="{DBAFE1C5-77D2-2143-B772-361A90277B64}"/>
              </a:ext>
            </a:extLst>
          </p:cNvPr>
          <p:cNvSpPr/>
          <p:nvPr/>
        </p:nvSpPr>
        <p:spPr>
          <a:xfrm flipH="1">
            <a:off x="7510559" y="596212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CFD2ED82-AB6D-9646-A7C8-64E65C5186C4}"/>
              </a:ext>
            </a:extLst>
          </p:cNvPr>
          <p:cNvSpPr/>
          <p:nvPr/>
        </p:nvSpPr>
        <p:spPr>
          <a:xfrm flipH="1">
            <a:off x="7928803" y="588842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7BFCD56B-93CB-F84F-A137-86D6135C4F72}"/>
              </a:ext>
            </a:extLst>
          </p:cNvPr>
          <p:cNvSpPr/>
          <p:nvPr/>
        </p:nvSpPr>
        <p:spPr>
          <a:xfrm flipH="1">
            <a:off x="8380816" y="593419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2CED1B68-2371-D24A-AE24-B41B66CF8503}"/>
              </a:ext>
            </a:extLst>
          </p:cNvPr>
          <p:cNvSpPr/>
          <p:nvPr/>
        </p:nvSpPr>
        <p:spPr>
          <a:xfrm flipH="1">
            <a:off x="10827033" y="582863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AA409829-F59F-4D49-99DE-AAB8E0B05588}"/>
              </a:ext>
            </a:extLst>
          </p:cNvPr>
          <p:cNvSpPr/>
          <p:nvPr/>
        </p:nvSpPr>
        <p:spPr>
          <a:xfrm flipH="1">
            <a:off x="11245277" y="575493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69186957-47B9-844F-BE46-0DFD835FA021}"/>
              </a:ext>
            </a:extLst>
          </p:cNvPr>
          <p:cNvSpPr/>
          <p:nvPr/>
        </p:nvSpPr>
        <p:spPr>
          <a:xfrm flipH="1">
            <a:off x="11697290" y="580070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B36DC22F-96F2-1D41-8721-19410280486E}"/>
              </a:ext>
            </a:extLst>
          </p:cNvPr>
          <p:cNvSpPr txBox="1"/>
          <p:nvPr/>
        </p:nvSpPr>
        <p:spPr>
          <a:xfrm>
            <a:off x="7455690" y="85348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50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6532DA7C-F3FA-0841-A410-6D97F6D001D3}"/>
              </a:ext>
            </a:extLst>
          </p:cNvPr>
          <p:cNvSpPr txBox="1"/>
          <p:nvPr/>
        </p:nvSpPr>
        <p:spPr>
          <a:xfrm>
            <a:off x="7890998" y="8492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50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45876CB7-C21A-1D45-9F54-DA2AAD45B6D3}"/>
              </a:ext>
            </a:extLst>
          </p:cNvPr>
          <p:cNvSpPr txBox="1"/>
          <p:nvPr/>
        </p:nvSpPr>
        <p:spPr>
          <a:xfrm>
            <a:off x="8344574" y="84525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50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C48BDB46-35F7-7042-9F38-880C069D99D4}"/>
              </a:ext>
            </a:extLst>
          </p:cNvPr>
          <p:cNvSpPr txBox="1"/>
          <p:nvPr/>
        </p:nvSpPr>
        <p:spPr>
          <a:xfrm>
            <a:off x="10777926" y="84712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50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4A94BBAD-504D-924E-A3F8-4C295B2C66AE}"/>
              </a:ext>
            </a:extLst>
          </p:cNvPr>
          <p:cNvSpPr txBox="1"/>
          <p:nvPr/>
        </p:nvSpPr>
        <p:spPr>
          <a:xfrm>
            <a:off x="11213234" y="84285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50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2B13FA14-8CC5-914B-95C1-D1B1F6A1B58D}"/>
              </a:ext>
            </a:extLst>
          </p:cNvPr>
          <p:cNvSpPr txBox="1"/>
          <p:nvPr/>
        </p:nvSpPr>
        <p:spPr>
          <a:xfrm>
            <a:off x="11666810" y="83890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50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FBEF4581-24E3-E645-975B-D3479FC87DE0}"/>
              </a:ext>
            </a:extLst>
          </p:cNvPr>
          <p:cNvSpPr txBox="1"/>
          <p:nvPr/>
        </p:nvSpPr>
        <p:spPr>
          <a:xfrm>
            <a:off x="8317523" y="32531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C3D896ED-6E83-7B4F-8D92-B6E3F5538BF0}"/>
              </a:ext>
            </a:extLst>
          </p:cNvPr>
          <p:cNvSpPr txBox="1"/>
          <p:nvPr/>
        </p:nvSpPr>
        <p:spPr>
          <a:xfrm>
            <a:off x="9744628" y="18486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G. B. </a:t>
            </a:r>
            <a:r>
              <a:rPr lang="en-GB" sz="1400" dirty="0"/>
              <a:t>(€)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35E53614-7CA6-3E46-A594-063F2BD73173}"/>
              </a:ext>
            </a:extLst>
          </p:cNvPr>
          <p:cNvCxnSpPr>
            <a:cxnSpLocks/>
          </p:cNvCxnSpPr>
          <p:nvPr/>
        </p:nvCxnSpPr>
        <p:spPr>
          <a:xfrm flipV="1">
            <a:off x="10710524" y="223142"/>
            <a:ext cx="0" cy="89024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C9E8C9DC-AF37-4C4B-8D48-0E3ADBAD548E}"/>
              </a:ext>
            </a:extLst>
          </p:cNvPr>
          <p:cNvCxnSpPr>
            <a:cxnSpLocks/>
          </p:cNvCxnSpPr>
          <p:nvPr/>
        </p:nvCxnSpPr>
        <p:spPr>
          <a:xfrm>
            <a:off x="7461589" y="501908"/>
            <a:ext cx="4648836" cy="989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Arc 125">
            <a:extLst>
              <a:ext uri="{FF2B5EF4-FFF2-40B4-BE49-F238E27FC236}">
                <a16:creationId xmlns:a16="http://schemas.microsoft.com/office/drawing/2014/main" id="{DE022FC5-4F5F-0C49-B055-643B7C67F6F1}"/>
              </a:ext>
            </a:extLst>
          </p:cNvPr>
          <p:cNvSpPr/>
          <p:nvPr/>
        </p:nvSpPr>
        <p:spPr>
          <a:xfrm rot="7981535">
            <a:off x="945567" y="-5337886"/>
            <a:ext cx="9420264" cy="10113966"/>
          </a:xfrm>
          <a:prstGeom prst="arc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2D90EE0-C61D-134C-9D22-5C8EDCEB9235}"/>
              </a:ext>
            </a:extLst>
          </p:cNvPr>
          <p:cNvSpPr txBox="1"/>
          <p:nvPr/>
        </p:nvSpPr>
        <p:spPr>
          <a:xfrm>
            <a:off x="-16422" y="26604"/>
            <a:ext cx="29522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COURNOT OLIGOPOLY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B07EA69A-1F7D-3A4A-9D58-AE197AB3A074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6447323" y="760402"/>
            <a:ext cx="1387634" cy="7349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7" name="Table 86">
            <a:extLst>
              <a:ext uri="{FF2B5EF4-FFF2-40B4-BE49-F238E27FC236}">
                <a16:creationId xmlns:a16="http://schemas.microsoft.com/office/drawing/2014/main" id="{5F6DB31F-ACC8-824C-9DC0-C4CD9C6E8536}"/>
              </a:ext>
            </a:extLst>
          </p:cNvPr>
          <p:cNvGraphicFramePr>
            <a:graphicFrameLocks noGrp="1"/>
          </p:cNvGraphicFramePr>
          <p:nvPr/>
        </p:nvGraphicFramePr>
        <p:xfrm>
          <a:off x="9943829" y="575493"/>
          <a:ext cx="392252" cy="283845"/>
        </p:xfrm>
        <a:graphic>
          <a:graphicData uri="http://schemas.openxmlformats.org/drawingml/2006/table">
            <a:tbl>
              <a:tblPr/>
              <a:tblGrid>
                <a:gridCol w="392252">
                  <a:extLst>
                    <a:ext uri="{9D8B030D-6E8A-4147-A177-3AD203B41FA5}">
                      <a16:colId xmlns:a16="http://schemas.microsoft.com/office/drawing/2014/main" val="297089816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FI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472468"/>
                  </a:ext>
                </a:extLst>
              </a:tr>
            </a:tbl>
          </a:graphicData>
        </a:graphic>
      </p:graphicFrame>
      <p:sp>
        <p:nvSpPr>
          <p:cNvPr id="88" name="TextBox 87">
            <a:extLst>
              <a:ext uri="{FF2B5EF4-FFF2-40B4-BE49-F238E27FC236}">
                <a16:creationId xmlns:a16="http://schemas.microsoft.com/office/drawing/2014/main" id="{8F8D73AF-F34B-9D47-918F-09E6F406FC81}"/>
              </a:ext>
            </a:extLst>
          </p:cNvPr>
          <p:cNvSpPr txBox="1"/>
          <p:nvPr/>
        </p:nvSpPr>
        <p:spPr>
          <a:xfrm>
            <a:off x="3959980" y="2542622"/>
            <a:ext cx="114568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+ 10.035 MW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4A45766A-5735-8644-BF2A-BBB8539FCF22}"/>
              </a:ext>
            </a:extLst>
          </p:cNvPr>
          <p:cNvSpPr txBox="1"/>
          <p:nvPr/>
        </p:nvSpPr>
        <p:spPr>
          <a:xfrm>
            <a:off x="8873321" y="5102134"/>
            <a:ext cx="114568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+ 20.45 MW</a:t>
            </a:r>
          </a:p>
        </p:txBody>
      </p:sp>
      <p:graphicFrame>
        <p:nvGraphicFramePr>
          <p:cNvPr id="127" name="Table 126">
            <a:extLst>
              <a:ext uri="{FF2B5EF4-FFF2-40B4-BE49-F238E27FC236}">
                <a16:creationId xmlns:a16="http://schemas.microsoft.com/office/drawing/2014/main" id="{A301FF65-E7E5-9548-AA30-6373E12A6EB0}"/>
              </a:ext>
            </a:extLst>
          </p:cNvPr>
          <p:cNvGraphicFramePr>
            <a:graphicFrameLocks noGrp="1"/>
          </p:cNvGraphicFramePr>
          <p:nvPr/>
        </p:nvGraphicFramePr>
        <p:xfrm>
          <a:off x="8997770" y="555056"/>
          <a:ext cx="392252" cy="283845"/>
        </p:xfrm>
        <a:graphic>
          <a:graphicData uri="http://schemas.openxmlformats.org/drawingml/2006/table">
            <a:tbl>
              <a:tblPr/>
              <a:tblGrid>
                <a:gridCol w="392252">
                  <a:extLst>
                    <a:ext uri="{9D8B030D-6E8A-4147-A177-3AD203B41FA5}">
                      <a16:colId xmlns:a16="http://schemas.microsoft.com/office/drawing/2014/main" val="297089816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FI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472468"/>
                  </a:ext>
                </a:extLst>
              </a:tr>
            </a:tbl>
          </a:graphicData>
        </a:graphic>
      </p:graphicFrame>
      <p:sp>
        <p:nvSpPr>
          <p:cNvPr id="119" name="TextBox 118">
            <a:extLst>
              <a:ext uri="{FF2B5EF4-FFF2-40B4-BE49-F238E27FC236}">
                <a16:creationId xmlns:a16="http://schemas.microsoft.com/office/drawing/2014/main" id="{00E6D59C-645F-DC45-85F3-2C15DC7FABA1}"/>
              </a:ext>
            </a:extLst>
          </p:cNvPr>
          <p:cNvSpPr txBox="1"/>
          <p:nvPr/>
        </p:nvSpPr>
        <p:spPr>
          <a:xfrm>
            <a:off x="5829092" y="2759328"/>
            <a:ext cx="114568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+ 25.86 MW</a:t>
            </a:r>
          </a:p>
        </p:txBody>
      </p:sp>
    </p:spTree>
    <p:extLst>
      <p:ext uri="{BB962C8B-B14F-4D97-AF65-F5344CB8AC3E}">
        <p14:creationId xmlns:p14="http://schemas.microsoft.com/office/powerpoint/2010/main" val="1890025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5" name="Table 25">
            <a:extLst>
              <a:ext uri="{FF2B5EF4-FFF2-40B4-BE49-F238E27FC236}">
                <a16:creationId xmlns:a16="http://schemas.microsoft.com/office/drawing/2014/main" id="{A7ABF8D2-A654-1A4F-A1F3-C77AB599C8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6453536"/>
              </p:ext>
            </p:extLst>
          </p:nvPr>
        </p:nvGraphicFramePr>
        <p:xfrm>
          <a:off x="-7278" y="465479"/>
          <a:ext cx="4070672" cy="10732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65670">
                  <a:extLst>
                    <a:ext uri="{9D8B030D-6E8A-4147-A177-3AD203B41FA5}">
                      <a16:colId xmlns:a16="http://schemas.microsoft.com/office/drawing/2014/main" val="3855855779"/>
                    </a:ext>
                  </a:extLst>
                </a:gridCol>
                <a:gridCol w="1022943">
                  <a:extLst>
                    <a:ext uri="{9D8B030D-6E8A-4147-A177-3AD203B41FA5}">
                      <a16:colId xmlns:a16="http://schemas.microsoft.com/office/drawing/2014/main" val="556382373"/>
                    </a:ext>
                  </a:extLst>
                </a:gridCol>
                <a:gridCol w="511927">
                  <a:extLst>
                    <a:ext uri="{9D8B030D-6E8A-4147-A177-3AD203B41FA5}">
                      <a16:colId xmlns:a16="http://schemas.microsoft.com/office/drawing/2014/main" val="3937502430"/>
                    </a:ext>
                  </a:extLst>
                </a:gridCol>
                <a:gridCol w="1071108">
                  <a:extLst>
                    <a:ext uri="{9D8B030D-6E8A-4147-A177-3AD203B41FA5}">
                      <a16:colId xmlns:a16="http://schemas.microsoft.com/office/drawing/2014/main" val="3433130992"/>
                    </a:ext>
                  </a:extLst>
                </a:gridCol>
                <a:gridCol w="1099024">
                  <a:extLst>
                    <a:ext uri="{9D8B030D-6E8A-4147-A177-3AD203B41FA5}">
                      <a16:colId xmlns:a16="http://schemas.microsoft.com/office/drawing/2014/main" val="1934684064"/>
                    </a:ext>
                  </a:extLst>
                </a:gridCol>
              </a:tblGrid>
              <a:tr h="341694">
                <a:tc>
                  <a:txBody>
                    <a:bodyPr/>
                    <a:lstStyle/>
                    <a:p>
                      <a:r>
                        <a:rPr lang="en-GB" sz="1600"/>
                        <a:t>S.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VRES gen.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% 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Conv. gen.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Consum.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276967"/>
                  </a:ext>
                </a:extLst>
              </a:tr>
              <a:tr h="341694">
                <a:tc>
                  <a:txBody>
                    <a:bodyPr/>
                    <a:lstStyle/>
                    <a:p>
                      <a:r>
                        <a:rPr lang="en-GB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30642.2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34758.2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65400.5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2068143"/>
                  </a:ext>
                </a:extLst>
              </a:tr>
              <a:tr h="341694">
                <a:tc>
                  <a:txBody>
                    <a:bodyPr/>
                    <a:lstStyle/>
                    <a:p>
                      <a:r>
                        <a:rPr lang="en-GB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25793.4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34758.2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60551.6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2043723"/>
                  </a:ext>
                </a:extLst>
              </a:tr>
            </a:tbl>
          </a:graphicData>
        </a:graphic>
      </p:graphicFrame>
      <p:sp>
        <p:nvSpPr>
          <p:cNvPr id="78" name="Rectangle 77">
            <a:extLst>
              <a:ext uri="{FF2B5EF4-FFF2-40B4-BE49-F238E27FC236}">
                <a16:creationId xmlns:a16="http://schemas.microsoft.com/office/drawing/2014/main" id="{5FA3D60C-A525-C146-8517-1AE0A11C2D18}"/>
              </a:ext>
            </a:extLst>
          </p:cNvPr>
          <p:cNvSpPr/>
          <p:nvPr/>
        </p:nvSpPr>
        <p:spPr>
          <a:xfrm>
            <a:off x="3759" y="888"/>
            <a:ext cx="3231810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4C7D7D8E-1547-074B-B339-E0880CAF4CC5}"/>
              </a:ext>
            </a:extLst>
          </p:cNvPr>
          <p:cNvSpPr/>
          <p:nvPr/>
        </p:nvSpPr>
        <p:spPr>
          <a:xfrm>
            <a:off x="8029320" y="4184327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62E6286B-61D0-D343-9CBE-419295DE8812}"/>
              </a:ext>
            </a:extLst>
          </p:cNvPr>
          <p:cNvSpPr/>
          <p:nvPr/>
        </p:nvSpPr>
        <p:spPr>
          <a:xfrm>
            <a:off x="3990951" y="1817786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F45169-2483-5C47-BA46-18E84CB0D8C0}"/>
              </a:ext>
            </a:extLst>
          </p:cNvPr>
          <p:cNvSpPr/>
          <p:nvPr/>
        </p:nvSpPr>
        <p:spPr>
          <a:xfrm>
            <a:off x="144208" y="4181040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F5EBFD5-D8F0-6540-9CF0-FF816EA525D1}"/>
              </a:ext>
            </a:extLst>
          </p:cNvPr>
          <p:cNvSpPr/>
          <p:nvPr/>
        </p:nvSpPr>
        <p:spPr>
          <a:xfrm flipH="1">
            <a:off x="1515632" y="2622304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EEBCD5F-D361-424F-BA5A-A8ED2D266DE8}"/>
              </a:ext>
            </a:extLst>
          </p:cNvPr>
          <p:cNvCxnSpPr>
            <a:cxnSpLocks/>
          </p:cNvCxnSpPr>
          <p:nvPr/>
        </p:nvCxnSpPr>
        <p:spPr>
          <a:xfrm>
            <a:off x="2039157" y="4277506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Graphic 26" descr="Factory with solid fill">
            <a:extLst>
              <a:ext uri="{FF2B5EF4-FFF2-40B4-BE49-F238E27FC236}">
                <a16:creationId xmlns:a16="http://schemas.microsoft.com/office/drawing/2014/main" id="{B02E258B-64B2-BC47-A23F-1543BD657C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8495" y="4214112"/>
            <a:ext cx="602046" cy="602046"/>
          </a:xfrm>
          <a:prstGeom prst="rect">
            <a:avLst/>
          </a:prstGeom>
        </p:spPr>
      </p:pic>
      <p:pic>
        <p:nvPicPr>
          <p:cNvPr id="29" name="Graphic 28" descr="Leaf with solid fill">
            <a:extLst>
              <a:ext uri="{FF2B5EF4-FFF2-40B4-BE49-F238E27FC236}">
                <a16:creationId xmlns:a16="http://schemas.microsoft.com/office/drawing/2014/main" id="{CC19B339-F822-E642-97E6-0D32D40ADC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1819" y="4230651"/>
            <a:ext cx="602045" cy="60204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8B226E33-3CD0-874E-B643-4062C6D68869}"/>
              </a:ext>
            </a:extLst>
          </p:cNvPr>
          <p:cNvSpPr txBox="1"/>
          <p:nvPr/>
        </p:nvSpPr>
        <p:spPr>
          <a:xfrm>
            <a:off x="177188" y="4816158"/>
            <a:ext cx="1101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15 MW</a:t>
            </a:r>
          </a:p>
        </p:txBody>
      </p:sp>
      <p:pic>
        <p:nvPicPr>
          <p:cNvPr id="34" name="Graphic 33" descr="Factory with solid fill">
            <a:extLst>
              <a:ext uri="{FF2B5EF4-FFF2-40B4-BE49-F238E27FC236}">
                <a16:creationId xmlns:a16="http://schemas.microsoft.com/office/drawing/2014/main" id="{F671D17E-BA54-BD46-A541-69125C9A74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56592" y="4230650"/>
            <a:ext cx="602046" cy="602046"/>
          </a:xfrm>
          <a:prstGeom prst="rect">
            <a:avLst/>
          </a:prstGeom>
        </p:spPr>
      </p:pic>
      <p:pic>
        <p:nvPicPr>
          <p:cNvPr id="35" name="Graphic 34" descr="Leaf with solid fill">
            <a:extLst>
              <a:ext uri="{FF2B5EF4-FFF2-40B4-BE49-F238E27FC236}">
                <a16:creationId xmlns:a16="http://schemas.microsoft.com/office/drawing/2014/main" id="{B3CCA32A-425D-A14A-9FAF-ECD625D58C5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339916" y="4247189"/>
            <a:ext cx="602045" cy="602045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090290A4-8A7B-EA47-88EB-BE9F6732D26C}"/>
              </a:ext>
            </a:extLst>
          </p:cNvPr>
          <p:cNvSpPr txBox="1"/>
          <p:nvPr/>
        </p:nvSpPr>
        <p:spPr>
          <a:xfrm>
            <a:off x="3019706" y="476873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8 MW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06862A9-19AD-F145-8964-0F63102F45FA}"/>
              </a:ext>
            </a:extLst>
          </p:cNvPr>
          <p:cNvSpPr/>
          <p:nvPr/>
        </p:nvSpPr>
        <p:spPr>
          <a:xfrm flipH="1">
            <a:off x="5397862" y="324495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DA95616-2C80-1C4E-9EFE-6B76D2A8002E}"/>
              </a:ext>
            </a:extLst>
          </p:cNvPr>
          <p:cNvCxnSpPr>
            <a:cxnSpLocks/>
          </p:cNvCxnSpPr>
          <p:nvPr/>
        </p:nvCxnSpPr>
        <p:spPr>
          <a:xfrm>
            <a:off x="5921387" y="1979697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Graphic 42" descr="Factory with solid fill">
            <a:extLst>
              <a:ext uri="{FF2B5EF4-FFF2-40B4-BE49-F238E27FC236}">
                <a16:creationId xmlns:a16="http://schemas.microsoft.com/office/drawing/2014/main" id="{131BACD5-A597-2947-9978-A83ED59739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90725" y="1916303"/>
            <a:ext cx="602046" cy="602046"/>
          </a:xfrm>
          <a:prstGeom prst="rect">
            <a:avLst/>
          </a:prstGeom>
        </p:spPr>
      </p:pic>
      <p:pic>
        <p:nvPicPr>
          <p:cNvPr id="44" name="Graphic 43" descr="Leaf with solid fill">
            <a:extLst>
              <a:ext uri="{FF2B5EF4-FFF2-40B4-BE49-F238E27FC236}">
                <a16:creationId xmlns:a16="http://schemas.microsoft.com/office/drawing/2014/main" id="{55D5FDFE-E2D2-2D4E-BAD9-D696515D756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274049" y="1932842"/>
            <a:ext cx="602045" cy="602045"/>
          </a:xfrm>
          <a:prstGeom prst="rect">
            <a:avLst/>
          </a:prstGeom>
        </p:spPr>
      </p:pic>
      <p:pic>
        <p:nvPicPr>
          <p:cNvPr id="47" name="Graphic 46" descr="Factory with solid fill">
            <a:extLst>
              <a:ext uri="{FF2B5EF4-FFF2-40B4-BE49-F238E27FC236}">
                <a16:creationId xmlns:a16="http://schemas.microsoft.com/office/drawing/2014/main" id="{030B6A89-745C-1B42-B029-D8E440B9B5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38822" y="1932841"/>
            <a:ext cx="602046" cy="602046"/>
          </a:xfrm>
          <a:prstGeom prst="rect">
            <a:avLst/>
          </a:prstGeom>
        </p:spPr>
      </p:pic>
      <p:pic>
        <p:nvPicPr>
          <p:cNvPr id="48" name="Graphic 47" descr="Leaf with solid fill">
            <a:extLst>
              <a:ext uri="{FF2B5EF4-FFF2-40B4-BE49-F238E27FC236}">
                <a16:creationId xmlns:a16="http://schemas.microsoft.com/office/drawing/2014/main" id="{3B660BB7-87F9-0641-9B09-22FF55DE989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222146" y="1949380"/>
            <a:ext cx="602045" cy="602045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DC084B0B-58CA-DE4A-B630-3DDCF327DBA4}"/>
              </a:ext>
            </a:extLst>
          </p:cNvPr>
          <p:cNvSpPr txBox="1"/>
          <p:nvPr/>
        </p:nvSpPr>
        <p:spPr>
          <a:xfrm>
            <a:off x="4953839" y="2470928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CC5513C-9668-6345-AA0B-2670BFA291E8}"/>
              </a:ext>
            </a:extLst>
          </p:cNvPr>
          <p:cNvSpPr txBox="1"/>
          <p:nvPr/>
        </p:nvSpPr>
        <p:spPr>
          <a:xfrm>
            <a:off x="5946191" y="246320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8 MW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8F2CBFE-5DFD-0948-8F7E-9334EE504213}"/>
              </a:ext>
            </a:extLst>
          </p:cNvPr>
          <p:cNvCxnSpPr>
            <a:cxnSpLocks/>
          </p:cNvCxnSpPr>
          <p:nvPr/>
        </p:nvCxnSpPr>
        <p:spPr>
          <a:xfrm>
            <a:off x="212459" y="4795625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041FF11-21B4-DC4C-A77C-8C575EEF8651}"/>
              </a:ext>
            </a:extLst>
          </p:cNvPr>
          <p:cNvCxnSpPr>
            <a:cxnSpLocks/>
          </p:cNvCxnSpPr>
          <p:nvPr/>
        </p:nvCxnSpPr>
        <p:spPr>
          <a:xfrm>
            <a:off x="4050098" y="2501071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3EBA68FF-04E5-9E4C-9CA8-F97AFF4AB3E7}"/>
              </a:ext>
            </a:extLst>
          </p:cNvPr>
          <p:cNvSpPr/>
          <p:nvPr/>
        </p:nvSpPr>
        <p:spPr>
          <a:xfrm flipH="1">
            <a:off x="9388378" y="2622304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BCB59F2-D084-5C44-BDB5-A3F2BB4C8DFB}"/>
              </a:ext>
            </a:extLst>
          </p:cNvPr>
          <p:cNvCxnSpPr>
            <a:cxnSpLocks/>
          </p:cNvCxnSpPr>
          <p:nvPr/>
        </p:nvCxnSpPr>
        <p:spPr>
          <a:xfrm>
            <a:off x="9911903" y="4277506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Graphic 61" descr="Factory with solid fill">
            <a:extLst>
              <a:ext uri="{FF2B5EF4-FFF2-40B4-BE49-F238E27FC236}">
                <a16:creationId xmlns:a16="http://schemas.microsoft.com/office/drawing/2014/main" id="{68491883-FDE5-8A48-8825-722945A12E9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081241" y="4214112"/>
            <a:ext cx="602046" cy="602046"/>
          </a:xfrm>
          <a:prstGeom prst="rect">
            <a:avLst/>
          </a:prstGeom>
        </p:spPr>
      </p:pic>
      <p:pic>
        <p:nvPicPr>
          <p:cNvPr id="63" name="Graphic 62" descr="Leaf with solid fill">
            <a:extLst>
              <a:ext uri="{FF2B5EF4-FFF2-40B4-BE49-F238E27FC236}">
                <a16:creationId xmlns:a16="http://schemas.microsoft.com/office/drawing/2014/main" id="{188E336C-1356-2049-82F6-CFA2139694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264565" y="4230651"/>
            <a:ext cx="602045" cy="602045"/>
          </a:xfrm>
          <a:prstGeom prst="rect">
            <a:avLst/>
          </a:prstGeom>
        </p:spPr>
      </p:pic>
      <p:pic>
        <p:nvPicPr>
          <p:cNvPr id="64" name="Graphic 63" descr="Factory with solid fill">
            <a:extLst>
              <a:ext uri="{FF2B5EF4-FFF2-40B4-BE49-F238E27FC236}">
                <a16:creationId xmlns:a16="http://schemas.microsoft.com/office/drawing/2014/main" id="{E84ADA61-0FC4-5346-935F-499E1DB821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029338" y="4230650"/>
            <a:ext cx="602046" cy="602046"/>
          </a:xfrm>
          <a:prstGeom prst="rect">
            <a:avLst/>
          </a:prstGeom>
        </p:spPr>
      </p:pic>
      <p:pic>
        <p:nvPicPr>
          <p:cNvPr id="65" name="Graphic 64" descr="Leaf with solid fill">
            <a:extLst>
              <a:ext uri="{FF2B5EF4-FFF2-40B4-BE49-F238E27FC236}">
                <a16:creationId xmlns:a16="http://schemas.microsoft.com/office/drawing/2014/main" id="{5A9AF1BF-E68B-CC42-BDD0-AF61EC91A4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212662" y="4247189"/>
            <a:ext cx="602045" cy="602045"/>
          </a:xfrm>
          <a:prstGeom prst="rect">
            <a:avLst/>
          </a:prstGeom>
        </p:spPr>
      </p:pic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6B694D5-AF3B-604D-B843-61E05C64B1EE}"/>
              </a:ext>
            </a:extLst>
          </p:cNvPr>
          <p:cNvCxnSpPr>
            <a:cxnSpLocks/>
          </p:cNvCxnSpPr>
          <p:nvPr/>
        </p:nvCxnSpPr>
        <p:spPr>
          <a:xfrm>
            <a:off x="8040614" y="4798880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BA063622-8DB0-ED40-AB7D-6D2E91ACF873}"/>
              </a:ext>
            </a:extLst>
          </p:cNvPr>
          <p:cNvSpPr txBox="1"/>
          <p:nvPr/>
        </p:nvSpPr>
        <p:spPr>
          <a:xfrm>
            <a:off x="10924364" y="4831069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CB165C21-C8D5-AD46-98C5-0E36A4FE3396}"/>
              </a:ext>
            </a:extLst>
          </p:cNvPr>
          <p:cNvCxnSpPr>
            <a:cxnSpLocks/>
          </p:cNvCxnSpPr>
          <p:nvPr/>
        </p:nvCxnSpPr>
        <p:spPr>
          <a:xfrm flipV="1">
            <a:off x="2182854" y="799236"/>
            <a:ext cx="3065119" cy="1676157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9AED3D15-46AC-CC46-BBF1-DA6492C67AD0}"/>
              </a:ext>
            </a:extLst>
          </p:cNvPr>
          <p:cNvCxnSpPr>
            <a:cxnSpLocks/>
          </p:cNvCxnSpPr>
          <p:nvPr/>
        </p:nvCxnSpPr>
        <p:spPr>
          <a:xfrm>
            <a:off x="6300005" y="769673"/>
            <a:ext cx="3270279" cy="1739667"/>
          </a:xfrm>
          <a:prstGeom prst="straightConnector1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FE077F2D-A045-554C-A265-1471C0DAB31A}"/>
              </a:ext>
            </a:extLst>
          </p:cNvPr>
          <p:cNvSpPr txBox="1"/>
          <p:nvPr/>
        </p:nvSpPr>
        <p:spPr>
          <a:xfrm>
            <a:off x="4978555" y="4761248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Line 3: 1 MW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EC045FE-3790-5544-807C-D401E292B217}"/>
              </a:ext>
            </a:extLst>
          </p:cNvPr>
          <p:cNvSpPr txBox="1"/>
          <p:nvPr/>
        </p:nvSpPr>
        <p:spPr>
          <a:xfrm>
            <a:off x="8973118" y="4778843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B1C3C5E-0317-2E44-A398-B892D44623CC}"/>
              </a:ext>
            </a:extLst>
          </p:cNvPr>
          <p:cNvSpPr txBox="1"/>
          <p:nvPr/>
        </p:nvSpPr>
        <p:spPr>
          <a:xfrm>
            <a:off x="637177" y="1759897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Line 1: 1 MW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475382D-71FA-294A-A722-79041A284995}"/>
              </a:ext>
            </a:extLst>
          </p:cNvPr>
          <p:cNvSpPr txBox="1"/>
          <p:nvPr/>
        </p:nvSpPr>
        <p:spPr>
          <a:xfrm>
            <a:off x="8897480" y="1761865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2"/>
                </a:solidFill>
              </a:rPr>
              <a:t>Line 2: </a:t>
            </a:r>
            <a:r>
              <a:rPr lang="en-GB" sz="2400" dirty="0"/>
              <a:t>1 MW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56899DD-2012-CD48-811F-54E6455330E0}"/>
              </a:ext>
            </a:extLst>
          </p:cNvPr>
          <p:cNvSpPr txBox="1"/>
          <p:nvPr/>
        </p:nvSpPr>
        <p:spPr>
          <a:xfrm>
            <a:off x="9842495" y="2110537"/>
            <a:ext cx="15888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2"/>
                </a:solidFill>
              </a:rPr>
              <a:t>+ 20.545 MW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3C1878F-A201-9C4B-83B2-F89F66406C6C}"/>
              </a:ext>
            </a:extLst>
          </p:cNvPr>
          <p:cNvSpPr txBox="1"/>
          <p:nvPr/>
        </p:nvSpPr>
        <p:spPr>
          <a:xfrm>
            <a:off x="8866611" y="5106928"/>
            <a:ext cx="114568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+ 28.724 MW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2AB17AF7-C0CE-5848-B8A5-84DA5D895AA4}"/>
              </a:ext>
            </a:extLst>
          </p:cNvPr>
          <p:cNvCxnSpPr>
            <a:cxnSpLocks/>
          </p:cNvCxnSpPr>
          <p:nvPr/>
        </p:nvCxnSpPr>
        <p:spPr>
          <a:xfrm flipV="1">
            <a:off x="2329650" y="1523115"/>
            <a:ext cx="1410333" cy="778743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0D20C146-6E36-AF43-8CA5-8535944DB515}"/>
              </a:ext>
            </a:extLst>
          </p:cNvPr>
          <p:cNvCxnSpPr>
            <a:cxnSpLocks/>
          </p:cNvCxnSpPr>
          <p:nvPr/>
        </p:nvCxnSpPr>
        <p:spPr>
          <a:xfrm flipH="1">
            <a:off x="2396862" y="1738325"/>
            <a:ext cx="1369017" cy="739066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EC8B0F03-B655-BC44-B9EF-2EE682FA7C2F}"/>
              </a:ext>
            </a:extLst>
          </p:cNvPr>
          <p:cNvCxnSpPr>
            <a:cxnSpLocks/>
          </p:cNvCxnSpPr>
          <p:nvPr/>
        </p:nvCxnSpPr>
        <p:spPr>
          <a:xfrm flipV="1">
            <a:off x="3815158" y="739202"/>
            <a:ext cx="1364433" cy="75286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F55E78E0-1377-504C-9E34-87C0448499E1}"/>
              </a:ext>
            </a:extLst>
          </p:cNvPr>
          <p:cNvCxnSpPr>
            <a:cxnSpLocks/>
          </p:cNvCxnSpPr>
          <p:nvPr/>
        </p:nvCxnSpPr>
        <p:spPr>
          <a:xfrm flipV="1">
            <a:off x="3918864" y="893791"/>
            <a:ext cx="1321176" cy="73915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CE9BD96A-E20B-0144-A14A-E26035ABD5E2}"/>
              </a:ext>
            </a:extLst>
          </p:cNvPr>
          <p:cNvCxnSpPr>
            <a:cxnSpLocks/>
          </p:cNvCxnSpPr>
          <p:nvPr/>
        </p:nvCxnSpPr>
        <p:spPr>
          <a:xfrm>
            <a:off x="6395647" y="893999"/>
            <a:ext cx="1366147" cy="73894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3F8D263C-CDD9-3841-A115-A3242A580B48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8159507" y="1668960"/>
            <a:ext cx="1353350" cy="69658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F1FC45AB-9478-394A-9EF6-51FB37A09EA1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8083399" y="1821405"/>
            <a:ext cx="1353350" cy="69658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210E535A-E303-8E4C-8E7E-0A975732E1A9}"/>
              </a:ext>
            </a:extLst>
          </p:cNvPr>
          <p:cNvCxnSpPr>
            <a:cxnSpLocks/>
          </p:cNvCxnSpPr>
          <p:nvPr/>
        </p:nvCxnSpPr>
        <p:spPr>
          <a:xfrm rot="10800000">
            <a:off x="4480540" y="4485342"/>
            <a:ext cx="1416696" cy="23933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2ED6A445-36B1-4D43-978D-B3EF0298A3F6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4518885" y="4268636"/>
            <a:ext cx="1343045" cy="221747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CC2B9159-9E75-6E47-B531-A36E23804FBF}"/>
              </a:ext>
            </a:extLst>
          </p:cNvPr>
          <p:cNvCxnSpPr>
            <a:cxnSpLocks/>
          </p:cNvCxnSpPr>
          <p:nvPr/>
        </p:nvCxnSpPr>
        <p:spPr>
          <a:xfrm rot="10800000" flipH="1">
            <a:off x="6300006" y="4191789"/>
            <a:ext cx="1393505" cy="31688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86A5611A-5490-DA44-B1F4-575445DCEFA8}"/>
              </a:ext>
            </a:extLst>
          </p:cNvPr>
          <p:cNvCxnSpPr>
            <a:cxnSpLocks/>
          </p:cNvCxnSpPr>
          <p:nvPr/>
        </p:nvCxnSpPr>
        <p:spPr>
          <a:xfrm flipH="1">
            <a:off x="6350201" y="4402708"/>
            <a:ext cx="1393505" cy="31688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id="{46030910-5047-434D-B546-98B89E3BB871}"/>
              </a:ext>
            </a:extLst>
          </p:cNvPr>
          <p:cNvSpPr/>
          <p:nvPr/>
        </p:nvSpPr>
        <p:spPr>
          <a:xfrm>
            <a:off x="7331678" y="16155"/>
            <a:ext cx="4860322" cy="11670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DEF74E4E-5CBB-E74F-84AD-B892B8B3A460}"/>
              </a:ext>
            </a:extLst>
          </p:cNvPr>
          <p:cNvSpPr txBox="1"/>
          <p:nvPr/>
        </p:nvSpPr>
        <p:spPr>
          <a:xfrm>
            <a:off x="7411573" y="167344"/>
            <a:ext cx="1265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Tax </a:t>
            </a:r>
            <a:r>
              <a:rPr lang="en-GB" sz="1400" dirty="0"/>
              <a:t>( €/</a:t>
            </a:r>
            <a:r>
              <a:rPr lang="en-GB" sz="1400" dirty="0" err="1"/>
              <a:t>Mwh</a:t>
            </a:r>
            <a:r>
              <a:rPr lang="en-GB" sz="1400" dirty="0"/>
              <a:t>) 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CC5CD817-D09A-CA4B-98C2-B6650C7DCEFC}"/>
              </a:ext>
            </a:extLst>
          </p:cNvPr>
          <p:cNvSpPr txBox="1"/>
          <p:nvPr/>
        </p:nvSpPr>
        <p:spPr>
          <a:xfrm>
            <a:off x="8753992" y="172001"/>
            <a:ext cx="886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Tr. B. </a:t>
            </a:r>
            <a:r>
              <a:rPr lang="en-GB" sz="1400" dirty="0"/>
              <a:t>(€)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D7B6DF04-0E90-964D-A7F9-4B6D86A8CAD4}"/>
              </a:ext>
            </a:extLst>
          </p:cNvPr>
          <p:cNvSpPr txBox="1"/>
          <p:nvPr/>
        </p:nvSpPr>
        <p:spPr>
          <a:xfrm>
            <a:off x="10710524" y="158783"/>
            <a:ext cx="1334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Incentive </a:t>
            </a:r>
            <a:r>
              <a:rPr lang="en-GB" sz="1400" dirty="0"/>
              <a:t>(%)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1158282A-CD65-844E-9F26-B9E65B3F10F1}"/>
              </a:ext>
            </a:extLst>
          </p:cNvPr>
          <p:cNvCxnSpPr>
            <a:cxnSpLocks/>
          </p:cNvCxnSpPr>
          <p:nvPr/>
        </p:nvCxnSpPr>
        <p:spPr>
          <a:xfrm flipV="1">
            <a:off x="8765291" y="184860"/>
            <a:ext cx="0" cy="96681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339C8406-152C-8847-B67D-83EA54CE623D}"/>
              </a:ext>
            </a:extLst>
          </p:cNvPr>
          <p:cNvCxnSpPr>
            <a:cxnSpLocks/>
          </p:cNvCxnSpPr>
          <p:nvPr/>
        </p:nvCxnSpPr>
        <p:spPr>
          <a:xfrm flipV="1">
            <a:off x="9699438" y="203259"/>
            <a:ext cx="0" cy="89024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val 106">
            <a:extLst>
              <a:ext uri="{FF2B5EF4-FFF2-40B4-BE49-F238E27FC236}">
                <a16:creationId xmlns:a16="http://schemas.microsoft.com/office/drawing/2014/main" id="{DBAFE1C5-77D2-2143-B772-361A90277B64}"/>
              </a:ext>
            </a:extLst>
          </p:cNvPr>
          <p:cNvSpPr/>
          <p:nvPr/>
        </p:nvSpPr>
        <p:spPr>
          <a:xfrm flipH="1">
            <a:off x="7510559" y="596212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CFD2ED82-AB6D-9646-A7C8-64E65C5186C4}"/>
              </a:ext>
            </a:extLst>
          </p:cNvPr>
          <p:cNvSpPr/>
          <p:nvPr/>
        </p:nvSpPr>
        <p:spPr>
          <a:xfrm flipH="1">
            <a:off x="7928803" y="588842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7BFCD56B-93CB-F84F-A137-86D6135C4F72}"/>
              </a:ext>
            </a:extLst>
          </p:cNvPr>
          <p:cNvSpPr/>
          <p:nvPr/>
        </p:nvSpPr>
        <p:spPr>
          <a:xfrm flipH="1">
            <a:off x="8380816" y="593419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2CED1B68-2371-D24A-AE24-B41B66CF8503}"/>
              </a:ext>
            </a:extLst>
          </p:cNvPr>
          <p:cNvSpPr/>
          <p:nvPr/>
        </p:nvSpPr>
        <p:spPr>
          <a:xfrm flipH="1">
            <a:off x="10827033" y="582863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AA409829-F59F-4D49-99DE-AAB8E0B05588}"/>
              </a:ext>
            </a:extLst>
          </p:cNvPr>
          <p:cNvSpPr/>
          <p:nvPr/>
        </p:nvSpPr>
        <p:spPr>
          <a:xfrm flipH="1">
            <a:off x="11245277" y="575493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69186957-47B9-844F-BE46-0DFD835FA021}"/>
              </a:ext>
            </a:extLst>
          </p:cNvPr>
          <p:cNvSpPr/>
          <p:nvPr/>
        </p:nvSpPr>
        <p:spPr>
          <a:xfrm flipH="1">
            <a:off x="11697290" y="580070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B36DC22F-96F2-1D41-8721-19410280486E}"/>
              </a:ext>
            </a:extLst>
          </p:cNvPr>
          <p:cNvSpPr txBox="1"/>
          <p:nvPr/>
        </p:nvSpPr>
        <p:spPr>
          <a:xfrm>
            <a:off x="7455690" y="85348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50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6532DA7C-F3FA-0841-A410-6D97F6D001D3}"/>
              </a:ext>
            </a:extLst>
          </p:cNvPr>
          <p:cNvSpPr txBox="1"/>
          <p:nvPr/>
        </p:nvSpPr>
        <p:spPr>
          <a:xfrm>
            <a:off x="7890998" y="8492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50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45876CB7-C21A-1D45-9F54-DA2AAD45B6D3}"/>
              </a:ext>
            </a:extLst>
          </p:cNvPr>
          <p:cNvSpPr txBox="1"/>
          <p:nvPr/>
        </p:nvSpPr>
        <p:spPr>
          <a:xfrm>
            <a:off x="8344574" y="84525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50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C48BDB46-35F7-7042-9F38-880C069D99D4}"/>
              </a:ext>
            </a:extLst>
          </p:cNvPr>
          <p:cNvSpPr txBox="1"/>
          <p:nvPr/>
        </p:nvSpPr>
        <p:spPr>
          <a:xfrm>
            <a:off x="10777926" y="84712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70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4A94BBAD-504D-924E-A3F8-4C295B2C66AE}"/>
              </a:ext>
            </a:extLst>
          </p:cNvPr>
          <p:cNvSpPr txBox="1"/>
          <p:nvPr/>
        </p:nvSpPr>
        <p:spPr>
          <a:xfrm>
            <a:off x="11213234" y="84285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70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2B13FA14-8CC5-914B-95C1-D1B1F6A1B58D}"/>
              </a:ext>
            </a:extLst>
          </p:cNvPr>
          <p:cNvSpPr txBox="1"/>
          <p:nvPr/>
        </p:nvSpPr>
        <p:spPr>
          <a:xfrm>
            <a:off x="11666810" y="83890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70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FBEF4581-24E3-E645-975B-D3479FC87DE0}"/>
              </a:ext>
            </a:extLst>
          </p:cNvPr>
          <p:cNvSpPr txBox="1"/>
          <p:nvPr/>
        </p:nvSpPr>
        <p:spPr>
          <a:xfrm>
            <a:off x="8317523" y="32531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C3D896ED-6E83-7B4F-8D92-B6E3F5538BF0}"/>
              </a:ext>
            </a:extLst>
          </p:cNvPr>
          <p:cNvSpPr txBox="1"/>
          <p:nvPr/>
        </p:nvSpPr>
        <p:spPr>
          <a:xfrm>
            <a:off x="9744628" y="18486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G. B. </a:t>
            </a:r>
            <a:r>
              <a:rPr lang="en-GB" sz="1400" dirty="0"/>
              <a:t>(€)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35E53614-7CA6-3E46-A594-063F2BD73173}"/>
              </a:ext>
            </a:extLst>
          </p:cNvPr>
          <p:cNvCxnSpPr>
            <a:cxnSpLocks/>
          </p:cNvCxnSpPr>
          <p:nvPr/>
        </p:nvCxnSpPr>
        <p:spPr>
          <a:xfrm flipV="1">
            <a:off x="10710524" y="223142"/>
            <a:ext cx="0" cy="89024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C9E8C9DC-AF37-4C4B-8D48-0E3ADBAD548E}"/>
              </a:ext>
            </a:extLst>
          </p:cNvPr>
          <p:cNvCxnSpPr>
            <a:cxnSpLocks/>
          </p:cNvCxnSpPr>
          <p:nvPr/>
        </p:nvCxnSpPr>
        <p:spPr>
          <a:xfrm>
            <a:off x="7461589" y="501908"/>
            <a:ext cx="4648836" cy="989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Arc 125">
            <a:extLst>
              <a:ext uri="{FF2B5EF4-FFF2-40B4-BE49-F238E27FC236}">
                <a16:creationId xmlns:a16="http://schemas.microsoft.com/office/drawing/2014/main" id="{DE022FC5-4F5F-0C49-B055-643B7C67F6F1}"/>
              </a:ext>
            </a:extLst>
          </p:cNvPr>
          <p:cNvSpPr/>
          <p:nvPr/>
        </p:nvSpPr>
        <p:spPr>
          <a:xfrm rot="7981535">
            <a:off x="945567" y="-5337886"/>
            <a:ext cx="9420264" cy="10113966"/>
          </a:xfrm>
          <a:prstGeom prst="arc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2D90EE0-C61D-134C-9D22-5C8EDCEB9235}"/>
              </a:ext>
            </a:extLst>
          </p:cNvPr>
          <p:cNvSpPr txBox="1"/>
          <p:nvPr/>
        </p:nvSpPr>
        <p:spPr>
          <a:xfrm>
            <a:off x="-16422" y="26604"/>
            <a:ext cx="29522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COURNOT OLIGOPOLY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B07EA69A-1F7D-3A4A-9D58-AE197AB3A074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6447323" y="760402"/>
            <a:ext cx="1387634" cy="7349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7" name="Table 86">
            <a:extLst>
              <a:ext uri="{FF2B5EF4-FFF2-40B4-BE49-F238E27FC236}">
                <a16:creationId xmlns:a16="http://schemas.microsoft.com/office/drawing/2014/main" id="{5F6DB31F-ACC8-824C-9DC0-C4CD9C6E8536}"/>
              </a:ext>
            </a:extLst>
          </p:cNvPr>
          <p:cNvGraphicFramePr>
            <a:graphicFrameLocks noGrp="1"/>
          </p:cNvGraphicFramePr>
          <p:nvPr/>
        </p:nvGraphicFramePr>
        <p:xfrm>
          <a:off x="9943829" y="575493"/>
          <a:ext cx="392252" cy="283845"/>
        </p:xfrm>
        <a:graphic>
          <a:graphicData uri="http://schemas.openxmlformats.org/drawingml/2006/table">
            <a:tbl>
              <a:tblPr/>
              <a:tblGrid>
                <a:gridCol w="392252">
                  <a:extLst>
                    <a:ext uri="{9D8B030D-6E8A-4147-A177-3AD203B41FA5}">
                      <a16:colId xmlns:a16="http://schemas.microsoft.com/office/drawing/2014/main" val="297089816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FI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472468"/>
                  </a:ext>
                </a:extLst>
              </a:tr>
            </a:tbl>
          </a:graphicData>
        </a:graphic>
      </p:graphicFrame>
      <p:sp>
        <p:nvSpPr>
          <p:cNvPr id="88" name="TextBox 87">
            <a:extLst>
              <a:ext uri="{FF2B5EF4-FFF2-40B4-BE49-F238E27FC236}">
                <a16:creationId xmlns:a16="http://schemas.microsoft.com/office/drawing/2014/main" id="{8F8D73AF-F34B-9D47-918F-09E6F406FC81}"/>
              </a:ext>
            </a:extLst>
          </p:cNvPr>
          <p:cNvSpPr txBox="1"/>
          <p:nvPr/>
        </p:nvSpPr>
        <p:spPr>
          <a:xfrm>
            <a:off x="5852403" y="2763493"/>
            <a:ext cx="114568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+ 33.548 MW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4A45766A-5735-8644-BF2A-BBB8539FCF22}"/>
              </a:ext>
            </a:extLst>
          </p:cNvPr>
          <p:cNvSpPr txBox="1"/>
          <p:nvPr/>
        </p:nvSpPr>
        <p:spPr>
          <a:xfrm>
            <a:off x="3990951" y="2477391"/>
            <a:ext cx="114568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+ 6.055 MW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E4C447D0-EB11-6643-8F4C-CAD3992692A1}"/>
              </a:ext>
            </a:extLst>
          </p:cNvPr>
          <p:cNvSpPr txBox="1"/>
          <p:nvPr/>
        </p:nvSpPr>
        <p:spPr>
          <a:xfrm>
            <a:off x="2032566" y="4831069"/>
            <a:ext cx="114568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+ 9.552 MW</a:t>
            </a:r>
          </a:p>
        </p:txBody>
      </p:sp>
      <p:graphicFrame>
        <p:nvGraphicFramePr>
          <p:cNvPr id="127" name="Table 126">
            <a:extLst>
              <a:ext uri="{FF2B5EF4-FFF2-40B4-BE49-F238E27FC236}">
                <a16:creationId xmlns:a16="http://schemas.microsoft.com/office/drawing/2014/main" id="{A301FF65-E7E5-9548-AA30-6373E12A6EB0}"/>
              </a:ext>
            </a:extLst>
          </p:cNvPr>
          <p:cNvGraphicFramePr>
            <a:graphicFrameLocks noGrp="1"/>
          </p:cNvGraphicFramePr>
          <p:nvPr/>
        </p:nvGraphicFramePr>
        <p:xfrm>
          <a:off x="8997770" y="555056"/>
          <a:ext cx="392252" cy="283845"/>
        </p:xfrm>
        <a:graphic>
          <a:graphicData uri="http://schemas.openxmlformats.org/drawingml/2006/table">
            <a:tbl>
              <a:tblPr/>
              <a:tblGrid>
                <a:gridCol w="392252">
                  <a:extLst>
                    <a:ext uri="{9D8B030D-6E8A-4147-A177-3AD203B41FA5}">
                      <a16:colId xmlns:a16="http://schemas.microsoft.com/office/drawing/2014/main" val="297089816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FI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4724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66894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36B41A4-A40C-5C40-B94F-40CC7C2A92CF}"/>
              </a:ext>
            </a:extLst>
          </p:cNvPr>
          <p:cNvSpPr/>
          <p:nvPr/>
        </p:nvSpPr>
        <p:spPr>
          <a:xfrm>
            <a:off x="6011243" y="533361"/>
            <a:ext cx="4860322" cy="11670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F722B3-CC79-BF47-8393-BDE5C25DD723}"/>
              </a:ext>
            </a:extLst>
          </p:cNvPr>
          <p:cNvSpPr txBox="1"/>
          <p:nvPr/>
        </p:nvSpPr>
        <p:spPr>
          <a:xfrm>
            <a:off x="6091138" y="684550"/>
            <a:ext cx="1265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Tax </a:t>
            </a:r>
            <a:r>
              <a:rPr lang="en-GB" sz="1400" dirty="0"/>
              <a:t>( €/</a:t>
            </a:r>
            <a:r>
              <a:rPr lang="en-GB" sz="1400" dirty="0" err="1"/>
              <a:t>Mwh</a:t>
            </a:r>
            <a:r>
              <a:rPr lang="en-GB" sz="1400" dirty="0"/>
              <a:t>)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DA63CF-1B1D-2C4B-8B14-3A895081B075}"/>
              </a:ext>
            </a:extLst>
          </p:cNvPr>
          <p:cNvSpPr txBox="1"/>
          <p:nvPr/>
        </p:nvSpPr>
        <p:spPr>
          <a:xfrm>
            <a:off x="7433557" y="689207"/>
            <a:ext cx="886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Tr. B. </a:t>
            </a:r>
            <a:r>
              <a:rPr lang="en-GB" sz="1400" dirty="0"/>
              <a:t>(€)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A1CE19-62F7-AB47-90CA-DB584F896253}"/>
              </a:ext>
            </a:extLst>
          </p:cNvPr>
          <p:cNvSpPr txBox="1"/>
          <p:nvPr/>
        </p:nvSpPr>
        <p:spPr>
          <a:xfrm>
            <a:off x="9390089" y="675989"/>
            <a:ext cx="1334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Incentive </a:t>
            </a:r>
            <a:r>
              <a:rPr lang="en-GB" sz="1400" dirty="0"/>
              <a:t>(%)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95EF155-5A85-1542-B556-3376429CA42B}"/>
              </a:ext>
            </a:extLst>
          </p:cNvPr>
          <p:cNvCxnSpPr>
            <a:cxnSpLocks/>
          </p:cNvCxnSpPr>
          <p:nvPr/>
        </p:nvCxnSpPr>
        <p:spPr>
          <a:xfrm flipV="1">
            <a:off x="7444856" y="702066"/>
            <a:ext cx="0" cy="96681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0E7EF7B-F508-4949-B265-78BA0847AB17}"/>
              </a:ext>
            </a:extLst>
          </p:cNvPr>
          <p:cNvCxnSpPr>
            <a:cxnSpLocks/>
          </p:cNvCxnSpPr>
          <p:nvPr/>
        </p:nvCxnSpPr>
        <p:spPr>
          <a:xfrm flipV="1">
            <a:off x="8379003" y="720465"/>
            <a:ext cx="0" cy="89024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45C55DD9-1D6B-FC42-B451-1365439A4A75}"/>
              </a:ext>
            </a:extLst>
          </p:cNvPr>
          <p:cNvSpPr/>
          <p:nvPr/>
        </p:nvSpPr>
        <p:spPr>
          <a:xfrm flipH="1">
            <a:off x="6190124" y="1113418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4644787-943A-1A4D-A3D6-A1166ACE6D28}"/>
              </a:ext>
            </a:extLst>
          </p:cNvPr>
          <p:cNvSpPr/>
          <p:nvPr/>
        </p:nvSpPr>
        <p:spPr>
          <a:xfrm flipH="1">
            <a:off x="6608368" y="1106048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8D8DDE5-421A-E743-B973-9C4B880BB311}"/>
              </a:ext>
            </a:extLst>
          </p:cNvPr>
          <p:cNvSpPr/>
          <p:nvPr/>
        </p:nvSpPr>
        <p:spPr>
          <a:xfrm flipH="1">
            <a:off x="7060381" y="1110625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E458B79-A53B-F943-BD9B-4BB2EF51E51D}"/>
              </a:ext>
            </a:extLst>
          </p:cNvPr>
          <p:cNvSpPr/>
          <p:nvPr/>
        </p:nvSpPr>
        <p:spPr>
          <a:xfrm flipH="1">
            <a:off x="9506598" y="1100069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D071E2E-BE0C-3345-A24F-7FAF43616E5E}"/>
              </a:ext>
            </a:extLst>
          </p:cNvPr>
          <p:cNvSpPr/>
          <p:nvPr/>
        </p:nvSpPr>
        <p:spPr>
          <a:xfrm flipH="1">
            <a:off x="9924842" y="1092699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38F6E09-F5D0-BF4F-9E5A-93C235A19998}"/>
              </a:ext>
            </a:extLst>
          </p:cNvPr>
          <p:cNvSpPr/>
          <p:nvPr/>
        </p:nvSpPr>
        <p:spPr>
          <a:xfrm flipH="1">
            <a:off x="10376855" y="1097276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E0083BA-EB7F-FA4D-8013-1C0752E123AA}"/>
              </a:ext>
            </a:extLst>
          </p:cNvPr>
          <p:cNvSpPr txBox="1"/>
          <p:nvPr/>
        </p:nvSpPr>
        <p:spPr>
          <a:xfrm>
            <a:off x="6134794" y="137068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CB47968-98D8-B44A-9694-5E62BF89D412}"/>
              </a:ext>
            </a:extLst>
          </p:cNvPr>
          <p:cNvSpPr txBox="1"/>
          <p:nvPr/>
        </p:nvSpPr>
        <p:spPr>
          <a:xfrm>
            <a:off x="6570102" y="136641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17D636A-2E4B-6647-AF1B-FE10E40FA82B}"/>
              </a:ext>
            </a:extLst>
          </p:cNvPr>
          <p:cNvSpPr txBox="1"/>
          <p:nvPr/>
        </p:nvSpPr>
        <p:spPr>
          <a:xfrm>
            <a:off x="7023678" y="136246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3853B19-A8CC-EE43-9F54-3A8AE0F6556B}"/>
              </a:ext>
            </a:extLst>
          </p:cNvPr>
          <p:cNvSpPr txBox="1"/>
          <p:nvPr/>
        </p:nvSpPr>
        <p:spPr>
          <a:xfrm>
            <a:off x="9451027" y="136433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70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2D0BE09-01D4-6C4E-98BA-DF7848DF2498}"/>
              </a:ext>
            </a:extLst>
          </p:cNvPr>
          <p:cNvSpPr txBox="1"/>
          <p:nvPr/>
        </p:nvSpPr>
        <p:spPr>
          <a:xfrm>
            <a:off x="9886335" y="136005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70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B2AB904-D3C4-3A4B-B3EA-90B3155732E6}"/>
              </a:ext>
            </a:extLst>
          </p:cNvPr>
          <p:cNvSpPr txBox="1"/>
          <p:nvPr/>
        </p:nvSpPr>
        <p:spPr>
          <a:xfrm>
            <a:off x="10284495" y="135610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70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51C97D1-A381-044E-A93F-C88A0112963B}"/>
              </a:ext>
            </a:extLst>
          </p:cNvPr>
          <p:cNvSpPr txBox="1"/>
          <p:nvPr/>
        </p:nvSpPr>
        <p:spPr>
          <a:xfrm>
            <a:off x="6997088" y="84252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DA2047A-A3BF-BD43-A133-3A53C37E2692}"/>
              </a:ext>
            </a:extLst>
          </p:cNvPr>
          <p:cNvSpPr txBox="1"/>
          <p:nvPr/>
        </p:nvSpPr>
        <p:spPr>
          <a:xfrm>
            <a:off x="8424193" y="70206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G. B. </a:t>
            </a:r>
            <a:r>
              <a:rPr lang="en-GB" sz="1400" dirty="0"/>
              <a:t>(€)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7D7A4A6-C697-6144-8739-27DBE590524E}"/>
              </a:ext>
            </a:extLst>
          </p:cNvPr>
          <p:cNvCxnSpPr>
            <a:cxnSpLocks/>
          </p:cNvCxnSpPr>
          <p:nvPr/>
        </p:nvCxnSpPr>
        <p:spPr>
          <a:xfrm flipV="1">
            <a:off x="9390089" y="740348"/>
            <a:ext cx="0" cy="89024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46426A3-4B88-6C4A-A7F0-0FCF47580603}"/>
              </a:ext>
            </a:extLst>
          </p:cNvPr>
          <p:cNvCxnSpPr>
            <a:cxnSpLocks/>
          </p:cNvCxnSpPr>
          <p:nvPr/>
        </p:nvCxnSpPr>
        <p:spPr>
          <a:xfrm>
            <a:off x="6163141" y="1019020"/>
            <a:ext cx="4648836" cy="989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6FE866B5-ED97-6545-AF76-ED0A1926A5E3}"/>
              </a:ext>
            </a:extLst>
          </p:cNvPr>
          <p:cNvSpPr/>
          <p:nvPr/>
        </p:nvSpPr>
        <p:spPr>
          <a:xfrm>
            <a:off x="11556" y="533361"/>
            <a:ext cx="4860322" cy="11670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3E2B12A-6721-7444-87FB-4C220777260C}"/>
              </a:ext>
            </a:extLst>
          </p:cNvPr>
          <p:cNvSpPr txBox="1"/>
          <p:nvPr/>
        </p:nvSpPr>
        <p:spPr>
          <a:xfrm>
            <a:off x="92392" y="676342"/>
            <a:ext cx="1265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Tax </a:t>
            </a:r>
            <a:r>
              <a:rPr lang="en-GB" sz="1400" dirty="0"/>
              <a:t>( €/</a:t>
            </a:r>
            <a:r>
              <a:rPr lang="en-GB" sz="1400" dirty="0" err="1"/>
              <a:t>Mwh</a:t>
            </a:r>
            <a:r>
              <a:rPr lang="en-GB" sz="1400" dirty="0"/>
              <a:t>)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EA887EE-E5E0-AB49-BFAA-952C67D45D8F}"/>
              </a:ext>
            </a:extLst>
          </p:cNvPr>
          <p:cNvSpPr txBox="1"/>
          <p:nvPr/>
        </p:nvSpPr>
        <p:spPr>
          <a:xfrm>
            <a:off x="1434811" y="680999"/>
            <a:ext cx="886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Tr. B. </a:t>
            </a:r>
            <a:r>
              <a:rPr lang="en-GB" sz="1400" dirty="0"/>
              <a:t>(€)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776F969-CC72-8749-AF54-DC968798150A}"/>
              </a:ext>
            </a:extLst>
          </p:cNvPr>
          <p:cNvSpPr txBox="1"/>
          <p:nvPr/>
        </p:nvSpPr>
        <p:spPr>
          <a:xfrm>
            <a:off x="3391343" y="667781"/>
            <a:ext cx="1334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Incentive </a:t>
            </a:r>
            <a:r>
              <a:rPr lang="en-GB" sz="1400" dirty="0"/>
              <a:t>(%)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42CE7C2-856F-A547-B2D2-2EB01EA16BB9}"/>
              </a:ext>
            </a:extLst>
          </p:cNvPr>
          <p:cNvCxnSpPr>
            <a:cxnSpLocks/>
          </p:cNvCxnSpPr>
          <p:nvPr/>
        </p:nvCxnSpPr>
        <p:spPr>
          <a:xfrm flipV="1">
            <a:off x="1446110" y="693858"/>
            <a:ext cx="0" cy="96681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969307C-3524-DA41-A2AE-5EBC759F6FAF}"/>
              </a:ext>
            </a:extLst>
          </p:cNvPr>
          <p:cNvCxnSpPr>
            <a:cxnSpLocks/>
          </p:cNvCxnSpPr>
          <p:nvPr/>
        </p:nvCxnSpPr>
        <p:spPr>
          <a:xfrm flipV="1">
            <a:off x="2380257" y="712257"/>
            <a:ext cx="0" cy="89024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F9B4AD39-5461-7546-8FF2-26E66878125A}"/>
              </a:ext>
            </a:extLst>
          </p:cNvPr>
          <p:cNvSpPr/>
          <p:nvPr/>
        </p:nvSpPr>
        <p:spPr>
          <a:xfrm flipH="1">
            <a:off x="191378" y="1105210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0D925CD2-04D4-DC41-8CE2-AFE8C044D5F3}"/>
              </a:ext>
            </a:extLst>
          </p:cNvPr>
          <p:cNvSpPr/>
          <p:nvPr/>
        </p:nvSpPr>
        <p:spPr>
          <a:xfrm flipH="1">
            <a:off x="609622" y="1097840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5C64B5A1-F591-1B4F-AA03-905AEDD070EE}"/>
              </a:ext>
            </a:extLst>
          </p:cNvPr>
          <p:cNvSpPr/>
          <p:nvPr/>
        </p:nvSpPr>
        <p:spPr>
          <a:xfrm flipH="1">
            <a:off x="1061635" y="1102417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9FFEEB12-F854-DA4D-815E-4C036E5C84B1}"/>
              </a:ext>
            </a:extLst>
          </p:cNvPr>
          <p:cNvSpPr/>
          <p:nvPr/>
        </p:nvSpPr>
        <p:spPr>
          <a:xfrm flipH="1">
            <a:off x="3507852" y="1091861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9A4F6FD6-4DEE-5442-B6D4-5955AEB2963B}"/>
              </a:ext>
            </a:extLst>
          </p:cNvPr>
          <p:cNvSpPr/>
          <p:nvPr/>
        </p:nvSpPr>
        <p:spPr>
          <a:xfrm flipH="1">
            <a:off x="3926096" y="1084491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A3586F1C-64D4-F841-B700-16DB18D85A1A}"/>
              </a:ext>
            </a:extLst>
          </p:cNvPr>
          <p:cNvSpPr/>
          <p:nvPr/>
        </p:nvSpPr>
        <p:spPr>
          <a:xfrm flipH="1">
            <a:off x="4378109" y="1089068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8673F1D-64D4-4949-A1F3-507A68AF62FC}"/>
              </a:ext>
            </a:extLst>
          </p:cNvPr>
          <p:cNvSpPr txBox="1"/>
          <p:nvPr/>
        </p:nvSpPr>
        <p:spPr>
          <a:xfrm>
            <a:off x="108341" y="136247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1458FBE-7FF1-A84F-B71B-A172F4986B92}"/>
              </a:ext>
            </a:extLst>
          </p:cNvPr>
          <p:cNvSpPr txBox="1"/>
          <p:nvPr/>
        </p:nvSpPr>
        <p:spPr>
          <a:xfrm>
            <a:off x="543649" y="135820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8C7AD77-59B7-0945-BEF1-BD0FEC9FA877}"/>
              </a:ext>
            </a:extLst>
          </p:cNvPr>
          <p:cNvSpPr txBox="1"/>
          <p:nvPr/>
        </p:nvSpPr>
        <p:spPr>
          <a:xfrm>
            <a:off x="997225" y="135425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50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1341863-2851-5E43-9C4B-27ED63E045DB}"/>
              </a:ext>
            </a:extLst>
          </p:cNvPr>
          <p:cNvSpPr txBox="1"/>
          <p:nvPr/>
        </p:nvSpPr>
        <p:spPr>
          <a:xfrm>
            <a:off x="3433809" y="135612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50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DBDB889-EFB4-7F4C-8331-66407BEC6E72}"/>
              </a:ext>
            </a:extLst>
          </p:cNvPr>
          <p:cNvSpPr txBox="1"/>
          <p:nvPr/>
        </p:nvSpPr>
        <p:spPr>
          <a:xfrm>
            <a:off x="3869117" y="135184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50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12125F0-2674-D04E-9A74-515CF62D9140}"/>
              </a:ext>
            </a:extLst>
          </p:cNvPr>
          <p:cNvSpPr txBox="1"/>
          <p:nvPr/>
        </p:nvSpPr>
        <p:spPr>
          <a:xfrm>
            <a:off x="4322693" y="134789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50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043086F-C4E4-BF47-86AD-97D2B28361E2}"/>
              </a:ext>
            </a:extLst>
          </p:cNvPr>
          <p:cNvSpPr txBox="1"/>
          <p:nvPr/>
        </p:nvSpPr>
        <p:spPr>
          <a:xfrm>
            <a:off x="998342" y="83431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21B3DAA-5A52-8148-95FE-7CC22854A785}"/>
              </a:ext>
            </a:extLst>
          </p:cNvPr>
          <p:cNvSpPr txBox="1"/>
          <p:nvPr/>
        </p:nvSpPr>
        <p:spPr>
          <a:xfrm>
            <a:off x="2425447" y="69385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G. B. </a:t>
            </a:r>
            <a:r>
              <a:rPr lang="en-GB" sz="1400" dirty="0"/>
              <a:t>(€)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8F1FAE3-CE48-A44B-BBD6-B6F5DF819048}"/>
              </a:ext>
            </a:extLst>
          </p:cNvPr>
          <p:cNvCxnSpPr>
            <a:cxnSpLocks/>
          </p:cNvCxnSpPr>
          <p:nvPr/>
        </p:nvCxnSpPr>
        <p:spPr>
          <a:xfrm flipV="1">
            <a:off x="3391343" y="732140"/>
            <a:ext cx="0" cy="89024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9" name="Table 48">
            <a:extLst>
              <a:ext uri="{FF2B5EF4-FFF2-40B4-BE49-F238E27FC236}">
                <a16:creationId xmlns:a16="http://schemas.microsoft.com/office/drawing/2014/main" id="{5A4699FD-EB70-914C-9BAF-63DAB3F230C7}"/>
              </a:ext>
            </a:extLst>
          </p:cNvPr>
          <p:cNvGraphicFramePr>
            <a:graphicFrameLocks noGrp="1"/>
          </p:cNvGraphicFramePr>
          <p:nvPr/>
        </p:nvGraphicFramePr>
        <p:xfrm>
          <a:off x="2633951" y="1092699"/>
          <a:ext cx="426607" cy="283845"/>
        </p:xfrm>
        <a:graphic>
          <a:graphicData uri="http://schemas.openxmlformats.org/drawingml/2006/table">
            <a:tbl>
              <a:tblPr/>
              <a:tblGrid>
                <a:gridCol w="426607">
                  <a:extLst>
                    <a:ext uri="{9D8B030D-6E8A-4147-A177-3AD203B41FA5}">
                      <a16:colId xmlns:a16="http://schemas.microsoft.com/office/drawing/2014/main" val="297089816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FI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472468"/>
                  </a:ext>
                </a:extLst>
              </a:tr>
            </a:tbl>
          </a:graphicData>
        </a:graphic>
      </p:graphicFrame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55F5109-225A-304E-B6B4-8B487F18163C}"/>
              </a:ext>
            </a:extLst>
          </p:cNvPr>
          <p:cNvCxnSpPr>
            <a:cxnSpLocks/>
          </p:cNvCxnSpPr>
          <p:nvPr/>
        </p:nvCxnSpPr>
        <p:spPr>
          <a:xfrm>
            <a:off x="142408" y="1010906"/>
            <a:ext cx="4648836" cy="989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8520655-DA4D-1846-8354-8AD13906CCA3}"/>
              </a:ext>
            </a:extLst>
          </p:cNvPr>
          <p:cNvCxnSpPr>
            <a:cxnSpLocks/>
          </p:cNvCxnSpPr>
          <p:nvPr/>
        </p:nvCxnSpPr>
        <p:spPr>
          <a:xfrm flipH="1" flipV="1">
            <a:off x="5957786" y="-4102"/>
            <a:ext cx="83350" cy="686210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9A6BF4D2-AFCF-1145-BB91-F3C739BDA592}"/>
              </a:ext>
            </a:extLst>
          </p:cNvPr>
          <p:cNvSpPr/>
          <p:nvPr/>
        </p:nvSpPr>
        <p:spPr>
          <a:xfrm>
            <a:off x="3759" y="888"/>
            <a:ext cx="3231810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CC050D2-67E5-D340-8424-D0AE98362BD8}"/>
              </a:ext>
            </a:extLst>
          </p:cNvPr>
          <p:cNvSpPr txBox="1"/>
          <p:nvPr/>
        </p:nvSpPr>
        <p:spPr>
          <a:xfrm>
            <a:off x="-16422" y="26604"/>
            <a:ext cx="29522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COURNOT OLIGOPOLY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31124D9-9304-4B4C-9AA8-5880F1C3D566}"/>
              </a:ext>
            </a:extLst>
          </p:cNvPr>
          <p:cNvSpPr/>
          <p:nvPr/>
        </p:nvSpPr>
        <p:spPr>
          <a:xfrm>
            <a:off x="6003992" y="7438"/>
            <a:ext cx="3231810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161A362-841B-264E-A58E-883A49CC6C35}"/>
              </a:ext>
            </a:extLst>
          </p:cNvPr>
          <p:cNvSpPr txBox="1"/>
          <p:nvPr/>
        </p:nvSpPr>
        <p:spPr>
          <a:xfrm>
            <a:off x="6011243" y="33154"/>
            <a:ext cx="29522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COURNOT OLIGOPOLY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76ECF77-3C7B-7647-9DA1-1CC854A79F3A}"/>
              </a:ext>
            </a:extLst>
          </p:cNvPr>
          <p:cNvSpPr txBox="1"/>
          <p:nvPr/>
        </p:nvSpPr>
        <p:spPr>
          <a:xfrm>
            <a:off x="-58453" y="1705782"/>
            <a:ext cx="1468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GENERATION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049CCA28-07DA-3B4A-8A12-6AF6BCC78BC6}"/>
              </a:ext>
            </a:extLst>
          </p:cNvPr>
          <p:cNvCxnSpPr>
            <a:cxnSpLocks/>
          </p:cNvCxnSpPr>
          <p:nvPr/>
        </p:nvCxnSpPr>
        <p:spPr>
          <a:xfrm>
            <a:off x="76975" y="2012066"/>
            <a:ext cx="4648836" cy="989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4" name="Table 63">
            <a:extLst>
              <a:ext uri="{FF2B5EF4-FFF2-40B4-BE49-F238E27FC236}">
                <a16:creationId xmlns:a16="http://schemas.microsoft.com/office/drawing/2014/main" id="{0C959503-D8B0-C148-9206-020423FA20C5}"/>
              </a:ext>
            </a:extLst>
          </p:cNvPr>
          <p:cNvGraphicFramePr>
            <a:graphicFrameLocks noGrp="1"/>
          </p:cNvGraphicFramePr>
          <p:nvPr/>
        </p:nvGraphicFramePr>
        <p:xfrm>
          <a:off x="1698380" y="1099521"/>
          <a:ext cx="395084" cy="283845"/>
        </p:xfrm>
        <a:graphic>
          <a:graphicData uri="http://schemas.openxmlformats.org/drawingml/2006/table">
            <a:tbl>
              <a:tblPr/>
              <a:tblGrid>
                <a:gridCol w="395084">
                  <a:extLst>
                    <a:ext uri="{9D8B030D-6E8A-4147-A177-3AD203B41FA5}">
                      <a16:colId xmlns:a16="http://schemas.microsoft.com/office/drawing/2014/main" val="297089816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FI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472468"/>
                  </a:ext>
                </a:extLst>
              </a:tr>
            </a:tbl>
          </a:graphicData>
        </a:graphic>
      </p:graphicFrame>
      <p:graphicFrame>
        <p:nvGraphicFramePr>
          <p:cNvPr id="68" name="Table 68">
            <a:extLst>
              <a:ext uri="{FF2B5EF4-FFF2-40B4-BE49-F238E27FC236}">
                <a16:creationId xmlns:a16="http://schemas.microsoft.com/office/drawing/2014/main" id="{824CCEF4-154E-9D4A-82B9-E1995868A0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1003635"/>
              </p:ext>
            </p:extLst>
          </p:nvPr>
        </p:nvGraphicFramePr>
        <p:xfrm>
          <a:off x="182228" y="4557994"/>
          <a:ext cx="187945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798">
                  <a:extLst>
                    <a:ext uri="{9D8B030D-6E8A-4147-A177-3AD203B41FA5}">
                      <a16:colId xmlns:a16="http://schemas.microsoft.com/office/drawing/2014/main" val="3603571124"/>
                    </a:ext>
                  </a:extLst>
                </a:gridCol>
                <a:gridCol w="761259">
                  <a:extLst>
                    <a:ext uri="{9D8B030D-6E8A-4147-A177-3AD203B41FA5}">
                      <a16:colId xmlns:a16="http://schemas.microsoft.com/office/drawing/2014/main" val="4143309955"/>
                    </a:ext>
                  </a:extLst>
                </a:gridCol>
                <a:gridCol w="708394">
                  <a:extLst>
                    <a:ext uri="{9D8B030D-6E8A-4147-A177-3AD203B41FA5}">
                      <a16:colId xmlns:a16="http://schemas.microsoft.com/office/drawing/2014/main" val="3356571112"/>
                    </a:ext>
                  </a:extLst>
                </a:gridCol>
              </a:tblGrid>
              <a:tr h="285413"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VRES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CONV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6855671"/>
                  </a:ext>
                </a:extLst>
              </a:tr>
              <a:tr h="294257">
                <a:tc>
                  <a:txBody>
                    <a:bodyPr/>
                    <a:lstStyle/>
                    <a:p>
                      <a:r>
                        <a:rPr lang="en-GB" sz="1400" dirty="0"/>
                        <a:t>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5040.0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6855247"/>
                  </a:ext>
                </a:extLst>
              </a:tr>
              <a:tr h="294257">
                <a:tc>
                  <a:txBody>
                    <a:bodyPr/>
                    <a:lstStyle/>
                    <a:p>
                      <a:r>
                        <a:rPr lang="en-GB" sz="1400" dirty="0"/>
                        <a:t>S2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4032.0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240014"/>
                  </a:ext>
                </a:extLst>
              </a:tr>
            </a:tbl>
          </a:graphicData>
        </a:graphic>
      </p:graphicFrame>
      <p:graphicFrame>
        <p:nvGraphicFramePr>
          <p:cNvPr id="70" name="Table 68">
            <a:extLst>
              <a:ext uri="{FF2B5EF4-FFF2-40B4-BE49-F238E27FC236}">
                <a16:creationId xmlns:a16="http://schemas.microsoft.com/office/drawing/2014/main" id="{3B5576D2-4779-4346-8226-71D44D08ED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8196670"/>
              </p:ext>
            </p:extLst>
          </p:nvPr>
        </p:nvGraphicFramePr>
        <p:xfrm>
          <a:off x="182229" y="5706942"/>
          <a:ext cx="187945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798">
                  <a:extLst>
                    <a:ext uri="{9D8B030D-6E8A-4147-A177-3AD203B41FA5}">
                      <a16:colId xmlns:a16="http://schemas.microsoft.com/office/drawing/2014/main" val="3603571124"/>
                    </a:ext>
                  </a:extLst>
                </a:gridCol>
                <a:gridCol w="761259">
                  <a:extLst>
                    <a:ext uri="{9D8B030D-6E8A-4147-A177-3AD203B41FA5}">
                      <a16:colId xmlns:a16="http://schemas.microsoft.com/office/drawing/2014/main" val="4143309955"/>
                    </a:ext>
                  </a:extLst>
                </a:gridCol>
                <a:gridCol w="708394">
                  <a:extLst>
                    <a:ext uri="{9D8B030D-6E8A-4147-A177-3AD203B41FA5}">
                      <a16:colId xmlns:a16="http://schemas.microsoft.com/office/drawing/2014/main" val="3356571112"/>
                    </a:ext>
                  </a:extLst>
                </a:gridCol>
              </a:tblGrid>
              <a:tr h="285413"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VRES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CONV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6855671"/>
                  </a:ext>
                </a:extLst>
              </a:tr>
              <a:tr h="294257">
                <a:tc>
                  <a:txBody>
                    <a:bodyPr/>
                    <a:lstStyle/>
                    <a:p>
                      <a:r>
                        <a:rPr lang="en-GB" sz="1400" dirty="0"/>
                        <a:t>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5376.0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6855247"/>
                  </a:ext>
                </a:extLst>
              </a:tr>
              <a:tr h="294257">
                <a:tc>
                  <a:txBody>
                    <a:bodyPr/>
                    <a:lstStyle/>
                    <a:p>
                      <a:r>
                        <a:rPr lang="en-GB" sz="1400" dirty="0"/>
                        <a:t>S2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5376.0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240014"/>
                  </a:ext>
                </a:extLst>
              </a:tr>
            </a:tbl>
          </a:graphicData>
        </a:graphic>
      </p:graphicFrame>
      <p:graphicFrame>
        <p:nvGraphicFramePr>
          <p:cNvPr id="71" name="Table 68">
            <a:extLst>
              <a:ext uri="{FF2B5EF4-FFF2-40B4-BE49-F238E27FC236}">
                <a16:creationId xmlns:a16="http://schemas.microsoft.com/office/drawing/2014/main" id="{9D736D1F-A063-BB48-B1B3-EC59C3638F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7466980"/>
              </p:ext>
            </p:extLst>
          </p:nvPr>
        </p:nvGraphicFramePr>
        <p:xfrm>
          <a:off x="2108116" y="2309893"/>
          <a:ext cx="187945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798">
                  <a:extLst>
                    <a:ext uri="{9D8B030D-6E8A-4147-A177-3AD203B41FA5}">
                      <a16:colId xmlns:a16="http://schemas.microsoft.com/office/drawing/2014/main" val="3603571124"/>
                    </a:ext>
                  </a:extLst>
                </a:gridCol>
                <a:gridCol w="761259">
                  <a:extLst>
                    <a:ext uri="{9D8B030D-6E8A-4147-A177-3AD203B41FA5}">
                      <a16:colId xmlns:a16="http://schemas.microsoft.com/office/drawing/2014/main" val="4143309955"/>
                    </a:ext>
                  </a:extLst>
                </a:gridCol>
                <a:gridCol w="708394">
                  <a:extLst>
                    <a:ext uri="{9D8B030D-6E8A-4147-A177-3AD203B41FA5}">
                      <a16:colId xmlns:a16="http://schemas.microsoft.com/office/drawing/2014/main" val="3356571112"/>
                    </a:ext>
                  </a:extLst>
                </a:gridCol>
              </a:tblGrid>
              <a:tr h="285413"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VRES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CONV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6855671"/>
                  </a:ext>
                </a:extLst>
              </a:tr>
              <a:tr h="294257">
                <a:tc>
                  <a:txBody>
                    <a:bodyPr/>
                    <a:lstStyle/>
                    <a:p>
                      <a:r>
                        <a:rPr lang="en-GB" sz="1400" dirty="0"/>
                        <a:t>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4720.5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3360.0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6855247"/>
                  </a:ext>
                </a:extLst>
              </a:tr>
              <a:tr h="294257">
                <a:tc>
                  <a:txBody>
                    <a:bodyPr/>
                    <a:lstStyle/>
                    <a:p>
                      <a:r>
                        <a:rPr lang="en-GB" sz="1400" dirty="0"/>
                        <a:t>S2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 4046.2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3360.0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240014"/>
                  </a:ext>
                </a:extLst>
              </a:tr>
            </a:tbl>
          </a:graphicData>
        </a:graphic>
      </p:graphicFrame>
      <p:graphicFrame>
        <p:nvGraphicFramePr>
          <p:cNvPr id="72" name="Table 68">
            <a:extLst>
              <a:ext uri="{FF2B5EF4-FFF2-40B4-BE49-F238E27FC236}">
                <a16:creationId xmlns:a16="http://schemas.microsoft.com/office/drawing/2014/main" id="{8617DBB4-88CF-CA43-8995-DE68B549A7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3452611"/>
              </p:ext>
            </p:extLst>
          </p:nvPr>
        </p:nvGraphicFramePr>
        <p:xfrm>
          <a:off x="2108115" y="3479098"/>
          <a:ext cx="194704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535">
                  <a:extLst>
                    <a:ext uri="{9D8B030D-6E8A-4147-A177-3AD203B41FA5}">
                      <a16:colId xmlns:a16="http://schemas.microsoft.com/office/drawing/2014/main" val="3603571124"/>
                    </a:ext>
                  </a:extLst>
                </a:gridCol>
                <a:gridCol w="874480">
                  <a:extLst>
                    <a:ext uri="{9D8B030D-6E8A-4147-A177-3AD203B41FA5}">
                      <a16:colId xmlns:a16="http://schemas.microsoft.com/office/drawing/2014/main" val="4143309955"/>
                    </a:ext>
                  </a:extLst>
                </a:gridCol>
                <a:gridCol w="648026">
                  <a:extLst>
                    <a:ext uri="{9D8B030D-6E8A-4147-A177-3AD203B41FA5}">
                      <a16:colId xmlns:a16="http://schemas.microsoft.com/office/drawing/2014/main" val="3356571112"/>
                    </a:ext>
                  </a:extLst>
                </a:gridCol>
              </a:tblGrid>
              <a:tr h="285413"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VRES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CONV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6855671"/>
                  </a:ext>
                </a:extLst>
              </a:tr>
              <a:tr h="294257">
                <a:tc>
                  <a:txBody>
                    <a:bodyPr/>
                    <a:lstStyle/>
                    <a:p>
                      <a:r>
                        <a:rPr lang="en-GB" sz="1400" dirty="0"/>
                        <a:t>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15928.0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6855247"/>
                  </a:ext>
                </a:extLst>
              </a:tr>
              <a:tr h="294257">
                <a:tc>
                  <a:txBody>
                    <a:bodyPr/>
                    <a:lstStyle/>
                    <a:p>
                      <a:r>
                        <a:rPr lang="en-GB" sz="1400" dirty="0"/>
                        <a:t>S2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13652.5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240014"/>
                  </a:ext>
                </a:extLst>
              </a:tr>
            </a:tbl>
          </a:graphicData>
        </a:graphic>
      </p:graphicFrame>
      <p:graphicFrame>
        <p:nvGraphicFramePr>
          <p:cNvPr id="73" name="Table 68">
            <a:extLst>
              <a:ext uri="{FF2B5EF4-FFF2-40B4-BE49-F238E27FC236}">
                <a16:creationId xmlns:a16="http://schemas.microsoft.com/office/drawing/2014/main" id="{971CFF4D-1518-7645-B31C-98A6C59FC4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6289847"/>
              </p:ext>
            </p:extLst>
          </p:nvPr>
        </p:nvGraphicFramePr>
        <p:xfrm>
          <a:off x="4037046" y="4557994"/>
          <a:ext cx="187945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798">
                  <a:extLst>
                    <a:ext uri="{9D8B030D-6E8A-4147-A177-3AD203B41FA5}">
                      <a16:colId xmlns:a16="http://schemas.microsoft.com/office/drawing/2014/main" val="3603571124"/>
                    </a:ext>
                  </a:extLst>
                </a:gridCol>
                <a:gridCol w="679338">
                  <a:extLst>
                    <a:ext uri="{9D8B030D-6E8A-4147-A177-3AD203B41FA5}">
                      <a16:colId xmlns:a16="http://schemas.microsoft.com/office/drawing/2014/main" val="4143309955"/>
                    </a:ext>
                  </a:extLst>
                </a:gridCol>
                <a:gridCol w="790315">
                  <a:extLst>
                    <a:ext uri="{9D8B030D-6E8A-4147-A177-3AD203B41FA5}">
                      <a16:colId xmlns:a16="http://schemas.microsoft.com/office/drawing/2014/main" val="3356571112"/>
                    </a:ext>
                  </a:extLst>
                </a:gridCol>
              </a:tblGrid>
              <a:tr h="285413"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VRES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CONV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6855671"/>
                  </a:ext>
                </a:extLst>
              </a:tr>
              <a:tr h="294257">
                <a:tc>
                  <a:txBody>
                    <a:bodyPr/>
                    <a:lstStyle/>
                    <a:p>
                      <a:r>
                        <a:rPr lang="en-GB" sz="1400" dirty="0"/>
                        <a:t>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17102.7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6855247"/>
                  </a:ext>
                </a:extLst>
              </a:tr>
              <a:tr h="294257">
                <a:tc>
                  <a:txBody>
                    <a:bodyPr/>
                    <a:lstStyle/>
                    <a:p>
                      <a:r>
                        <a:rPr lang="en-GB" sz="1400" dirty="0"/>
                        <a:t>S2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 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17102.7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240014"/>
                  </a:ext>
                </a:extLst>
              </a:tr>
            </a:tbl>
          </a:graphicData>
        </a:graphic>
      </p:graphicFrame>
      <p:graphicFrame>
        <p:nvGraphicFramePr>
          <p:cNvPr id="74" name="Table 68">
            <a:extLst>
              <a:ext uri="{FF2B5EF4-FFF2-40B4-BE49-F238E27FC236}">
                <a16:creationId xmlns:a16="http://schemas.microsoft.com/office/drawing/2014/main" id="{E6D8D9C8-58CB-574B-99F5-06C52AA5EE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7544066"/>
              </p:ext>
            </p:extLst>
          </p:nvPr>
        </p:nvGraphicFramePr>
        <p:xfrm>
          <a:off x="4037047" y="5706942"/>
          <a:ext cx="187945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798">
                  <a:extLst>
                    <a:ext uri="{9D8B030D-6E8A-4147-A177-3AD203B41FA5}">
                      <a16:colId xmlns:a16="http://schemas.microsoft.com/office/drawing/2014/main" val="3603571124"/>
                    </a:ext>
                  </a:extLst>
                </a:gridCol>
                <a:gridCol w="660864">
                  <a:extLst>
                    <a:ext uri="{9D8B030D-6E8A-4147-A177-3AD203B41FA5}">
                      <a16:colId xmlns:a16="http://schemas.microsoft.com/office/drawing/2014/main" val="4143309955"/>
                    </a:ext>
                  </a:extLst>
                </a:gridCol>
                <a:gridCol w="808789">
                  <a:extLst>
                    <a:ext uri="{9D8B030D-6E8A-4147-A177-3AD203B41FA5}">
                      <a16:colId xmlns:a16="http://schemas.microsoft.com/office/drawing/2014/main" val="3356571112"/>
                    </a:ext>
                  </a:extLst>
                </a:gridCol>
              </a:tblGrid>
              <a:tr h="285413"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VRES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CONV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6855671"/>
                  </a:ext>
                </a:extLst>
              </a:tr>
              <a:tr h="294257">
                <a:tc>
                  <a:txBody>
                    <a:bodyPr/>
                    <a:lstStyle/>
                    <a:p>
                      <a:r>
                        <a:rPr lang="en-GB" sz="1400" dirty="0"/>
                        <a:t>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3360.0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6855247"/>
                  </a:ext>
                </a:extLst>
              </a:tr>
              <a:tr h="294257">
                <a:tc>
                  <a:txBody>
                    <a:bodyPr/>
                    <a:lstStyle/>
                    <a:p>
                      <a:r>
                        <a:rPr lang="en-GB" sz="1400" dirty="0"/>
                        <a:t>S2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3360.0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240014"/>
                  </a:ext>
                </a:extLst>
              </a:tr>
            </a:tbl>
          </a:graphicData>
        </a:graphic>
      </p:graphicFrame>
      <p:sp>
        <p:nvSpPr>
          <p:cNvPr id="75" name="TextBox 74">
            <a:extLst>
              <a:ext uri="{FF2B5EF4-FFF2-40B4-BE49-F238E27FC236}">
                <a16:creationId xmlns:a16="http://schemas.microsoft.com/office/drawing/2014/main" id="{CA5BBD47-5EDF-5F45-8E9C-B6A3A452AE8B}"/>
              </a:ext>
            </a:extLst>
          </p:cNvPr>
          <p:cNvSpPr txBox="1"/>
          <p:nvPr/>
        </p:nvSpPr>
        <p:spPr>
          <a:xfrm>
            <a:off x="102870" y="4255274"/>
            <a:ext cx="1399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PRODUCER 1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7108BA8-EF43-9346-9BB5-80F972EA0DC7}"/>
              </a:ext>
            </a:extLst>
          </p:cNvPr>
          <p:cNvSpPr txBox="1"/>
          <p:nvPr/>
        </p:nvSpPr>
        <p:spPr>
          <a:xfrm>
            <a:off x="92392" y="5412516"/>
            <a:ext cx="1399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PRODUCER 2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1B010DC-B732-C240-9CC9-BE06EF71B6B2}"/>
              </a:ext>
            </a:extLst>
          </p:cNvPr>
          <p:cNvSpPr txBox="1"/>
          <p:nvPr/>
        </p:nvSpPr>
        <p:spPr>
          <a:xfrm>
            <a:off x="2015978" y="2031395"/>
            <a:ext cx="1399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PRODUCER 1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B1AC3F7-AF87-404C-B2BD-7E2D96F0A440}"/>
              </a:ext>
            </a:extLst>
          </p:cNvPr>
          <p:cNvSpPr txBox="1"/>
          <p:nvPr/>
        </p:nvSpPr>
        <p:spPr>
          <a:xfrm>
            <a:off x="2005500" y="3188637"/>
            <a:ext cx="1399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PRODUCER 2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D0DFA47-C337-3E4C-818E-B194B38A20F4}"/>
              </a:ext>
            </a:extLst>
          </p:cNvPr>
          <p:cNvSpPr txBox="1"/>
          <p:nvPr/>
        </p:nvSpPr>
        <p:spPr>
          <a:xfrm>
            <a:off x="3954905" y="4260437"/>
            <a:ext cx="1399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PRODUCER 1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961314F-1B2C-4247-B8C5-E01ABA8DB29B}"/>
              </a:ext>
            </a:extLst>
          </p:cNvPr>
          <p:cNvSpPr txBox="1"/>
          <p:nvPr/>
        </p:nvSpPr>
        <p:spPr>
          <a:xfrm>
            <a:off x="3944427" y="5417679"/>
            <a:ext cx="1399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PRODUCER 2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3EBC0792-03CA-044A-A0D2-4AA8113D16BD}"/>
              </a:ext>
            </a:extLst>
          </p:cNvPr>
          <p:cNvCxnSpPr>
            <a:cxnSpLocks/>
          </p:cNvCxnSpPr>
          <p:nvPr/>
        </p:nvCxnSpPr>
        <p:spPr>
          <a:xfrm>
            <a:off x="6054585" y="2016309"/>
            <a:ext cx="4648836" cy="989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2" name="Table 68">
            <a:extLst>
              <a:ext uri="{FF2B5EF4-FFF2-40B4-BE49-F238E27FC236}">
                <a16:creationId xmlns:a16="http://schemas.microsoft.com/office/drawing/2014/main" id="{F4E9F5B9-B34D-8F45-B5E4-0E930B506C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4627542"/>
              </p:ext>
            </p:extLst>
          </p:nvPr>
        </p:nvGraphicFramePr>
        <p:xfrm>
          <a:off x="6283454" y="4552892"/>
          <a:ext cx="187945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798">
                  <a:extLst>
                    <a:ext uri="{9D8B030D-6E8A-4147-A177-3AD203B41FA5}">
                      <a16:colId xmlns:a16="http://schemas.microsoft.com/office/drawing/2014/main" val="3603571124"/>
                    </a:ext>
                  </a:extLst>
                </a:gridCol>
                <a:gridCol w="761259">
                  <a:extLst>
                    <a:ext uri="{9D8B030D-6E8A-4147-A177-3AD203B41FA5}">
                      <a16:colId xmlns:a16="http://schemas.microsoft.com/office/drawing/2014/main" val="4143309955"/>
                    </a:ext>
                  </a:extLst>
                </a:gridCol>
                <a:gridCol w="708394">
                  <a:extLst>
                    <a:ext uri="{9D8B030D-6E8A-4147-A177-3AD203B41FA5}">
                      <a16:colId xmlns:a16="http://schemas.microsoft.com/office/drawing/2014/main" val="3356571112"/>
                    </a:ext>
                  </a:extLst>
                </a:gridCol>
              </a:tblGrid>
              <a:tr h="285413"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VRES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CONV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6855671"/>
                  </a:ext>
                </a:extLst>
              </a:tr>
              <a:tr h="294257">
                <a:tc>
                  <a:txBody>
                    <a:bodyPr/>
                    <a:lstStyle/>
                    <a:p>
                      <a:r>
                        <a:rPr lang="en-GB" sz="1400" dirty="0"/>
                        <a:t>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5040.0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6855247"/>
                  </a:ext>
                </a:extLst>
              </a:tr>
              <a:tr h="294257">
                <a:tc>
                  <a:txBody>
                    <a:bodyPr/>
                    <a:lstStyle/>
                    <a:p>
                      <a:r>
                        <a:rPr lang="en-GB" sz="1400" dirty="0"/>
                        <a:t>S2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4032.0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240014"/>
                  </a:ext>
                </a:extLst>
              </a:tr>
            </a:tbl>
          </a:graphicData>
        </a:graphic>
      </p:graphicFrame>
      <p:graphicFrame>
        <p:nvGraphicFramePr>
          <p:cNvPr id="83" name="Table 68">
            <a:extLst>
              <a:ext uri="{FF2B5EF4-FFF2-40B4-BE49-F238E27FC236}">
                <a16:creationId xmlns:a16="http://schemas.microsoft.com/office/drawing/2014/main" id="{81D497DC-D29B-C240-89F0-601856CD48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7243133"/>
              </p:ext>
            </p:extLst>
          </p:nvPr>
        </p:nvGraphicFramePr>
        <p:xfrm>
          <a:off x="6283455" y="5701840"/>
          <a:ext cx="187945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798">
                  <a:extLst>
                    <a:ext uri="{9D8B030D-6E8A-4147-A177-3AD203B41FA5}">
                      <a16:colId xmlns:a16="http://schemas.microsoft.com/office/drawing/2014/main" val="3603571124"/>
                    </a:ext>
                  </a:extLst>
                </a:gridCol>
                <a:gridCol w="761259">
                  <a:extLst>
                    <a:ext uri="{9D8B030D-6E8A-4147-A177-3AD203B41FA5}">
                      <a16:colId xmlns:a16="http://schemas.microsoft.com/office/drawing/2014/main" val="4143309955"/>
                    </a:ext>
                  </a:extLst>
                </a:gridCol>
                <a:gridCol w="708394">
                  <a:extLst>
                    <a:ext uri="{9D8B030D-6E8A-4147-A177-3AD203B41FA5}">
                      <a16:colId xmlns:a16="http://schemas.microsoft.com/office/drawing/2014/main" val="3356571112"/>
                    </a:ext>
                  </a:extLst>
                </a:gridCol>
              </a:tblGrid>
              <a:tr h="285413"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VRES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CONV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6855671"/>
                  </a:ext>
                </a:extLst>
              </a:tr>
              <a:tr h="294257">
                <a:tc>
                  <a:txBody>
                    <a:bodyPr/>
                    <a:lstStyle/>
                    <a:p>
                      <a:r>
                        <a:rPr lang="en-GB" sz="1400" dirty="0"/>
                        <a:t>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3209.6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5376.0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6855247"/>
                  </a:ext>
                </a:extLst>
              </a:tr>
              <a:tr h="294257">
                <a:tc>
                  <a:txBody>
                    <a:bodyPr/>
                    <a:lstStyle/>
                    <a:p>
                      <a:r>
                        <a:rPr lang="en-GB" sz="1400" dirty="0"/>
                        <a:t>S2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2567.7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5376.0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240014"/>
                  </a:ext>
                </a:extLst>
              </a:tr>
            </a:tbl>
          </a:graphicData>
        </a:graphic>
      </p:graphicFrame>
      <p:graphicFrame>
        <p:nvGraphicFramePr>
          <p:cNvPr id="84" name="Table 68">
            <a:extLst>
              <a:ext uri="{FF2B5EF4-FFF2-40B4-BE49-F238E27FC236}">
                <a16:creationId xmlns:a16="http://schemas.microsoft.com/office/drawing/2014/main" id="{5C524ABD-CFD6-DB4E-95AD-2F2232B7C9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6975259"/>
              </p:ext>
            </p:extLst>
          </p:nvPr>
        </p:nvGraphicFramePr>
        <p:xfrm>
          <a:off x="8209342" y="2304791"/>
          <a:ext cx="187945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798">
                  <a:extLst>
                    <a:ext uri="{9D8B030D-6E8A-4147-A177-3AD203B41FA5}">
                      <a16:colId xmlns:a16="http://schemas.microsoft.com/office/drawing/2014/main" val="3603571124"/>
                    </a:ext>
                  </a:extLst>
                </a:gridCol>
                <a:gridCol w="761259">
                  <a:extLst>
                    <a:ext uri="{9D8B030D-6E8A-4147-A177-3AD203B41FA5}">
                      <a16:colId xmlns:a16="http://schemas.microsoft.com/office/drawing/2014/main" val="4143309955"/>
                    </a:ext>
                  </a:extLst>
                </a:gridCol>
                <a:gridCol w="708394">
                  <a:extLst>
                    <a:ext uri="{9D8B030D-6E8A-4147-A177-3AD203B41FA5}">
                      <a16:colId xmlns:a16="http://schemas.microsoft.com/office/drawing/2014/main" val="3356571112"/>
                    </a:ext>
                  </a:extLst>
                </a:gridCol>
              </a:tblGrid>
              <a:tr h="285413"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VRES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CONV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6855671"/>
                  </a:ext>
                </a:extLst>
              </a:tr>
              <a:tr h="294257">
                <a:tc>
                  <a:txBody>
                    <a:bodyPr/>
                    <a:lstStyle/>
                    <a:p>
                      <a:r>
                        <a:rPr lang="en-GB" sz="1400" dirty="0"/>
                        <a:t>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2848.3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3360.0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6855247"/>
                  </a:ext>
                </a:extLst>
              </a:tr>
              <a:tr h="294257">
                <a:tc>
                  <a:txBody>
                    <a:bodyPr/>
                    <a:lstStyle/>
                    <a:p>
                      <a:r>
                        <a:rPr lang="en-GB" sz="1400" dirty="0"/>
                        <a:t>S2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2441.4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3360.0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240014"/>
                  </a:ext>
                </a:extLst>
              </a:tr>
            </a:tbl>
          </a:graphicData>
        </a:graphic>
      </p:graphicFrame>
      <p:graphicFrame>
        <p:nvGraphicFramePr>
          <p:cNvPr id="85" name="Table 68">
            <a:extLst>
              <a:ext uri="{FF2B5EF4-FFF2-40B4-BE49-F238E27FC236}">
                <a16:creationId xmlns:a16="http://schemas.microsoft.com/office/drawing/2014/main" id="{E9D560CE-5AAB-F546-8636-51E7C598F2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5540827"/>
              </p:ext>
            </p:extLst>
          </p:nvPr>
        </p:nvGraphicFramePr>
        <p:xfrm>
          <a:off x="8209341" y="3473996"/>
          <a:ext cx="2019154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0259">
                  <a:extLst>
                    <a:ext uri="{9D8B030D-6E8A-4147-A177-3AD203B41FA5}">
                      <a16:colId xmlns:a16="http://schemas.microsoft.com/office/drawing/2014/main" val="3603571124"/>
                    </a:ext>
                  </a:extLst>
                </a:gridCol>
                <a:gridCol w="950869">
                  <a:extLst>
                    <a:ext uri="{9D8B030D-6E8A-4147-A177-3AD203B41FA5}">
                      <a16:colId xmlns:a16="http://schemas.microsoft.com/office/drawing/2014/main" val="4143309955"/>
                    </a:ext>
                  </a:extLst>
                </a:gridCol>
                <a:gridCol w="628026">
                  <a:extLst>
                    <a:ext uri="{9D8B030D-6E8A-4147-A177-3AD203B41FA5}">
                      <a16:colId xmlns:a16="http://schemas.microsoft.com/office/drawing/2014/main" val="3356571112"/>
                    </a:ext>
                  </a:extLst>
                </a:gridCol>
              </a:tblGrid>
              <a:tr h="285413"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VRES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CONV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6855671"/>
                  </a:ext>
                </a:extLst>
              </a:tr>
              <a:tr h="294257">
                <a:tc>
                  <a:txBody>
                    <a:bodyPr/>
                    <a:lstStyle/>
                    <a:p>
                      <a:r>
                        <a:rPr lang="en-GB" sz="1400" dirty="0"/>
                        <a:t>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19544.3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6855247"/>
                  </a:ext>
                </a:extLst>
              </a:tr>
              <a:tr h="294257">
                <a:tc>
                  <a:txBody>
                    <a:bodyPr/>
                    <a:lstStyle/>
                    <a:p>
                      <a:r>
                        <a:rPr lang="en-GB" sz="1400" dirty="0"/>
                        <a:t>S2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16752.3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240014"/>
                  </a:ext>
                </a:extLst>
              </a:tr>
            </a:tbl>
          </a:graphicData>
        </a:graphic>
      </p:graphicFrame>
      <p:graphicFrame>
        <p:nvGraphicFramePr>
          <p:cNvPr id="86" name="Table 68">
            <a:extLst>
              <a:ext uri="{FF2B5EF4-FFF2-40B4-BE49-F238E27FC236}">
                <a16:creationId xmlns:a16="http://schemas.microsoft.com/office/drawing/2014/main" id="{A29386F3-8765-9E42-B9C1-D19C56966F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5958149"/>
              </p:ext>
            </p:extLst>
          </p:nvPr>
        </p:nvGraphicFramePr>
        <p:xfrm>
          <a:off x="10138272" y="4552892"/>
          <a:ext cx="1961336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652">
                  <a:extLst>
                    <a:ext uri="{9D8B030D-6E8A-4147-A177-3AD203B41FA5}">
                      <a16:colId xmlns:a16="http://schemas.microsoft.com/office/drawing/2014/main" val="3603571124"/>
                    </a:ext>
                  </a:extLst>
                </a:gridCol>
                <a:gridCol w="582367">
                  <a:extLst>
                    <a:ext uri="{9D8B030D-6E8A-4147-A177-3AD203B41FA5}">
                      <a16:colId xmlns:a16="http://schemas.microsoft.com/office/drawing/2014/main" val="4143309955"/>
                    </a:ext>
                  </a:extLst>
                </a:gridCol>
                <a:gridCol w="951317">
                  <a:extLst>
                    <a:ext uri="{9D8B030D-6E8A-4147-A177-3AD203B41FA5}">
                      <a16:colId xmlns:a16="http://schemas.microsoft.com/office/drawing/2014/main" val="3356571112"/>
                    </a:ext>
                  </a:extLst>
                </a:gridCol>
              </a:tblGrid>
              <a:tr h="285413"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VRES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CONV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6855671"/>
                  </a:ext>
                </a:extLst>
              </a:tr>
              <a:tr h="294257">
                <a:tc>
                  <a:txBody>
                    <a:bodyPr/>
                    <a:lstStyle/>
                    <a:p>
                      <a:r>
                        <a:rPr lang="en-GB" sz="1400" dirty="0"/>
                        <a:t>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22662.2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6855247"/>
                  </a:ext>
                </a:extLst>
              </a:tr>
              <a:tr h="294257">
                <a:tc>
                  <a:txBody>
                    <a:bodyPr/>
                    <a:lstStyle/>
                    <a:p>
                      <a:r>
                        <a:rPr lang="en-GB" sz="1400" dirty="0"/>
                        <a:t>S2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22662.2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240014"/>
                  </a:ext>
                </a:extLst>
              </a:tr>
            </a:tbl>
          </a:graphicData>
        </a:graphic>
      </p:graphicFrame>
      <p:graphicFrame>
        <p:nvGraphicFramePr>
          <p:cNvPr id="87" name="Table 68">
            <a:extLst>
              <a:ext uri="{FF2B5EF4-FFF2-40B4-BE49-F238E27FC236}">
                <a16:creationId xmlns:a16="http://schemas.microsoft.com/office/drawing/2014/main" id="{634171BE-9A4F-A241-8932-8F7DC2B70D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9396200"/>
              </p:ext>
            </p:extLst>
          </p:nvPr>
        </p:nvGraphicFramePr>
        <p:xfrm>
          <a:off x="10138273" y="5701840"/>
          <a:ext cx="187945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798">
                  <a:extLst>
                    <a:ext uri="{9D8B030D-6E8A-4147-A177-3AD203B41FA5}">
                      <a16:colId xmlns:a16="http://schemas.microsoft.com/office/drawing/2014/main" val="3603571124"/>
                    </a:ext>
                  </a:extLst>
                </a:gridCol>
                <a:gridCol w="761259">
                  <a:extLst>
                    <a:ext uri="{9D8B030D-6E8A-4147-A177-3AD203B41FA5}">
                      <a16:colId xmlns:a16="http://schemas.microsoft.com/office/drawing/2014/main" val="4143309955"/>
                    </a:ext>
                  </a:extLst>
                </a:gridCol>
                <a:gridCol w="708394">
                  <a:extLst>
                    <a:ext uri="{9D8B030D-6E8A-4147-A177-3AD203B41FA5}">
                      <a16:colId xmlns:a16="http://schemas.microsoft.com/office/drawing/2014/main" val="3356571112"/>
                    </a:ext>
                  </a:extLst>
                </a:gridCol>
              </a:tblGrid>
              <a:tr h="285413"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VRES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CONV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6855671"/>
                  </a:ext>
                </a:extLst>
              </a:tr>
              <a:tr h="294257">
                <a:tc>
                  <a:txBody>
                    <a:bodyPr/>
                    <a:lstStyle/>
                    <a:p>
                      <a:r>
                        <a:rPr lang="en-GB" sz="1400" dirty="0"/>
                        <a:t>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3360.0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6855247"/>
                  </a:ext>
                </a:extLst>
              </a:tr>
              <a:tr h="294257">
                <a:tc>
                  <a:txBody>
                    <a:bodyPr/>
                    <a:lstStyle/>
                    <a:p>
                      <a:r>
                        <a:rPr lang="en-GB" sz="1400" dirty="0"/>
                        <a:t>S2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3360.0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240014"/>
                  </a:ext>
                </a:extLst>
              </a:tr>
            </a:tbl>
          </a:graphicData>
        </a:graphic>
      </p:graphicFrame>
      <p:sp>
        <p:nvSpPr>
          <p:cNvPr id="88" name="TextBox 87">
            <a:extLst>
              <a:ext uri="{FF2B5EF4-FFF2-40B4-BE49-F238E27FC236}">
                <a16:creationId xmlns:a16="http://schemas.microsoft.com/office/drawing/2014/main" id="{DD767432-7895-D449-835D-BB4074A34810}"/>
              </a:ext>
            </a:extLst>
          </p:cNvPr>
          <p:cNvSpPr txBox="1"/>
          <p:nvPr/>
        </p:nvSpPr>
        <p:spPr>
          <a:xfrm>
            <a:off x="6204096" y="4250172"/>
            <a:ext cx="1399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PRODUCER 1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91EABDDB-ABE2-1048-B308-6870A05771BD}"/>
              </a:ext>
            </a:extLst>
          </p:cNvPr>
          <p:cNvSpPr txBox="1"/>
          <p:nvPr/>
        </p:nvSpPr>
        <p:spPr>
          <a:xfrm>
            <a:off x="6193618" y="5407414"/>
            <a:ext cx="1399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PRODUCER 2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97B7FF3-C726-2D46-91DF-155F8306283A}"/>
              </a:ext>
            </a:extLst>
          </p:cNvPr>
          <p:cNvSpPr txBox="1"/>
          <p:nvPr/>
        </p:nvSpPr>
        <p:spPr>
          <a:xfrm>
            <a:off x="8117204" y="2026293"/>
            <a:ext cx="1399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PRODUCER 1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7294C123-2696-5549-A7CE-711F095A9B3D}"/>
              </a:ext>
            </a:extLst>
          </p:cNvPr>
          <p:cNvSpPr txBox="1"/>
          <p:nvPr/>
        </p:nvSpPr>
        <p:spPr>
          <a:xfrm>
            <a:off x="8106726" y="3183535"/>
            <a:ext cx="1399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PRODUCER 2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95906E17-21F8-6E44-824F-ED3415D457A7}"/>
              </a:ext>
            </a:extLst>
          </p:cNvPr>
          <p:cNvSpPr txBox="1"/>
          <p:nvPr/>
        </p:nvSpPr>
        <p:spPr>
          <a:xfrm>
            <a:off x="10056131" y="4255335"/>
            <a:ext cx="1399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PRODUCER 1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1F5298DB-899C-D340-A8C2-0F80B16F2054}"/>
              </a:ext>
            </a:extLst>
          </p:cNvPr>
          <p:cNvSpPr txBox="1"/>
          <p:nvPr/>
        </p:nvSpPr>
        <p:spPr>
          <a:xfrm>
            <a:off x="10045653" y="5412577"/>
            <a:ext cx="1399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PRODUCER 2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C03E8E7A-1720-A448-837F-432448185BA4}"/>
              </a:ext>
            </a:extLst>
          </p:cNvPr>
          <p:cNvSpPr txBox="1"/>
          <p:nvPr/>
        </p:nvSpPr>
        <p:spPr>
          <a:xfrm>
            <a:off x="5956347" y="1692246"/>
            <a:ext cx="1468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GENERATION</a:t>
            </a:r>
          </a:p>
        </p:txBody>
      </p:sp>
      <p:graphicFrame>
        <p:nvGraphicFramePr>
          <p:cNvPr id="95" name="Table 94">
            <a:extLst>
              <a:ext uri="{FF2B5EF4-FFF2-40B4-BE49-F238E27FC236}">
                <a16:creationId xmlns:a16="http://schemas.microsoft.com/office/drawing/2014/main" id="{B719AAA2-8D00-C442-B371-37AB1785A363}"/>
              </a:ext>
            </a:extLst>
          </p:cNvPr>
          <p:cNvGraphicFramePr>
            <a:graphicFrameLocks noGrp="1"/>
          </p:cNvGraphicFramePr>
          <p:nvPr/>
        </p:nvGraphicFramePr>
        <p:xfrm>
          <a:off x="8585477" y="1023087"/>
          <a:ext cx="426607" cy="283845"/>
        </p:xfrm>
        <a:graphic>
          <a:graphicData uri="http://schemas.openxmlformats.org/drawingml/2006/table">
            <a:tbl>
              <a:tblPr/>
              <a:tblGrid>
                <a:gridCol w="426607">
                  <a:extLst>
                    <a:ext uri="{9D8B030D-6E8A-4147-A177-3AD203B41FA5}">
                      <a16:colId xmlns:a16="http://schemas.microsoft.com/office/drawing/2014/main" val="297089816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FI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472468"/>
                  </a:ext>
                </a:extLst>
              </a:tr>
            </a:tbl>
          </a:graphicData>
        </a:graphic>
      </p:graphicFrame>
      <p:graphicFrame>
        <p:nvGraphicFramePr>
          <p:cNvPr id="96" name="Table 95">
            <a:extLst>
              <a:ext uri="{FF2B5EF4-FFF2-40B4-BE49-F238E27FC236}">
                <a16:creationId xmlns:a16="http://schemas.microsoft.com/office/drawing/2014/main" id="{1EC141A0-F8BF-1F47-BFED-FE00B8B4CD15}"/>
              </a:ext>
            </a:extLst>
          </p:cNvPr>
          <p:cNvGraphicFramePr>
            <a:graphicFrameLocks noGrp="1"/>
          </p:cNvGraphicFramePr>
          <p:nvPr/>
        </p:nvGraphicFramePr>
        <p:xfrm>
          <a:off x="7649906" y="1029909"/>
          <a:ext cx="395084" cy="283845"/>
        </p:xfrm>
        <a:graphic>
          <a:graphicData uri="http://schemas.openxmlformats.org/drawingml/2006/table">
            <a:tbl>
              <a:tblPr/>
              <a:tblGrid>
                <a:gridCol w="395084">
                  <a:extLst>
                    <a:ext uri="{9D8B030D-6E8A-4147-A177-3AD203B41FA5}">
                      <a16:colId xmlns:a16="http://schemas.microsoft.com/office/drawing/2014/main" val="297089816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FI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4724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75427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1179</TotalTime>
  <Words>1587</Words>
  <Application>Microsoft Macintosh PowerPoint</Application>
  <PresentationFormat>Widescreen</PresentationFormat>
  <Paragraphs>935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Belyak Nikita</dc:creator>
  <cp:lastModifiedBy>Belyak Nikita</cp:lastModifiedBy>
  <cp:revision>18</cp:revision>
  <dcterms:created xsi:type="dcterms:W3CDTF">2022-03-22T13:08:11Z</dcterms:created>
  <dcterms:modified xsi:type="dcterms:W3CDTF">2022-03-23T08:47:23Z</dcterms:modified>
</cp:coreProperties>
</file>