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71" r:id="rId14"/>
    <p:sldId id="272"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Georgia" panose="02040502050405020303" pitchFamily="18" charset="0"/>
      <p:regular r:id="rId21"/>
      <p:bold r:id="rId22"/>
      <p:italic r:id="rId23"/>
      <p:boldItalic r:id="rId24"/>
    </p:embeddedFont>
    <p:embeddedFont>
      <p:font typeface="Trebuchet MS" panose="020B0603020202020204" pitchFamily="34" charset="0"/>
      <p:regular r:id="rId25"/>
      <p:bold r:id="rId26"/>
      <p:italic r:id="rId27"/>
      <p:boldItalic r:id="rId28"/>
    </p:embeddedFont>
    <p:embeddedFont>
      <p:font typeface="Wingdings 3" panose="05040102010807070707" pitchFamily="18" charset="2"/>
      <p:regular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jhs/eoYZdYmSfP3WnZYK4wxcJ7r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3.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Tiwari" userId="15adfb08a60d0b8a" providerId="LiveId" clId="{88A6C45F-2989-4689-B1BF-1ADC0C82E48B}"/>
    <pc:docChg chg="delSld modSld">
      <pc:chgData name="Rohit Tiwari" userId="15adfb08a60d0b8a" providerId="LiveId" clId="{88A6C45F-2989-4689-B1BF-1ADC0C82E48B}" dt="2023-04-09T12:15:04.563" v="3" actId="2696"/>
      <pc:docMkLst>
        <pc:docMk/>
      </pc:docMkLst>
      <pc:sldChg chg="modSp mod">
        <pc:chgData name="Rohit Tiwari" userId="15adfb08a60d0b8a" providerId="LiveId" clId="{88A6C45F-2989-4689-B1BF-1ADC0C82E48B}" dt="2023-04-09T12:14:54.197" v="2" actId="6549"/>
        <pc:sldMkLst>
          <pc:docMk/>
          <pc:sldMk cId="0" sldId="256"/>
        </pc:sldMkLst>
        <pc:spChg chg="mod">
          <ac:chgData name="Rohit Tiwari" userId="15adfb08a60d0b8a" providerId="LiveId" clId="{88A6C45F-2989-4689-B1BF-1ADC0C82E48B}" dt="2023-04-09T12:14:54.197" v="2" actId="6549"/>
          <ac:spMkLst>
            <pc:docMk/>
            <pc:sldMk cId="0" sldId="256"/>
            <ac:spMk id="3" creationId="{4A362D49-193D-BF5D-E411-80E4FBC9AF93}"/>
          </ac:spMkLst>
        </pc:spChg>
      </pc:sldChg>
      <pc:sldChg chg="del">
        <pc:chgData name="Rohit Tiwari" userId="15adfb08a60d0b8a" providerId="LiveId" clId="{88A6C45F-2989-4689-B1BF-1ADC0C82E48B}" dt="2023-04-09T12:15:04.563" v="3" actId="2696"/>
        <pc:sldMkLst>
          <pc:docMk/>
          <pc:sldMk cId="0"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51895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888088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3370084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0559022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038149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605553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17255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7717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4453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9139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97451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4403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41132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8343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29095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8494721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971953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
          <p:cNvSpPr txBox="1">
            <a:spLocks noGrp="1"/>
          </p:cNvSpPr>
          <p:nvPr>
            <p:ph type="subTitle" idx="1"/>
          </p:nvPr>
        </p:nvSpPr>
        <p:spPr>
          <a:xfrm>
            <a:off x="5787273" y="4309065"/>
            <a:ext cx="3356728" cy="2045617"/>
          </a:xfrm>
          <a:prstGeom prst="rect">
            <a:avLst/>
          </a:prstGeom>
          <a:noFill/>
          <a:ln>
            <a:noFill/>
          </a:ln>
        </p:spPr>
        <p:txBody>
          <a:bodyPr spcFirstLastPara="1" wrap="square" lIns="91425" tIns="45700" rIns="91425" bIns="45700" anchor="t" anchorCtr="0">
            <a:normAutofit fontScale="40000" lnSpcReduction="20000"/>
          </a:bodyPr>
          <a:lstStyle/>
          <a:p>
            <a:pPr marL="0" lvl="0" indent="0" algn="ctr" rtl="0">
              <a:lnSpc>
                <a:spcPct val="90000"/>
              </a:lnSpc>
              <a:spcBef>
                <a:spcPts val="1000"/>
              </a:spcBef>
              <a:spcAft>
                <a:spcPts val="0"/>
              </a:spcAft>
              <a:buClr>
                <a:schemeClr val="dk1"/>
              </a:buClr>
              <a:buSzPct val="100000"/>
              <a:buNone/>
            </a:pPr>
            <a:endParaRPr sz="3600" b="1" dirty="0">
              <a:solidFill>
                <a:srgbClr val="C55A11"/>
              </a:solidFill>
            </a:endParaRPr>
          </a:p>
          <a:p>
            <a:pPr marL="571500" lvl="0" indent="-571500" algn="l" rtl="0">
              <a:lnSpc>
                <a:spcPct val="90000"/>
              </a:lnSpc>
              <a:spcBef>
                <a:spcPts val="1000"/>
              </a:spcBef>
              <a:spcAft>
                <a:spcPts val="0"/>
              </a:spcAft>
              <a:buClr>
                <a:schemeClr val="dk1"/>
              </a:buClr>
              <a:buSzPct val="100000"/>
              <a:buFont typeface="Wingdings" panose="05000000000000000000" pitchFamily="2" charset="2"/>
              <a:buChar char="ü"/>
            </a:pPr>
            <a:r>
              <a:rPr lang="en-US" sz="5900" b="1" dirty="0">
                <a:solidFill>
                  <a:schemeClr val="tx1"/>
                </a:solidFill>
              </a:rPr>
              <a:t>Nikita Bhagat</a:t>
            </a:r>
          </a:p>
          <a:p>
            <a:pPr marL="571500" lvl="0" indent="-571500" algn="l" rtl="0">
              <a:lnSpc>
                <a:spcPct val="90000"/>
              </a:lnSpc>
              <a:spcBef>
                <a:spcPts val="1000"/>
              </a:spcBef>
              <a:spcAft>
                <a:spcPts val="0"/>
              </a:spcAft>
              <a:buClr>
                <a:schemeClr val="dk1"/>
              </a:buClr>
              <a:buSzPct val="100000"/>
              <a:buFont typeface="Wingdings" panose="05000000000000000000" pitchFamily="2" charset="2"/>
              <a:buChar char="ü"/>
            </a:pPr>
            <a:r>
              <a:rPr lang="en-US" sz="5900" b="1" dirty="0" err="1">
                <a:solidFill>
                  <a:schemeClr val="tx1"/>
                </a:solidFill>
              </a:rPr>
              <a:t>Chayanika</a:t>
            </a:r>
            <a:r>
              <a:rPr lang="en-US" sz="5900" b="1" dirty="0">
                <a:solidFill>
                  <a:schemeClr val="tx1"/>
                </a:solidFill>
              </a:rPr>
              <a:t> </a:t>
            </a:r>
            <a:r>
              <a:rPr lang="en-US" sz="5900" b="1" dirty="0" err="1">
                <a:solidFill>
                  <a:schemeClr val="tx1"/>
                </a:solidFill>
              </a:rPr>
              <a:t>Maiti</a:t>
            </a:r>
            <a:endParaRPr lang="en-US" sz="5900" b="1" dirty="0">
              <a:solidFill>
                <a:schemeClr val="tx1"/>
              </a:solidFill>
            </a:endParaRPr>
          </a:p>
          <a:p>
            <a:pPr marL="571500" lvl="0" indent="-571500" algn="l" rtl="0">
              <a:lnSpc>
                <a:spcPct val="90000"/>
              </a:lnSpc>
              <a:spcBef>
                <a:spcPts val="1000"/>
              </a:spcBef>
              <a:spcAft>
                <a:spcPts val="0"/>
              </a:spcAft>
              <a:buClr>
                <a:schemeClr val="dk1"/>
              </a:buClr>
              <a:buSzPct val="100000"/>
              <a:buFont typeface="Wingdings" panose="05000000000000000000" pitchFamily="2" charset="2"/>
              <a:buChar char="ü"/>
            </a:pPr>
            <a:r>
              <a:rPr lang="en-US" sz="5900" b="1" dirty="0">
                <a:solidFill>
                  <a:schemeClr val="tx1"/>
                </a:solidFill>
              </a:rPr>
              <a:t>Rohit Tiwari</a:t>
            </a:r>
            <a:endParaRPr sz="2500" b="1" dirty="0">
              <a:solidFill>
                <a:schemeClr val="tx1"/>
              </a:solidFill>
            </a:endParaRPr>
          </a:p>
          <a:p>
            <a:pPr marL="0" lvl="0" indent="0" algn="l" rtl="0">
              <a:lnSpc>
                <a:spcPct val="90000"/>
              </a:lnSpc>
              <a:spcBef>
                <a:spcPts val="1000"/>
              </a:spcBef>
              <a:spcAft>
                <a:spcPts val="0"/>
              </a:spcAft>
              <a:buClr>
                <a:schemeClr val="dk1"/>
              </a:buClr>
              <a:buSzPct val="100000"/>
              <a:buNone/>
            </a:pPr>
            <a:r>
              <a:rPr lang="en-US" sz="5100" b="1" dirty="0">
                <a:solidFill>
                  <a:srgbClr val="0070C0"/>
                </a:solidFill>
              </a:rPr>
              <a:t>   (DSC-42 Batch) </a:t>
            </a:r>
            <a:endParaRPr b="1" dirty="0">
              <a:solidFill>
                <a:srgbClr val="0070C0"/>
              </a:solidFill>
            </a:endParaRPr>
          </a:p>
        </p:txBody>
      </p:sp>
      <p:sp>
        <p:nvSpPr>
          <p:cNvPr id="3" name="TextBox 2">
            <a:extLst>
              <a:ext uri="{FF2B5EF4-FFF2-40B4-BE49-F238E27FC236}">
                <a16:creationId xmlns:a16="http://schemas.microsoft.com/office/drawing/2014/main" id="{4A362D49-193D-BF5D-E411-80E4FBC9AF93}"/>
              </a:ext>
            </a:extLst>
          </p:cNvPr>
          <p:cNvSpPr txBox="1"/>
          <p:nvPr/>
        </p:nvSpPr>
        <p:spPr>
          <a:xfrm>
            <a:off x="2369153" y="2137914"/>
            <a:ext cx="5520036" cy="1323439"/>
          </a:xfrm>
          <a:prstGeom prst="rect">
            <a:avLst/>
          </a:prstGeom>
          <a:noFill/>
        </p:spPr>
        <p:txBody>
          <a:bodyPr wrap="none" rtlCol="0">
            <a:spAutoFit/>
          </a:bodyPr>
          <a:lstStyle/>
          <a:p>
            <a:pPr algn="ctr"/>
            <a:r>
              <a:rPr lang="en-US" sz="4000" b="1" dirty="0">
                <a:solidFill>
                  <a:srgbClr val="C55A11"/>
                </a:solidFill>
              </a:rPr>
              <a:t>Capstone Project </a:t>
            </a:r>
          </a:p>
          <a:p>
            <a:pPr algn="ctr"/>
            <a:r>
              <a:rPr lang="en-US" sz="4000" b="1" dirty="0">
                <a:solidFill>
                  <a:srgbClr val="C55A11"/>
                </a:solidFill>
              </a:rPr>
              <a:t>Financial Risk Analysis</a:t>
            </a:r>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3"/>
          <p:cNvSpPr txBox="1">
            <a:spLocks noGrp="1"/>
          </p:cNvSpPr>
          <p:nvPr>
            <p:ph type="title"/>
          </p:nvPr>
        </p:nvSpPr>
        <p:spPr>
          <a:xfrm>
            <a:off x="241236" y="1"/>
            <a:ext cx="11950764" cy="742800"/>
          </a:xfrm>
          <a:prstGeom prst="rect">
            <a:avLst/>
          </a:prstGeom>
          <a:solidFill>
            <a:schemeClr val="bg1"/>
          </a:solidFill>
          <a:ln>
            <a:noFill/>
          </a:ln>
        </p:spPr>
        <p:txBody>
          <a:bodyPr spcFirstLastPara="1" vert="horz" wrap="square" lIns="91425" tIns="45700" rIns="91425" bIns="45700" rtlCol="0" anchor="ctr" anchorCtr="0">
            <a:normAutofit/>
          </a:bodyPr>
          <a:lstStyle/>
          <a:p>
            <a:pPr>
              <a:lnSpc>
                <a:spcPct val="90000"/>
              </a:lnSpc>
              <a:spcBef>
                <a:spcPts val="0"/>
              </a:spcBef>
              <a:buClr>
                <a:schemeClr val="dk1"/>
              </a:buClr>
              <a:buSzPct val="100000"/>
            </a:pPr>
            <a:r>
              <a:rPr lang="en-US" b="1" dirty="0"/>
              <a:t>Portfolio Analysis : </a:t>
            </a:r>
            <a:r>
              <a:rPr lang="en-US" sz="3600" b="1" dirty="0">
                <a:solidFill>
                  <a:srgbClr val="92D050"/>
                </a:solidFill>
                <a:latin typeface="Georgia"/>
                <a:ea typeface="Georgia"/>
                <a:cs typeface="Georgia"/>
                <a:sym typeface="Georgia"/>
              </a:rPr>
              <a:t> </a:t>
            </a:r>
            <a:r>
              <a:rPr lang="en-US" sz="2800" dirty="0">
                <a:solidFill>
                  <a:srgbClr val="92D050"/>
                </a:solidFill>
                <a:highlight>
                  <a:schemeClr val="lt1"/>
                </a:highlight>
                <a:latin typeface="Arial"/>
                <a:ea typeface="Arial"/>
                <a:cs typeface="Arial"/>
                <a:sym typeface="Arial"/>
              </a:rPr>
              <a:t>Patrick </a:t>
            </a:r>
            <a:r>
              <a:rPr lang="en-US" sz="2800" dirty="0" err="1">
                <a:solidFill>
                  <a:srgbClr val="92D050"/>
                </a:solidFill>
                <a:highlight>
                  <a:schemeClr val="lt1"/>
                </a:highlight>
                <a:latin typeface="Arial"/>
                <a:ea typeface="Arial"/>
                <a:cs typeface="Arial"/>
                <a:sym typeface="Arial"/>
              </a:rPr>
              <a:t>Jyengar’s</a:t>
            </a:r>
            <a:r>
              <a:rPr lang="en-US" sz="2800" dirty="0">
                <a:solidFill>
                  <a:srgbClr val="92D050"/>
                </a:solidFill>
                <a:highlight>
                  <a:schemeClr val="lt1"/>
                </a:highlight>
                <a:latin typeface="Arial"/>
                <a:ea typeface="Arial"/>
                <a:cs typeface="Arial"/>
                <a:sym typeface="Arial"/>
              </a:rPr>
              <a:t> Portfolio</a:t>
            </a:r>
            <a:endParaRPr dirty="0"/>
          </a:p>
        </p:txBody>
      </p:sp>
      <p:sp>
        <p:nvSpPr>
          <p:cNvPr id="149" name="Google Shape;149;p13"/>
          <p:cNvSpPr txBox="1">
            <a:spLocks noGrp="1"/>
          </p:cNvSpPr>
          <p:nvPr>
            <p:ph idx="1"/>
          </p:nvPr>
        </p:nvSpPr>
        <p:spPr>
          <a:xfrm>
            <a:off x="0" y="742799"/>
            <a:ext cx="2644725" cy="4873323"/>
          </a:xfrm>
          <a:prstGeom prst="rect">
            <a:avLst/>
          </a:prstGeom>
          <a:solidFill>
            <a:schemeClr val="bg1"/>
          </a:solidFill>
          <a:ln>
            <a:noFill/>
          </a:ln>
        </p:spPr>
        <p:txBody>
          <a:bodyPr spcFirstLastPara="1" wrap="square" lIns="91425" tIns="45700" rIns="91425" bIns="45700" anchor="t" anchorCtr="0">
            <a:normAutofit fontScale="92500" lnSpcReduction="20000"/>
          </a:bodyPr>
          <a:lstStyle/>
          <a:p>
            <a:pPr marL="0" lvl="0" indent="0" algn="l" rtl="0">
              <a:lnSpc>
                <a:spcPct val="115000"/>
              </a:lnSpc>
              <a:spcBef>
                <a:spcPts val="2400"/>
              </a:spcBef>
              <a:spcAft>
                <a:spcPts val="0"/>
              </a:spcAft>
              <a:buClr>
                <a:schemeClr val="dk1"/>
              </a:buClr>
              <a:buSzPts val="1100"/>
              <a:buNone/>
            </a:pPr>
            <a:r>
              <a:rPr lang="en-US" sz="1700" b="1" dirty="0">
                <a:latin typeface="Arial"/>
                <a:ea typeface="Arial"/>
                <a:cs typeface="Arial"/>
                <a:sym typeface="Arial"/>
              </a:rPr>
              <a:t>Mr. Patrick </a:t>
            </a:r>
            <a:r>
              <a:rPr lang="en-US" sz="1700" b="1" dirty="0" err="1">
                <a:latin typeface="Arial"/>
                <a:ea typeface="Arial"/>
                <a:cs typeface="Arial"/>
                <a:sym typeface="Arial"/>
              </a:rPr>
              <a:t>Jyengar</a:t>
            </a:r>
            <a:r>
              <a:rPr lang="en-US" sz="1700" b="1" dirty="0">
                <a:latin typeface="Arial"/>
                <a:ea typeface="Arial"/>
                <a:cs typeface="Arial"/>
                <a:sym typeface="Arial"/>
              </a:rPr>
              <a:t> Portfolio Building</a:t>
            </a:r>
            <a:endParaRPr sz="1700" b="1" dirty="0">
              <a:latin typeface="Arial"/>
              <a:ea typeface="Arial"/>
              <a:cs typeface="Arial"/>
              <a:sym typeface="Arial"/>
            </a:endParaRPr>
          </a:p>
          <a:p>
            <a:pPr marL="0" lvl="0" indent="0" algn="l" rtl="0">
              <a:lnSpc>
                <a:spcPct val="115000"/>
              </a:lnSpc>
              <a:spcBef>
                <a:spcPts val="1200"/>
              </a:spcBef>
              <a:spcAft>
                <a:spcPts val="0"/>
              </a:spcAft>
              <a:buClr>
                <a:schemeClr val="dk1"/>
              </a:buClr>
              <a:buSzPts val="1100"/>
              <a:buNone/>
            </a:pPr>
            <a:r>
              <a:rPr lang="en-US" sz="1500" dirty="0">
                <a:latin typeface="Arial"/>
                <a:ea typeface="Arial"/>
                <a:cs typeface="Arial"/>
                <a:sym typeface="Arial"/>
              </a:rPr>
              <a:t>Mr. Patrick </a:t>
            </a:r>
            <a:r>
              <a:rPr lang="en-US" sz="1500" dirty="0" err="1">
                <a:latin typeface="Arial"/>
                <a:ea typeface="Arial"/>
                <a:cs typeface="Arial"/>
                <a:sym typeface="Arial"/>
              </a:rPr>
              <a:t>Jyengar</a:t>
            </a:r>
            <a:r>
              <a:rPr lang="en-US" sz="1500" dirty="0">
                <a:latin typeface="Arial"/>
                <a:ea typeface="Arial"/>
                <a:cs typeface="Arial"/>
                <a:sym typeface="Arial"/>
              </a:rPr>
              <a:t> wants to double his investment in the span on 5 years. He wants to invest in low risk stocks which would fetch him decent returns.</a:t>
            </a:r>
          </a:p>
          <a:p>
            <a:pPr marL="0" indent="0">
              <a:lnSpc>
                <a:spcPct val="115000"/>
              </a:lnSpc>
              <a:spcBef>
                <a:spcPts val="1200"/>
              </a:spcBef>
              <a:buClr>
                <a:schemeClr val="dk1"/>
              </a:buClr>
              <a:buSzPts val="1100"/>
              <a:buNone/>
            </a:pPr>
            <a:r>
              <a:rPr lang="en-US" sz="1600" dirty="0">
                <a:latin typeface="Arial"/>
                <a:ea typeface="Arial"/>
                <a:cs typeface="Arial"/>
                <a:sym typeface="Arial"/>
              </a:rPr>
              <a:t>As per his profile Low risk stocks like JNJ,RHHBY and MRK is suitable to invest on. But overall returns with these three stocks wouldn't reach the target what Mr. Patrick is investing for. So one portion of his wealth can be invested on MSFT to gain the desired returns.</a:t>
            </a:r>
          </a:p>
          <a:p>
            <a:pPr marL="0" lvl="0" indent="0" algn="l" rtl="0">
              <a:lnSpc>
                <a:spcPct val="115000"/>
              </a:lnSpc>
              <a:spcBef>
                <a:spcPts val="1200"/>
              </a:spcBef>
              <a:spcAft>
                <a:spcPts val="0"/>
              </a:spcAft>
              <a:buClr>
                <a:schemeClr val="dk1"/>
              </a:buClr>
              <a:buSzPts val="1100"/>
              <a:buNone/>
            </a:pPr>
            <a:endParaRPr sz="1500" dirty="0">
              <a:latin typeface="Arial"/>
              <a:ea typeface="Arial"/>
              <a:cs typeface="Arial"/>
              <a:sym typeface="Arial"/>
            </a:endParaRPr>
          </a:p>
        </p:txBody>
      </p:sp>
      <p:pic>
        <p:nvPicPr>
          <p:cNvPr id="150" name="Google Shape;150;p13"/>
          <p:cNvPicPr preferRelativeResize="0"/>
          <p:nvPr/>
        </p:nvPicPr>
        <p:blipFill>
          <a:blip r:embed="rId3">
            <a:alphaModFix/>
          </a:blip>
          <a:stretch>
            <a:fillRect/>
          </a:stretch>
        </p:blipFill>
        <p:spPr>
          <a:xfrm>
            <a:off x="2644726" y="742799"/>
            <a:ext cx="9547274" cy="4631060"/>
          </a:xfrm>
          <a:prstGeom prst="rect">
            <a:avLst/>
          </a:prstGeom>
          <a:noFill/>
          <a:ln>
            <a:noFill/>
          </a:ln>
        </p:spPr>
      </p:pic>
      <p:sp>
        <p:nvSpPr>
          <p:cNvPr id="2" name="TextBox 1">
            <a:extLst>
              <a:ext uri="{FF2B5EF4-FFF2-40B4-BE49-F238E27FC236}">
                <a16:creationId xmlns:a16="http://schemas.microsoft.com/office/drawing/2014/main" id="{8FC5B563-499A-F278-C67A-AF267D20C78F}"/>
              </a:ext>
            </a:extLst>
          </p:cNvPr>
          <p:cNvSpPr txBox="1"/>
          <p:nvPr/>
        </p:nvSpPr>
        <p:spPr>
          <a:xfrm>
            <a:off x="505543" y="5616122"/>
            <a:ext cx="8712642" cy="923330"/>
          </a:xfrm>
          <a:prstGeom prst="rect">
            <a:avLst/>
          </a:prstGeom>
          <a:noFill/>
        </p:spPr>
        <p:txBody>
          <a:bodyPr wrap="none" rtlCol="0">
            <a:spAutoFit/>
          </a:bodyPr>
          <a:lstStyle/>
          <a:p>
            <a:endParaRPr lang="en-US" sz="1800" dirty="0">
              <a:latin typeface="Arial"/>
              <a:ea typeface="Arial"/>
              <a:cs typeface="Arial"/>
              <a:sym typeface="Arial"/>
            </a:endParaRPr>
          </a:p>
          <a:p>
            <a:r>
              <a:rPr lang="en-US" sz="1800" dirty="0">
                <a:latin typeface="Arial"/>
                <a:ea typeface="Arial"/>
                <a:cs typeface="Arial"/>
                <a:sym typeface="Arial"/>
              </a:rPr>
              <a:t>As seen in the plot, the portfolio shows larger variation in prices from 2018 to 2019. </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4"/>
          <p:cNvSpPr txBox="1">
            <a:spLocks noGrp="1"/>
          </p:cNvSpPr>
          <p:nvPr>
            <p:ph type="title"/>
          </p:nvPr>
        </p:nvSpPr>
        <p:spPr>
          <a:xfrm>
            <a:off x="494454" y="0"/>
            <a:ext cx="8438531" cy="1069145"/>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1400"/>
              </a:spcBef>
              <a:spcAft>
                <a:spcPts val="400"/>
              </a:spcAft>
              <a:buClr>
                <a:schemeClr val="dk1"/>
              </a:buClr>
              <a:buSzPts val="1100"/>
              <a:buFont typeface="Arial"/>
              <a:buNone/>
            </a:pPr>
            <a:r>
              <a:rPr lang="en-US" sz="3000" b="1" dirty="0"/>
              <a:t>Portfolio Risk – Portfolio Standard Deviation</a:t>
            </a:r>
            <a:endParaRPr sz="3200" dirty="0"/>
          </a:p>
        </p:txBody>
      </p:sp>
      <p:sp>
        <p:nvSpPr>
          <p:cNvPr id="156" name="Google Shape;156;p14"/>
          <p:cNvSpPr txBox="1">
            <a:spLocks noGrp="1"/>
          </p:cNvSpPr>
          <p:nvPr>
            <p:ph idx="1"/>
          </p:nvPr>
        </p:nvSpPr>
        <p:spPr>
          <a:xfrm>
            <a:off x="769300" y="1374350"/>
            <a:ext cx="8656054" cy="4266795"/>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2000" dirty="0">
                <a:solidFill>
                  <a:schemeClr val="tx1"/>
                </a:solidFill>
                <a:latin typeface="Arial"/>
                <a:ea typeface="Arial"/>
                <a:cs typeface="Arial"/>
                <a:sym typeface="Arial"/>
              </a:rPr>
              <a:t>For the portfolio standard deviation formula, we need three elements:</a:t>
            </a:r>
            <a:endParaRPr sz="2000" dirty="0">
              <a:solidFill>
                <a:schemeClr val="tx1"/>
              </a:solidFill>
              <a:latin typeface="Arial"/>
              <a:ea typeface="Arial"/>
              <a:cs typeface="Arial"/>
              <a:sym typeface="Arial"/>
            </a:endParaRPr>
          </a:p>
          <a:p>
            <a:pPr marL="457200" lvl="0" indent="-349250" algn="l" rtl="0">
              <a:lnSpc>
                <a:spcPct val="115000"/>
              </a:lnSpc>
              <a:spcBef>
                <a:spcPts val="1200"/>
              </a:spcBef>
              <a:spcAft>
                <a:spcPts val="0"/>
              </a:spcAft>
              <a:buSzPts val="1900"/>
              <a:buFont typeface="Wingdings" panose="05000000000000000000" pitchFamily="2" charset="2"/>
              <a:buChar char="Ø"/>
            </a:pPr>
            <a:r>
              <a:rPr lang="en-US" sz="2000" dirty="0">
                <a:solidFill>
                  <a:schemeClr val="tx1"/>
                </a:solidFill>
                <a:latin typeface="Arial"/>
                <a:ea typeface="Arial"/>
                <a:cs typeface="Arial"/>
                <a:sym typeface="Arial"/>
              </a:rPr>
              <a:t>Portfolio weight array</a:t>
            </a:r>
            <a:endParaRPr sz="2000" dirty="0">
              <a:solidFill>
                <a:schemeClr val="tx1"/>
              </a:solidFill>
              <a:latin typeface="Arial"/>
              <a:ea typeface="Arial"/>
              <a:cs typeface="Arial"/>
              <a:sym typeface="Arial"/>
            </a:endParaRPr>
          </a:p>
          <a:p>
            <a:pPr marL="457200" lvl="0" indent="-349250" algn="l" rtl="0">
              <a:lnSpc>
                <a:spcPct val="115000"/>
              </a:lnSpc>
              <a:spcBef>
                <a:spcPts val="0"/>
              </a:spcBef>
              <a:spcAft>
                <a:spcPts val="0"/>
              </a:spcAft>
              <a:buSzPts val="1900"/>
              <a:buFont typeface="Wingdings" panose="05000000000000000000" pitchFamily="2" charset="2"/>
              <a:buChar char="Ø"/>
            </a:pPr>
            <a:r>
              <a:rPr lang="en-US" sz="2000" dirty="0">
                <a:solidFill>
                  <a:schemeClr val="tx1"/>
                </a:solidFill>
                <a:latin typeface="Arial"/>
                <a:ea typeface="Arial"/>
                <a:cs typeface="Arial"/>
                <a:sym typeface="Arial"/>
              </a:rPr>
              <a:t>Portfolio covariance matrix</a:t>
            </a:r>
            <a:endParaRPr sz="2000" dirty="0">
              <a:solidFill>
                <a:schemeClr val="tx1"/>
              </a:solidFill>
              <a:latin typeface="Arial"/>
              <a:ea typeface="Arial"/>
              <a:cs typeface="Arial"/>
              <a:sym typeface="Arial"/>
            </a:endParaRPr>
          </a:p>
          <a:p>
            <a:pPr marL="457200" lvl="0" indent="-349250" algn="l" rtl="0">
              <a:lnSpc>
                <a:spcPct val="115000"/>
              </a:lnSpc>
              <a:spcBef>
                <a:spcPts val="0"/>
              </a:spcBef>
              <a:spcAft>
                <a:spcPts val="0"/>
              </a:spcAft>
              <a:buSzPts val="1900"/>
              <a:buFont typeface="Wingdings" panose="05000000000000000000" pitchFamily="2" charset="2"/>
              <a:buChar char="Ø"/>
            </a:pPr>
            <a:r>
              <a:rPr lang="en-US" sz="2000" dirty="0">
                <a:solidFill>
                  <a:schemeClr val="tx1"/>
                </a:solidFill>
                <a:latin typeface="Arial"/>
                <a:ea typeface="Arial"/>
                <a:cs typeface="Arial"/>
                <a:sym typeface="Arial"/>
              </a:rPr>
              <a:t>Transpose of portfolio weight array</a:t>
            </a:r>
            <a:endParaRPr sz="2000" dirty="0">
              <a:solidFill>
                <a:schemeClr val="tx1"/>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2000" dirty="0">
                <a:solidFill>
                  <a:schemeClr val="tx1"/>
                </a:solidFill>
                <a:latin typeface="Arial"/>
                <a:ea typeface="Arial"/>
                <a:cs typeface="Arial"/>
                <a:sym typeface="Arial"/>
              </a:rPr>
              <a:t>The weight for each stock in the portfolio is already available. We need to calculate the daily covariance. Remember, the covariance must be annualised by multiplying with 252 (the trading days in a year).</a:t>
            </a:r>
            <a:endParaRPr sz="2000" dirty="0">
              <a:solidFill>
                <a:schemeClr val="tx1"/>
              </a:solidFill>
              <a:latin typeface="Arial"/>
              <a:ea typeface="Arial"/>
              <a:cs typeface="Arial"/>
              <a:sym typeface="Arial"/>
            </a:endParaRPr>
          </a:p>
          <a:p>
            <a:pPr marL="0" lvl="0" indent="0" algn="l" rtl="0">
              <a:lnSpc>
                <a:spcPct val="90000"/>
              </a:lnSpc>
              <a:spcBef>
                <a:spcPts val="1200"/>
              </a:spcBef>
              <a:spcAft>
                <a:spcPts val="0"/>
              </a:spcAft>
              <a:buClr>
                <a:schemeClr val="dk1"/>
              </a:buClr>
              <a:buSzPts val="2800"/>
              <a:buNone/>
            </a:pPr>
            <a:r>
              <a:rPr lang="en-US" sz="2000" dirty="0">
                <a:solidFill>
                  <a:schemeClr val="tx1"/>
                </a:solidFill>
                <a:latin typeface="Arial"/>
                <a:ea typeface="Arial"/>
                <a:cs typeface="Arial"/>
                <a:sym typeface="Arial"/>
              </a:rPr>
              <a:t>Mr. Patrick </a:t>
            </a:r>
            <a:r>
              <a:rPr lang="en-US" sz="2000" dirty="0" err="1">
                <a:solidFill>
                  <a:schemeClr val="tx1"/>
                </a:solidFill>
                <a:latin typeface="Arial"/>
                <a:ea typeface="Arial"/>
                <a:cs typeface="Arial"/>
                <a:sym typeface="Arial"/>
              </a:rPr>
              <a:t>Jyengar</a:t>
            </a:r>
            <a:r>
              <a:rPr lang="en-US" sz="2000" dirty="0">
                <a:solidFill>
                  <a:schemeClr val="tx1"/>
                </a:solidFill>
                <a:latin typeface="Arial"/>
                <a:ea typeface="Arial"/>
                <a:cs typeface="Arial"/>
                <a:sym typeface="Arial"/>
              </a:rPr>
              <a:t> invests 500 Thousand Dollar on equities i.e. the above Portfolio. Returns that he would fetch after 5 years is 1.58 Million Dollar with 558.23 Thousand dollar of gain.</a:t>
            </a:r>
            <a:endParaRPr sz="2000" dirty="0">
              <a:solidFill>
                <a:schemeClr val="tx1"/>
              </a:solidFill>
              <a:latin typeface="Arial"/>
              <a:ea typeface="Arial"/>
              <a:cs typeface="Arial"/>
              <a:sym typeface="Arial"/>
            </a:endParaRPr>
          </a:p>
          <a:p>
            <a:pPr marL="0" lvl="0" indent="0" algn="l" rtl="0">
              <a:lnSpc>
                <a:spcPct val="90000"/>
              </a:lnSpc>
              <a:spcBef>
                <a:spcPts val="0"/>
              </a:spcBef>
              <a:spcAft>
                <a:spcPts val="0"/>
              </a:spcAft>
              <a:buClr>
                <a:schemeClr val="dk1"/>
              </a:buClr>
              <a:buSzPts val="2800"/>
              <a:buNone/>
            </a:pPr>
            <a:endParaRPr sz="2100" dirty="0">
              <a:solidFill>
                <a:schemeClr val="tx1"/>
              </a:solidFill>
              <a:latin typeface="Arial"/>
              <a:ea typeface="Arial"/>
              <a:cs typeface="Arial"/>
              <a:sym typeface="Arial"/>
            </a:endParaRPr>
          </a:p>
          <a:p>
            <a:pPr marL="0" lvl="0" indent="0" algn="l" rtl="0">
              <a:lnSpc>
                <a:spcPct val="90000"/>
              </a:lnSpc>
              <a:spcBef>
                <a:spcPts val="0"/>
              </a:spcBef>
              <a:spcAft>
                <a:spcPts val="0"/>
              </a:spcAft>
              <a:buClr>
                <a:schemeClr val="dk1"/>
              </a:buClr>
              <a:buSzPts val="2800"/>
              <a:buNone/>
            </a:pPr>
            <a:endParaRPr sz="2100" dirty="0">
              <a:solidFill>
                <a:schemeClr val="tx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5"/>
          <p:cNvSpPr txBox="1">
            <a:spLocks noGrp="1"/>
          </p:cNvSpPr>
          <p:nvPr>
            <p:ph type="title"/>
          </p:nvPr>
        </p:nvSpPr>
        <p:spPr>
          <a:xfrm>
            <a:off x="0" y="0"/>
            <a:ext cx="12192000" cy="604675"/>
          </a:xfrm>
          <a:prstGeom prst="rect">
            <a:avLst/>
          </a:prstGeom>
          <a:solidFill>
            <a:schemeClr val="bg1"/>
          </a:solidFill>
          <a:ln>
            <a:noFill/>
          </a:ln>
        </p:spPr>
        <p:txBody>
          <a:bodyPr spcFirstLastPara="1" vert="horz" wrap="square" lIns="91425" tIns="45700" rIns="91425" bIns="45700" rtlCol="0" anchor="ctr" anchorCtr="0">
            <a:normAutofit/>
          </a:bodyPr>
          <a:lstStyle/>
          <a:p>
            <a:pPr>
              <a:lnSpc>
                <a:spcPct val="90000"/>
              </a:lnSpc>
              <a:spcBef>
                <a:spcPts val="0"/>
              </a:spcBef>
              <a:buClr>
                <a:schemeClr val="dk1"/>
              </a:buClr>
              <a:buSzPct val="100000"/>
            </a:pPr>
            <a:r>
              <a:rPr lang="en-US" sz="2800" b="1" dirty="0">
                <a:sym typeface="Georgia"/>
              </a:rPr>
              <a:t>Peter </a:t>
            </a:r>
            <a:r>
              <a:rPr lang="en-US" sz="2800" b="1" dirty="0" err="1">
                <a:sym typeface="Georgia"/>
              </a:rPr>
              <a:t>Jyengar</a:t>
            </a:r>
            <a:r>
              <a:rPr lang="en-US" sz="2800" b="1" dirty="0">
                <a:sym typeface="Georgia"/>
              </a:rPr>
              <a:t> Portfolio:</a:t>
            </a:r>
            <a:r>
              <a:rPr lang="en-US" b="1" dirty="0">
                <a:sym typeface="Georgia"/>
              </a:rPr>
              <a:t> </a:t>
            </a:r>
            <a:r>
              <a:rPr lang="en-US" sz="2400" dirty="0">
                <a:latin typeface="Arial"/>
                <a:ea typeface="Arial"/>
                <a:cs typeface="Arial"/>
                <a:sym typeface="Arial"/>
              </a:rPr>
              <a:t>Mr. Peter </a:t>
            </a:r>
            <a:r>
              <a:rPr lang="en-US" sz="2400" dirty="0" err="1">
                <a:latin typeface="Arial"/>
                <a:ea typeface="Arial"/>
                <a:cs typeface="Arial"/>
                <a:sym typeface="Arial"/>
              </a:rPr>
              <a:t>Jyengar</a:t>
            </a:r>
            <a:r>
              <a:rPr lang="en-US" sz="2400" dirty="0">
                <a:latin typeface="Arial"/>
                <a:ea typeface="Arial"/>
                <a:cs typeface="Arial"/>
                <a:sym typeface="Arial"/>
              </a:rPr>
              <a:t> Portfolio Building</a:t>
            </a:r>
            <a:endParaRPr dirty="0">
              <a:sym typeface="Georgia"/>
            </a:endParaRPr>
          </a:p>
        </p:txBody>
      </p:sp>
      <p:sp>
        <p:nvSpPr>
          <p:cNvPr id="162" name="Google Shape;162;p15"/>
          <p:cNvSpPr txBox="1">
            <a:spLocks noGrp="1"/>
          </p:cNvSpPr>
          <p:nvPr>
            <p:ph idx="1"/>
          </p:nvPr>
        </p:nvSpPr>
        <p:spPr>
          <a:xfrm>
            <a:off x="0" y="604675"/>
            <a:ext cx="5036234" cy="4581794"/>
          </a:xfrm>
          <a:prstGeom prst="rect">
            <a:avLst/>
          </a:prstGeom>
          <a:solidFill>
            <a:schemeClr val="bg1"/>
          </a:solidFill>
          <a:ln>
            <a:noFill/>
          </a:ln>
        </p:spPr>
        <p:txBody>
          <a:bodyPr spcFirstLastPara="1" wrap="square" lIns="91425" tIns="45700" rIns="91425" bIns="45700" anchor="t" anchorCtr="0">
            <a:normAutofit/>
          </a:bodyPr>
          <a:lstStyle/>
          <a:p>
            <a:pPr marL="0" lvl="0" indent="0" algn="l" rtl="0">
              <a:lnSpc>
                <a:spcPct val="115000"/>
              </a:lnSpc>
              <a:spcBef>
                <a:spcPts val="1200"/>
              </a:spcBef>
              <a:spcAft>
                <a:spcPts val="0"/>
              </a:spcAft>
              <a:buClr>
                <a:schemeClr val="dk1"/>
              </a:buClr>
              <a:buSzPts val="1100"/>
              <a:buNone/>
            </a:pPr>
            <a:r>
              <a:rPr lang="en-US" sz="1700" dirty="0">
                <a:latin typeface="Arial"/>
                <a:ea typeface="Arial"/>
                <a:cs typeface="Arial"/>
                <a:sym typeface="Arial"/>
              </a:rPr>
              <a:t>Mr. Peter </a:t>
            </a:r>
            <a:r>
              <a:rPr lang="en-US" sz="1700" dirty="0" err="1">
                <a:latin typeface="Arial"/>
                <a:ea typeface="Arial"/>
                <a:cs typeface="Arial"/>
                <a:sym typeface="Arial"/>
              </a:rPr>
              <a:t>Jyengar</a:t>
            </a:r>
            <a:r>
              <a:rPr lang="en-US" sz="1700" dirty="0">
                <a:latin typeface="Arial"/>
                <a:ea typeface="Arial"/>
                <a:cs typeface="Arial"/>
                <a:sym typeface="Arial"/>
              </a:rPr>
              <a:t> on the other hand Consistent with his attitude towards risk, he prefers high-return investments. Believes that he can still bounce back in case of any occasional losses. He Wants to invest $1 million from company's cash and cash equivalents in the most high-margin stacks Expects high returns within 5 years for inorganic expansion of his company. As per his profile High risk/High Returns stocks like AMZN and MSFT is suitable to invest on. Overall returns with these stocks would fetch him Maximum returns and also cater the Risks associated with the above mentioned portfolio.</a:t>
            </a:r>
          </a:p>
          <a:p>
            <a:pPr marL="0" lvl="0" indent="0" algn="l" rtl="0">
              <a:spcBef>
                <a:spcPts val="1200"/>
              </a:spcBef>
              <a:spcAft>
                <a:spcPts val="0"/>
              </a:spcAft>
              <a:buClr>
                <a:schemeClr val="dk1"/>
              </a:buClr>
              <a:buSzPts val="2800"/>
              <a:buNone/>
            </a:pPr>
            <a:endParaRPr sz="1800" dirty="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endParaRPr sz="3100" dirty="0"/>
          </a:p>
        </p:txBody>
      </p:sp>
      <p:pic>
        <p:nvPicPr>
          <p:cNvPr id="163" name="Google Shape;163;p15"/>
          <p:cNvPicPr preferRelativeResize="0"/>
          <p:nvPr/>
        </p:nvPicPr>
        <p:blipFill>
          <a:blip r:embed="rId3">
            <a:alphaModFix/>
          </a:blip>
          <a:stretch>
            <a:fillRect/>
          </a:stretch>
        </p:blipFill>
        <p:spPr>
          <a:xfrm>
            <a:off x="5036234" y="604674"/>
            <a:ext cx="7155766" cy="3489023"/>
          </a:xfrm>
          <a:prstGeom prst="rect">
            <a:avLst/>
          </a:prstGeom>
          <a:noFill/>
          <a:ln>
            <a:noFill/>
          </a:ln>
        </p:spPr>
      </p:pic>
      <p:sp>
        <p:nvSpPr>
          <p:cNvPr id="4" name="TextBox 3">
            <a:extLst>
              <a:ext uri="{FF2B5EF4-FFF2-40B4-BE49-F238E27FC236}">
                <a16:creationId xmlns:a16="http://schemas.microsoft.com/office/drawing/2014/main" id="{BAC27E82-C260-620B-39AC-7D2FC8F5A660}"/>
              </a:ext>
            </a:extLst>
          </p:cNvPr>
          <p:cNvSpPr txBox="1"/>
          <p:nvPr/>
        </p:nvSpPr>
        <p:spPr>
          <a:xfrm>
            <a:off x="379828" y="5186469"/>
            <a:ext cx="9536109" cy="1277081"/>
          </a:xfrm>
          <a:prstGeom prst="rect">
            <a:avLst/>
          </a:prstGeom>
          <a:noFill/>
          <a:ln>
            <a:noFill/>
          </a:ln>
        </p:spPr>
        <p:txBody>
          <a:bodyPr spcFirstLastPara="1" vert="horz" wrap="square" lIns="91425" tIns="45700" rIns="91425" bIns="45700" rtlCol="0" anchor="t" anchorCtr="0">
            <a:normAutofit lnSpcReduction="10000"/>
          </a:bodyPr>
          <a:lstStyle>
            <a:lvl1pPr lvl="0" indent="0">
              <a:lnSpc>
                <a:spcPct val="115000"/>
              </a:lnSpc>
              <a:spcBef>
                <a:spcPts val="1200"/>
              </a:spcBef>
              <a:spcAft>
                <a:spcPts val="0"/>
              </a:spcAft>
              <a:buClr>
                <a:schemeClr val="dk1"/>
              </a:buClr>
              <a:buSzPts val="1100"/>
              <a:buFont typeface="Wingdings 3" charset="2"/>
              <a:buNone/>
              <a:defRPr sz="1700">
                <a:solidFill>
                  <a:schemeClr val="tx1">
                    <a:lumMod val="75000"/>
                    <a:lumOff val="25000"/>
                  </a:schemeClr>
                </a:solidFill>
                <a:latin typeface="Arial"/>
                <a:ea typeface="Arial"/>
                <a:cs typeface="Arial"/>
              </a:defRPr>
            </a:lvl1pPr>
            <a:lvl2pPr marL="742950" indent="-285750">
              <a:spcBef>
                <a:spcPts val="1000"/>
              </a:spcBef>
              <a:spcAft>
                <a:spcPts val="0"/>
              </a:spcAft>
              <a:buClr>
                <a:schemeClr val="accent1"/>
              </a:buClr>
              <a:buSzPct val="80000"/>
              <a:buFont typeface="Wingdings 3" charset="2"/>
              <a:buChar char=""/>
              <a:defRPr sz="1600">
                <a:solidFill>
                  <a:schemeClr val="tx1">
                    <a:lumMod val="75000"/>
                    <a:lumOff val="25000"/>
                  </a:schemeClr>
                </a:solidFill>
              </a:defRPr>
            </a:lvl2pPr>
            <a:lvl3pPr marL="1143000" indent="-228600">
              <a:spcBef>
                <a:spcPts val="1000"/>
              </a:spcBef>
              <a:spcAft>
                <a:spcPts val="0"/>
              </a:spcAft>
              <a:buClr>
                <a:schemeClr val="accent1"/>
              </a:buClr>
              <a:buSzPct val="80000"/>
              <a:buFont typeface="Wingdings 3" charset="2"/>
              <a:buChar char=""/>
              <a:defRPr sz="1400">
                <a:solidFill>
                  <a:schemeClr val="tx1">
                    <a:lumMod val="75000"/>
                    <a:lumOff val="25000"/>
                  </a:schemeClr>
                </a:solidFill>
              </a:defRPr>
            </a:lvl3pPr>
            <a:lvl4pPr marL="16002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4pPr>
            <a:lvl5pPr marL="20574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5pPr>
            <a:lvl6pPr marL="25146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6pPr>
            <a:lvl7pPr marL="29718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7pPr>
            <a:lvl8pPr marL="34290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8pPr>
            <a:lvl9pPr marL="38862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9pPr>
          </a:lstStyle>
          <a:p>
            <a:r>
              <a:rPr lang="en-US" dirty="0">
                <a:sym typeface="Arial"/>
              </a:rPr>
              <a:t>As seen in the plot, the portfolio shows larger variation in prices from end of 2017 to 2020. </a:t>
            </a:r>
          </a:p>
          <a:p>
            <a:r>
              <a:rPr lang="en-US" dirty="0">
                <a:sym typeface="Arial"/>
              </a:rPr>
              <a:t>Mr. Peter </a:t>
            </a:r>
            <a:r>
              <a:rPr lang="en-US" dirty="0" err="1">
                <a:sym typeface="Arial"/>
              </a:rPr>
              <a:t>Jyengar</a:t>
            </a:r>
            <a:r>
              <a:rPr lang="en-US" dirty="0">
                <a:sym typeface="Arial"/>
              </a:rPr>
              <a:t> invests 1 Million Dollar on equities </a:t>
            </a:r>
            <a:r>
              <a:rPr lang="en-US" dirty="0" err="1">
                <a:sym typeface="Arial"/>
              </a:rPr>
              <a:t>i.e</a:t>
            </a:r>
            <a:r>
              <a:rPr lang="en-US" dirty="0">
                <a:sym typeface="Arial"/>
              </a:rPr>
              <a:t> the above Portfolio. Returns that he would fetch after 5 years is more than 6 Million Dollars with 5+ Million dollars of gain.</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6"/>
          <p:cNvSpPr txBox="1">
            <a:spLocks noGrp="1"/>
          </p:cNvSpPr>
          <p:nvPr>
            <p:ph type="title"/>
          </p:nvPr>
        </p:nvSpPr>
        <p:spPr>
          <a:xfrm>
            <a:off x="466318" y="167050"/>
            <a:ext cx="8846493" cy="83912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4400"/>
              <a:buFont typeface="Calibri"/>
              <a:buNone/>
            </a:pPr>
            <a:r>
              <a:rPr lang="en-US" sz="3200" b="1" u="sng" dirty="0"/>
              <a:t>Executive</a:t>
            </a:r>
            <a:r>
              <a:rPr lang="en-US" sz="3200" u="sng" dirty="0"/>
              <a:t> </a:t>
            </a:r>
            <a:r>
              <a:rPr lang="en-US" sz="3200" b="1" u="sng" dirty="0"/>
              <a:t>Summary &amp; Recommendation to Client</a:t>
            </a:r>
            <a:r>
              <a:rPr lang="en-US" sz="2800" b="1" u="sng" dirty="0"/>
              <a:t>:</a:t>
            </a:r>
            <a:endParaRPr sz="5200" b="1" dirty="0"/>
          </a:p>
        </p:txBody>
      </p:sp>
      <p:sp>
        <p:nvSpPr>
          <p:cNvPr id="180" name="Google Shape;180;p16"/>
          <p:cNvSpPr txBox="1">
            <a:spLocks noGrp="1"/>
          </p:cNvSpPr>
          <p:nvPr>
            <p:ph idx="1"/>
          </p:nvPr>
        </p:nvSpPr>
        <p:spPr>
          <a:xfrm>
            <a:off x="241236" y="1006176"/>
            <a:ext cx="8596668" cy="5394623"/>
          </a:xfrm>
          <a:prstGeom prst="rect">
            <a:avLst/>
          </a:prstGeom>
          <a:noFill/>
          <a:ln>
            <a:noFill/>
          </a:ln>
        </p:spPr>
        <p:txBody>
          <a:bodyPr spcFirstLastPara="1" wrap="square" lIns="91425" tIns="45700" rIns="91425" bIns="45700" anchor="t" anchorCtr="0">
            <a:normAutofit/>
          </a:bodyPr>
          <a:lstStyle/>
          <a:p>
            <a:pPr marL="335916" lvl="0" algn="l" rtl="0">
              <a:lnSpc>
                <a:spcPct val="70000"/>
              </a:lnSpc>
              <a:spcBef>
                <a:spcPts val="0"/>
              </a:spcBef>
              <a:spcAft>
                <a:spcPts val="0"/>
              </a:spcAft>
              <a:buClr>
                <a:srgbClr val="151515"/>
              </a:buClr>
              <a:buSzPts val="2700"/>
              <a:buFont typeface="Wingdings" panose="05000000000000000000" pitchFamily="2" charset="2"/>
              <a:buChar char="Ø"/>
            </a:pPr>
            <a:r>
              <a:rPr lang="en-US" sz="2000" dirty="0">
                <a:solidFill>
                  <a:srgbClr val="151515"/>
                </a:solidFill>
                <a:latin typeface="Arial" panose="020B0604020202020204" pitchFamily="34" charset="0"/>
                <a:ea typeface="Roboto"/>
                <a:cs typeface="Arial" panose="020B0604020202020204" pitchFamily="34" charset="0"/>
                <a:sym typeface="Roboto"/>
              </a:rPr>
              <a:t>W</a:t>
            </a:r>
            <a:r>
              <a:rPr lang="en-US" sz="2000" b="0" i="0" dirty="0">
                <a:solidFill>
                  <a:srgbClr val="151515"/>
                </a:solidFill>
                <a:latin typeface="Arial" panose="020B0604020202020204" pitchFamily="34" charset="0"/>
                <a:ea typeface="Roboto"/>
                <a:cs typeface="Arial" panose="020B0604020202020204" pitchFamily="34" charset="0"/>
                <a:sym typeface="Roboto"/>
              </a:rPr>
              <a:t>e have explored stock prices of tech stocks, pharma stocks, Aviation stocks, finance stocks &amp; market Index also. We have looked at the historical price of stock price. We have looked at the volume of stock traded.</a:t>
            </a:r>
            <a:endParaRPr sz="2000" dirty="0">
              <a:latin typeface="Arial" panose="020B0604020202020204" pitchFamily="34" charset="0"/>
              <a:cs typeface="Arial" panose="020B0604020202020204" pitchFamily="34" charset="0"/>
            </a:endParaRPr>
          </a:p>
          <a:p>
            <a:pPr marL="329566" lvl="0" algn="l" rtl="0">
              <a:lnSpc>
                <a:spcPct val="70000"/>
              </a:lnSpc>
              <a:spcBef>
                <a:spcPts val="1000"/>
              </a:spcBef>
              <a:spcAft>
                <a:spcPts val="0"/>
              </a:spcAft>
              <a:buClr>
                <a:srgbClr val="151515"/>
              </a:buClr>
              <a:buSzPts val="2800"/>
              <a:buFont typeface="Wingdings" panose="05000000000000000000" pitchFamily="2" charset="2"/>
              <a:buChar char="Ø"/>
            </a:pPr>
            <a:r>
              <a:rPr lang="en-US" sz="2000" b="0" i="0" dirty="0">
                <a:solidFill>
                  <a:srgbClr val="151515"/>
                </a:solidFill>
                <a:latin typeface="Arial" panose="020B0604020202020204" pitchFamily="34" charset="0"/>
                <a:ea typeface="Roboto"/>
                <a:cs typeface="Arial" panose="020B0604020202020204" pitchFamily="34" charset="0"/>
                <a:sym typeface="Roboto"/>
              </a:rPr>
              <a:t>We have looked at the daily Return of stock. We have done correlation between the stock prices. Microsoft and Amazon have highest daily price correlation. Maximum daily fluctuation in this stock is 8 % .In stock exchange there is a limit on per day fluctuation of </a:t>
            </a:r>
            <a:r>
              <a:rPr lang="en-US" sz="2000" dirty="0">
                <a:solidFill>
                  <a:srgbClr val="151515"/>
                </a:solidFill>
                <a:latin typeface="Arial" panose="020B0604020202020204" pitchFamily="34" charset="0"/>
                <a:ea typeface="Roboto"/>
                <a:cs typeface="Arial" panose="020B0604020202020204" pitchFamily="34" charset="0"/>
                <a:sym typeface="Roboto"/>
              </a:rPr>
              <a:t>stock. So</a:t>
            </a:r>
            <a:r>
              <a:rPr lang="en-US" sz="2000" b="0" i="0" dirty="0">
                <a:solidFill>
                  <a:srgbClr val="151515"/>
                </a:solidFill>
                <a:latin typeface="Arial" panose="020B0604020202020204" pitchFamily="34" charset="0"/>
                <a:ea typeface="Roboto"/>
                <a:cs typeface="Arial" panose="020B0604020202020204" pitchFamily="34" charset="0"/>
                <a:sym typeface="Roboto"/>
              </a:rPr>
              <a:t> if the stock reaches the threshold value then the trading of the stock is stopped for that day.</a:t>
            </a:r>
            <a:endParaRPr sz="2000" dirty="0">
              <a:latin typeface="Arial" panose="020B0604020202020204" pitchFamily="34" charset="0"/>
              <a:cs typeface="Arial" panose="020B0604020202020204" pitchFamily="34" charset="0"/>
            </a:endParaRPr>
          </a:p>
          <a:p>
            <a:pPr marL="335916" lvl="0" algn="l" rtl="0">
              <a:lnSpc>
                <a:spcPct val="70000"/>
              </a:lnSpc>
              <a:spcBef>
                <a:spcPts val="1000"/>
              </a:spcBef>
              <a:spcAft>
                <a:spcPts val="0"/>
              </a:spcAft>
              <a:buClr>
                <a:srgbClr val="151515"/>
              </a:buClr>
              <a:buSzPts val="2700"/>
              <a:buFont typeface="Wingdings" panose="05000000000000000000" pitchFamily="2" charset="2"/>
              <a:buChar char="Ø"/>
            </a:pPr>
            <a:r>
              <a:rPr lang="en-US" sz="2000" b="0" i="0" dirty="0">
                <a:solidFill>
                  <a:srgbClr val="151515"/>
                </a:solidFill>
                <a:latin typeface="Arial" panose="020B0604020202020204" pitchFamily="34" charset="0"/>
                <a:ea typeface="Roboto"/>
                <a:cs typeface="Arial" panose="020B0604020202020204" pitchFamily="34" charset="0"/>
                <a:sym typeface="Roboto"/>
              </a:rPr>
              <a:t>We can see that Amazon Stock has high risk and high returns. Hence, for high returns we have advised Mr. Peter to invest in Amazon.</a:t>
            </a:r>
          </a:p>
          <a:p>
            <a:pPr marL="335916" lvl="0" algn="l" rtl="0">
              <a:lnSpc>
                <a:spcPct val="70000"/>
              </a:lnSpc>
              <a:spcBef>
                <a:spcPts val="1000"/>
              </a:spcBef>
              <a:spcAft>
                <a:spcPts val="0"/>
              </a:spcAft>
              <a:buClr>
                <a:srgbClr val="151515"/>
              </a:buClr>
              <a:buSzPts val="2700"/>
              <a:buFont typeface="Wingdings" panose="05000000000000000000" pitchFamily="2" charset="2"/>
              <a:buChar char="Ø"/>
            </a:pPr>
            <a:r>
              <a:rPr lang="en-US" sz="2000" b="0" i="0" dirty="0">
                <a:solidFill>
                  <a:srgbClr val="151515"/>
                </a:solidFill>
                <a:latin typeface="Arial" panose="020B0604020202020204" pitchFamily="34" charset="0"/>
                <a:ea typeface="Roboto"/>
                <a:cs typeface="Arial" panose="020B0604020202020204" pitchFamily="34" charset="0"/>
                <a:sym typeface="Roboto"/>
              </a:rPr>
              <a:t>Stock with Low risk and high return are the best stock to buy. Also, it is best to have stocks from different sectors to have diversified portfolio.</a:t>
            </a:r>
          </a:p>
          <a:p>
            <a:pPr marL="335916" lvl="0" algn="l" rtl="0">
              <a:lnSpc>
                <a:spcPct val="70000"/>
              </a:lnSpc>
              <a:spcBef>
                <a:spcPts val="1000"/>
              </a:spcBef>
              <a:spcAft>
                <a:spcPts val="0"/>
              </a:spcAft>
              <a:buClr>
                <a:srgbClr val="151515"/>
              </a:buClr>
              <a:buSzPts val="2700"/>
              <a:buFont typeface="Wingdings" panose="05000000000000000000" pitchFamily="2" charset="2"/>
              <a:buChar char="Ø"/>
            </a:pPr>
            <a:r>
              <a:rPr lang="en-US" sz="2000" dirty="0">
                <a:solidFill>
                  <a:srgbClr val="151515"/>
                </a:solidFill>
                <a:latin typeface="Arial" panose="020B0604020202020204" pitchFamily="34" charset="0"/>
                <a:ea typeface="Roboto"/>
                <a:cs typeface="Arial" panose="020B0604020202020204" pitchFamily="34" charset="0"/>
                <a:sym typeface="Roboto"/>
              </a:rPr>
              <a:t>Hence, for low risk and good return we have advised Mr. Patrick to invest one portion in Microsoft and another portion divided equally among Johnson &amp; Johnson, Merck and CO inc. &amp; Roche Holding AG</a:t>
            </a:r>
          </a:p>
          <a:p>
            <a:pPr marL="335916" lvl="0" algn="l" rtl="0">
              <a:lnSpc>
                <a:spcPct val="70000"/>
              </a:lnSpc>
              <a:spcBef>
                <a:spcPts val="1000"/>
              </a:spcBef>
              <a:spcAft>
                <a:spcPts val="0"/>
              </a:spcAft>
              <a:buClr>
                <a:srgbClr val="151515"/>
              </a:buClr>
              <a:buSzPts val="2700"/>
              <a:buFont typeface="Wingdings" panose="05000000000000000000" pitchFamily="2" charset="2"/>
              <a:buChar char="Ø"/>
            </a:pPr>
            <a:endParaRPr sz="2000" dirty="0">
              <a:latin typeface="Arial" panose="020B0604020202020204" pitchFamily="34" charset="0"/>
              <a:cs typeface="Arial" panose="020B0604020202020204" pitchFamily="34" charset="0"/>
            </a:endParaRPr>
          </a:p>
          <a:p>
            <a:pPr marL="335915" lvl="0" indent="-171450" algn="l" rtl="0">
              <a:lnSpc>
                <a:spcPct val="70000"/>
              </a:lnSpc>
              <a:spcBef>
                <a:spcPts val="1000"/>
              </a:spcBef>
              <a:spcAft>
                <a:spcPts val="0"/>
              </a:spcAft>
              <a:buClr>
                <a:schemeClr val="dk1"/>
              </a:buClr>
              <a:buSzPts val="2800"/>
              <a:buFont typeface="Wingdings" panose="05000000000000000000" pitchFamily="2" charset="2"/>
              <a:buChar char="Ø"/>
            </a:pPr>
            <a:endParaRPr sz="1200" dirty="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6F8BA-311A-68E5-F086-63C97CB664C4}"/>
              </a:ext>
            </a:extLst>
          </p:cNvPr>
          <p:cNvSpPr>
            <a:spLocks noGrp="1"/>
          </p:cNvSpPr>
          <p:nvPr>
            <p:ph type="title"/>
          </p:nvPr>
        </p:nvSpPr>
        <p:spPr>
          <a:xfrm>
            <a:off x="2416645" y="2550942"/>
            <a:ext cx="5812956" cy="1388013"/>
          </a:xfrm>
        </p:spPr>
        <p:txBody>
          <a:bodyPr>
            <a:normAutofit/>
          </a:bodyPr>
          <a:lstStyle/>
          <a:p>
            <a:r>
              <a:rPr lang="en-IN" sz="8000" b="1" dirty="0">
                <a:ln w="22225">
                  <a:solidFill>
                    <a:schemeClr val="accent2"/>
                  </a:solidFill>
                  <a:prstDash val="solid"/>
                </a:ln>
                <a:solidFill>
                  <a:schemeClr val="accent2">
                    <a:lumMod val="40000"/>
                    <a:lumOff val="60000"/>
                  </a:schemeClr>
                </a:solidFill>
              </a:rPr>
              <a:t>Thank You</a:t>
            </a:r>
          </a:p>
        </p:txBody>
      </p:sp>
    </p:spTree>
    <p:extLst>
      <p:ext uri="{BB962C8B-B14F-4D97-AF65-F5344CB8AC3E}">
        <p14:creationId xmlns:p14="http://schemas.microsoft.com/office/powerpoint/2010/main" val="4026249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51515"/>
              </a:buClr>
              <a:buSzPts val="4400"/>
              <a:buFont typeface="Georgia"/>
              <a:buNone/>
            </a:pPr>
            <a:r>
              <a:rPr lang="en-US" b="1" i="0" dirty="0">
                <a:solidFill>
                  <a:srgbClr val="151515"/>
                </a:solidFill>
                <a:latin typeface="Georgia"/>
                <a:ea typeface="Georgia"/>
                <a:cs typeface="Georgia"/>
                <a:sym typeface="Georgia"/>
              </a:rPr>
              <a:t>Problem Statement :</a:t>
            </a:r>
            <a:endParaRPr b="1" dirty="0"/>
          </a:p>
        </p:txBody>
      </p:sp>
      <p:sp>
        <p:nvSpPr>
          <p:cNvPr id="91" name="Google Shape;91;p2"/>
          <p:cNvSpPr txBox="1">
            <a:spLocks noGrp="1"/>
          </p:cNvSpPr>
          <p:nvPr>
            <p:ph idx="1"/>
          </p:nvPr>
        </p:nvSpPr>
        <p:spPr>
          <a:xfrm>
            <a:off x="677334" y="1744395"/>
            <a:ext cx="8480734" cy="4296968"/>
          </a:xfrm>
          <a:prstGeom prst="rect">
            <a:avLst/>
          </a:prstGeom>
          <a:noFill/>
          <a:ln>
            <a:noFill/>
          </a:ln>
        </p:spPr>
        <p:txBody>
          <a:bodyPr spcFirstLastPara="1" wrap="square" lIns="91425" tIns="45700" rIns="91425" bIns="45700" anchor="t" anchorCtr="0">
            <a:normAutofit/>
          </a:bodyPr>
          <a:lstStyle/>
          <a:p>
            <a:pPr>
              <a:lnSpc>
                <a:spcPct val="90000"/>
              </a:lnSpc>
              <a:spcBef>
                <a:spcPts val="0"/>
              </a:spcBef>
              <a:buClr>
                <a:srgbClr val="151515"/>
              </a:buClr>
              <a:buSzPct val="100000"/>
            </a:pPr>
            <a:r>
              <a:rPr lang="en-US" sz="2000" b="0" i="0" dirty="0">
                <a:solidFill>
                  <a:srgbClr val="151515"/>
                </a:solidFill>
                <a:latin typeface="Arial" panose="020B0604020202020204" pitchFamily="34" charset="0"/>
                <a:ea typeface="Georgia"/>
                <a:cs typeface="Arial" panose="020B0604020202020204" pitchFamily="34" charset="0"/>
                <a:sym typeface="Georgia"/>
              </a:rPr>
              <a:t>A portfolio manager makes investment decisions and carries out other related activities on behalf of vested investors. They work with a team of analysts and researchers, and their main objective is to realize the needs of the investor and suggest a suitable portfolio that meets all the expectations. </a:t>
            </a:r>
          </a:p>
          <a:p>
            <a:pPr>
              <a:lnSpc>
                <a:spcPct val="90000"/>
              </a:lnSpc>
              <a:spcBef>
                <a:spcPts val="0"/>
              </a:spcBef>
              <a:buClr>
                <a:srgbClr val="151515"/>
              </a:buClr>
              <a:buSzPct val="100000"/>
            </a:pPr>
            <a:r>
              <a:rPr lang="en-US" sz="2000" b="0" i="0" dirty="0">
                <a:solidFill>
                  <a:srgbClr val="151515"/>
                </a:solidFill>
                <a:latin typeface="Arial" panose="020B0604020202020204" pitchFamily="34" charset="0"/>
                <a:ea typeface="Georgia"/>
                <a:cs typeface="Arial" panose="020B0604020202020204" pitchFamily="34" charset="0"/>
                <a:sym typeface="Georgia"/>
              </a:rPr>
              <a:t>They are responsible for establishing the best investment strategy, selecting appropriate investments along with the right allocation. However, in doing so, they face a lot of competition in the form of other portfolio managers and rival firms. Therefore, the portfolio manager has to use the available resources to provide the best solution to the investor.</a:t>
            </a:r>
            <a:endParaRPr lang="en-US" sz="2000" dirty="0">
              <a:solidFill>
                <a:srgbClr val="151515"/>
              </a:solidFill>
              <a:latin typeface="Arial" panose="020B0604020202020204" pitchFamily="34" charset="0"/>
              <a:ea typeface="Roboto"/>
              <a:cs typeface="Arial" panose="020B0604020202020204" pitchFamily="34" charset="0"/>
              <a:sym typeface="Roboto"/>
            </a:endParaRPr>
          </a:p>
          <a:p>
            <a:pPr>
              <a:lnSpc>
                <a:spcPct val="90000"/>
              </a:lnSpc>
              <a:spcBef>
                <a:spcPts val="0"/>
              </a:spcBef>
              <a:buClr>
                <a:srgbClr val="151515"/>
              </a:buClr>
              <a:buSzPct val="100000"/>
            </a:pPr>
            <a:r>
              <a:rPr lang="en-US" sz="2000" b="0" i="0" dirty="0">
                <a:solidFill>
                  <a:srgbClr val="151515"/>
                </a:solidFill>
                <a:latin typeface="Arial" panose="020B0604020202020204" pitchFamily="34" charset="0"/>
                <a:ea typeface="Georgia"/>
                <a:cs typeface="Arial" panose="020B0604020202020204" pitchFamily="34" charset="0"/>
                <a:sym typeface="Georgia"/>
              </a:rPr>
              <a:t>Consider ourselves working for an associate at an investment firm that manages accounts for private clients. Our role requires you to </a:t>
            </a:r>
            <a:r>
              <a:rPr lang="en-US" sz="2000" b="0" i="0" dirty="0" err="1">
                <a:solidFill>
                  <a:srgbClr val="151515"/>
                </a:solidFill>
                <a:latin typeface="Arial" panose="020B0604020202020204" pitchFamily="34" charset="0"/>
                <a:ea typeface="Georgia"/>
                <a:cs typeface="Arial" panose="020B0604020202020204" pitchFamily="34" charset="0"/>
                <a:sym typeface="Georgia"/>
              </a:rPr>
              <a:t>analyse</a:t>
            </a:r>
            <a:r>
              <a:rPr lang="en-US" sz="2000" b="0" i="0" dirty="0">
                <a:solidFill>
                  <a:srgbClr val="151515"/>
                </a:solidFill>
                <a:latin typeface="Arial" panose="020B0604020202020204" pitchFamily="34" charset="0"/>
                <a:ea typeface="Georgia"/>
                <a:cs typeface="Arial" panose="020B0604020202020204" pitchFamily="34" charset="0"/>
                <a:sym typeface="Georgia"/>
              </a:rPr>
              <a:t> a portfolio of stocks to provide consultation on investment management based on client’s requirement.</a:t>
            </a:r>
            <a:endParaRPr sz="2000" b="0" i="0" dirty="0">
              <a:solidFill>
                <a:srgbClr val="151515"/>
              </a:solidFill>
              <a:latin typeface="Arial" panose="020B0604020202020204" pitchFamily="34" charset="0"/>
              <a:ea typeface="Roboto"/>
              <a:cs typeface="Arial" panose="020B0604020202020204" pitchFamily="34" charset="0"/>
              <a:sym typeface="Roboto"/>
            </a:endParaRPr>
          </a:p>
          <a:p>
            <a:pPr marL="228600" lvl="0" indent="-64135" algn="l" rtl="0">
              <a:lnSpc>
                <a:spcPct val="90000"/>
              </a:lnSpc>
              <a:spcBef>
                <a:spcPts val="1000"/>
              </a:spcBef>
              <a:spcAft>
                <a:spcPts val="0"/>
              </a:spcAft>
              <a:buClr>
                <a:schemeClr val="dk1"/>
              </a:buClr>
              <a:buSzPct val="100000"/>
              <a:buNone/>
            </a:pPr>
            <a:endParaRPr sz="2000"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51515"/>
              </a:buClr>
              <a:buSzPts val="4400"/>
              <a:buFont typeface="Georgia"/>
              <a:buNone/>
            </a:pPr>
            <a:r>
              <a:rPr lang="en-US" b="1" i="0" dirty="0">
                <a:solidFill>
                  <a:srgbClr val="151515"/>
                </a:solidFill>
                <a:latin typeface="Georgia"/>
                <a:ea typeface="Georgia"/>
                <a:cs typeface="Georgia"/>
                <a:sym typeface="Georgia"/>
              </a:rPr>
              <a:t>Business Goal :</a:t>
            </a:r>
            <a:endParaRPr b="1" dirty="0"/>
          </a:p>
        </p:txBody>
      </p:sp>
      <p:sp>
        <p:nvSpPr>
          <p:cNvPr id="97" name="Google Shape;97;p3"/>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0" indent="0">
              <a:lnSpc>
                <a:spcPct val="90000"/>
              </a:lnSpc>
              <a:spcBef>
                <a:spcPts val="0"/>
              </a:spcBef>
              <a:buClr>
                <a:srgbClr val="151515"/>
              </a:buClr>
              <a:buSzPct val="100000"/>
              <a:buNone/>
            </a:pPr>
            <a:r>
              <a:rPr lang="en-US" sz="2400" b="1" dirty="0">
                <a:solidFill>
                  <a:srgbClr val="151515"/>
                </a:solidFill>
                <a:latin typeface="Arial" panose="020B0604020202020204" pitchFamily="34" charset="0"/>
                <a:cs typeface="Arial" panose="020B0604020202020204" pitchFamily="34" charset="0"/>
                <a:sym typeface="Georgia"/>
              </a:rPr>
              <a:t>Goal of the Case Study is :</a:t>
            </a:r>
            <a:br>
              <a:rPr lang="en-US" sz="2400" b="1" dirty="0">
                <a:solidFill>
                  <a:srgbClr val="151515"/>
                </a:solidFill>
                <a:latin typeface="Arial" panose="020B0604020202020204" pitchFamily="34" charset="0"/>
                <a:cs typeface="Arial" panose="020B0604020202020204" pitchFamily="34" charset="0"/>
                <a:sym typeface="Georgia"/>
              </a:rPr>
            </a:br>
            <a:endParaRPr sz="2400" b="1" dirty="0">
              <a:solidFill>
                <a:srgbClr val="151515"/>
              </a:solidFill>
              <a:latin typeface="Arial" panose="020B0604020202020204" pitchFamily="34" charset="0"/>
              <a:cs typeface="Arial" panose="020B0604020202020204" pitchFamily="34" charset="0"/>
              <a:sym typeface="Roboto"/>
            </a:endParaRPr>
          </a:p>
          <a:p>
            <a:pPr>
              <a:lnSpc>
                <a:spcPct val="90000"/>
              </a:lnSpc>
              <a:spcBef>
                <a:spcPts val="0"/>
              </a:spcBef>
              <a:buClr>
                <a:srgbClr val="151515"/>
              </a:buClr>
              <a:buSzPct val="100000"/>
            </a:pPr>
            <a:r>
              <a:rPr lang="en-US" sz="2000" dirty="0">
                <a:solidFill>
                  <a:srgbClr val="151515"/>
                </a:solidFill>
                <a:latin typeface="Arial" panose="020B0604020202020204" pitchFamily="34" charset="0"/>
                <a:cs typeface="Arial" panose="020B0604020202020204" pitchFamily="34" charset="0"/>
                <a:sym typeface="Georgia"/>
              </a:rPr>
              <a:t>To Suggest a Portfolio of stocks to Mr. Patrick </a:t>
            </a:r>
            <a:r>
              <a:rPr lang="en-US" sz="2000" dirty="0" err="1">
                <a:solidFill>
                  <a:srgbClr val="151515"/>
                </a:solidFill>
                <a:latin typeface="Arial" panose="020B0604020202020204" pitchFamily="34" charset="0"/>
                <a:cs typeface="Arial" panose="020B0604020202020204" pitchFamily="34" charset="0"/>
                <a:sym typeface="Georgia"/>
              </a:rPr>
              <a:t>Jyenger</a:t>
            </a:r>
            <a:r>
              <a:rPr lang="en-US" sz="2000" dirty="0">
                <a:solidFill>
                  <a:srgbClr val="151515"/>
                </a:solidFill>
                <a:latin typeface="Arial" panose="020B0604020202020204" pitchFamily="34" charset="0"/>
                <a:cs typeface="Arial" panose="020B0604020202020204" pitchFamily="34" charset="0"/>
                <a:sym typeface="Georgia"/>
              </a:rPr>
              <a:t> based on his risk profile to meet his goal on doubling the amount of 500K Dollars in five years of timespan to buy a minority stake in </a:t>
            </a:r>
            <a:r>
              <a:rPr lang="en-US" sz="2000" dirty="0" err="1">
                <a:solidFill>
                  <a:srgbClr val="151515"/>
                </a:solidFill>
                <a:latin typeface="Arial" panose="020B0604020202020204" pitchFamily="34" charset="0"/>
                <a:cs typeface="Arial" panose="020B0604020202020204" pitchFamily="34" charset="0"/>
                <a:sym typeface="Georgia"/>
              </a:rPr>
              <a:t>Naturo</a:t>
            </a:r>
            <a:r>
              <a:rPr lang="en-US" sz="2000" dirty="0">
                <a:solidFill>
                  <a:srgbClr val="151515"/>
                </a:solidFill>
                <a:latin typeface="Arial" panose="020B0604020202020204" pitchFamily="34" charset="0"/>
                <a:cs typeface="Arial" panose="020B0604020202020204" pitchFamily="34" charset="0"/>
                <a:sym typeface="Georgia"/>
              </a:rPr>
              <a:t>.</a:t>
            </a:r>
            <a:br>
              <a:rPr lang="en-US" sz="2000" dirty="0">
                <a:solidFill>
                  <a:srgbClr val="151515"/>
                </a:solidFill>
                <a:latin typeface="Arial" panose="020B0604020202020204" pitchFamily="34" charset="0"/>
                <a:cs typeface="Arial" panose="020B0604020202020204" pitchFamily="34" charset="0"/>
                <a:sym typeface="Georgia"/>
              </a:rPr>
            </a:br>
            <a:endParaRPr sz="2000" dirty="0">
              <a:solidFill>
                <a:srgbClr val="151515"/>
              </a:solidFill>
              <a:latin typeface="Arial" panose="020B0604020202020204" pitchFamily="34" charset="0"/>
              <a:cs typeface="Arial" panose="020B0604020202020204" pitchFamily="34" charset="0"/>
            </a:endParaRPr>
          </a:p>
          <a:p>
            <a:pPr>
              <a:lnSpc>
                <a:spcPct val="90000"/>
              </a:lnSpc>
              <a:spcBef>
                <a:spcPts val="0"/>
              </a:spcBef>
              <a:buClr>
                <a:srgbClr val="151515"/>
              </a:buClr>
              <a:buSzPct val="100000"/>
            </a:pPr>
            <a:r>
              <a:rPr lang="en-US" sz="2000" dirty="0">
                <a:solidFill>
                  <a:srgbClr val="151515"/>
                </a:solidFill>
                <a:latin typeface="Arial" panose="020B0604020202020204" pitchFamily="34" charset="0"/>
                <a:cs typeface="Arial" panose="020B0604020202020204" pitchFamily="34" charset="0"/>
                <a:sym typeface="Georgia"/>
              </a:rPr>
              <a:t>To Suggest a High risk stocks to Mr. Peter </a:t>
            </a:r>
            <a:r>
              <a:rPr lang="en-US" sz="2000" dirty="0" err="1">
                <a:solidFill>
                  <a:srgbClr val="151515"/>
                </a:solidFill>
                <a:latin typeface="Arial" panose="020B0604020202020204" pitchFamily="34" charset="0"/>
                <a:cs typeface="Arial" panose="020B0604020202020204" pitchFamily="34" charset="0"/>
                <a:sym typeface="Georgia"/>
              </a:rPr>
              <a:t>Jyenger</a:t>
            </a:r>
            <a:r>
              <a:rPr lang="en-US" sz="2000" dirty="0">
                <a:solidFill>
                  <a:srgbClr val="151515"/>
                </a:solidFill>
                <a:latin typeface="Arial" panose="020B0604020202020204" pitchFamily="34" charset="0"/>
                <a:cs typeface="Arial" panose="020B0604020202020204" pitchFamily="34" charset="0"/>
                <a:sym typeface="Georgia"/>
              </a:rPr>
              <a:t> based on his risk profile to meet his goal on gaining higher returns for the invested amount of 1 Million Dollars over a five years of timespan to use it for the expansion of JWW.</a:t>
            </a:r>
            <a:endParaRPr sz="2000" dirty="0">
              <a:solidFill>
                <a:srgbClr val="151515"/>
              </a:solidFill>
              <a:latin typeface="Arial" panose="020B0604020202020204" pitchFamily="34" charset="0"/>
              <a:cs typeface="Arial" panose="020B0604020202020204" pitchFamily="34" charset="0"/>
            </a:endParaRPr>
          </a:p>
          <a:p>
            <a:pPr>
              <a:lnSpc>
                <a:spcPct val="90000"/>
              </a:lnSpc>
              <a:spcBef>
                <a:spcPts val="0"/>
              </a:spcBef>
              <a:buClr>
                <a:srgbClr val="151515"/>
              </a:buClr>
              <a:buSzPct val="100000"/>
            </a:pPr>
            <a:endParaRPr sz="2000" dirty="0">
              <a:solidFill>
                <a:srgbClr val="151515"/>
              </a:solidFill>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Data Visualization:</a:t>
            </a:r>
            <a:endParaRPr/>
          </a:p>
        </p:txBody>
      </p:sp>
      <p:sp>
        <p:nvSpPr>
          <p:cNvPr id="103" name="Google Shape;103;p4"/>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a:lnSpc>
                <a:spcPct val="90000"/>
              </a:lnSpc>
              <a:spcBef>
                <a:spcPts val="0"/>
              </a:spcBef>
              <a:buClr>
                <a:srgbClr val="151515"/>
              </a:buClr>
              <a:buSzPct val="100000"/>
              <a:buFont typeface="Wingdings" panose="05000000000000000000" pitchFamily="2" charset="2"/>
              <a:buChar char="Ø"/>
            </a:pPr>
            <a:r>
              <a:rPr lang="en-US" sz="2400" dirty="0">
                <a:solidFill>
                  <a:srgbClr val="151515"/>
                </a:solidFill>
                <a:latin typeface="Arial" panose="020B0604020202020204" pitchFamily="34" charset="0"/>
                <a:cs typeface="Arial" panose="020B0604020202020204" pitchFamily="34" charset="0"/>
              </a:rPr>
              <a:t>We have cleaned the data and used the formatted data as input to the visualization.</a:t>
            </a:r>
          </a:p>
          <a:p>
            <a:pPr>
              <a:lnSpc>
                <a:spcPct val="90000"/>
              </a:lnSpc>
              <a:spcBef>
                <a:spcPts val="0"/>
              </a:spcBef>
              <a:buClr>
                <a:srgbClr val="151515"/>
              </a:buClr>
              <a:buSzPct val="100000"/>
              <a:buFont typeface="Wingdings" panose="05000000000000000000" pitchFamily="2" charset="2"/>
              <a:buChar char="Ø"/>
            </a:pPr>
            <a:r>
              <a:rPr lang="en-US" sz="2400" dirty="0">
                <a:solidFill>
                  <a:srgbClr val="151515"/>
                </a:solidFill>
                <a:latin typeface="Arial" panose="020B0604020202020204" pitchFamily="34" charset="0"/>
                <a:cs typeface="Arial" panose="020B0604020202020204" pitchFamily="34" charset="0"/>
              </a:rPr>
              <a:t>On comparing the actual stocks on the basis of their actual value we noted that stock price of Amazon and Google is extremely high as compared to the stock price of other companies.(as shown in the dashboard in the next slide).</a:t>
            </a:r>
          </a:p>
          <a:p>
            <a:pPr>
              <a:lnSpc>
                <a:spcPct val="90000"/>
              </a:lnSpc>
              <a:spcBef>
                <a:spcPts val="0"/>
              </a:spcBef>
              <a:buClr>
                <a:srgbClr val="151515"/>
              </a:buClr>
              <a:buSzPct val="100000"/>
              <a:buFont typeface="Wingdings" panose="05000000000000000000" pitchFamily="2" charset="2"/>
              <a:buChar char="Ø"/>
            </a:pPr>
            <a:r>
              <a:rPr lang="en-US" sz="2400" dirty="0">
                <a:solidFill>
                  <a:srgbClr val="151515"/>
                </a:solidFill>
                <a:latin typeface="Arial" panose="020B0604020202020204" pitchFamily="34" charset="0"/>
                <a:cs typeface="Arial" panose="020B0604020202020204" pitchFamily="34" charset="0"/>
              </a:rPr>
              <a:t>We also tried to </a:t>
            </a:r>
            <a:r>
              <a:rPr lang="en-US" sz="2400" dirty="0" err="1">
                <a:solidFill>
                  <a:srgbClr val="151515"/>
                </a:solidFill>
                <a:latin typeface="Arial" panose="020B0604020202020204" pitchFamily="34" charset="0"/>
                <a:cs typeface="Arial" panose="020B0604020202020204" pitchFamily="34" charset="0"/>
              </a:rPr>
              <a:t>analyse</a:t>
            </a:r>
            <a:r>
              <a:rPr lang="en-US" sz="2400" dirty="0">
                <a:solidFill>
                  <a:srgbClr val="151515"/>
                </a:solidFill>
                <a:latin typeface="Arial" panose="020B0604020202020204" pitchFamily="34" charset="0"/>
                <a:cs typeface="Arial" panose="020B0604020202020204" pitchFamily="34" charset="0"/>
              </a:rPr>
              <a:t> the stock sector wise for example Pharma and healthcare sectors , technology sector etc. (shown in further slides).</a:t>
            </a:r>
            <a:endParaRPr sz="2400" dirty="0">
              <a:solidFill>
                <a:srgbClr val="151515"/>
              </a:solidFill>
              <a:latin typeface="Arial" panose="020B0604020202020204" pitchFamily="34" charset="0"/>
              <a:cs typeface="Arial" panose="020B0604020202020204" pitchFamily="34" charset="0"/>
            </a:endParaRPr>
          </a:p>
          <a:p>
            <a:pPr marL="0" indent="0">
              <a:lnSpc>
                <a:spcPct val="90000"/>
              </a:lnSpc>
              <a:spcBef>
                <a:spcPts val="0"/>
              </a:spcBef>
              <a:buClr>
                <a:srgbClr val="151515"/>
              </a:buClr>
              <a:buSzPct val="100000"/>
              <a:buNone/>
            </a:pPr>
            <a:endParaRPr sz="2400" dirty="0">
              <a:solidFill>
                <a:srgbClr val="151515"/>
              </a:solidFill>
              <a:latin typeface="Arial" panose="020B0604020202020204" pitchFamily="34" charset="0"/>
              <a:cs typeface="Arial" panose="020B0604020202020204" pitchFamily="34" charset="0"/>
            </a:endParaRPr>
          </a:p>
          <a:p>
            <a:pPr marL="0" indent="0">
              <a:lnSpc>
                <a:spcPct val="90000"/>
              </a:lnSpc>
              <a:spcBef>
                <a:spcPts val="0"/>
              </a:spcBef>
              <a:buClr>
                <a:srgbClr val="151515"/>
              </a:buClr>
              <a:buSzPct val="100000"/>
              <a:buNone/>
            </a:pPr>
            <a:endParaRPr sz="2400" dirty="0">
              <a:solidFill>
                <a:srgbClr val="151515"/>
              </a:solidFill>
              <a:latin typeface="Arial" panose="020B0604020202020204" pitchFamily="34" charset="0"/>
              <a:cs typeface="Arial" panose="020B0604020202020204" pitchFamily="34" charset="0"/>
            </a:endParaRPr>
          </a:p>
          <a:p>
            <a:pPr marL="0" indent="0">
              <a:lnSpc>
                <a:spcPct val="90000"/>
              </a:lnSpc>
              <a:spcBef>
                <a:spcPts val="0"/>
              </a:spcBef>
              <a:buClr>
                <a:srgbClr val="151515"/>
              </a:buClr>
              <a:buSzPct val="100000"/>
              <a:buNone/>
            </a:pPr>
            <a:endParaRPr sz="2400" dirty="0">
              <a:solidFill>
                <a:srgbClr val="151515"/>
              </a:solidFill>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9" name="Google Shape;109;p5" descr="VIZUALISING ACTUAL STOCK VALUES"/>
          <p:cNvPicPr preferRelativeResize="0">
            <a:picLocks noGrp="1"/>
          </p:cNvPicPr>
          <p:nvPr>
            <p:ph idx="1"/>
          </p:nvPr>
        </p:nvPicPr>
        <p:blipFill rotWithShape="1">
          <a:blip r:embed="rId3">
            <a:alphaModFix/>
          </a:blip>
          <a:srcRect/>
          <a:stretch/>
        </p:blipFill>
        <p:spPr>
          <a:xfrm>
            <a:off x="0" y="0"/>
            <a:ext cx="12192000" cy="685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CDC2A3-5F33-7B65-7F46-941E6574B3A2}"/>
              </a:ext>
            </a:extLst>
          </p:cNvPr>
          <p:cNvSpPr>
            <a:spLocks noGrp="1"/>
          </p:cNvSpPr>
          <p:nvPr>
            <p:ph idx="1"/>
          </p:nvPr>
        </p:nvSpPr>
        <p:spPr/>
        <p:txBody>
          <a:bodyPr/>
          <a:lstStyle/>
          <a:p>
            <a:endParaRPr lang="en-IN" dirty="0"/>
          </a:p>
        </p:txBody>
      </p:sp>
      <p:sp>
        <p:nvSpPr>
          <p:cNvPr id="114" name="Google Shape;114;p6"/>
          <p:cNvSpPr txBox="1">
            <a:spLocks noGrp="1"/>
          </p:cNvSpPr>
          <p:nvPr>
            <p:ph type="title"/>
          </p:nvPr>
        </p:nvSpPr>
        <p:spPr>
          <a:xfrm>
            <a:off x="339709" y="0"/>
            <a:ext cx="11852291" cy="787791"/>
          </a:xfrm>
          <a:prstGeom prst="rect">
            <a:avLst/>
          </a:prstGeom>
          <a:solidFill>
            <a:schemeClr val="bg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Comparing the stocks of various sectors: </a:t>
            </a:r>
            <a:endParaRPr dirty="0"/>
          </a:p>
        </p:txBody>
      </p:sp>
      <p:pic>
        <p:nvPicPr>
          <p:cNvPr id="3" name="Picture 2">
            <a:extLst>
              <a:ext uri="{FF2B5EF4-FFF2-40B4-BE49-F238E27FC236}">
                <a16:creationId xmlns:a16="http://schemas.microsoft.com/office/drawing/2014/main" id="{0A50E357-1A7F-D7F2-9C8D-3DCAC007A7F1}"/>
              </a:ext>
            </a:extLst>
          </p:cNvPr>
          <p:cNvPicPr>
            <a:picLocks noChangeAspect="1"/>
          </p:cNvPicPr>
          <p:nvPr/>
        </p:nvPicPr>
        <p:blipFill rotWithShape="1">
          <a:blip r:embed="rId3"/>
          <a:srcRect t="2494" b="425"/>
          <a:stretch/>
        </p:blipFill>
        <p:spPr>
          <a:xfrm>
            <a:off x="0" y="640080"/>
            <a:ext cx="12192000" cy="62179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Observations from the graph</a:t>
            </a:r>
            <a:endParaRPr dirty="0"/>
          </a:p>
        </p:txBody>
      </p:sp>
      <p:sp>
        <p:nvSpPr>
          <p:cNvPr id="121" name="Google Shape;121;p7"/>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lvl="0" algn="l" rtl="0">
              <a:lnSpc>
                <a:spcPct val="90000"/>
              </a:lnSpc>
              <a:spcBef>
                <a:spcPts val="0"/>
              </a:spcBef>
              <a:spcAft>
                <a:spcPts val="0"/>
              </a:spcAft>
              <a:buClr>
                <a:srgbClr val="151515"/>
              </a:buClr>
              <a:buSzPts val="2800"/>
              <a:buFont typeface="Wingdings" panose="05000000000000000000" pitchFamily="2" charset="2"/>
              <a:buChar char="Ø"/>
            </a:pPr>
            <a:r>
              <a:rPr lang="en-US" sz="2400" b="0" i="0" dirty="0">
                <a:solidFill>
                  <a:srgbClr val="151515"/>
                </a:solidFill>
                <a:latin typeface="Arial" panose="020B0604020202020204" pitchFamily="34" charset="0"/>
                <a:ea typeface="Roboto"/>
                <a:cs typeface="Arial" panose="020B0604020202020204" pitchFamily="34" charset="0"/>
                <a:sym typeface="Roboto"/>
              </a:rPr>
              <a:t>Microsoft &amp; Google stocks are highly correlated in the Technology Stocks</a:t>
            </a:r>
            <a:endParaRPr sz="2400" dirty="0">
              <a:latin typeface="Arial" panose="020B0604020202020204" pitchFamily="34" charset="0"/>
              <a:cs typeface="Arial" panose="020B0604020202020204" pitchFamily="34" charset="0"/>
            </a:endParaRPr>
          </a:p>
          <a:p>
            <a:pPr lvl="0" algn="l" rtl="0">
              <a:lnSpc>
                <a:spcPct val="90000"/>
              </a:lnSpc>
              <a:spcBef>
                <a:spcPts val="1000"/>
              </a:spcBef>
              <a:spcAft>
                <a:spcPts val="0"/>
              </a:spcAft>
              <a:buClr>
                <a:srgbClr val="151515"/>
              </a:buClr>
              <a:buSzPts val="2800"/>
              <a:buFont typeface="Wingdings" panose="05000000000000000000" pitchFamily="2" charset="2"/>
              <a:buChar char="Ø"/>
            </a:pPr>
            <a:r>
              <a:rPr lang="en-US" sz="2400" b="0" i="0" dirty="0">
                <a:solidFill>
                  <a:srgbClr val="151515"/>
                </a:solidFill>
                <a:latin typeface="Arial" panose="020B0604020202020204" pitchFamily="34" charset="0"/>
                <a:ea typeface="Roboto"/>
                <a:cs typeface="Arial" panose="020B0604020202020204" pitchFamily="34" charset="0"/>
                <a:sym typeface="Roboto"/>
              </a:rPr>
              <a:t>Goldman Sachs, Morgan Stanley &amp; Wells Fargo are correlated in the Finance Stocks</a:t>
            </a:r>
            <a:endParaRPr sz="2400" dirty="0">
              <a:latin typeface="Arial" panose="020B0604020202020204" pitchFamily="34" charset="0"/>
              <a:cs typeface="Arial" panose="020B0604020202020204" pitchFamily="34" charset="0"/>
            </a:endParaRPr>
          </a:p>
          <a:p>
            <a:pPr lvl="0" algn="l" rtl="0">
              <a:lnSpc>
                <a:spcPct val="90000"/>
              </a:lnSpc>
              <a:spcBef>
                <a:spcPts val="1000"/>
              </a:spcBef>
              <a:spcAft>
                <a:spcPts val="0"/>
              </a:spcAft>
              <a:buClr>
                <a:srgbClr val="151515"/>
              </a:buClr>
              <a:buSzPts val="2800"/>
              <a:buFont typeface="Wingdings" panose="05000000000000000000" pitchFamily="2" charset="2"/>
              <a:buChar char="Ø"/>
            </a:pPr>
            <a:r>
              <a:rPr lang="en-US" sz="2400" b="0" i="0" dirty="0">
                <a:solidFill>
                  <a:srgbClr val="151515"/>
                </a:solidFill>
                <a:latin typeface="Arial" panose="020B0604020202020204" pitchFamily="34" charset="0"/>
                <a:ea typeface="Roboto"/>
                <a:cs typeface="Arial" panose="020B0604020202020204" pitchFamily="34" charset="0"/>
                <a:sym typeface="Roboto"/>
              </a:rPr>
              <a:t>American Airlines &amp; Delta Airlines are more correlated than Alaska Air Group in the Aviation stocks</a:t>
            </a:r>
            <a:endParaRPr sz="2400" dirty="0">
              <a:latin typeface="Arial" panose="020B0604020202020204" pitchFamily="34" charset="0"/>
              <a:cs typeface="Arial" panose="020B0604020202020204" pitchFamily="34" charset="0"/>
            </a:endParaRPr>
          </a:p>
          <a:p>
            <a:pPr lvl="0" algn="l" rtl="0">
              <a:lnSpc>
                <a:spcPct val="90000"/>
              </a:lnSpc>
              <a:spcBef>
                <a:spcPts val="1000"/>
              </a:spcBef>
              <a:spcAft>
                <a:spcPts val="0"/>
              </a:spcAft>
              <a:buClr>
                <a:srgbClr val="151515"/>
              </a:buClr>
              <a:buSzPts val="2800"/>
              <a:buFont typeface="Wingdings" panose="05000000000000000000" pitchFamily="2" charset="2"/>
              <a:buChar char="Ø"/>
            </a:pPr>
            <a:r>
              <a:rPr lang="en-US" sz="2400" b="0" i="0" dirty="0">
                <a:solidFill>
                  <a:srgbClr val="151515"/>
                </a:solidFill>
                <a:latin typeface="Arial" panose="020B0604020202020204" pitchFamily="34" charset="0"/>
                <a:ea typeface="Roboto"/>
                <a:cs typeface="Arial" panose="020B0604020202020204" pitchFamily="34" charset="0"/>
                <a:sym typeface="Roboto"/>
              </a:rPr>
              <a:t>Pharma stocks are less correlated when com</a:t>
            </a:r>
            <a:r>
              <a:rPr lang="en-US" sz="2400" dirty="0">
                <a:solidFill>
                  <a:srgbClr val="151515"/>
                </a:solidFill>
                <a:latin typeface="Arial" panose="020B0604020202020204" pitchFamily="34" charset="0"/>
                <a:ea typeface="Roboto"/>
                <a:cs typeface="Arial" panose="020B0604020202020204" pitchFamily="34" charset="0"/>
                <a:sym typeface="Roboto"/>
              </a:rPr>
              <a:t>pa</a:t>
            </a:r>
            <a:r>
              <a:rPr lang="en-US" sz="2400" b="0" i="0" dirty="0">
                <a:solidFill>
                  <a:srgbClr val="151515"/>
                </a:solidFill>
                <a:latin typeface="Arial" panose="020B0604020202020204" pitchFamily="34" charset="0"/>
                <a:ea typeface="Roboto"/>
                <a:cs typeface="Arial" panose="020B0604020202020204" pitchFamily="34" charset="0"/>
                <a:sym typeface="Roboto"/>
              </a:rPr>
              <a:t>red to any other sector stocks</a:t>
            </a:r>
            <a:endParaRPr sz="2400"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Insights:</a:t>
            </a:r>
            <a:endParaRPr dirty="0"/>
          </a:p>
        </p:txBody>
      </p:sp>
      <p:sp>
        <p:nvSpPr>
          <p:cNvPr id="127" name="Google Shape;127;p8"/>
          <p:cNvSpPr txBox="1">
            <a:spLocks noGrp="1"/>
          </p:cNvSpPr>
          <p:nvPr>
            <p:ph idx="1"/>
          </p:nvPr>
        </p:nvSpPr>
        <p:spPr>
          <a:xfrm>
            <a:off x="536657" y="1738558"/>
            <a:ext cx="8596668" cy="388077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151515"/>
              </a:buClr>
              <a:buSzPct val="100000"/>
              <a:buNone/>
            </a:pPr>
            <a:r>
              <a:rPr lang="en-US" b="1" i="0" dirty="0">
                <a:solidFill>
                  <a:srgbClr val="151515"/>
                </a:solidFill>
                <a:latin typeface="Arial" panose="020B0604020202020204" pitchFamily="34" charset="0"/>
                <a:ea typeface="Roboto"/>
                <a:cs typeface="Arial" panose="020B0604020202020204" pitchFamily="34" charset="0"/>
                <a:sym typeface="Roboto"/>
              </a:rPr>
              <a:t>At the end of 5 years we can see that the top 8 stocks having returns of greater than 80% are as follows</a:t>
            </a:r>
            <a:endParaRPr b="1" dirty="0">
              <a:latin typeface="Arial" panose="020B0604020202020204" pitchFamily="34" charset="0"/>
              <a:cs typeface="Arial" panose="020B0604020202020204" pitchFamily="34" charset="0"/>
            </a:endParaRPr>
          </a:p>
          <a:p>
            <a:pPr lvl="0" algn="l" rtl="0">
              <a:lnSpc>
                <a:spcPct val="90000"/>
              </a:lnSpc>
              <a:spcBef>
                <a:spcPts val="1000"/>
              </a:spcBef>
              <a:spcAft>
                <a:spcPts val="0"/>
              </a:spcAft>
              <a:buClr>
                <a:srgbClr val="151515"/>
              </a:buClr>
              <a:buSzPct val="100000"/>
              <a:buFont typeface="Wingdings" panose="05000000000000000000" pitchFamily="2" charset="2"/>
              <a:buChar char="Ø"/>
            </a:pPr>
            <a:r>
              <a:rPr lang="en-US" b="0" i="0" dirty="0">
                <a:solidFill>
                  <a:srgbClr val="151515"/>
                </a:solidFill>
                <a:latin typeface="Arial" panose="020B0604020202020204" pitchFamily="34" charset="0"/>
                <a:ea typeface="Roboto"/>
                <a:cs typeface="Arial" panose="020B0604020202020204" pitchFamily="34" charset="0"/>
                <a:sym typeface="Roboto"/>
              </a:rPr>
              <a:t>AMZN gives 40.59% annual returns</a:t>
            </a:r>
            <a:endParaRPr dirty="0">
              <a:latin typeface="Arial" panose="020B0604020202020204" pitchFamily="34" charset="0"/>
              <a:cs typeface="Arial" panose="020B0604020202020204" pitchFamily="34" charset="0"/>
            </a:endParaRPr>
          </a:p>
          <a:p>
            <a:pPr lvl="0" algn="l" rtl="0">
              <a:lnSpc>
                <a:spcPct val="90000"/>
              </a:lnSpc>
              <a:spcBef>
                <a:spcPts val="1000"/>
              </a:spcBef>
              <a:spcAft>
                <a:spcPts val="0"/>
              </a:spcAft>
              <a:buClr>
                <a:srgbClr val="151515"/>
              </a:buClr>
              <a:buSzPct val="100000"/>
              <a:buFont typeface="Wingdings" panose="05000000000000000000" pitchFamily="2" charset="2"/>
              <a:buChar char="Ø"/>
            </a:pPr>
            <a:r>
              <a:rPr lang="en-US" b="0" i="0" dirty="0">
                <a:solidFill>
                  <a:srgbClr val="151515"/>
                </a:solidFill>
                <a:latin typeface="Arial" panose="020B0604020202020204" pitchFamily="34" charset="0"/>
                <a:ea typeface="Roboto"/>
                <a:cs typeface="Arial" panose="020B0604020202020204" pitchFamily="34" charset="0"/>
                <a:sym typeface="Roboto"/>
              </a:rPr>
              <a:t>MSFT gives 34.95% annual returns</a:t>
            </a:r>
            <a:endParaRPr dirty="0">
              <a:latin typeface="Arial" panose="020B0604020202020204" pitchFamily="34" charset="0"/>
              <a:cs typeface="Arial" panose="020B0604020202020204" pitchFamily="34" charset="0"/>
            </a:endParaRPr>
          </a:p>
          <a:p>
            <a:pPr lvl="0" algn="l" rtl="0">
              <a:lnSpc>
                <a:spcPct val="90000"/>
              </a:lnSpc>
              <a:spcBef>
                <a:spcPts val="1000"/>
              </a:spcBef>
              <a:spcAft>
                <a:spcPts val="0"/>
              </a:spcAft>
              <a:buClr>
                <a:srgbClr val="151515"/>
              </a:buClr>
              <a:buSzPct val="100000"/>
              <a:buFont typeface="Wingdings" panose="05000000000000000000" pitchFamily="2" charset="2"/>
              <a:buChar char="Ø"/>
            </a:pPr>
            <a:r>
              <a:rPr lang="en-US" b="0" i="0" dirty="0">
                <a:solidFill>
                  <a:srgbClr val="151515"/>
                </a:solidFill>
                <a:latin typeface="Arial" panose="020B0604020202020204" pitchFamily="34" charset="0"/>
                <a:ea typeface="Roboto"/>
                <a:cs typeface="Arial" panose="020B0604020202020204" pitchFamily="34" charset="0"/>
                <a:sym typeface="Roboto"/>
              </a:rPr>
              <a:t>AAPL gives 33.32% annual returns</a:t>
            </a:r>
            <a:endParaRPr dirty="0">
              <a:latin typeface="Arial" panose="020B0604020202020204" pitchFamily="34" charset="0"/>
              <a:cs typeface="Arial" panose="020B0604020202020204" pitchFamily="34" charset="0"/>
            </a:endParaRPr>
          </a:p>
          <a:p>
            <a:pPr lvl="0" algn="l" rtl="0">
              <a:lnSpc>
                <a:spcPct val="90000"/>
              </a:lnSpc>
              <a:spcBef>
                <a:spcPts val="1000"/>
              </a:spcBef>
              <a:spcAft>
                <a:spcPts val="0"/>
              </a:spcAft>
              <a:buClr>
                <a:srgbClr val="151515"/>
              </a:buClr>
              <a:buSzPct val="100000"/>
              <a:buFont typeface="Wingdings" panose="05000000000000000000" pitchFamily="2" charset="2"/>
              <a:buChar char="Ø"/>
            </a:pPr>
            <a:r>
              <a:rPr lang="en-US" b="0" i="0" dirty="0">
                <a:solidFill>
                  <a:srgbClr val="151515"/>
                </a:solidFill>
                <a:latin typeface="Arial" panose="020B0604020202020204" pitchFamily="34" charset="0"/>
                <a:ea typeface="Roboto"/>
                <a:cs typeface="Arial" panose="020B0604020202020204" pitchFamily="34" charset="0"/>
                <a:sym typeface="Roboto"/>
              </a:rPr>
              <a:t>FB gives 26.45% annual returns</a:t>
            </a:r>
            <a:endParaRPr dirty="0">
              <a:latin typeface="Arial" panose="020B0604020202020204" pitchFamily="34" charset="0"/>
              <a:cs typeface="Arial" panose="020B0604020202020204" pitchFamily="34" charset="0"/>
            </a:endParaRPr>
          </a:p>
          <a:p>
            <a:pPr lvl="0" algn="l" rtl="0">
              <a:lnSpc>
                <a:spcPct val="90000"/>
              </a:lnSpc>
              <a:spcBef>
                <a:spcPts val="1000"/>
              </a:spcBef>
              <a:spcAft>
                <a:spcPts val="0"/>
              </a:spcAft>
              <a:buClr>
                <a:srgbClr val="151515"/>
              </a:buClr>
              <a:buSzPct val="100000"/>
              <a:buFont typeface="Wingdings" panose="05000000000000000000" pitchFamily="2" charset="2"/>
              <a:buChar char="Ø"/>
            </a:pPr>
            <a:r>
              <a:rPr lang="en-US" b="0" i="0" dirty="0">
                <a:solidFill>
                  <a:srgbClr val="151515"/>
                </a:solidFill>
                <a:latin typeface="Arial" panose="020B0604020202020204" pitchFamily="34" charset="0"/>
                <a:ea typeface="Roboto"/>
                <a:cs typeface="Arial" panose="020B0604020202020204" pitchFamily="34" charset="0"/>
                <a:sym typeface="Roboto"/>
              </a:rPr>
              <a:t>UNH gives 23.72% annual returns</a:t>
            </a:r>
            <a:endParaRPr dirty="0">
              <a:latin typeface="Arial" panose="020B0604020202020204" pitchFamily="34" charset="0"/>
              <a:cs typeface="Arial" panose="020B0604020202020204" pitchFamily="34" charset="0"/>
            </a:endParaRPr>
          </a:p>
          <a:p>
            <a:pPr lvl="0" algn="l" rtl="0">
              <a:lnSpc>
                <a:spcPct val="90000"/>
              </a:lnSpc>
              <a:spcBef>
                <a:spcPts val="1000"/>
              </a:spcBef>
              <a:spcAft>
                <a:spcPts val="0"/>
              </a:spcAft>
              <a:buClr>
                <a:srgbClr val="151515"/>
              </a:buClr>
              <a:buSzPct val="100000"/>
              <a:buFont typeface="Wingdings" panose="05000000000000000000" pitchFamily="2" charset="2"/>
              <a:buChar char="Ø"/>
            </a:pPr>
            <a:r>
              <a:rPr lang="en-US" b="0" i="0" dirty="0">
                <a:solidFill>
                  <a:srgbClr val="151515"/>
                </a:solidFill>
                <a:latin typeface="Arial" panose="020B0604020202020204" pitchFamily="34" charset="0"/>
                <a:ea typeface="Roboto"/>
                <a:cs typeface="Arial" panose="020B0604020202020204" pitchFamily="34" charset="0"/>
                <a:sym typeface="Roboto"/>
              </a:rPr>
              <a:t>GOOG gives 21.02% annual returns</a:t>
            </a:r>
            <a:endParaRPr dirty="0">
              <a:latin typeface="Arial" panose="020B0604020202020204" pitchFamily="34" charset="0"/>
              <a:cs typeface="Arial" panose="020B0604020202020204" pitchFamily="34" charset="0"/>
            </a:endParaRPr>
          </a:p>
          <a:p>
            <a:pPr lvl="0" algn="l" rtl="0">
              <a:lnSpc>
                <a:spcPct val="90000"/>
              </a:lnSpc>
              <a:spcBef>
                <a:spcPts val="1000"/>
              </a:spcBef>
              <a:spcAft>
                <a:spcPts val="0"/>
              </a:spcAft>
              <a:buClr>
                <a:srgbClr val="151515"/>
              </a:buClr>
              <a:buSzPct val="100000"/>
              <a:buFont typeface="Wingdings" panose="05000000000000000000" pitchFamily="2" charset="2"/>
              <a:buChar char="Ø"/>
            </a:pPr>
            <a:r>
              <a:rPr lang="en-US" b="0" i="0" dirty="0">
                <a:solidFill>
                  <a:srgbClr val="151515"/>
                </a:solidFill>
                <a:latin typeface="Arial" panose="020B0604020202020204" pitchFamily="34" charset="0"/>
                <a:ea typeface="Roboto"/>
                <a:cs typeface="Arial" panose="020B0604020202020204" pitchFamily="34" charset="0"/>
                <a:sym typeface="Roboto"/>
              </a:rPr>
              <a:t>MS gives 14.55% annual returns</a:t>
            </a:r>
            <a:endParaRPr dirty="0">
              <a:latin typeface="Arial" panose="020B0604020202020204" pitchFamily="34" charset="0"/>
              <a:cs typeface="Arial" panose="020B0604020202020204" pitchFamily="34" charset="0"/>
            </a:endParaRPr>
          </a:p>
          <a:p>
            <a:pPr lvl="0" algn="l" rtl="0">
              <a:lnSpc>
                <a:spcPct val="90000"/>
              </a:lnSpc>
              <a:spcBef>
                <a:spcPts val="1000"/>
              </a:spcBef>
              <a:spcAft>
                <a:spcPts val="0"/>
              </a:spcAft>
              <a:buClr>
                <a:srgbClr val="151515"/>
              </a:buClr>
              <a:buSzPct val="100000"/>
              <a:buFont typeface="Wingdings" panose="05000000000000000000" pitchFamily="2" charset="2"/>
              <a:buChar char="Ø"/>
            </a:pPr>
            <a:r>
              <a:rPr lang="en-US" b="0" i="0" dirty="0">
                <a:solidFill>
                  <a:srgbClr val="151515"/>
                </a:solidFill>
                <a:latin typeface="Arial" panose="020B0604020202020204" pitchFamily="34" charset="0"/>
                <a:ea typeface="Roboto"/>
                <a:cs typeface="Arial" panose="020B0604020202020204" pitchFamily="34" charset="0"/>
                <a:sym typeface="Roboto"/>
              </a:rPr>
              <a:t>S &amp; P500 gives 13.04% annual returns</a:t>
            </a:r>
            <a:endParaRPr dirty="0">
              <a:latin typeface="Arial" panose="020B0604020202020204" pitchFamily="34" charset="0"/>
              <a:cs typeface="Arial" panose="020B0604020202020204" pitchFamily="34" charset="0"/>
            </a:endParaRPr>
          </a:p>
          <a:p>
            <a:pPr marL="228600" lvl="0" indent="-64135" algn="l" rtl="0">
              <a:lnSpc>
                <a:spcPct val="90000"/>
              </a:lnSpc>
              <a:spcBef>
                <a:spcPts val="1000"/>
              </a:spcBef>
              <a:spcAft>
                <a:spcPts val="0"/>
              </a:spcAft>
              <a:buClr>
                <a:schemeClr val="dk1"/>
              </a:buClr>
              <a:buSzPct val="100000"/>
              <a:buNone/>
            </a:pPr>
            <a:endParaRPr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9"/>
          <p:cNvSpPr txBox="1">
            <a:spLocks noGrp="1"/>
          </p:cNvSpPr>
          <p:nvPr>
            <p:ph type="title"/>
          </p:nvPr>
        </p:nvSpPr>
        <p:spPr>
          <a:xfrm>
            <a:off x="0" y="0"/>
            <a:ext cx="12192000" cy="1320800"/>
          </a:xfrm>
          <a:prstGeom prst="rect">
            <a:avLst/>
          </a:prstGeom>
          <a:solidFill>
            <a:schemeClr val="bg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Cumulative Daily Return V/S Sharpe Ratio</a:t>
            </a:r>
            <a:endParaRPr dirty="0"/>
          </a:p>
        </p:txBody>
      </p:sp>
      <p:pic>
        <p:nvPicPr>
          <p:cNvPr id="133" name="Google Shape;133;p9"/>
          <p:cNvPicPr preferRelativeResize="0"/>
          <p:nvPr/>
        </p:nvPicPr>
        <p:blipFill>
          <a:blip r:embed="rId3">
            <a:alphaModFix/>
          </a:blip>
          <a:stretch>
            <a:fillRect/>
          </a:stretch>
        </p:blipFill>
        <p:spPr>
          <a:xfrm>
            <a:off x="0" y="1320800"/>
            <a:ext cx="12192000" cy="5537200"/>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45</TotalTime>
  <Words>1125</Words>
  <Application>Microsoft Office PowerPoint</Application>
  <PresentationFormat>Widescreen</PresentationFormat>
  <Paragraphs>61</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Trebuchet MS</vt:lpstr>
      <vt:lpstr>Calibri</vt:lpstr>
      <vt:lpstr>Wingdings 3</vt:lpstr>
      <vt:lpstr>Wingdings</vt:lpstr>
      <vt:lpstr>Arial</vt:lpstr>
      <vt:lpstr>Georgia</vt:lpstr>
      <vt:lpstr>Facet</vt:lpstr>
      <vt:lpstr>PowerPoint Presentation</vt:lpstr>
      <vt:lpstr>Problem Statement :</vt:lpstr>
      <vt:lpstr>Business Goal :</vt:lpstr>
      <vt:lpstr>Data Visualization:</vt:lpstr>
      <vt:lpstr>PowerPoint Presentation</vt:lpstr>
      <vt:lpstr>Comparing the stocks of various sectors: </vt:lpstr>
      <vt:lpstr>Observations from the graph</vt:lpstr>
      <vt:lpstr>Insights:</vt:lpstr>
      <vt:lpstr>Cumulative Daily Return V/S Sharpe Ratio</vt:lpstr>
      <vt:lpstr>Portfolio Analysis :  Patrick Jyengar’s Portfolio</vt:lpstr>
      <vt:lpstr>Portfolio Risk – Portfolio Standard Deviation</vt:lpstr>
      <vt:lpstr>Peter Jyengar Portfolio: Mr. Peter Jyengar Portfolio Building</vt:lpstr>
      <vt:lpstr>Executive Summary &amp; Recommendation to Client: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Rohit Tiwari</cp:lastModifiedBy>
  <cp:revision>2</cp:revision>
  <dcterms:created xsi:type="dcterms:W3CDTF">2023-04-08T08:36:30Z</dcterms:created>
  <dcterms:modified xsi:type="dcterms:W3CDTF">2023-04-09T12:15:17Z</dcterms:modified>
</cp:coreProperties>
</file>