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76" r:id="rId19"/>
    <p:sldId id="277" r:id="rId20"/>
    <p:sldId id="278" r:id="rId21"/>
    <p:sldId id="263" r:id="rId22"/>
    <p:sldId id="264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40"/>
  </p:normalViewPr>
  <p:slideViewPr>
    <p:cSldViewPr snapToGrid="0" snapToObjects="1">
      <p:cViewPr varScale="1">
        <p:scale>
          <a:sx n="105" d="100"/>
          <a:sy n="105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7470-FD3F-994C-BD46-2D13F23739AC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8BC8-2F1F-BE4B-83FA-71165AF1B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AE8-75C2-2242-AFED-78495F10DB34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5EC0-2547-3641-AE6F-7DF230143C08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84B-29CF-264A-B068-992488826BD2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1FDC-EED4-304B-8B4D-FDCE45D49F11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99656" y="640402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0A91B08-7AC1-6D4A-B34A-188C37328BB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4F3F-EC80-324E-B3D9-82639530254F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A93F-2939-E041-8C11-907132C4B220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144-A576-3D4D-8985-ED50B8D19BE8}" type="datetime1">
              <a:rPr lang="ru-RU" smtClean="0"/>
              <a:t>20.06.2024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1227-739B-A645-8F39-ACE61F92B391}" type="datetime1">
              <a:rPr lang="ru-RU" smtClean="0"/>
              <a:t>20.06.2024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1E7F-B016-7743-8091-B03580650992}" type="datetime1">
              <a:rPr lang="ru-RU" smtClean="0"/>
              <a:t>20.06.2024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8024-C918-F948-8048-FE2CDDE192F5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23ED-DA8C-D14C-8478-6795D9463B19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4562-BB08-2142-8017-9EEBEF468BE3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github.com/Nikita-Glazov/OLED-for-Polytech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trello.com/b/YqmRRw3M/oled-for-polyt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0724" y="1897661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технологического цикла изготовления органического светоизлучающего диода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0724" y="4571030"/>
            <a:ext cx="6858000" cy="727864"/>
          </a:xfrm>
        </p:spPr>
        <p:txBody>
          <a:bodyPr/>
          <a:lstStyle/>
          <a:p>
            <a:r>
              <a:rPr lang="ru-RU" dirty="0"/>
              <a:t>Дисциплина: Управление научным проектом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0CA23-9BCA-4F88-B1BC-05AC56BA9085}"/>
              </a:ext>
            </a:extLst>
          </p:cNvPr>
          <p:cNvSpPr txBox="1"/>
          <p:nvPr/>
        </p:nvSpPr>
        <p:spPr>
          <a:xfrm>
            <a:off x="268405" y="105987"/>
            <a:ext cx="8602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Институт электроники и телекоммуникаций</a:t>
            </a:r>
          </a:p>
          <a:p>
            <a:pPr algn="ctr"/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Высшая школа электроники и микросистемной техники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2065E-0B4F-41EA-805B-A452F358B763}"/>
              </a:ext>
            </a:extLst>
          </p:cNvPr>
          <p:cNvSpPr txBox="1"/>
          <p:nvPr/>
        </p:nvSpPr>
        <p:spPr>
          <a:xfrm>
            <a:off x="2208662" y="616723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Санкт-Петербург</a:t>
            </a:r>
          </a:p>
          <a:p>
            <a:pPr algn="ctr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июня 2024 г.</a:t>
            </a:r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29"/>
            <a:ext cx="8438013" cy="1601337"/>
          </a:xfrm>
        </p:spPr>
        <p:txBody>
          <a:bodyPr>
            <a:normAutofit/>
          </a:bodyPr>
          <a:lstStyle/>
          <a:p>
            <a:r>
              <a:rPr lang="ru-RU" b="1" dirty="0"/>
              <a:t>Обоснование выбора органического материала для изготовления тонкопленочного диэлектрика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25" y="1828799"/>
            <a:ext cx="8316035" cy="47357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Диэлектрики в органических светодиодах используются в качестве материала подложки, в качестве изолирующих слоев, и в качестве защитного покрытия. </a:t>
            </a:r>
          </a:p>
          <a:p>
            <a:pPr algn="just"/>
            <a:r>
              <a:rPr lang="ru-RU" dirty="0"/>
              <a:t>Рассмотрим использование тонкопленочных диэлектриков в качестве изолирующих слоев. Они, как правило, представляют собой тонкие плёнки из </a:t>
            </a:r>
            <a:r>
              <a:rPr lang="ru-RU" dirty="0" err="1"/>
              <a:t>low</a:t>
            </a:r>
            <a:r>
              <a:rPr lang="ru-RU" dirty="0"/>
              <a:t>-k полимеров. Они создают барьер между различными слоями OLED-структуры, предотвращая утечку тока, короткие замыкания и уменьшая RC-задержку.</a:t>
            </a:r>
          </a:p>
          <a:p>
            <a:pPr algn="just"/>
            <a:endParaRPr lang="ru-RU" dirty="0"/>
          </a:p>
          <a:p>
            <a:pPr marL="0" indent="0">
              <a:buNone/>
            </a:pPr>
            <a:r>
              <a:rPr lang="ru-RU" dirty="0"/>
              <a:t>1. Изоляция катода: </a:t>
            </a:r>
          </a:p>
          <a:p>
            <a:pPr marL="0" indent="0">
              <a:buNone/>
            </a:pPr>
            <a:r>
              <a:rPr lang="ru-RU" dirty="0"/>
              <a:t>Например, в патенте US10396311 (Samsung Display Co., Ltd) описана структура OLED-дисплея, где катод отделен от эмиттерного слоя слоем из </a:t>
            </a:r>
            <a:r>
              <a:rPr lang="ru-RU" u="sng" dirty="0"/>
              <a:t>полиэтилентерефталата (PET).</a:t>
            </a:r>
          </a:p>
          <a:p>
            <a:pPr marL="0" indent="0">
              <a:buNone/>
            </a:pPr>
            <a:r>
              <a:rPr lang="ru-RU" dirty="0"/>
              <a:t>2. Изоляция анода:</a:t>
            </a:r>
          </a:p>
          <a:p>
            <a:pPr marL="0" indent="0">
              <a:buNone/>
            </a:pPr>
            <a:r>
              <a:rPr lang="ru-RU" dirty="0"/>
              <a:t>В патенте US20240196668 (LG Display Co., Ltd) описан OLED-дисплей, где анод отделён от эмиттерного слоя тонким слоем из </a:t>
            </a:r>
            <a:r>
              <a:rPr lang="ru-RU" u="sng" dirty="0"/>
              <a:t>полиимида (PI)</a:t>
            </a:r>
            <a:r>
              <a:rPr lang="ru-RU" dirty="0"/>
              <a:t> для предотвращения утечки тока и улучшения стабильности устройства.</a:t>
            </a:r>
          </a:p>
          <a:p>
            <a:pPr marL="0" indent="0">
              <a:buNone/>
            </a:pPr>
            <a:r>
              <a:rPr lang="ru-RU" dirty="0"/>
              <a:t>3. Изоляция между слоями:</a:t>
            </a:r>
          </a:p>
          <a:p>
            <a:pPr marL="0" indent="0">
              <a:buNone/>
            </a:pPr>
            <a:r>
              <a:rPr lang="ru-RU" dirty="0"/>
              <a:t>Например, в патенте US11243645B2 (Samsung Display Co., Ltd) используется </a:t>
            </a:r>
            <a:r>
              <a:rPr lang="ru-RU" u="sng" dirty="0"/>
              <a:t>полимерный материал на основе полиимида</a:t>
            </a:r>
            <a:r>
              <a:rPr lang="ru-RU" dirty="0"/>
              <a:t> для изоляции электродов эмиттера.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69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9" y="122829"/>
            <a:ext cx="7886700" cy="9735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Полиимиды в качестве тонкопленочных диэлектриков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11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88" y="2192325"/>
            <a:ext cx="3571162" cy="29106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Полиимиды находят широкое применение в микроэлектронных устройствах, где необходимы материалы со сверхнизким значением диэлектрической проницаемости.</a:t>
            </a:r>
          </a:p>
        </p:txBody>
      </p:sp>
      <p:pic>
        <p:nvPicPr>
          <p:cNvPr id="5" name="Picture 1" descr="A diagram of a chemical formula&#10;&#10;Description automatically generated">
            <a:extLst>
              <a:ext uri="{FF2B5EF4-FFF2-40B4-BE49-F238E27FC236}">
                <a16:creationId xmlns:a16="http://schemas.microsoft.com/office/drawing/2014/main" id="{9313E95B-C329-4405-8B26-2A83C84B6E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3299" y="1146196"/>
            <a:ext cx="3669239" cy="1939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DEA6FD-49C1-4205-8858-698575F7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9" y="3135047"/>
            <a:ext cx="4297889" cy="2910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6024E-4BF0-4FDE-BAB4-729E1B221C65}"/>
              </a:ext>
            </a:extLst>
          </p:cNvPr>
          <p:cNvSpPr txBox="1"/>
          <p:nvPr/>
        </p:nvSpPr>
        <p:spPr>
          <a:xfrm>
            <a:off x="154249" y="5979798"/>
            <a:ext cx="4181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Диэлектрическая постоянная и диэлектрические потери для полиимидов </a:t>
            </a:r>
          </a:p>
        </p:txBody>
      </p:sp>
    </p:spTree>
    <p:extLst>
      <p:ext uri="{BB962C8B-B14F-4D97-AF65-F5344CB8AC3E}">
        <p14:creationId xmlns:p14="http://schemas.microsoft.com/office/powerpoint/2010/main" val="204886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9" y="122829"/>
            <a:ext cx="7886700" cy="9735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Полиимиды в качестве тонкопленочных диэлектриков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12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87" y="1460311"/>
            <a:ext cx="3876815" cy="36427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Полиимиды обладают хорошей температурной стабильностью в диапазоне температур от -100 до 200°С.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>
                <a:effectLst/>
                <a:latin typeface="Aptos"/>
                <a:ea typeface="Aptos"/>
                <a:cs typeface="Arial" panose="020B0604020202020204" pitchFamily="34" charset="0"/>
              </a:rPr>
              <a:t>Полиимиды обладают необходимыми оптическими свойствами. Эти полимеры имеют высокое значение пропускания во всем видимом диапазоне и ИК, что важно при изготовлении светоизлучающих диодов.</a:t>
            </a:r>
            <a:endParaRPr lang="ru-RU" sz="2000" dirty="0"/>
          </a:p>
        </p:txBody>
      </p:sp>
      <p:pic>
        <p:nvPicPr>
          <p:cNvPr id="9" name="Picture 3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B4B2A14C-5C18-410C-B906-E1A9647AA7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4"/>
          <a:stretch/>
        </p:blipFill>
        <p:spPr bwMode="auto">
          <a:xfrm>
            <a:off x="274283" y="1783476"/>
            <a:ext cx="3326642" cy="25703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AF785-734E-4132-BE1F-F4FD81DC1B40}"/>
              </a:ext>
            </a:extLst>
          </p:cNvPr>
          <p:cNvSpPr txBox="1"/>
          <p:nvPr/>
        </p:nvSpPr>
        <p:spPr>
          <a:xfrm>
            <a:off x="274283" y="1204180"/>
            <a:ext cx="379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диэлектрической постоянной от температуры</a:t>
            </a:r>
          </a:p>
        </p:txBody>
      </p:sp>
      <p:pic>
        <p:nvPicPr>
          <p:cNvPr id="10" name="Picture 1" descr="A graph of a number of light&#10;&#10;Description automatically generated">
            <a:extLst>
              <a:ext uri="{FF2B5EF4-FFF2-40B4-BE49-F238E27FC236}">
                <a16:creationId xmlns:a16="http://schemas.microsoft.com/office/drawing/2014/main" id="{E9CBC785-7CDA-40BB-B7A3-5BC483D634A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83" y="4375342"/>
            <a:ext cx="3356022" cy="239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ABEF9-746E-4225-A193-0DE7F867E507}"/>
              </a:ext>
            </a:extLst>
          </p:cNvPr>
          <p:cNvSpPr txBox="1"/>
          <p:nvPr/>
        </p:nvSpPr>
        <p:spPr>
          <a:xfrm>
            <a:off x="3517711" y="5857164"/>
            <a:ext cx="3790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пропускания полиимида с различным содержанием УНТ от длины волны</a:t>
            </a:r>
          </a:p>
        </p:txBody>
      </p:sp>
    </p:spTree>
    <p:extLst>
      <p:ext uri="{BB962C8B-B14F-4D97-AF65-F5344CB8AC3E}">
        <p14:creationId xmlns:p14="http://schemas.microsoft.com/office/powerpoint/2010/main" val="374355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925" y="122829"/>
            <a:ext cx="8435168" cy="160133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Обоснование выбора материала для изготовления прозрачных пленочных электрических контактов с омическими характеристиками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13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25" y="1828799"/>
            <a:ext cx="8316035" cy="473577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Для изготовления прозрачных пленочных электрических контактов с омическими характеристиками в OLED, обычно используют следующие материалы:</a:t>
            </a:r>
          </a:p>
          <a:p>
            <a:pPr marL="0" indent="0" algn="just">
              <a:buNone/>
            </a:pPr>
            <a:r>
              <a:rPr lang="ru-RU" dirty="0"/>
              <a:t>1. </a:t>
            </a:r>
            <a:r>
              <a:rPr lang="ru-RU" u="sng" dirty="0"/>
              <a:t>Индиевое олово (ITO)</a:t>
            </a:r>
            <a:r>
              <a:rPr lang="ru-RU" dirty="0"/>
              <a:t>: это наиболее распространенный материал для создания прозрачных электродов в OLED. ITO обладает хорошей проводимостью и прозрачностью в видимом спектре света, что делает его идеальным для применения в дисплеях.</a:t>
            </a:r>
          </a:p>
          <a:p>
            <a:pPr marL="0" indent="0" algn="just">
              <a:buNone/>
            </a:pPr>
            <a:r>
              <a:rPr lang="ru-RU" dirty="0"/>
              <a:t>2. </a:t>
            </a:r>
            <a:r>
              <a:rPr lang="ru-RU" u="sng" dirty="0"/>
              <a:t>Фольгированное серебро (Ag): </a:t>
            </a:r>
            <a:r>
              <a:rPr lang="ru-RU" dirty="0"/>
              <a:t>используется в некоторых случаях как альтернатива ITO. Серебро обладает высокой электрической проводимостью и может быть использовано в виде тонких пленок для создания электродов.</a:t>
            </a:r>
          </a:p>
          <a:p>
            <a:pPr marL="0" indent="0" algn="just">
              <a:buNone/>
            </a:pPr>
            <a:r>
              <a:rPr lang="ru-RU" dirty="0"/>
              <a:t>3. </a:t>
            </a:r>
            <a:r>
              <a:rPr lang="ru-RU" u="sng" dirty="0"/>
              <a:t>Транспортные слои органических полупроводников</a:t>
            </a:r>
            <a:r>
              <a:rPr lang="ru-RU" dirty="0"/>
              <a:t>: для соединения между слоями OLED часто используют органические материалы, которые обеспечивают необходимую омическую связь между электродами и слоями эмиттеров.</a:t>
            </a:r>
          </a:p>
          <a:p>
            <a:pPr marL="0" indent="0" algn="just">
              <a:buNone/>
            </a:pPr>
            <a:r>
              <a:rPr lang="ru-RU" dirty="0"/>
              <a:t>4. </a:t>
            </a:r>
            <a:r>
              <a:rPr lang="ru-RU" u="sng" dirty="0"/>
              <a:t>Алюминий (Al) или кальций (</a:t>
            </a:r>
            <a:r>
              <a:rPr lang="ru-RU" u="sng" dirty="0" err="1"/>
              <a:t>Ca</a:t>
            </a:r>
            <a:r>
              <a:rPr lang="ru-RU" u="sng" dirty="0"/>
              <a:t>)</a:t>
            </a:r>
            <a:r>
              <a:rPr lang="ru-RU" dirty="0"/>
              <a:t>: используются для создания электродов с низким потенциалом работы, необходимых для электронных и дырочных </a:t>
            </a:r>
            <a:r>
              <a:rPr lang="ru-RU" dirty="0" err="1"/>
              <a:t>впрыскающих</a:t>
            </a:r>
            <a:r>
              <a:rPr lang="ru-RU" dirty="0"/>
              <a:t> слоев в OLED.</a:t>
            </a:r>
          </a:p>
          <a:p>
            <a:pPr marL="0" indent="0" algn="just">
              <a:buNone/>
            </a:pPr>
            <a:r>
              <a:rPr lang="ru-RU" dirty="0"/>
              <a:t>5. </a:t>
            </a:r>
            <a:r>
              <a:rPr lang="ru-RU" u="sng" dirty="0"/>
              <a:t>Транспарентные проводники на основе полимеров</a:t>
            </a:r>
            <a:r>
              <a:rPr lang="ru-RU" dirty="0"/>
              <a:t>: например, поли(3,4-этилендиокситиофен)/</a:t>
            </a:r>
            <a:r>
              <a:rPr lang="ru-RU" dirty="0" err="1"/>
              <a:t>полистиролсульфонат</a:t>
            </a:r>
            <a:r>
              <a:rPr lang="ru-RU" dirty="0"/>
              <a:t> (PEDOT) может быть использован в качестве альтернативы ITO благодаря своей высокой прозрачности и относительно низкой стоимости.</a:t>
            </a:r>
          </a:p>
          <a:p>
            <a:pPr marL="0" indent="0" algn="just">
              <a:buNone/>
            </a:pPr>
            <a:r>
              <a:rPr lang="ru-RU" dirty="0"/>
              <a:t>6. </a:t>
            </a:r>
            <a:r>
              <a:rPr lang="ru-RU" u="sng" dirty="0"/>
              <a:t>Графен</a:t>
            </a:r>
            <a:r>
              <a:rPr lang="ru-RU" dirty="0"/>
              <a:t>: как однослойный двумерный материал, представляет собой плоскую структуру углерода, которая обладает уникальными свойствами, делающими его прекрасным материалом для прозрачных электродов.</a:t>
            </a:r>
          </a:p>
          <a:p>
            <a:pPr marL="0" indent="0" algn="just">
              <a:buNone/>
            </a:pPr>
            <a:r>
              <a:rPr lang="ru-RU" dirty="0"/>
              <a:t>7. </a:t>
            </a:r>
            <a:r>
              <a:rPr lang="ru-RU" u="sng" dirty="0"/>
              <a:t>Углеродные нанотрубки</a:t>
            </a:r>
            <a:r>
              <a:rPr lang="ru-RU" dirty="0"/>
              <a:t>: представляют собой цилиндрические структуры, и также имеют отличные электропроводные свойства.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24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30"/>
            <a:ext cx="8316035" cy="9780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Преимущества и недостатки используемых материалов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14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C29D4C-F02F-451C-94CF-C587A263F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14" y="1031873"/>
            <a:ext cx="6531991" cy="5685056"/>
          </a:xfrm>
        </p:spPr>
      </p:pic>
    </p:spTree>
    <p:extLst>
      <p:ext uri="{BB962C8B-B14F-4D97-AF65-F5344CB8AC3E}">
        <p14:creationId xmlns:p14="http://schemas.microsoft.com/office/powerpoint/2010/main" val="34926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30"/>
            <a:ext cx="8316035" cy="77337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Способы нанесения материалов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847BD84-35C7-4AB1-AEDE-9EE9E0D35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803670"/>
              </p:ext>
            </p:extLst>
          </p:nvPr>
        </p:nvGraphicFramePr>
        <p:xfrm>
          <a:off x="159223" y="746079"/>
          <a:ext cx="8821003" cy="4167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036">
                  <a:extLst>
                    <a:ext uri="{9D8B030D-6E8A-4147-A177-3AD203B41FA5}">
                      <a16:colId xmlns:a16="http://schemas.microsoft.com/office/drawing/2014/main" val="2372070228"/>
                    </a:ext>
                  </a:extLst>
                </a:gridCol>
                <a:gridCol w="1416568">
                  <a:extLst>
                    <a:ext uri="{9D8B030D-6E8A-4147-A177-3AD203B41FA5}">
                      <a16:colId xmlns:a16="http://schemas.microsoft.com/office/drawing/2014/main" val="1806043861"/>
                    </a:ext>
                  </a:extLst>
                </a:gridCol>
                <a:gridCol w="1892489">
                  <a:extLst>
                    <a:ext uri="{9D8B030D-6E8A-4147-A177-3AD203B41FA5}">
                      <a16:colId xmlns:a16="http://schemas.microsoft.com/office/drawing/2014/main" val="1220791345"/>
                    </a:ext>
                  </a:extLst>
                </a:gridCol>
                <a:gridCol w="1598311">
                  <a:extLst>
                    <a:ext uri="{9D8B030D-6E8A-4147-A177-3AD203B41FA5}">
                      <a16:colId xmlns:a16="http://schemas.microsoft.com/office/drawing/2014/main" val="2809195630"/>
                    </a:ext>
                  </a:extLst>
                </a:gridCol>
                <a:gridCol w="1995599">
                  <a:extLst>
                    <a:ext uri="{9D8B030D-6E8A-4147-A177-3AD203B41FA5}">
                      <a16:colId xmlns:a16="http://schemas.microsoft.com/office/drawing/2014/main" val="3326840776"/>
                    </a:ext>
                  </a:extLst>
                </a:gridCol>
              </a:tblGrid>
              <a:tr h="652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Материал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Способ нанесения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Преимущества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Недостатки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Примерная стоимость и сложность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1263450348"/>
                  </a:ext>
                </a:extLst>
              </a:tr>
              <a:tr h="1757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Индиевое олово (ITO)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метод печати или распыления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Высокая прозрачность, хорошая электропроводность, химическая устойчивость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Дорогостоящий материал, подверженность окислению и механическим повреждениям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Стоимость может быть высокой из-за индия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3577450892"/>
                  </a:ext>
                </a:extLst>
              </a:tr>
              <a:tr h="1757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Фольгированное серебро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метод печати или нанесения пленок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Хорошая электропроводность, низкая сопротивляемость, химическая инертность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Может быть менее прозрачным в сравнении с ITO, меньшая стабильность со временем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Дешевле, чем ITO, требует применения специальных печатных технологий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3177431182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E89A138-645B-4F05-9276-CF79A67FF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12866"/>
              </p:ext>
            </p:extLst>
          </p:nvPr>
        </p:nvGraphicFramePr>
        <p:xfrm>
          <a:off x="159223" y="4894998"/>
          <a:ext cx="8821003" cy="1737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036">
                  <a:extLst>
                    <a:ext uri="{9D8B030D-6E8A-4147-A177-3AD203B41FA5}">
                      <a16:colId xmlns:a16="http://schemas.microsoft.com/office/drawing/2014/main" val="1201319948"/>
                    </a:ext>
                  </a:extLst>
                </a:gridCol>
                <a:gridCol w="1416568">
                  <a:extLst>
                    <a:ext uri="{9D8B030D-6E8A-4147-A177-3AD203B41FA5}">
                      <a16:colId xmlns:a16="http://schemas.microsoft.com/office/drawing/2014/main" val="3730622747"/>
                    </a:ext>
                  </a:extLst>
                </a:gridCol>
                <a:gridCol w="1887940">
                  <a:extLst>
                    <a:ext uri="{9D8B030D-6E8A-4147-A177-3AD203B41FA5}">
                      <a16:colId xmlns:a16="http://schemas.microsoft.com/office/drawing/2014/main" val="1949072009"/>
                    </a:ext>
                  </a:extLst>
                </a:gridCol>
                <a:gridCol w="1602860">
                  <a:extLst>
                    <a:ext uri="{9D8B030D-6E8A-4147-A177-3AD203B41FA5}">
                      <a16:colId xmlns:a16="http://schemas.microsoft.com/office/drawing/2014/main" val="309468856"/>
                    </a:ext>
                  </a:extLst>
                </a:gridCol>
                <a:gridCol w="1995599">
                  <a:extLst>
                    <a:ext uri="{9D8B030D-6E8A-4147-A177-3AD203B41FA5}">
                      <a16:colId xmlns:a16="http://schemas.microsoft.com/office/drawing/2014/main" val="2556204159"/>
                    </a:ext>
                  </a:extLst>
                </a:gridCol>
              </a:tblGrid>
              <a:tr h="17371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Транспортные слои органических полупроводников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метод испарения или плазменного нанесения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Гибкость, возможность создания тонких пленок с высокой электропроводностью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Более высокая стоимость, чувствительность к воздействию окружающей среды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Требует специализированных установок для испарения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53055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3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30"/>
            <a:ext cx="8316035" cy="97809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Способы нанесения материалов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365F3B0-3E6D-4BEC-9F02-91996FB15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98228"/>
              </p:ext>
            </p:extLst>
          </p:nvPr>
        </p:nvGraphicFramePr>
        <p:xfrm>
          <a:off x="129653" y="1002252"/>
          <a:ext cx="8821003" cy="5732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036">
                  <a:extLst>
                    <a:ext uri="{9D8B030D-6E8A-4147-A177-3AD203B41FA5}">
                      <a16:colId xmlns:a16="http://schemas.microsoft.com/office/drawing/2014/main" val="1652009950"/>
                    </a:ext>
                  </a:extLst>
                </a:gridCol>
                <a:gridCol w="1464335">
                  <a:extLst>
                    <a:ext uri="{9D8B030D-6E8A-4147-A177-3AD203B41FA5}">
                      <a16:colId xmlns:a16="http://schemas.microsoft.com/office/drawing/2014/main" val="510843396"/>
                    </a:ext>
                  </a:extLst>
                </a:gridCol>
                <a:gridCol w="1776581">
                  <a:extLst>
                    <a:ext uri="{9D8B030D-6E8A-4147-A177-3AD203B41FA5}">
                      <a16:colId xmlns:a16="http://schemas.microsoft.com/office/drawing/2014/main" val="3970173895"/>
                    </a:ext>
                  </a:extLst>
                </a:gridCol>
                <a:gridCol w="1735443">
                  <a:extLst>
                    <a:ext uri="{9D8B030D-6E8A-4147-A177-3AD203B41FA5}">
                      <a16:colId xmlns:a16="http://schemas.microsoft.com/office/drawing/2014/main" val="964650859"/>
                    </a:ext>
                  </a:extLst>
                </a:gridCol>
                <a:gridCol w="1926608">
                  <a:extLst>
                    <a:ext uri="{9D8B030D-6E8A-4147-A177-3AD203B41FA5}">
                      <a16:colId xmlns:a16="http://schemas.microsoft.com/office/drawing/2014/main" val="2324890141"/>
                    </a:ext>
                  </a:extLst>
                </a:gridCol>
              </a:tblGrid>
              <a:tr h="1984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Алюминий, кальций и транспарентные проводники на основе полимеров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метод магнетронного напыления, для полимерных материалов - методы печати или нанесения пленок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Разнообразие выбора материалов под различные требования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Прозрачность может быть снижена в сравнении с ITO, меньшая электропроводность или стабильность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Обычно менее дорого и проще в реализации по сравнению с более традиционными материалами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59837"/>
                  </a:ext>
                </a:extLst>
              </a:tr>
              <a:tr h="1984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>
                          <a:effectLst/>
                        </a:rPr>
                        <a:t>Графен</a:t>
                      </a:r>
                      <a:endParaRPr lang="ru-RU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метод химического осаждения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Высокая электропроводность, отличная прозрачность, высокая механическая прочность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Трудности в больших масштабах производства, высокая стоимость производства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Изготовление графена достаточно дорогое, и нанесение требует контроля температуры и других параметров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4132854228"/>
                  </a:ext>
                </a:extLst>
              </a:tr>
              <a:tr h="1763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>
                          <a:effectLst/>
                        </a:rPr>
                        <a:t>Углеродные нанотрубки</a:t>
                      </a:r>
                      <a:endParaRPr lang="ru-RU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метод химического осаждения или вакуумного напыления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Хорошая электропроводность, высокая прозрачность, механическая прочность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>
                          <a:effectLst/>
                        </a:rPr>
                        <a:t>Сложности с контролем качества и однородности, некоторые проблемы с диспергированием</a:t>
                      </a:r>
                      <a:endParaRPr lang="ru-RU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Процесс получения сложный и требует специализированного оборудования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290292948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55778"/>
            <a:ext cx="7886700" cy="59476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Календарный план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5DC69E9-BE3C-4C59-8AF5-80289CC53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37" y="693228"/>
            <a:ext cx="7565409" cy="59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5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55778"/>
            <a:ext cx="7886700" cy="59476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Устав (паспорт)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18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1C5DD98-E598-47CF-B270-E75861F51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18" y="588198"/>
            <a:ext cx="5430564" cy="613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474309"/>
            <a:ext cx="7886700" cy="112425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Смета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19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4D247C3-34EF-4D1C-AC2D-BB7F906A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Основные затраты связаны с закупкой материалов, процессами нанесения тонких пленок, обработкой и сборкой, что включает зарплаты сотрудников, энергозатраты, амортизацию оборудования и другие производственные расходы.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Для получения более точной стоимостной оценки производства OLED диодов требуется конкретный бизнес-план и доступ к деталям производственных процессов от производителей.</a:t>
            </a:r>
          </a:p>
        </p:txBody>
      </p:sp>
    </p:spTree>
    <p:extLst>
      <p:ext uri="{BB962C8B-B14F-4D97-AF65-F5344CB8AC3E}">
        <p14:creationId xmlns:p14="http://schemas.microsoft.com/office/powerpoint/2010/main" val="309335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411" y="78524"/>
            <a:ext cx="7886700" cy="817680"/>
          </a:xfrm>
        </p:spPr>
        <p:txBody>
          <a:bodyPr/>
          <a:lstStyle/>
          <a:p>
            <a:pPr algn="ctr"/>
            <a:r>
              <a:rPr lang="ru-RU" b="1" dirty="0"/>
              <a:t>Команда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630" y="852295"/>
            <a:ext cx="8461611" cy="57342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u="sng" dirty="0"/>
              <a:t>Ситникова А.О.</a:t>
            </a:r>
            <a:r>
              <a:rPr lang="ru-RU" sz="1800" dirty="0"/>
              <a:t> – руководитель проекта, координатор основных действий в команде, работа со всеми документами 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Акимова Ю.Е. – исполнитель проекта, обоснование выбора материала для создания тонких плёнок органических активных материалов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Глазов Н.И. – исполнитель проекта, обоснование выбора материала для изготовления прозрачных пленочных электрических контактов с омическими характеристиками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Панасюк Е.И. – исполнитель проекта, обоснование выбора материала для изготовления прозрачных пленочных электрических контактов с омическими характеристиками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Пепеляева К.Д. – исполнитель проекта, обзор патентных исследований в области технологии изготовления ОСИД, обзор литературы по теме проекта</a:t>
            </a:r>
          </a:p>
          <a:p>
            <a:pPr>
              <a:lnSpc>
                <a:spcPct val="100000"/>
              </a:lnSpc>
            </a:pPr>
            <a:r>
              <a:rPr lang="ru-RU" sz="1800" dirty="0" err="1"/>
              <a:t>Чжу</a:t>
            </a:r>
            <a:r>
              <a:rPr lang="ru-RU" sz="1800" dirty="0"/>
              <a:t> </a:t>
            </a:r>
            <a:r>
              <a:rPr lang="ru-RU" sz="1800" dirty="0" err="1"/>
              <a:t>Чэнкэ</a:t>
            </a:r>
            <a:r>
              <a:rPr lang="ru-RU" sz="1800" dirty="0"/>
              <a:t> – исполнитель проекта, обоснование выбора материала для создания тонких плёнок органических активных материалов</a:t>
            </a:r>
          </a:p>
          <a:p>
            <a:pPr>
              <a:lnSpc>
                <a:spcPct val="100000"/>
              </a:lnSpc>
            </a:pPr>
            <a:r>
              <a:rPr lang="ru-RU" sz="1800" dirty="0" err="1"/>
              <a:t>Сиукаева</a:t>
            </a:r>
            <a:r>
              <a:rPr lang="ru-RU" sz="1800" dirty="0"/>
              <a:t> М.Р. – исполнитель проекта, обоснование выбора органического материала для изготовления тонкопленочного диэлектрика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Старкова Л.А. – исполнитель проекта, обоснование выбора органического материала для изготовления тонкопленочного диэлектрика</a:t>
            </a:r>
          </a:p>
          <a:p>
            <a:pPr>
              <a:lnSpc>
                <a:spcPct val="100000"/>
              </a:lnSpc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281296"/>
            <a:ext cx="7886700" cy="79948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Командная работа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20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4D247C3-34EF-4D1C-AC2D-BB7F906A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45" y="1147786"/>
            <a:ext cx="8648131" cy="4351338"/>
          </a:xfrm>
        </p:spPr>
        <p:txBody>
          <a:bodyPr/>
          <a:lstStyle/>
          <a:p>
            <a:r>
              <a:rPr lang="ru-RU" dirty="0"/>
              <a:t>Доска </a:t>
            </a:r>
            <a:r>
              <a:rPr lang="en-US" dirty="0"/>
              <a:t>Trello</a:t>
            </a:r>
            <a:r>
              <a:rPr lang="ru-RU" dirty="0"/>
              <a:t>: </a:t>
            </a:r>
            <a:r>
              <a:rPr lang="de-DE" dirty="0">
                <a:hlinkClick r:id="rId2"/>
              </a:rPr>
              <a:t>https://trello.com/b/YqmRRw3M/oled-for-polytech</a:t>
            </a:r>
            <a:endParaRPr lang="ru-RU" dirty="0"/>
          </a:p>
          <a:p>
            <a:r>
              <a:rPr lang="ru-RU" dirty="0"/>
              <a:t>Репозиторий </a:t>
            </a:r>
            <a:r>
              <a:rPr lang="en-US" dirty="0"/>
              <a:t>GitHub:</a:t>
            </a:r>
            <a:r>
              <a:rPr lang="ru-RU" dirty="0"/>
              <a:t> </a:t>
            </a:r>
            <a:r>
              <a:rPr lang="de-DE" dirty="0">
                <a:hlinkClick r:id="rId3"/>
              </a:rPr>
              <a:t>https://github.com/Nikita-Glazov/OLED-for-Polytech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5D588D-3A16-445E-980F-90B89EE97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4" y="1946016"/>
            <a:ext cx="3011607" cy="17947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098D91-B457-4F22-80AB-D6A628DA9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13" y="3810488"/>
            <a:ext cx="3150048" cy="186307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A476855-8B71-456A-8B73-B560D1C56B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093"/>
          <a:stretch/>
        </p:blipFill>
        <p:spPr>
          <a:xfrm>
            <a:off x="4395267" y="1914541"/>
            <a:ext cx="3847981" cy="26645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49CE7E-B472-4DDA-B714-8860EC877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5267" y="4646085"/>
            <a:ext cx="3856937" cy="20549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CF2FE92-3FDC-4865-B1FB-0C429D6253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223" y="5744841"/>
            <a:ext cx="3780430" cy="9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2355"/>
          </a:xfrm>
        </p:spPr>
        <p:txBody>
          <a:bodyPr/>
          <a:lstStyle/>
          <a:p>
            <a:pPr algn="ctr"/>
            <a:r>
              <a:rPr lang="ru-RU" b="1" dirty="0"/>
              <a:t>Полученные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01254"/>
            <a:ext cx="7886700" cy="467570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Таким образом, опираясь на осуществленный обзор, для производства ОСИД были выбраны следующие материалы:</a:t>
            </a:r>
          </a:p>
          <a:p>
            <a:pPr algn="just"/>
            <a:r>
              <a:rPr lang="ru-RU" dirty="0"/>
              <a:t>Для создания тонких плёнок органических активных материалов – органический излучающий материал – </a:t>
            </a:r>
            <a:r>
              <a:rPr lang="ru-RU" dirty="0">
                <a:solidFill>
                  <a:srgbClr val="FF0000"/>
                </a:solidFill>
              </a:rPr>
              <a:t>поли(п-</a:t>
            </a:r>
            <a:r>
              <a:rPr lang="ru-RU" dirty="0" err="1">
                <a:solidFill>
                  <a:srgbClr val="FF0000"/>
                </a:solidFill>
              </a:rPr>
              <a:t>фениленвинилен</a:t>
            </a:r>
            <a:r>
              <a:rPr lang="ru-RU" dirty="0">
                <a:solidFill>
                  <a:srgbClr val="FF0000"/>
                </a:solidFill>
              </a:rPr>
              <a:t>) (PPV), поли(3,4-этилендиокситиофен) (PEDOT)</a:t>
            </a:r>
          </a:p>
          <a:p>
            <a:pPr algn="just"/>
            <a:r>
              <a:rPr lang="ru-RU" dirty="0"/>
              <a:t>Для изготовления тонкопленочного диэлектрика – </a:t>
            </a:r>
            <a:r>
              <a:rPr lang="ru-RU" dirty="0">
                <a:solidFill>
                  <a:srgbClr val="FF0000"/>
                </a:solidFill>
              </a:rPr>
              <a:t>полиимид</a:t>
            </a:r>
          </a:p>
          <a:p>
            <a:pPr algn="just"/>
            <a:r>
              <a:rPr lang="ru-RU" dirty="0"/>
              <a:t>Для изготовления прозрачных пленочных электрических контактов с омическими характеристиками – </a:t>
            </a:r>
            <a:r>
              <a:rPr lang="ru-RU" dirty="0">
                <a:solidFill>
                  <a:srgbClr val="FF0000"/>
                </a:solidFill>
              </a:rPr>
              <a:t>индиевое олово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дальнейшем может быть усовершенствован процесс производства органических светоизлучающих диодов, способствующий улучшению качества продукции и повышению конкурентоспособности на рынке, а также разработан технологический цикл.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469060"/>
            <a:ext cx="7886700" cy="3342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/>
              <a:t>Спасибо за внимание!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Ключевой проблемой является необходимость правильного выбора используемых в изучаемом ОСИД материалов, так как они напрямую влияют на его технические параметры и характеристики и, кроме того, должны соответствовать возможности использования аддитивной технологии при изготовлении ОСИД.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Цель проекта заключается в подборе и обосновании выбора современных материалов, которые будут использоваться в производстве органических светоизлучающих диодов (ОСИД/</a:t>
            </a:r>
            <a:r>
              <a:rPr lang="en-US" dirty="0"/>
              <a:t>OLED</a:t>
            </a:r>
            <a:r>
              <a:rPr lang="ru-RU" dirty="0"/>
              <a:t>). Основной упор делается на применении исключительно аддитивных технологий, что позволит оптимизировать процесс производства, повысить эффективность и уменьшить затраты.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результате исследований и анализа материалов в дальнейшем будет разработан новый процесс производства органических светоизлучающих диодов, способствующий улучшению качества продукции и повышению конкурентоспособности на рынке.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0426"/>
          </a:xfrm>
        </p:spPr>
        <p:txBody>
          <a:bodyPr/>
          <a:lstStyle/>
          <a:p>
            <a:pPr algn="ctr"/>
            <a:r>
              <a:rPr lang="ru-RU" b="1" dirty="0"/>
              <a:t>Предлагаемое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60143"/>
            <a:ext cx="7886700" cy="4916820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Среди наиболее актуальных тем исследований в области OLED можно выделить разработку новых материалов и структур, увеличение эффективности и яркости дисплеев, увеличение срока службы OLED, снижение затрат на производство и повышение экологической устойчивости технологии.</a:t>
            </a:r>
          </a:p>
          <a:p>
            <a:pPr algn="just"/>
            <a:r>
              <a:rPr lang="ru-RU" dirty="0"/>
              <a:t>Одними из перспективных инноваций для OLED стали TOLED и QDLED. Технология TOLED заключается в том, чтобы использовать не только прозрачный анод, но и прозрачный катод, делая таким образом весь элемент прозрачным для света. Технология же QDLED основывается на использовании квантовых точек. На основе TOLED также разработаны сложенные OLED (SOLED). </a:t>
            </a:r>
          </a:p>
          <a:p>
            <a:pPr algn="just"/>
            <a:r>
              <a:rPr lang="ru-RU" dirty="0"/>
              <a:t>Совершенствование технологий изготовления с каждым разом устраняет недостатки и открывает дополнительные возможности OLED.</a:t>
            </a:r>
          </a:p>
          <a:p>
            <a:pPr algn="just"/>
            <a:r>
              <a:rPr lang="ru-RU" u="sng" dirty="0"/>
              <a:t>Наш проект представляет обзор наиболее подходящих  материалов для использования при производстве OLED только аддитивных технологий. Предполагается, что это сможет снизить себестоимость производства.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15971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Обоснование выбора материала для создания тонких плёнок органических активных материалов в технологическом цикле изготовления органического светоизлучающего диода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636" y="2944311"/>
            <a:ext cx="4161714" cy="323265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Центральным элементом OLED являются тонкие плёнки органических активных материалов, которые обеспечивают электро-оптические свойства устройства. Выбор подходящих материалов играет решающую роль в обеспечении высокой производительности и стабильности OLED-дисплеев.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52C52C-DB9A-48CF-A3ED-7045E266DC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212" y="2944311"/>
            <a:ext cx="3759200" cy="26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84"/>
          </a:xfrm>
        </p:spPr>
        <p:txBody>
          <a:bodyPr>
            <a:normAutofit/>
          </a:bodyPr>
          <a:lstStyle/>
          <a:p>
            <a:r>
              <a:rPr lang="ru-RU" b="1" dirty="0"/>
              <a:t>1. Излучающие материалы (</a:t>
            </a:r>
            <a:r>
              <a:rPr lang="de-DE" b="1" dirty="0"/>
              <a:t>EML)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516" y="1451212"/>
            <a:ext cx="8124968" cy="486315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Излучающие материалы работают на основе явления электролюминесценции, при котором электрическая энергия преобразуется в световую. Когда на материал подается электрическое поле, электроны и дырки </a:t>
            </a:r>
            <a:r>
              <a:rPr lang="ru-RU" dirty="0" err="1"/>
              <a:t>рекомбинируют</a:t>
            </a:r>
            <a:r>
              <a:rPr lang="ru-RU" dirty="0"/>
              <a:t>, выделяя энергию в виде фотонов.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u="sng" dirty="0"/>
              <a:t>Типы излучающих материалов:</a:t>
            </a:r>
          </a:p>
          <a:p>
            <a:pPr algn="just"/>
            <a:r>
              <a:rPr lang="ru-RU" dirty="0"/>
              <a:t>Органические излучающие материалы (OLED)</a:t>
            </a:r>
          </a:p>
          <a:p>
            <a:pPr algn="just"/>
            <a:r>
              <a:rPr lang="ru-RU" dirty="0"/>
              <a:t>Неорганические излучающие материалы (</a:t>
            </a:r>
            <a:r>
              <a:rPr lang="de-DE" dirty="0"/>
              <a:t>LED)</a:t>
            </a:r>
            <a:endParaRPr lang="ru-RU" dirty="0"/>
          </a:p>
          <a:p>
            <a:pPr algn="just"/>
            <a:r>
              <a:rPr lang="ru-RU" dirty="0"/>
              <a:t>Квантовые точки (</a:t>
            </a:r>
            <a:r>
              <a:rPr lang="de-DE" dirty="0"/>
              <a:t>Quantum </a:t>
            </a:r>
            <a:r>
              <a:rPr lang="de-DE" dirty="0" err="1"/>
              <a:t>Dots</a:t>
            </a:r>
            <a:r>
              <a:rPr lang="de-DE" dirty="0"/>
              <a:t>):</a:t>
            </a:r>
            <a:r>
              <a:rPr lang="ru-RU" dirty="0"/>
              <a:t> кадмий-</a:t>
            </a:r>
            <a:r>
              <a:rPr lang="ru-RU" dirty="0" err="1"/>
              <a:t>селенидные</a:t>
            </a:r>
            <a:r>
              <a:rPr lang="ru-RU" dirty="0"/>
              <a:t> (</a:t>
            </a:r>
            <a:r>
              <a:rPr lang="de-DE" dirty="0" err="1"/>
              <a:t>CdSe</a:t>
            </a:r>
            <a:r>
              <a:rPr lang="de-DE" dirty="0"/>
              <a:t>) </a:t>
            </a:r>
            <a:r>
              <a:rPr lang="ru-RU" dirty="0"/>
              <a:t>квантовые точки</a:t>
            </a:r>
          </a:p>
          <a:p>
            <a:pPr algn="just"/>
            <a:r>
              <a:rPr lang="ru-RU" dirty="0"/>
              <a:t>Полимерные светодиоды (</a:t>
            </a:r>
            <a:r>
              <a:rPr lang="de-DE" dirty="0"/>
              <a:t>PLED):</a:t>
            </a:r>
            <a:r>
              <a:rPr lang="ru-RU" dirty="0"/>
              <a:t> поли(</a:t>
            </a:r>
            <a:r>
              <a:rPr lang="ru-RU" dirty="0" err="1"/>
              <a:t>фениленвинилен</a:t>
            </a:r>
            <a:r>
              <a:rPr lang="ru-RU" dirty="0"/>
              <a:t>) (PPV) и его производные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09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84"/>
          </a:xfrm>
        </p:spPr>
        <p:txBody>
          <a:bodyPr>
            <a:normAutofit/>
          </a:bodyPr>
          <a:lstStyle/>
          <a:p>
            <a:r>
              <a:rPr lang="ru-RU" b="1" dirty="0"/>
              <a:t>2. Транспортные материалы (ETL и HTL)</a:t>
            </a:r>
            <a:endParaRPr lang="de-DE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516" y="1451212"/>
            <a:ext cx="8124968" cy="486315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Электронные транспортные слои (ETL) и слои транспорта дырок (HTL) обеспечивают эффективное движение заряженных частиц в устройстве. Для смещения </a:t>
            </a:r>
            <a:r>
              <a:rPr lang="ru-RU" dirty="0" err="1"/>
              <a:t>излучательной</a:t>
            </a:r>
            <a:r>
              <a:rPr lang="ru-RU" dirty="0"/>
              <a:t> рекомбинации инжектированных зарядов из </a:t>
            </a:r>
            <a:r>
              <a:rPr lang="ru-RU" dirty="0" err="1"/>
              <a:t>приэлектродного</a:t>
            </a:r>
            <a:r>
              <a:rPr lang="ru-RU" dirty="0"/>
              <a:t> пространства используются транспортные слои. Транспортный слой представляет собой </a:t>
            </a:r>
            <a:r>
              <a:rPr lang="ru-RU" dirty="0" err="1"/>
              <a:t>молекулярнодопированные</a:t>
            </a:r>
            <a:r>
              <a:rPr lang="ru-RU" dirty="0"/>
              <a:t> полимеры, в которых в полимерную матрицу вводятся соединения с донорными и/или акцепторными свойствами, обеспечивающими транспорт дырок и/или электронов. </a:t>
            </a:r>
          </a:p>
          <a:p>
            <a:pPr marL="0" indent="0" algn="just">
              <a:buNone/>
            </a:pPr>
            <a:r>
              <a:rPr lang="ru-RU" dirty="0"/>
              <a:t>Примером электронного транспортного слоя может являться слой из 2-(4-бифенил)-5-(4- трет-</a:t>
            </a:r>
            <a:r>
              <a:rPr lang="ru-RU" dirty="0" err="1"/>
              <a:t>бутилфенил</a:t>
            </a:r>
            <a:r>
              <a:rPr lang="ru-RU" dirty="0"/>
              <a:t>)-1,3,4-оксадиазола (ФБД) </a:t>
            </a:r>
            <a:r>
              <a:rPr lang="ru-RU" dirty="0" err="1"/>
              <a:t>молекулярно</a:t>
            </a:r>
            <a:r>
              <a:rPr lang="ru-RU" dirty="0"/>
              <a:t> диспергированного в полиметилметакрилате (ПММА).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Полимеры, такие как поли(п-</a:t>
            </a:r>
            <a:r>
              <a:rPr lang="ru-RU" dirty="0" err="1"/>
              <a:t>фениленвинилен</a:t>
            </a:r>
            <a:r>
              <a:rPr lang="ru-RU" dirty="0"/>
              <a:t>), широко используются в качестве транспортных материалов благодаря их высокой мобильности и хорошей совместимости с другими слоями OLED.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B5C501-5300-433D-89FB-43315343B0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6415" y="4527787"/>
            <a:ext cx="37052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4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84"/>
          </a:xfrm>
        </p:spPr>
        <p:txBody>
          <a:bodyPr>
            <a:normAutofit/>
          </a:bodyPr>
          <a:lstStyle/>
          <a:p>
            <a:r>
              <a:rPr lang="ru-RU" b="1" dirty="0"/>
              <a:t>3. Блокирующие материалы</a:t>
            </a:r>
            <a:endParaRPr lang="de-DE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516" y="1451212"/>
            <a:ext cx="8124968" cy="486315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Блокирующие материалы являются ключевыми компонентами в современных оптоэлектронных устройствах, таких как светодиоды (LED), органические светодиоды (OLED) и солнечные элементы. Их основная функция заключается в улучшении работы устройства путем предотвращения нежелательной рекомбинации носителей заряда в определённых слоях. Это способствует повышению эффективности и долговечности устройств.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u="sng" dirty="0"/>
              <a:t>Типы блокирующих материалов:</a:t>
            </a:r>
          </a:p>
          <a:p>
            <a:pPr marL="0" indent="0" algn="just">
              <a:buNone/>
            </a:pPr>
            <a:r>
              <a:rPr lang="ru-RU" dirty="0"/>
              <a:t>1. Материалы для блокировки дырок (</a:t>
            </a:r>
            <a:r>
              <a:rPr lang="ru-RU" dirty="0" err="1"/>
              <a:t>Hole</a:t>
            </a:r>
            <a:r>
              <a:rPr lang="ru-RU" dirty="0"/>
              <a:t> </a:t>
            </a:r>
            <a:r>
              <a:rPr lang="ru-RU" dirty="0" err="1"/>
              <a:t>Blocking</a:t>
            </a:r>
            <a:r>
              <a:rPr lang="ru-RU" dirty="0"/>
              <a:t> </a:t>
            </a:r>
            <a:r>
              <a:rPr lang="ru-RU" dirty="0" err="1"/>
              <a:t>Materials</a:t>
            </a:r>
            <a:r>
              <a:rPr lang="ru-RU" dirty="0"/>
              <a:t>, HBM)</a:t>
            </a:r>
          </a:p>
          <a:p>
            <a:pPr marL="0" indent="0" algn="just">
              <a:buNone/>
            </a:pPr>
            <a:r>
              <a:rPr lang="ru-RU" dirty="0"/>
              <a:t>Основная функция: Предотвращение попадания дырок в слой, предназначенный для транспортировки электронов.</a:t>
            </a:r>
          </a:p>
          <a:p>
            <a:pPr marL="0" indent="0" algn="just">
              <a:buNone/>
            </a:pPr>
            <a:r>
              <a:rPr lang="ru-RU" dirty="0"/>
              <a:t>Примеры: Оксид цинка (</a:t>
            </a:r>
            <a:r>
              <a:rPr lang="ru-RU" dirty="0" err="1"/>
              <a:t>ZnO</a:t>
            </a:r>
            <a:r>
              <a:rPr lang="ru-RU" dirty="0"/>
              <a:t>): Широко используется в органических солнечных элементах и OLED-дисплеях благодаря своим хорошим электронным свойствам и прозрачности.</a:t>
            </a:r>
          </a:p>
          <a:p>
            <a:pPr marL="0" indent="0" algn="just">
              <a:buNone/>
            </a:pPr>
            <a:r>
              <a:rPr lang="ru-RU" dirty="0"/>
              <a:t>Фторированный поли(3,4-этилендиокситиофен) (F-PEDOT): Используется для улучшения стабильности и эффективности OLED.</a:t>
            </a:r>
          </a:p>
          <a:p>
            <a:pPr marL="0" indent="0" algn="just">
              <a:buNone/>
            </a:pPr>
            <a:r>
              <a:rPr lang="ru-RU" dirty="0"/>
              <a:t>2. Материалы для блокировки электронов (Electron </a:t>
            </a:r>
            <a:r>
              <a:rPr lang="ru-RU" dirty="0" err="1"/>
              <a:t>Blocking</a:t>
            </a:r>
            <a:r>
              <a:rPr lang="ru-RU" dirty="0"/>
              <a:t> </a:t>
            </a:r>
            <a:r>
              <a:rPr lang="ru-RU" dirty="0" err="1"/>
              <a:t>Materials</a:t>
            </a:r>
            <a:r>
              <a:rPr lang="ru-RU" dirty="0"/>
              <a:t>, EBM)</a:t>
            </a:r>
          </a:p>
          <a:p>
            <a:pPr marL="0" indent="0" algn="just">
              <a:buNone/>
            </a:pPr>
            <a:r>
              <a:rPr lang="ru-RU" dirty="0"/>
              <a:t>Основная функция: Предотвращение попадания электронов в слой, предназначенный для транспортировки дырок.</a:t>
            </a:r>
          </a:p>
          <a:p>
            <a:pPr marL="0" indent="0" algn="just">
              <a:buNone/>
            </a:pPr>
            <a:r>
              <a:rPr lang="ru-RU" dirty="0"/>
              <a:t>Примеры: Оксид алюминия (Al2O3): Часто применяется в светодиодах благодаря высокой барьерной энергии для электронов и химической стабильности.</a:t>
            </a:r>
          </a:p>
          <a:p>
            <a:pPr marL="0" indent="0" algn="just">
              <a:buNone/>
            </a:pPr>
            <a:r>
              <a:rPr lang="ru-RU" dirty="0" err="1"/>
              <a:t>Трис</a:t>
            </a:r>
            <a:r>
              <a:rPr lang="ru-RU" dirty="0"/>
              <a:t>(8-гидроксихинолин) алюминия (Alq3): Органический материал, широко используемый в OLED-дисплеях для повышения эффективности излучения.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231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1835</Words>
  <Application>Microsoft Office PowerPoint</Application>
  <PresentationFormat>Экран (4:3)</PresentationFormat>
  <Paragraphs>161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Тема Office</vt:lpstr>
      <vt:lpstr>Разработка технологического цикла изготовления органического светоизлучающего диода</vt:lpstr>
      <vt:lpstr>Команда проекта</vt:lpstr>
      <vt:lpstr>Идея проекта</vt:lpstr>
      <vt:lpstr>Цель проекта</vt:lpstr>
      <vt:lpstr>Предлагаемое решение</vt:lpstr>
      <vt:lpstr>Обоснование выбора материала для создания тонких плёнок органических активных материалов в технологическом цикле изготовления органического светоизлучающего диода</vt:lpstr>
      <vt:lpstr>1. Излучающие материалы (EML)</vt:lpstr>
      <vt:lpstr>2. Транспортные материалы (ETL и HTL)</vt:lpstr>
      <vt:lpstr>3. Блокирующие материалы</vt:lpstr>
      <vt:lpstr>Обоснование выбора органического материала для изготовления тонкопленочного диэлектрика</vt:lpstr>
      <vt:lpstr>Полиимиды в качестве тонкопленочных диэлектриков</vt:lpstr>
      <vt:lpstr>Полиимиды в качестве тонкопленочных диэлектриков</vt:lpstr>
      <vt:lpstr>Обоснование выбора материала для изготовления прозрачных пленочных электрических контактов с омическими характеристиками</vt:lpstr>
      <vt:lpstr>Преимущества и недостатки используемых материалов</vt:lpstr>
      <vt:lpstr>Способы нанесения материалов</vt:lpstr>
      <vt:lpstr>Способы нанесения материалов</vt:lpstr>
      <vt:lpstr>Календарный план проекта</vt:lpstr>
      <vt:lpstr>Устав (паспорт) проекта</vt:lpstr>
      <vt:lpstr>Смета проекта</vt:lpstr>
      <vt:lpstr>Командная работа</vt:lpstr>
      <vt:lpstr>Полученные результаты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Рецензент</dc:creator>
  <cp:lastModifiedBy>Sasha</cp:lastModifiedBy>
  <cp:revision>54</cp:revision>
  <dcterms:created xsi:type="dcterms:W3CDTF">2017-10-21T13:35:42Z</dcterms:created>
  <dcterms:modified xsi:type="dcterms:W3CDTF">2024-06-20T08:29:54Z</dcterms:modified>
</cp:coreProperties>
</file>