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0C65ACD-833D-4F6E-B38E-BA98CD176AC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61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8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67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54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6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5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5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EFE8-403E-4474-835C-90FD0EBBD6EE}" type="datetimeFigureOut">
              <a:rPr lang="ru-RU" smtClean="0"/>
              <a:pPr/>
              <a:t>15.03.2016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88EE-A742-42B5-BD32-460248DFE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ru-RU" b="1" dirty="0" smtClean="0"/>
              <a:t>Динамические структуры данных. Линейные списки.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b="1" dirty="0" err="1"/>
              <a:t>ph</a:t>
            </a:r>
            <a:r>
              <a:rPr lang="ru-RU" sz="2800" b="1" dirty="0"/>
              <a:t>-&gt;</a:t>
            </a:r>
            <a:r>
              <a:rPr lang="ru-RU" sz="2800" b="1" dirty="0" err="1"/>
              <a:t>next</a:t>
            </a:r>
            <a:r>
              <a:rPr lang="ru-RU" sz="2800" b="1" dirty="0"/>
              <a:t> = </a:t>
            </a:r>
            <a:r>
              <a:rPr lang="ru-RU" sz="2800" b="1" dirty="0" err="1"/>
              <a:t>pnew</a:t>
            </a:r>
            <a:r>
              <a:rPr lang="ru-RU" sz="2800" b="1" dirty="0"/>
              <a:t>; </a:t>
            </a:r>
            <a:r>
              <a:rPr lang="ru-RU" sz="2800" dirty="0">
                <a:solidFill>
                  <a:srgbClr val="00B050"/>
                </a:solidFill>
              </a:rPr>
              <a:t>// включение в начало непустого 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ru-RU" sz="2800" b="1" dirty="0" err="1" smtClean="0"/>
              <a:t>ph</a:t>
            </a:r>
            <a:r>
              <a:rPr lang="ru-RU" sz="2800" b="1" dirty="0" smtClean="0"/>
              <a:t> = </a:t>
            </a:r>
            <a:r>
              <a:rPr lang="ru-RU" sz="2800" b="1" dirty="0" err="1" smtClean="0"/>
              <a:t>pnew</a:t>
            </a:r>
            <a:r>
              <a:rPr lang="ru-RU" sz="2800" dirty="0" smtClean="0"/>
              <a:t>;</a:t>
            </a:r>
            <a:r>
              <a:rPr lang="ru-RU" sz="2800" b="1" dirty="0" smtClean="0"/>
              <a:t> </a:t>
            </a:r>
            <a:r>
              <a:rPr lang="en-US" sz="2800" b="1" dirty="0" smtClean="0"/>
              <a:t>		</a:t>
            </a:r>
            <a:r>
              <a:rPr lang="en-US" sz="2800" dirty="0" smtClean="0">
                <a:solidFill>
                  <a:srgbClr val="00B050"/>
                </a:solidFill>
              </a:rPr>
              <a:t>//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>
                <a:solidFill>
                  <a:srgbClr val="00B050"/>
                </a:solidFill>
              </a:rPr>
              <a:t>списка</a:t>
            </a:r>
            <a:endParaRPr lang="ru-RU" sz="2800" dirty="0">
              <a:solidFill>
                <a:srgbClr val="00B050"/>
              </a:solidFill>
            </a:endParaRPr>
          </a:p>
          <a:p>
            <a:endParaRPr lang="en-US" sz="2800" b="1" dirty="0"/>
          </a:p>
          <a:p>
            <a:r>
              <a:rPr lang="ru-RU" sz="2800" b="1" dirty="0" err="1"/>
              <a:t>pnew</a:t>
            </a:r>
            <a:r>
              <a:rPr lang="ru-RU" sz="2800" b="1" dirty="0"/>
              <a:t>-&gt;</a:t>
            </a:r>
            <a:r>
              <a:rPr lang="ru-RU" sz="2800" b="1" dirty="0" err="1"/>
              <a:t>next</a:t>
            </a:r>
            <a:r>
              <a:rPr lang="ru-RU" sz="2800" b="1" dirty="0"/>
              <a:t> = NULL; </a:t>
            </a:r>
            <a:r>
              <a:rPr lang="ru-RU" sz="2800" dirty="0">
                <a:solidFill>
                  <a:srgbClr val="00B050"/>
                </a:solidFill>
              </a:rPr>
              <a:t>// включение в конец непустого </a:t>
            </a:r>
            <a:endParaRPr lang="ru-RU" sz="2800" dirty="0" smtClean="0">
              <a:solidFill>
                <a:srgbClr val="00B050"/>
              </a:solidFill>
            </a:endParaRPr>
          </a:p>
          <a:p>
            <a:r>
              <a:rPr lang="ru-RU" sz="2800" b="1" dirty="0" err="1" smtClean="0"/>
              <a:t>pred</a:t>
            </a:r>
            <a:r>
              <a:rPr lang="ru-RU" sz="2800" b="1" dirty="0" smtClean="0"/>
              <a:t>-</a:t>
            </a:r>
            <a:r>
              <a:rPr lang="ru-RU" sz="2800" b="1" dirty="0"/>
              <a:t>&gt;</a:t>
            </a:r>
            <a:r>
              <a:rPr lang="ru-RU" sz="2800" b="1" dirty="0" err="1"/>
              <a:t>next</a:t>
            </a:r>
            <a:r>
              <a:rPr lang="ru-RU" sz="2800" b="1" dirty="0"/>
              <a:t> = </a:t>
            </a:r>
            <a:r>
              <a:rPr lang="ru-RU" sz="2800" b="1" dirty="0" err="1"/>
              <a:t>pnew</a:t>
            </a:r>
            <a:r>
              <a:rPr lang="ru-RU" sz="2800" b="1" dirty="0"/>
              <a:t>; </a:t>
            </a:r>
            <a:r>
              <a:rPr lang="en-US" sz="2800" b="1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//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>
                <a:solidFill>
                  <a:srgbClr val="00B050"/>
                </a:solidFill>
              </a:rPr>
              <a:t>списка</a:t>
            </a:r>
          </a:p>
          <a:p>
            <a:endParaRPr lang="ru-RU" sz="2800" dirty="0"/>
          </a:p>
          <a:p>
            <a:r>
              <a:rPr lang="ru-RU" sz="2800" b="1" dirty="0" err="1"/>
              <a:t>pred</a:t>
            </a:r>
            <a:r>
              <a:rPr lang="ru-RU" sz="2800" b="1" dirty="0"/>
              <a:t>-&gt;</a:t>
            </a:r>
            <a:r>
              <a:rPr lang="ru-RU" sz="2800" b="1" dirty="0" err="1"/>
              <a:t>next</a:t>
            </a:r>
            <a:r>
              <a:rPr lang="ru-RU" sz="2800" b="1" dirty="0"/>
              <a:t> = p-&gt;</a:t>
            </a:r>
            <a:r>
              <a:rPr lang="ru-RU" sz="2800" b="1" dirty="0" err="1"/>
              <a:t>next</a:t>
            </a:r>
            <a:r>
              <a:rPr lang="ru-RU" sz="2800" b="1" dirty="0"/>
              <a:t>; </a:t>
            </a:r>
            <a:r>
              <a:rPr lang="ru-RU" sz="2800" dirty="0">
                <a:solidFill>
                  <a:srgbClr val="00B050"/>
                </a:solidFill>
              </a:rPr>
              <a:t>// исключение текущего элемента списка (не первого)</a:t>
            </a:r>
          </a:p>
          <a:p>
            <a:r>
              <a:rPr lang="ru-RU" sz="2800" b="1" dirty="0" err="1"/>
              <a:t>pnew</a:t>
            </a:r>
            <a:r>
              <a:rPr lang="ru-RU" sz="2800" b="1" dirty="0"/>
              <a:t>-&gt;</a:t>
            </a:r>
            <a:r>
              <a:rPr lang="ru-RU" sz="2800" b="1" dirty="0" err="1"/>
              <a:t>next</a:t>
            </a:r>
            <a:r>
              <a:rPr lang="ru-RU" sz="2800" b="1" dirty="0"/>
              <a:t> = p-&gt;</a:t>
            </a:r>
            <a:r>
              <a:rPr lang="ru-RU" sz="2800" b="1" dirty="0" err="1"/>
              <a:t>next</a:t>
            </a:r>
            <a:r>
              <a:rPr lang="ru-RU" sz="2800" b="1" dirty="0"/>
              <a:t>; </a:t>
            </a:r>
            <a:r>
              <a:rPr lang="ru-RU" sz="2800" dirty="0">
                <a:solidFill>
                  <a:srgbClr val="00B050"/>
                </a:solidFill>
              </a:rPr>
              <a:t>// включение после текущего</a:t>
            </a:r>
          </a:p>
          <a:p>
            <a:r>
              <a:rPr lang="ru-RU" sz="2800" b="1" dirty="0"/>
              <a:t>p-&gt;</a:t>
            </a:r>
            <a:r>
              <a:rPr lang="ru-RU" sz="2800" b="1" dirty="0" err="1"/>
              <a:t>next</a:t>
            </a:r>
            <a:r>
              <a:rPr lang="ru-RU" sz="2800" b="1" dirty="0"/>
              <a:t> = </a:t>
            </a:r>
            <a:r>
              <a:rPr lang="ru-RU" sz="2800" b="1" dirty="0" err="1"/>
              <a:t>pnew</a:t>
            </a:r>
            <a:r>
              <a:rPr lang="ru-RU" sz="2800" b="1" dirty="0"/>
              <a:t>; </a:t>
            </a:r>
            <a:r>
              <a:rPr lang="ru-RU" sz="2800" dirty="0">
                <a:solidFill>
                  <a:srgbClr val="00B050"/>
                </a:solidFill>
              </a:rPr>
              <a:t>// элемента</a:t>
            </a:r>
            <a:r>
              <a:rPr lang="ru-RU" sz="2800" dirty="0"/>
              <a:t> </a:t>
            </a:r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4000" dirty="0" smtClean="0"/>
              <a:t>Работа со списками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839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dirty="0"/>
              <a:t>О</a:t>
            </a:r>
            <a:r>
              <a:rPr lang="ru-RU" dirty="0" smtClean="0"/>
              <a:t>перации </a:t>
            </a:r>
            <a:r>
              <a:rPr lang="ru-RU" dirty="0"/>
              <a:t>в двусвязном списке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6064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struct</a:t>
            </a:r>
            <a:r>
              <a:rPr lang="en-US" b="1" dirty="0"/>
              <a:t>      list2</a:t>
            </a:r>
            <a:endParaRPr lang="ru-RU" b="1" dirty="0"/>
          </a:p>
          <a:p>
            <a:r>
              <a:rPr lang="en-US" b="1" dirty="0"/>
              <a:t>      {</a:t>
            </a:r>
            <a:endParaRPr lang="ru-RU" b="1" dirty="0"/>
          </a:p>
          <a:p>
            <a:r>
              <a:rPr lang="en-US" b="1" dirty="0"/>
              <a:t>      list2 *next,*</a:t>
            </a:r>
            <a:r>
              <a:rPr lang="en-US" b="1" dirty="0" err="1"/>
              <a:t>pred</a:t>
            </a:r>
            <a:r>
              <a:rPr lang="en-US" b="1" dirty="0"/>
              <a:t>;</a:t>
            </a:r>
            <a:endParaRPr lang="ru-RU" b="1" dirty="0"/>
          </a:p>
          <a:p>
            <a:r>
              <a:rPr lang="en-US" b="1" dirty="0"/>
              <a:t>      </a:t>
            </a:r>
            <a:r>
              <a:rPr lang="en-US" b="1" dirty="0" err="1"/>
              <a:t>int</a:t>
            </a:r>
            <a:r>
              <a:rPr lang="en-US" b="1" dirty="0"/>
              <a:t>   </a:t>
            </a:r>
            <a:r>
              <a:rPr lang="en-US" b="1" dirty="0" err="1"/>
              <a:t>val</a:t>
            </a:r>
            <a:r>
              <a:rPr lang="en-US" b="1" dirty="0"/>
              <a:t>;</a:t>
            </a:r>
            <a:endParaRPr lang="ru-RU" b="1" dirty="0"/>
          </a:p>
          <a:p>
            <a:r>
              <a:rPr lang="en-US" b="1" dirty="0"/>
              <a:t>      } *</a:t>
            </a:r>
            <a:r>
              <a:rPr lang="en-US" b="1" dirty="0" err="1"/>
              <a:t>ph</a:t>
            </a:r>
            <a:r>
              <a:rPr lang="en-US" b="1" dirty="0"/>
              <a:t>, *p, *</a:t>
            </a:r>
            <a:r>
              <a:rPr lang="en-US" b="1" dirty="0" err="1"/>
              <a:t>pnew</a:t>
            </a:r>
            <a:r>
              <a:rPr lang="en-US" b="1" dirty="0"/>
              <a:t>;</a:t>
            </a:r>
            <a:endParaRPr lang="ru-RU" b="1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b="1" dirty="0" err="1"/>
              <a:t>pnew</a:t>
            </a:r>
            <a:r>
              <a:rPr lang="ru-RU" b="1" dirty="0"/>
              <a:t>-&gt;</a:t>
            </a:r>
            <a:r>
              <a:rPr lang="ru-RU" b="1" dirty="0" err="1"/>
              <a:t>pred</a:t>
            </a:r>
            <a:r>
              <a:rPr lang="ru-RU" b="1" dirty="0"/>
              <a:t> = p;         </a:t>
            </a:r>
            <a:r>
              <a:rPr lang="ru-RU" dirty="0">
                <a:solidFill>
                  <a:srgbClr val="00B050"/>
                </a:solidFill>
              </a:rPr>
              <a:t>// включение после текущего</a:t>
            </a:r>
          </a:p>
          <a:p>
            <a:r>
              <a:rPr lang="en-US" b="1" dirty="0" err="1"/>
              <a:t>pnew</a:t>
            </a:r>
            <a:r>
              <a:rPr lang="en-US" b="1" dirty="0"/>
              <a:t>-&gt;next = p-&gt;next;</a:t>
            </a:r>
            <a:r>
              <a:rPr lang="en-US" dirty="0"/>
              <a:t>   </a:t>
            </a:r>
            <a:r>
              <a:rPr lang="en-US" dirty="0">
                <a:solidFill>
                  <a:srgbClr val="00B050"/>
                </a:solidFill>
              </a:rPr>
              <a:t>// </a:t>
            </a:r>
            <a:r>
              <a:rPr lang="ru-RU" dirty="0">
                <a:solidFill>
                  <a:srgbClr val="00B050"/>
                </a:solidFill>
              </a:rPr>
              <a:t>элемента</a:t>
            </a:r>
          </a:p>
          <a:p>
            <a:r>
              <a:rPr lang="en-US" b="1" dirty="0"/>
              <a:t>p-&gt;next-&gt;</a:t>
            </a:r>
            <a:r>
              <a:rPr lang="en-US" b="1" dirty="0" err="1"/>
              <a:t>pred</a:t>
            </a:r>
            <a:r>
              <a:rPr lang="en-US" b="1" dirty="0"/>
              <a:t> = </a:t>
            </a:r>
            <a:r>
              <a:rPr lang="en-US" b="1" dirty="0" err="1"/>
              <a:t>pnew</a:t>
            </a:r>
            <a:r>
              <a:rPr lang="en-US" b="1" dirty="0"/>
              <a:t>;</a:t>
            </a:r>
            <a:endParaRPr lang="ru-RU" b="1" dirty="0"/>
          </a:p>
          <a:p>
            <a:r>
              <a:rPr lang="en-US" b="1" dirty="0"/>
              <a:t>p-&gt;next = </a:t>
            </a:r>
            <a:r>
              <a:rPr lang="en-US" b="1" dirty="0" err="1"/>
              <a:t>pnew</a:t>
            </a:r>
            <a:r>
              <a:rPr lang="en-US" b="1" dirty="0"/>
              <a:t>;</a:t>
            </a:r>
            <a:endParaRPr lang="ru-RU" b="1" dirty="0"/>
          </a:p>
          <a:p>
            <a:r>
              <a:rPr lang="en-US" b="1" dirty="0"/>
              <a:t>p-&gt;</a:t>
            </a:r>
            <a:r>
              <a:rPr lang="en-US" b="1" dirty="0" err="1"/>
              <a:t>pred</a:t>
            </a:r>
            <a:r>
              <a:rPr lang="en-US" b="1" dirty="0"/>
              <a:t>-&gt;next = p-&gt;next;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ru-RU" dirty="0">
                <a:solidFill>
                  <a:srgbClr val="00B050"/>
                </a:solidFill>
              </a:rPr>
              <a:t>исключение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ru-RU" dirty="0">
                <a:solidFill>
                  <a:srgbClr val="00B050"/>
                </a:solidFill>
              </a:rPr>
              <a:t>текущего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ru-RU" dirty="0">
                <a:solidFill>
                  <a:srgbClr val="00B050"/>
                </a:solidFill>
              </a:rPr>
              <a:t>элемента</a:t>
            </a:r>
          </a:p>
          <a:p>
            <a:r>
              <a:rPr lang="ru-RU" b="1" dirty="0"/>
              <a:t>p-&gt;</a:t>
            </a:r>
            <a:r>
              <a:rPr lang="ru-RU" b="1" dirty="0" err="1"/>
              <a:t>next</a:t>
            </a:r>
            <a:r>
              <a:rPr lang="ru-RU" b="1" dirty="0"/>
              <a:t>-&gt;</a:t>
            </a:r>
            <a:r>
              <a:rPr lang="ru-RU" b="1" dirty="0" err="1"/>
              <a:t>pred</a:t>
            </a:r>
            <a:r>
              <a:rPr lang="ru-RU" b="1" dirty="0"/>
              <a:t> = p-&gt;</a:t>
            </a:r>
            <a:r>
              <a:rPr lang="ru-RU" b="1" dirty="0" err="1"/>
              <a:t>pred</a:t>
            </a:r>
            <a:r>
              <a:rPr lang="ru-RU" b="1" dirty="0"/>
              <a:t>; </a:t>
            </a:r>
            <a:r>
              <a:rPr lang="ru-RU" dirty="0">
                <a:solidFill>
                  <a:srgbClr val="00B050"/>
                </a:solidFill>
              </a:rPr>
              <a:t>// из середины списка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Способы формирования </a:t>
            </a:r>
            <a:r>
              <a:rPr lang="ru-RU" sz="3200" b="1" dirty="0" smtClean="0"/>
              <a:t>списков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79296" cy="5217443"/>
          </a:xfrm>
        </p:spPr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1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ru-RU" dirty="0">
                <a:solidFill>
                  <a:srgbClr val="0070C0"/>
                </a:solidFill>
              </a:rPr>
              <a:t> Элементы - обычные </a:t>
            </a:r>
            <a:r>
              <a:rPr lang="ru-RU" b="1" dirty="0">
                <a:solidFill>
                  <a:srgbClr val="0070C0"/>
                </a:solidFill>
              </a:rPr>
              <a:t>переменные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en-US" b="1" dirty="0" err="1"/>
              <a:t>struct</a:t>
            </a:r>
            <a:r>
              <a:rPr lang="en-US" b="1" dirty="0"/>
              <a:t> list</a:t>
            </a:r>
            <a:endParaRPr lang="ru-RU" dirty="0"/>
          </a:p>
          <a:p>
            <a:r>
              <a:rPr lang="en-US" b="1" dirty="0"/>
              <a:t> { list *next;</a:t>
            </a:r>
            <a:endParaRPr lang="ru-RU" dirty="0"/>
          </a:p>
          <a:p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val</a:t>
            </a:r>
            <a:r>
              <a:rPr lang="en-US" b="1" dirty="0"/>
              <a:t>;</a:t>
            </a:r>
            <a:endParaRPr lang="ru-RU" dirty="0"/>
          </a:p>
          <a:p>
            <a:r>
              <a:rPr lang="en-US" b="1" dirty="0"/>
              <a:t> } a={0, NULL}, b={1, &amp;a}, c={2, &amp;b}, *</a:t>
            </a:r>
            <a:r>
              <a:rPr lang="en-US" b="1" dirty="0" err="1"/>
              <a:t>ph</a:t>
            </a:r>
            <a:r>
              <a:rPr lang="en-US" b="1" dirty="0"/>
              <a:t> = &amp;c;</a:t>
            </a:r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Способы формирования </a:t>
            </a:r>
            <a:r>
              <a:rPr lang="ru-RU" sz="3200" b="1" dirty="0" smtClean="0"/>
              <a:t>списков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070C0"/>
                </a:solidFill>
              </a:rPr>
              <a:t>2. Элементы списка создаются в </a:t>
            </a:r>
            <a:r>
              <a:rPr lang="ru-RU" sz="2800" i="1" dirty="0">
                <a:solidFill>
                  <a:srgbClr val="0070C0"/>
                </a:solidFill>
              </a:rPr>
              <a:t>обычном </a:t>
            </a:r>
            <a:r>
              <a:rPr lang="ru-RU" sz="2800" i="1" dirty="0" smtClean="0">
                <a:solidFill>
                  <a:srgbClr val="0070C0"/>
                </a:solidFill>
              </a:rPr>
              <a:t>массиве</a:t>
            </a:r>
          </a:p>
          <a:p>
            <a:r>
              <a:rPr lang="ru-RU" sz="2800" b="1" dirty="0" err="1"/>
              <a:t>struct</a:t>
            </a:r>
            <a:r>
              <a:rPr lang="ru-RU" sz="2800" b="1" dirty="0"/>
              <a:t>      </a:t>
            </a:r>
            <a:r>
              <a:rPr lang="ru-RU" sz="2800" b="1" dirty="0" err="1"/>
              <a:t>list</a:t>
            </a:r>
            <a:r>
              <a:rPr lang="ru-RU" sz="2800" b="1" dirty="0"/>
              <a:t>  A[100],*</a:t>
            </a:r>
            <a:r>
              <a:rPr lang="ru-RU" sz="2800" b="1" dirty="0" err="1"/>
              <a:t>ph</a:t>
            </a:r>
            <a:r>
              <a:rPr lang="ru-RU" sz="2800" b="1" dirty="0"/>
              <a:t>;</a:t>
            </a:r>
            <a:r>
              <a:rPr lang="ru-RU" sz="2800" dirty="0"/>
              <a:t> </a:t>
            </a:r>
            <a:r>
              <a:rPr lang="ru-RU" sz="2800" dirty="0">
                <a:solidFill>
                  <a:srgbClr val="00B050"/>
                </a:solidFill>
              </a:rPr>
              <a:t>// Создать список из</a:t>
            </a:r>
          </a:p>
          <a:p>
            <a:r>
              <a:rPr lang="ru-RU" sz="2800" b="1" dirty="0" err="1"/>
              <a:t>for</a:t>
            </a:r>
            <a:r>
              <a:rPr lang="ru-RU" sz="2800" b="1" dirty="0"/>
              <a:t> (i=0; i&lt;99; i++)</a:t>
            </a:r>
            <a:r>
              <a:rPr lang="ru-RU" sz="2800" dirty="0"/>
              <a:t>         </a:t>
            </a:r>
            <a:r>
              <a:rPr lang="ru-RU" sz="2800" dirty="0">
                <a:solidFill>
                  <a:srgbClr val="00B050"/>
                </a:solidFill>
              </a:rPr>
              <a:t>// элементов, размещенных</a:t>
            </a:r>
          </a:p>
          <a:p>
            <a:r>
              <a:rPr lang="ru-RU" sz="2800" dirty="0"/>
              <a:t>     </a:t>
            </a:r>
            <a:r>
              <a:rPr lang="ru-RU" sz="2800" b="1" dirty="0"/>
              <a:t> {  </a:t>
            </a:r>
            <a:r>
              <a:rPr lang="ru-RU" sz="2800" dirty="0"/>
              <a:t>                     </a:t>
            </a:r>
            <a:r>
              <a:rPr lang="ru-RU" sz="2800" dirty="0" smtClean="0"/>
              <a:t>	</a:t>
            </a:r>
            <a:r>
              <a:rPr lang="ru-RU" sz="2800" dirty="0" smtClean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в статическом массиве</a:t>
            </a:r>
          </a:p>
          <a:p>
            <a:r>
              <a:rPr lang="ru-RU" sz="2800" dirty="0"/>
              <a:t>      </a:t>
            </a:r>
            <a:r>
              <a:rPr lang="ru-RU" sz="2800" b="1" dirty="0"/>
              <a:t>A[i].</a:t>
            </a:r>
            <a:r>
              <a:rPr lang="ru-RU" sz="2800" b="1" dirty="0" err="1"/>
              <a:t>next</a:t>
            </a:r>
            <a:r>
              <a:rPr lang="ru-RU" sz="2800" b="1" dirty="0"/>
              <a:t> = A+i+1;</a:t>
            </a:r>
          </a:p>
          <a:p>
            <a:r>
              <a:rPr lang="ru-RU" sz="2800" b="1" dirty="0"/>
              <a:t>      </a:t>
            </a:r>
            <a:r>
              <a:rPr lang="en-US" sz="2800" b="1" dirty="0"/>
              <a:t>A[</a:t>
            </a:r>
            <a:r>
              <a:rPr lang="en-US" sz="2800" b="1" dirty="0" err="1"/>
              <a:t>i</a:t>
            </a:r>
            <a:r>
              <a:rPr lang="en-US" sz="2800" b="1" dirty="0"/>
              <a:t>].</a:t>
            </a:r>
            <a:r>
              <a:rPr lang="en-US" sz="2800" b="1" dirty="0" err="1"/>
              <a:t>val</a:t>
            </a:r>
            <a:r>
              <a:rPr lang="en-US" sz="2800" b="1" dirty="0"/>
              <a:t> = </a:t>
            </a:r>
            <a:r>
              <a:rPr lang="en-US" sz="2800" b="1" dirty="0" err="1"/>
              <a:t>i</a:t>
            </a:r>
            <a:r>
              <a:rPr lang="en-US" sz="2800" b="1" dirty="0"/>
              <a:t>;</a:t>
            </a:r>
            <a:endParaRPr lang="ru-RU" sz="2800" b="1" dirty="0"/>
          </a:p>
          <a:p>
            <a:r>
              <a:rPr lang="en-US" sz="2800" b="1" dirty="0"/>
              <a:t>      }</a:t>
            </a:r>
            <a:endParaRPr lang="ru-RU" sz="2800" b="1" dirty="0"/>
          </a:p>
          <a:p>
            <a:r>
              <a:rPr lang="en-US" sz="2800" b="1" dirty="0"/>
              <a:t>A[99].next = NULL;</a:t>
            </a:r>
            <a:endParaRPr lang="ru-RU" sz="2800" b="1" dirty="0"/>
          </a:p>
          <a:p>
            <a:r>
              <a:rPr lang="ru-RU" sz="2800" b="1" dirty="0" err="1"/>
              <a:t>ph</a:t>
            </a:r>
            <a:r>
              <a:rPr lang="ru-RU" sz="2800" b="1" dirty="0"/>
              <a:t> = A;</a:t>
            </a:r>
          </a:p>
          <a:p>
            <a:pPr marL="0" indent="0">
              <a:buNone/>
            </a:pPr>
            <a:endParaRPr lang="ru-RU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dirty="0"/>
              <a:t>3. Элементы списка являются динамическими переменными, связи между ними устанавливаются </a:t>
            </a:r>
            <a:r>
              <a:rPr lang="ru-RU" sz="2800" dirty="0" err="1" smtClean="0"/>
              <a:t>программно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list  *</a:t>
            </a:r>
            <a:r>
              <a:rPr lang="en-US" b="1" dirty="0" err="1"/>
              <a:t>InsertFirst</a:t>
            </a:r>
            <a:r>
              <a:rPr lang="en-US" b="1" dirty="0"/>
              <a:t>(list *</a:t>
            </a:r>
            <a:r>
              <a:rPr lang="en-US" b="1" dirty="0" err="1"/>
              <a:t>ph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n)</a:t>
            </a:r>
            <a:endParaRPr lang="ru-RU" b="1" dirty="0"/>
          </a:p>
          <a:p>
            <a:r>
              <a:rPr lang="ru-RU" dirty="0">
                <a:solidFill>
                  <a:srgbClr val="00B050"/>
                </a:solidFill>
              </a:rPr>
              <a:t>//       Включить в начало списка</a:t>
            </a:r>
          </a:p>
          <a:p>
            <a:r>
              <a:rPr lang="ru-RU" dirty="0">
                <a:solidFill>
                  <a:srgbClr val="00B050"/>
                </a:solidFill>
              </a:rPr>
              <a:t>//    </a:t>
            </a:r>
            <a:r>
              <a:rPr lang="en-US" dirty="0" err="1">
                <a:solidFill>
                  <a:srgbClr val="00B050"/>
                </a:solidFill>
              </a:rPr>
              <a:t>ph</a:t>
            </a:r>
            <a:r>
              <a:rPr lang="ru-RU" dirty="0">
                <a:solidFill>
                  <a:srgbClr val="00B050"/>
                </a:solidFill>
              </a:rPr>
              <a:t> - заголовок списка</a:t>
            </a:r>
          </a:p>
          <a:p>
            <a:r>
              <a:rPr lang="ru-RU" dirty="0">
                <a:solidFill>
                  <a:srgbClr val="00B050"/>
                </a:solidFill>
              </a:rPr>
              <a:t>//    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ru-RU" dirty="0">
                <a:solidFill>
                  <a:srgbClr val="00B050"/>
                </a:solidFill>
              </a:rPr>
              <a:t> - Значение элемента списка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//</a:t>
            </a:r>
          </a:p>
          <a:p>
            <a:r>
              <a:rPr lang="ru-RU" b="1" dirty="0" smtClean="0"/>
              <a:t>{ </a:t>
            </a:r>
            <a:r>
              <a:rPr lang="ru-RU" b="1" dirty="0" err="1"/>
              <a:t>list</a:t>
            </a:r>
            <a:r>
              <a:rPr lang="ru-RU" b="1" dirty="0"/>
              <a:t> *</a:t>
            </a:r>
            <a:r>
              <a:rPr lang="ru-RU" b="1" dirty="0" err="1"/>
              <a:t>pnew</a:t>
            </a:r>
            <a:r>
              <a:rPr lang="ru-RU" b="1" dirty="0"/>
              <a:t>;                                  </a:t>
            </a:r>
          </a:p>
          <a:p>
            <a:r>
              <a:rPr lang="ru-RU" b="1" dirty="0" err="1"/>
              <a:t>pnew</a:t>
            </a:r>
            <a:r>
              <a:rPr lang="ru-RU" b="1" dirty="0"/>
              <a:t> = </a:t>
            </a:r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b="1" dirty="0" err="1"/>
              <a:t>list</a:t>
            </a:r>
            <a:r>
              <a:rPr lang="ru-RU" b="1" dirty="0"/>
              <a:t>;    </a:t>
            </a:r>
            <a:r>
              <a:rPr lang="ru-RU" dirty="0"/>
              <a:t>                  </a:t>
            </a:r>
            <a:r>
              <a:rPr lang="ru-RU" dirty="0">
                <a:solidFill>
                  <a:srgbClr val="00B050"/>
                </a:solidFill>
              </a:rPr>
              <a:t>// Создать элемент списка -</a:t>
            </a:r>
          </a:p>
          <a:p>
            <a:r>
              <a:rPr lang="ru-RU" b="1" dirty="0" err="1"/>
              <a:t>pnew</a:t>
            </a:r>
            <a:r>
              <a:rPr lang="ru-RU" b="1" dirty="0"/>
              <a:t>-&gt;</a:t>
            </a:r>
            <a:r>
              <a:rPr lang="ru-RU" b="1" dirty="0" err="1"/>
              <a:t>val</a:t>
            </a:r>
            <a:r>
              <a:rPr lang="ru-RU" b="1" dirty="0"/>
              <a:t> = n; </a:t>
            </a:r>
            <a:r>
              <a:rPr lang="ru-RU" dirty="0"/>
              <a:t>              </a:t>
            </a:r>
            <a:r>
              <a:rPr lang="ru-RU" dirty="0">
                <a:solidFill>
                  <a:srgbClr val="00B050"/>
                </a:solidFill>
              </a:rPr>
              <a:t>// динамическую переменную,</a:t>
            </a:r>
          </a:p>
          <a:p>
            <a:r>
              <a:rPr lang="ru-RU" b="1" dirty="0" err="1"/>
              <a:t>pnew</a:t>
            </a:r>
            <a:r>
              <a:rPr lang="ru-RU" b="1" dirty="0"/>
              <a:t>-&gt;</a:t>
            </a:r>
            <a:r>
              <a:rPr lang="ru-RU" b="1" dirty="0" err="1"/>
              <a:t>next</a:t>
            </a:r>
            <a:r>
              <a:rPr lang="ru-RU" b="1" dirty="0"/>
              <a:t> = *</a:t>
            </a:r>
            <a:r>
              <a:rPr lang="ru-RU" b="1" dirty="0" err="1"/>
              <a:t>ph</a:t>
            </a:r>
            <a:r>
              <a:rPr lang="ru-RU" b="1" dirty="0"/>
              <a:t>;</a:t>
            </a:r>
            <a:r>
              <a:rPr lang="ru-RU" dirty="0"/>
              <a:t>                  </a:t>
            </a:r>
            <a:r>
              <a:rPr lang="ru-RU" dirty="0">
                <a:solidFill>
                  <a:srgbClr val="00B050"/>
                </a:solidFill>
              </a:rPr>
              <a:t> // заполнить его и</a:t>
            </a:r>
          </a:p>
          <a:p>
            <a:r>
              <a:rPr lang="ru-RU" b="1" dirty="0" err="1"/>
              <a:t>ph</a:t>
            </a:r>
            <a:r>
              <a:rPr lang="ru-RU" b="1" dirty="0"/>
              <a:t> = </a:t>
            </a:r>
            <a:r>
              <a:rPr lang="ru-RU" b="1" dirty="0" err="1"/>
              <a:t>pnew</a:t>
            </a:r>
            <a:r>
              <a:rPr lang="ru-RU" b="1" dirty="0"/>
              <a:t>; </a:t>
            </a:r>
            <a:r>
              <a:rPr lang="ru-RU" dirty="0"/>
              <a:t>      </a:t>
            </a:r>
            <a:r>
              <a:rPr lang="ru-RU" dirty="0">
                <a:solidFill>
                  <a:srgbClr val="00B050"/>
                </a:solidFill>
              </a:rPr>
              <a:t>                   // поместить в начало списка</a:t>
            </a:r>
          </a:p>
          <a:p>
            <a:r>
              <a:rPr lang="ru-RU" b="1" dirty="0" err="1"/>
              <a:t>return</a:t>
            </a:r>
            <a:r>
              <a:rPr lang="ru-RU" b="1" dirty="0"/>
              <a:t> </a:t>
            </a:r>
            <a:r>
              <a:rPr lang="ru-RU" b="1" dirty="0" err="1"/>
              <a:t>ph</a:t>
            </a:r>
            <a:r>
              <a:rPr lang="ru-RU" b="1" dirty="0"/>
              <a:t>;</a:t>
            </a:r>
            <a:r>
              <a:rPr lang="ru-RU" dirty="0"/>
              <a:t>           </a:t>
            </a:r>
            <a:r>
              <a:rPr lang="ru-RU" dirty="0">
                <a:solidFill>
                  <a:srgbClr val="00B050"/>
                </a:solidFill>
              </a:rPr>
              <a:t>        // вернуть новый заголовок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16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3600" b="1" dirty="0"/>
              <a:t>Проблема концов списка и циклические </a:t>
            </a:r>
            <a:r>
              <a:rPr lang="ru-RU" sz="3600" b="1" dirty="0" smtClean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-список пустой;</a:t>
            </a:r>
          </a:p>
          <a:p>
            <a:r>
              <a:rPr lang="ru-RU" dirty="0"/>
              <a:t> -элемент единственный;</a:t>
            </a:r>
          </a:p>
          <a:p>
            <a:r>
              <a:rPr lang="ru-RU" dirty="0"/>
              <a:t> -элемент в начале списка;</a:t>
            </a:r>
          </a:p>
          <a:p>
            <a:r>
              <a:rPr lang="ru-RU" dirty="0"/>
              <a:t> -элемент в конце списка;</a:t>
            </a:r>
          </a:p>
          <a:p>
            <a:r>
              <a:rPr lang="ru-RU" dirty="0"/>
              <a:t> -элемент в середине списка.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53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600" dirty="0"/>
              <a:t>Слияние</a:t>
            </a:r>
            <a:r>
              <a:rPr lang="ru-RU" sz="4800" dirty="0"/>
              <a:t> </a:t>
            </a:r>
            <a:r>
              <a:rPr lang="ru-RU" sz="3600" dirty="0"/>
              <a:t>двух списков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слияния заключается в формировании из двух списков одного - она аналогична операции сцепления строк. </a:t>
            </a:r>
          </a:p>
        </p:txBody>
      </p:sp>
    </p:spTree>
    <p:extLst>
      <p:ext uri="{BB962C8B-B14F-4D97-AF65-F5344CB8AC3E}">
        <p14:creationId xmlns:p14="http://schemas.microsoft.com/office/powerpoint/2010/main" val="212774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40750" cy="642918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Мультисписки</a:t>
            </a:r>
          </a:p>
        </p:txBody>
      </p:sp>
      <p:pic>
        <p:nvPicPr>
          <p:cNvPr id="56323" name="Picture 4" descr="pic5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14678" y="520700"/>
            <a:ext cx="5759450" cy="6337300"/>
          </a:xfrm>
          <a:solidFill>
            <a:srgbClr val="CCFFCC"/>
          </a:solidFill>
        </p:spPr>
      </p:pic>
      <p:sp>
        <p:nvSpPr>
          <p:cNvPr id="56324" name="Прямоугольник 3"/>
          <p:cNvSpPr>
            <a:spLocks noChangeArrowheads="1"/>
          </p:cNvSpPr>
          <p:nvPr/>
        </p:nvSpPr>
        <p:spPr bwMode="auto">
          <a:xfrm>
            <a:off x="285750" y="928688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sz="2800"/>
              <a:t>                             </a:t>
            </a:r>
          </a:p>
        </p:txBody>
      </p:sp>
      <p:sp>
        <p:nvSpPr>
          <p:cNvPr id="56325" name="Прямоугольник 4"/>
          <p:cNvSpPr>
            <a:spLocks noChangeArrowheads="1"/>
          </p:cNvSpPr>
          <p:nvPr/>
        </p:nvSpPr>
        <p:spPr bwMode="auto">
          <a:xfrm>
            <a:off x="2286000" y="2459038"/>
            <a:ext cx="4572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endParaRPr lang="ru-RU"/>
          </a:p>
        </p:txBody>
      </p:sp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3313113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>
              <a:defRPr/>
            </a:pPr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экономия памяти (при множестве списков информационная часть существует в единственном экземпляре)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целостность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2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4000" b="1" dirty="0" smtClean="0"/>
              <a:t>Нелинейные разветвленные списки</a:t>
            </a:r>
          </a:p>
        </p:txBody>
      </p:sp>
      <p:sp>
        <p:nvSpPr>
          <p:cNvPr id="4741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ru-RU" sz="3600" dirty="0" smtClean="0"/>
              <a:t>Нелинейным разветвленным списком является список, элементами которого могут быть тоже списки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ru-RU" sz="5400" dirty="0" smtClean="0"/>
              <a:t> (</a:t>
            </a:r>
            <a:r>
              <a:rPr lang="ru-RU" sz="5400" dirty="0" err="1" smtClean="0"/>
              <a:t>a</a:t>
            </a:r>
            <a:r>
              <a:rPr lang="ru-RU" sz="5400" dirty="0" smtClean="0"/>
              <a:t>,(</a:t>
            </a:r>
            <a:r>
              <a:rPr lang="ru-RU" sz="5400" dirty="0" err="1" smtClean="0"/>
              <a:t>b,c,d</a:t>
            </a:r>
            <a:r>
              <a:rPr lang="ru-RU" sz="5400" dirty="0" smtClean="0"/>
              <a:t>),</a:t>
            </a:r>
            <a:r>
              <a:rPr lang="ru-RU" sz="5400" dirty="0" err="1" smtClean="0"/>
              <a:t>e</a:t>
            </a:r>
            <a:r>
              <a:rPr lang="ru-RU" sz="5400" dirty="0" smtClean="0"/>
              <a:t>,(</a:t>
            </a:r>
            <a:r>
              <a:rPr lang="ru-RU" sz="5400" dirty="0" err="1" smtClean="0"/>
              <a:t>f,g</a:t>
            </a:r>
            <a:r>
              <a:rPr lang="ru-RU" sz="5400" dirty="0" smtClean="0"/>
              <a:t>))          </a:t>
            </a:r>
            <a:endParaRPr lang="en-US" sz="54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ru-RU" sz="5400" dirty="0" smtClean="0"/>
              <a:t>( )         </a:t>
            </a:r>
            <a:endParaRPr lang="en-US" sz="54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ru-RU" sz="5400" dirty="0" smtClean="0"/>
              <a:t> ((</a:t>
            </a:r>
            <a:r>
              <a:rPr lang="ru-RU" sz="5400" dirty="0" err="1" smtClean="0"/>
              <a:t>a</a:t>
            </a:r>
            <a:r>
              <a:rPr lang="ru-RU" sz="5400" dirty="0" smtClean="0"/>
              <a:t>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830" y="-130034"/>
            <a:ext cx="9662350" cy="712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 descr="pic5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481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sp>
        <p:nvSpPr>
          <p:cNvPr id="59395" name="Прямоугольник 2"/>
          <p:cNvSpPr>
            <a:spLocks noChangeArrowheads="1"/>
          </p:cNvSpPr>
          <p:nvPr/>
        </p:nvSpPr>
        <p:spPr bwMode="auto">
          <a:xfrm>
            <a:off x="107504" y="4857750"/>
            <a:ext cx="8784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dirty="0"/>
              <a:t>последовательность </a:t>
            </a:r>
            <a:r>
              <a:rPr lang="ru-RU" sz="3600" dirty="0" smtClean="0"/>
              <a:t>списков </a:t>
            </a:r>
            <a:r>
              <a:rPr lang="ru-RU" sz="3600" dirty="0"/>
              <a:t>(подсписков</a:t>
            </a:r>
            <a:r>
              <a:rPr lang="ru-RU" sz="3600" dirty="0" smtClean="0"/>
              <a:t>) 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Rot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Характеристики нелинейных списков</a:t>
            </a:r>
          </a:p>
        </p:txBody>
      </p:sp>
      <p:sp>
        <p:nvSpPr>
          <p:cNvPr id="476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i="1" dirty="0" smtClean="0"/>
              <a:t>Порядок.</a:t>
            </a:r>
            <a:r>
              <a:rPr lang="ru-RU" dirty="0" smtClean="0"/>
              <a:t>  </a:t>
            </a:r>
            <a:r>
              <a:rPr lang="ru-RU" dirty="0" smtClean="0"/>
              <a:t>(а</a:t>
            </a:r>
            <a:r>
              <a:rPr lang="en-US" dirty="0" smtClean="0"/>
              <a:t>….</a:t>
            </a:r>
            <a:r>
              <a:rPr lang="en-US" dirty="0" smtClean="0"/>
              <a:t>d)</a:t>
            </a:r>
          </a:p>
          <a:p>
            <a:pPr eaLnBrk="1" hangingPunct="1">
              <a:defRPr/>
            </a:pPr>
            <a:r>
              <a:rPr lang="ru-RU" b="1" i="1" dirty="0" smtClean="0"/>
              <a:t>Глубина -</a:t>
            </a:r>
            <a:r>
              <a:rPr lang="ru-RU" dirty="0" smtClean="0"/>
              <a:t> максимальный уровень, приписываемый элементам внутри списка или внутри любого подсписка в списке (2) </a:t>
            </a:r>
            <a:endParaRPr lang="en-US" dirty="0" smtClean="0"/>
          </a:p>
          <a:p>
            <a:pPr eaLnBrk="1" hangingPunct="1">
              <a:defRPr/>
            </a:pPr>
            <a:r>
              <a:rPr lang="ru-RU" b="1" i="1" dirty="0" smtClean="0"/>
              <a:t>Длина </a:t>
            </a:r>
            <a:r>
              <a:rPr lang="ru-RU" dirty="0" smtClean="0"/>
              <a:t>- это число элементов уровня 1 в списке</a:t>
            </a:r>
            <a:r>
              <a:rPr lang="en-US" dirty="0" smtClean="0"/>
              <a:t> (</a:t>
            </a:r>
            <a:r>
              <a:rPr lang="ru-RU" dirty="0" smtClean="0"/>
              <a:t>4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0"/>
            <a:ext cx="8540750" cy="68580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ru-RU" dirty="0" smtClean="0"/>
              <a:t> Выражение:               </a:t>
            </a: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ru-RU" dirty="0" smtClean="0"/>
              <a:t>  (</a:t>
            </a:r>
            <a:r>
              <a:rPr lang="ru-RU" dirty="0" err="1" smtClean="0"/>
              <a:t>a+b</a:t>
            </a:r>
            <a:r>
              <a:rPr lang="ru-RU" dirty="0" smtClean="0"/>
              <a:t>)*(c-(d/e))+f</a:t>
            </a: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ru-RU" dirty="0" smtClean="0"/>
              <a:t>будет вычисляться в следующем порядке:        </a:t>
            </a:r>
            <a:r>
              <a:rPr lang="en-US" dirty="0" smtClean="0"/>
              <a:t> </a:t>
            </a:r>
            <a:r>
              <a:rPr lang="pt-BR" dirty="0" smtClean="0"/>
              <a:t>a+b    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dirty="0" smtClean="0"/>
              <a:t>   d/e    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dirty="0" smtClean="0"/>
              <a:t>   c-(d/e)  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dirty="0" smtClean="0"/>
              <a:t>   (a+b)*(c-d/e)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dirty="0" smtClean="0"/>
              <a:t>  </a:t>
            </a:r>
            <a:r>
              <a:rPr lang="ru-RU" dirty="0" smtClean="0"/>
              <a:t>(</a:t>
            </a:r>
            <a:r>
              <a:rPr lang="ru-RU" dirty="0" err="1" smtClean="0"/>
              <a:t>a+b</a:t>
            </a:r>
            <a:r>
              <a:rPr lang="ru-RU" dirty="0" smtClean="0"/>
              <a:t>)*(</a:t>
            </a:r>
            <a:r>
              <a:rPr lang="ru-RU" dirty="0" err="1" smtClean="0"/>
              <a:t>c-d</a:t>
            </a:r>
            <a:r>
              <a:rPr lang="ru-RU" dirty="0" smtClean="0"/>
              <a:t>/</a:t>
            </a:r>
            <a:r>
              <a:rPr lang="ru-RU" dirty="0" err="1" smtClean="0"/>
              <a:t>e</a:t>
            </a:r>
            <a:r>
              <a:rPr lang="ru-RU" dirty="0" smtClean="0"/>
              <a:t>)+</a:t>
            </a:r>
            <a:r>
              <a:rPr lang="ru-RU" dirty="0" err="1" smtClean="0"/>
              <a:t>f</a:t>
            </a:r>
            <a:r>
              <a:rPr lang="ru-RU" dirty="0" smtClean="0"/>
              <a:t> </a:t>
            </a: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ru-RU" dirty="0" smtClean="0"/>
              <a:t>(((</a:t>
            </a:r>
            <a:r>
              <a:rPr lang="ru-RU" dirty="0" err="1" smtClean="0"/>
              <a:t>a,+,b</a:t>
            </a:r>
            <a:r>
              <a:rPr lang="ru-RU" dirty="0" smtClean="0"/>
              <a:t>),*,(c,-,(d,/,e</a:t>
            </a:r>
            <a:r>
              <a:rPr lang="ru-RU" dirty="0" smtClean="0"/>
              <a:t>))),+,</a:t>
            </a:r>
            <a:r>
              <a:rPr lang="ru-RU" dirty="0" smtClean="0"/>
              <a:t>f)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 descr="pic5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0"/>
            <a:ext cx="6985000" cy="67262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40466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200" dirty="0"/>
              <a:t>Формирование односвязного списка из </a:t>
            </a:r>
            <a:r>
              <a:rPr lang="ru-RU" sz="3200" dirty="0" smtClean="0"/>
              <a:t>букв</a:t>
            </a: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 fontScale="32500" lnSpcReduction="20000"/>
          </a:bodyPr>
          <a:lstStyle/>
          <a:p>
            <a:pPr lvl="1"/>
            <a:r>
              <a:rPr lang="en-US" sz="5800" b="1" dirty="0" smtClean="0"/>
              <a:t>        #include&lt;</a:t>
            </a:r>
            <a:r>
              <a:rPr lang="en-US" sz="5800" b="1" dirty="0" err="1" smtClean="0"/>
              <a:t>iostream</a:t>
            </a:r>
            <a:r>
              <a:rPr lang="en-US" sz="5800" b="1" dirty="0" smtClean="0"/>
              <a:t>&gt;	using </a:t>
            </a:r>
            <a:r>
              <a:rPr lang="en-US" sz="5800" b="1" dirty="0"/>
              <a:t>namespace </a:t>
            </a:r>
            <a:r>
              <a:rPr lang="en-US" sz="5800" b="1" dirty="0" err="1"/>
              <a:t>std</a:t>
            </a:r>
            <a:r>
              <a:rPr lang="en-US" sz="5800" b="1" dirty="0" smtClean="0"/>
              <a:t>; </a:t>
            </a:r>
          </a:p>
          <a:p>
            <a:r>
              <a:rPr lang="en-US" sz="7100" b="1" dirty="0" err="1" smtClean="0">
                <a:solidFill>
                  <a:srgbClr val="0070C0"/>
                </a:solidFill>
              </a:rPr>
              <a:t>struct</a:t>
            </a:r>
            <a:r>
              <a:rPr lang="en-US" sz="7100" b="1" dirty="0" smtClean="0">
                <a:solidFill>
                  <a:srgbClr val="0070C0"/>
                </a:solidFill>
              </a:rPr>
              <a:t> </a:t>
            </a:r>
            <a:r>
              <a:rPr lang="en-US" sz="7100" b="1" dirty="0" err="1"/>
              <a:t>Lst</a:t>
            </a:r>
            <a:r>
              <a:rPr lang="en-US" sz="7100" b="1" dirty="0"/>
              <a:t> { </a:t>
            </a:r>
            <a:r>
              <a:rPr lang="en-US" sz="7100" b="1" dirty="0">
                <a:solidFill>
                  <a:srgbClr val="0070C0"/>
                </a:solidFill>
              </a:rPr>
              <a:t>char</a:t>
            </a:r>
            <a:r>
              <a:rPr lang="en-US" sz="7100" b="1" dirty="0"/>
              <a:t> </a:t>
            </a:r>
            <a:r>
              <a:rPr lang="en-US" sz="7100" b="1" dirty="0" err="1"/>
              <a:t>dt</a:t>
            </a:r>
            <a:r>
              <a:rPr lang="en-US" sz="7100" b="1" dirty="0"/>
              <a:t>;  </a:t>
            </a:r>
            <a:r>
              <a:rPr lang="en-US" sz="7100" b="1" dirty="0" err="1" smtClean="0"/>
              <a:t>Lst</a:t>
            </a:r>
            <a:r>
              <a:rPr lang="en-US" sz="7100" b="1" dirty="0"/>
              <a:t>* </a:t>
            </a:r>
            <a:r>
              <a:rPr lang="en-US" sz="7100" b="1" dirty="0" err="1"/>
              <a:t>nxt</a:t>
            </a:r>
            <a:r>
              <a:rPr lang="en-US" sz="7100" b="1" dirty="0" smtClean="0"/>
              <a:t>; </a:t>
            </a:r>
            <a:r>
              <a:rPr lang="ru-RU" sz="7100" b="1" dirty="0" smtClean="0"/>
              <a:t>};</a:t>
            </a:r>
            <a:endParaRPr lang="ru-RU" sz="7100" dirty="0"/>
          </a:p>
          <a:p>
            <a:r>
              <a:rPr lang="ru-RU" sz="7100" b="1" dirty="0" err="1">
                <a:solidFill>
                  <a:srgbClr val="0070C0"/>
                </a:solidFill>
              </a:rPr>
              <a:t>void</a:t>
            </a:r>
            <a:r>
              <a:rPr lang="ru-RU" sz="7100" b="1" dirty="0">
                <a:solidFill>
                  <a:srgbClr val="0070C0"/>
                </a:solidFill>
              </a:rPr>
              <a:t> </a:t>
            </a:r>
            <a:r>
              <a:rPr lang="ru-RU" sz="7100" b="1" dirty="0" err="1">
                <a:solidFill>
                  <a:srgbClr val="0070C0"/>
                </a:solidFill>
              </a:rPr>
              <a:t>main</a:t>
            </a:r>
            <a:r>
              <a:rPr lang="ru-RU" sz="7100" b="1" dirty="0">
                <a:solidFill>
                  <a:srgbClr val="0070C0"/>
                </a:solidFill>
              </a:rPr>
              <a:t> </a:t>
            </a:r>
            <a:r>
              <a:rPr lang="ru-RU" sz="7100" b="1" dirty="0"/>
              <a:t>( )</a:t>
            </a:r>
            <a:endParaRPr lang="ru-RU" sz="7100" dirty="0"/>
          </a:p>
          <a:p>
            <a:r>
              <a:rPr lang="ru-RU" sz="7100" b="1" dirty="0"/>
              <a:t>{ </a:t>
            </a:r>
            <a:r>
              <a:rPr lang="ru-RU" sz="7100" b="1" dirty="0" err="1"/>
              <a:t>Lst</a:t>
            </a:r>
            <a:r>
              <a:rPr lang="ru-RU" sz="7100" b="1" dirty="0"/>
              <a:t> *</a:t>
            </a:r>
            <a:r>
              <a:rPr lang="ru-RU" sz="7100" b="1" dirty="0" err="1"/>
              <a:t>ph</a:t>
            </a:r>
            <a:r>
              <a:rPr lang="ru-RU" sz="7100" b="1" dirty="0"/>
              <a:t> = 0;              </a:t>
            </a:r>
            <a:r>
              <a:rPr lang="ru-RU" sz="7100" dirty="0"/>
              <a:t>//указатель на начало списка</a:t>
            </a:r>
          </a:p>
          <a:p>
            <a:r>
              <a:rPr lang="en-US" sz="7100" b="1" dirty="0" err="1"/>
              <a:t>Lst</a:t>
            </a:r>
            <a:r>
              <a:rPr lang="en-US" sz="7100" b="1" dirty="0"/>
              <a:t> *p;  </a:t>
            </a:r>
            <a:r>
              <a:rPr lang="en-US" sz="7100" b="1" dirty="0">
                <a:solidFill>
                  <a:srgbClr val="0070C0"/>
                </a:solidFill>
              </a:rPr>
              <a:t>char</a:t>
            </a:r>
            <a:r>
              <a:rPr lang="en-US" sz="7100" b="1" dirty="0"/>
              <a:t> b;</a:t>
            </a:r>
            <a:endParaRPr lang="ru-RU" sz="7100" dirty="0"/>
          </a:p>
          <a:p>
            <a:r>
              <a:rPr lang="en-US" sz="7100" b="1" dirty="0">
                <a:solidFill>
                  <a:srgbClr val="0070C0"/>
                </a:solidFill>
              </a:rPr>
              <a:t>for</a:t>
            </a:r>
            <a:r>
              <a:rPr lang="en-US" sz="7100" b="1" dirty="0"/>
              <a:t> (</a:t>
            </a:r>
            <a:r>
              <a:rPr lang="en-US" sz="7100" b="1" dirty="0" err="1">
                <a:solidFill>
                  <a:srgbClr val="0070C0"/>
                </a:solidFill>
              </a:rPr>
              <a:t>int</a:t>
            </a:r>
            <a:r>
              <a:rPr lang="en-US" sz="7100" b="1" dirty="0">
                <a:solidFill>
                  <a:srgbClr val="0070C0"/>
                </a:solidFill>
              </a:rPr>
              <a:t> </a:t>
            </a:r>
            <a:r>
              <a:rPr lang="en-US" sz="7100" b="1" dirty="0" err="1"/>
              <a:t>i</a:t>
            </a:r>
            <a:r>
              <a:rPr lang="en-US" sz="7100" b="1" dirty="0"/>
              <a:t> = 0; </a:t>
            </a:r>
            <a:r>
              <a:rPr lang="en-US" sz="7100" b="1" dirty="0" err="1"/>
              <a:t>i</a:t>
            </a:r>
            <a:r>
              <a:rPr lang="en-US" sz="7100" b="1" dirty="0"/>
              <a:t>&lt; 4;  </a:t>
            </a:r>
            <a:r>
              <a:rPr lang="en-US" sz="7100" b="1" dirty="0" err="1"/>
              <a:t>i</a:t>
            </a:r>
            <a:r>
              <a:rPr lang="en-US" sz="7100" b="1" dirty="0"/>
              <a:t>++)     </a:t>
            </a:r>
            <a:r>
              <a:rPr lang="en-US" sz="7100" dirty="0"/>
              <a:t>//</a:t>
            </a:r>
            <a:r>
              <a:rPr lang="ru-RU" sz="7100" dirty="0"/>
              <a:t>создание списка из</a:t>
            </a:r>
            <a:r>
              <a:rPr lang="en-US" sz="7100" dirty="0"/>
              <a:t> 4 </a:t>
            </a:r>
            <a:r>
              <a:rPr lang="ru-RU" sz="7100" dirty="0"/>
              <a:t>элем</a:t>
            </a:r>
            <a:r>
              <a:rPr lang="en-US" sz="7100" dirty="0"/>
              <a:t>.</a:t>
            </a:r>
            <a:endParaRPr lang="ru-RU" sz="7100" dirty="0"/>
          </a:p>
          <a:p>
            <a:r>
              <a:rPr lang="en-US" sz="7100" b="1" dirty="0"/>
              <a:t>{ </a:t>
            </a:r>
            <a:r>
              <a:rPr lang="en-US" sz="7100" b="1" dirty="0" err="1">
                <a:solidFill>
                  <a:srgbClr val="0070C0"/>
                </a:solidFill>
              </a:rPr>
              <a:t>cout</a:t>
            </a:r>
            <a:r>
              <a:rPr lang="en-US" sz="7100" b="1" dirty="0"/>
              <a:t>&lt;&lt;"Letter ";   </a:t>
            </a:r>
            <a:r>
              <a:rPr lang="en-US" sz="7100" b="1" dirty="0" err="1"/>
              <a:t>cin</a:t>
            </a:r>
            <a:r>
              <a:rPr lang="en-US" sz="7100" b="1" dirty="0"/>
              <a:t>&gt;&gt;b; </a:t>
            </a:r>
            <a:endParaRPr lang="ru-RU" sz="7100" dirty="0"/>
          </a:p>
          <a:p>
            <a:r>
              <a:rPr lang="en-US" sz="7100" b="1" dirty="0"/>
              <a:t>p</a:t>
            </a:r>
            <a:r>
              <a:rPr lang="ru-RU" sz="7100" b="1" dirty="0"/>
              <a:t> = </a:t>
            </a:r>
            <a:r>
              <a:rPr lang="en-US" sz="7100" b="1" dirty="0">
                <a:solidFill>
                  <a:srgbClr val="0070C0"/>
                </a:solidFill>
              </a:rPr>
              <a:t>new</a:t>
            </a:r>
            <a:r>
              <a:rPr lang="en-US" sz="7100" b="1" dirty="0"/>
              <a:t> </a:t>
            </a:r>
            <a:r>
              <a:rPr lang="en-US" sz="7100" b="1" dirty="0" err="1"/>
              <a:t>Lst</a:t>
            </a:r>
            <a:r>
              <a:rPr lang="ru-RU" sz="7100" b="1" dirty="0"/>
              <a:t>;                      </a:t>
            </a:r>
            <a:r>
              <a:rPr lang="ru-RU" sz="7100" dirty="0"/>
              <a:t>//новый элемент списка</a:t>
            </a:r>
          </a:p>
          <a:p>
            <a:r>
              <a:rPr lang="ru-RU" sz="7100" b="1" dirty="0"/>
              <a:t>p-&gt;</a:t>
            </a:r>
            <a:r>
              <a:rPr lang="ru-RU" sz="7100" b="1" dirty="0" err="1"/>
              <a:t>dt</a:t>
            </a:r>
            <a:r>
              <a:rPr lang="ru-RU" sz="7100" b="1" dirty="0"/>
              <a:t> = b; </a:t>
            </a:r>
            <a:endParaRPr lang="ru-RU" sz="7100" dirty="0"/>
          </a:p>
          <a:p>
            <a:r>
              <a:rPr lang="ru-RU" sz="7100" b="1" dirty="0"/>
              <a:t>    p-&gt;</a:t>
            </a:r>
            <a:r>
              <a:rPr lang="ru-RU" sz="7100" b="1" dirty="0" err="1"/>
              <a:t>nxt</a:t>
            </a:r>
            <a:r>
              <a:rPr lang="ru-RU" sz="7100" b="1" dirty="0"/>
              <a:t> = </a:t>
            </a:r>
            <a:r>
              <a:rPr lang="ru-RU" sz="7100" b="1" dirty="0" err="1"/>
              <a:t>ph</a:t>
            </a:r>
            <a:r>
              <a:rPr lang="ru-RU" sz="7100" b="1" dirty="0"/>
              <a:t> ;</a:t>
            </a:r>
            <a:r>
              <a:rPr lang="ru-RU" sz="7100" dirty="0"/>
              <a:t>// </a:t>
            </a:r>
            <a:r>
              <a:rPr lang="ru-RU" sz="7100" dirty="0" err="1"/>
              <a:t>присоед</a:t>
            </a:r>
            <a:r>
              <a:rPr lang="ru-RU" sz="7100" dirty="0"/>
              <a:t>. новый элемент к началу </a:t>
            </a:r>
          </a:p>
          <a:p>
            <a:r>
              <a:rPr lang="ru-RU" sz="7100" b="1" dirty="0" err="1"/>
              <a:t>ph</a:t>
            </a:r>
            <a:r>
              <a:rPr lang="ru-RU" sz="7100" b="1" dirty="0"/>
              <a:t> =p;  </a:t>
            </a:r>
            <a:endParaRPr lang="ru-RU" sz="7100" dirty="0"/>
          </a:p>
          <a:p>
            <a:r>
              <a:rPr lang="ru-RU" sz="7100" b="1" dirty="0"/>
              <a:t>    }</a:t>
            </a:r>
            <a:endParaRPr lang="ru-RU" sz="7100" dirty="0"/>
          </a:p>
          <a:p>
            <a:r>
              <a:rPr lang="ru-RU" sz="7100" b="1" dirty="0"/>
              <a:t>  p = </a:t>
            </a:r>
            <a:r>
              <a:rPr lang="ru-RU" sz="7100" b="1" dirty="0" err="1"/>
              <a:t>ph</a:t>
            </a:r>
            <a:r>
              <a:rPr lang="ru-RU" sz="7100" b="1" dirty="0"/>
              <a:t>;   </a:t>
            </a:r>
            <a:endParaRPr lang="ru-RU" sz="7100" dirty="0"/>
          </a:p>
          <a:p>
            <a:r>
              <a:rPr lang="ru-RU" sz="7100" b="1" dirty="0" err="1">
                <a:solidFill>
                  <a:srgbClr val="0070C0"/>
                </a:solidFill>
              </a:rPr>
              <a:t>while</a:t>
            </a:r>
            <a:r>
              <a:rPr lang="ru-RU" sz="7100" b="1" dirty="0">
                <a:solidFill>
                  <a:srgbClr val="0070C0"/>
                </a:solidFill>
              </a:rPr>
              <a:t> </a:t>
            </a:r>
            <a:r>
              <a:rPr lang="ru-RU" sz="7100" b="1" dirty="0"/>
              <a:t>(p)              </a:t>
            </a:r>
            <a:r>
              <a:rPr lang="ru-RU" sz="7100" dirty="0"/>
              <a:t>//пройти список и вывести элементы</a:t>
            </a:r>
          </a:p>
          <a:p>
            <a:r>
              <a:rPr lang="en-US" sz="7100" b="1" dirty="0"/>
              <a:t>{ </a:t>
            </a:r>
            <a:r>
              <a:rPr lang="en-US" sz="7100" b="1" dirty="0" err="1">
                <a:solidFill>
                  <a:srgbClr val="0070C0"/>
                </a:solidFill>
              </a:rPr>
              <a:t>cout</a:t>
            </a:r>
            <a:r>
              <a:rPr lang="en-US" sz="7100" b="1" dirty="0"/>
              <a:t>&lt;&lt;p -&gt;</a:t>
            </a:r>
            <a:r>
              <a:rPr lang="en-US" sz="7100" b="1" dirty="0" err="1"/>
              <a:t>dt</a:t>
            </a:r>
            <a:r>
              <a:rPr lang="en-US" sz="7100" b="1" dirty="0"/>
              <a:t>&lt;&lt;' '; </a:t>
            </a:r>
            <a:r>
              <a:rPr lang="en-US" sz="7100" b="1" dirty="0" smtClean="0"/>
              <a:t>      </a:t>
            </a:r>
            <a:r>
              <a:rPr lang="en-US" sz="7100" b="1" dirty="0"/>
              <a:t>p = p -&gt;</a:t>
            </a:r>
            <a:r>
              <a:rPr lang="en-US" sz="7100" b="1" dirty="0" err="1"/>
              <a:t>nxt</a:t>
            </a:r>
            <a:r>
              <a:rPr lang="en-US" sz="7100" b="1" dirty="0">
                <a:solidFill>
                  <a:srgbClr val="0070C0"/>
                </a:solidFill>
              </a:rPr>
              <a:t>;  }</a:t>
            </a:r>
            <a:endParaRPr lang="ru-RU" sz="7100" dirty="0">
              <a:solidFill>
                <a:srgbClr val="0070C0"/>
              </a:solidFill>
            </a:endParaRPr>
          </a:p>
          <a:p>
            <a:r>
              <a:rPr lang="ru-RU" sz="7100" b="1" dirty="0" err="1">
                <a:solidFill>
                  <a:srgbClr val="0070C0"/>
                </a:solidFill>
              </a:rPr>
              <a:t>while</a:t>
            </a:r>
            <a:r>
              <a:rPr lang="ru-RU" sz="7100" b="1" dirty="0">
                <a:solidFill>
                  <a:srgbClr val="0070C0"/>
                </a:solidFill>
              </a:rPr>
              <a:t> </a:t>
            </a:r>
            <a:r>
              <a:rPr lang="ru-RU" sz="7100" b="1" dirty="0"/>
              <a:t>(</a:t>
            </a:r>
            <a:r>
              <a:rPr lang="ru-RU" sz="7100" b="1" dirty="0" err="1"/>
              <a:t>ph</a:t>
            </a:r>
            <a:r>
              <a:rPr lang="ru-RU" sz="7100" b="1" dirty="0"/>
              <a:t>)              </a:t>
            </a:r>
            <a:r>
              <a:rPr lang="ru-RU" sz="7100" dirty="0"/>
              <a:t>//пройти список и удалить элементы</a:t>
            </a:r>
          </a:p>
          <a:p>
            <a:r>
              <a:rPr lang="en-US" sz="7100" b="1" dirty="0"/>
              <a:t>{  p = </a:t>
            </a:r>
            <a:r>
              <a:rPr lang="en-US" sz="7100" b="1" dirty="0" err="1"/>
              <a:t>ph</a:t>
            </a:r>
            <a:r>
              <a:rPr lang="en-US" sz="7100" b="1" dirty="0"/>
              <a:t>;  </a:t>
            </a:r>
            <a:r>
              <a:rPr lang="en-US" sz="7100" b="1" dirty="0" err="1"/>
              <a:t>ph</a:t>
            </a:r>
            <a:r>
              <a:rPr lang="en-US" sz="7100" b="1" dirty="0"/>
              <a:t> = </a:t>
            </a:r>
            <a:r>
              <a:rPr lang="en-US" sz="7100" b="1" dirty="0" err="1"/>
              <a:t>ph</a:t>
            </a:r>
            <a:r>
              <a:rPr lang="en-US" sz="7100" b="1" dirty="0"/>
              <a:t> -&gt;</a:t>
            </a:r>
            <a:r>
              <a:rPr lang="en-US" sz="7100" b="1" dirty="0" err="1"/>
              <a:t>nxt</a:t>
            </a:r>
            <a:r>
              <a:rPr lang="en-US" sz="7100" b="1" dirty="0"/>
              <a:t> ; </a:t>
            </a:r>
            <a:r>
              <a:rPr lang="ru-RU" sz="7100" b="1" dirty="0" err="1" smtClean="0">
                <a:solidFill>
                  <a:srgbClr val="0070C0"/>
                </a:solidFill>
              </a:rPr>
              <a:t>delete</a:t>
            </a:r>
            <a:r>
              <a:rPr lang="ru-RU" sz="7100" b="1" dirty="0" smtClean="0">
                <a:solidFill>
                  <a:srgbClr val="0070C0"/>
                </a:solidFill>
              </a:rPr>
              <a:t> </a:t>
            </a:r>
            <a:r>
              <a:rPr lang="ru-RU" sz="7100" b="1" dirty="0"/>
              <a:t>p</a:t>
            </a:r>
            <a:r>
              <a:rPr lang="ru-RU" sz="7100" b="1" dirty="0">
                <a:solidFill>
                  <a:srgbClr val="0070C0"/>
                </a:solidFill>
              </a:rPr>
              <a:t>;  </a:t>
            </a:r>
            <a:r>
              <a:rPr lang="ru-RU" sz="7100" b="1" dirty="0" smtClean="0">
                <a:solidFill>
                  <a:srgbClr val="0070C0"/>
                </a:solidFill>
              </a:rPr>
              <a:t>}</a:t>
            </a:r>
            <a:r>
              <a:rPr lang="en-US" sz="7100" b="1" dirty="0" smtClean="0">
                <a:solidFill>
                  <a:srgbClr val="0070C0"/>
                </a:solidFill>
              </a:rPr>
              <a:t> </a:t>
            </a:r>
            <a:r>
              <a:rPr lang="ru-RU" sz="7100" b="1" dirty="0" smtClean="0"/>
              <a:t>}</a:t>
            </a:r>
            <a:endParaRPr lang="ru-RU" sz="7100" dirty="0"/>
          </a:p>
          <a:p>
            <a:pPr eaLnBrk="1" hangingPunct="1"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3600" b="1" dirty="0"/>
              <a:t>Двусвязные</a:t>
            </a:r>
            <a:r>
              <a:rPr lang="ru-RU" b="1" dirty="0"/>
              <a:t> </a:t>
            </a:r>
            <a:r>
              <a:rPr lang="ru-RU" sz="3600" b="1" dirty="0" smtClean="0"/>
              <a:t>списки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						</a:t>
            </a:r>
            <a:r>
              <a:rPr lang="en-US" b="1" dirty="0" smtClean="0"/>
              <a:t>               </a:t>
            </a:r>
            <a:r>
              <a:rPr lang="en-US" sz="3800" b="1" dirty="0" smtClean="0"/>
              <a:t>NULL</a:t>
            </a:r>
          </a:p>
          <a:p>
            <a:endParaRPr lang="en-US" dirty="0" smtClean="0"/>
          </a:p>
          <a:p>
            <a:r>
              <a:rPr lang="en-US" sz="4400" b="1" dirty="0" smtClean="0"/>
              <a:t>NULL </a:t>
            </a:r>
          </a:p>
          <a:p>
            <a:endParaRPr lang="en-US" b="1" dirty="0" smtClean="0"/>
          </a:p>
          <a:p>
            <a:r>
              <a:rPr lang="en-US" sz="4400" b="1" dirty="0" err="1" smtClean="0">
                <a:solidFill>
                  <a:srgbClr val="0070C0"/>
                </a:solidFill>
              </a:rPr>
              <a:t>struct</a:t>
            </a:r>
            <a:r>
              <a:rPr lang="en-US" sz="4400" b="1" dirty="0"/>
              <a:t> Element</a:t>
            </a:r>
            <a:endParaRPr lang="ru-RU" sz="4400" dirty="0"/>
          </a:p>
          <a:p>
            <a:r>
              <a:rPr lang="en-US" sz="4400" b="1" dirty="0"/>
              <a:t>{       </a:t>
            </a:r>
            <a:r>
              <a:rPr lang="en-US" sz="4400" b="1" dirty="0">
                <a:solidFill>
                  <a:srgbClr val="0070C0"/>
                </a:solidFill>
              </a:rPr>
              <a:t>void</a:t>
            </a:r>
            <a:r>
              <a:rPr lang="en-US" sz="4400" b="1" dirty="0"/>
              <a:t>* Data;            </a:t>
            </a:r>
            <a:r>
              <a:rPr lang="en-US" sz="4400" i="1" dirty="0">
                <a:solidFill>
                  <a:srgbClr val="00B050"/>
                </a:solidFill>
              </a:rPr>
              <a:t>//</a:t>
            </a:r>
            <a:r>
              <a:rPr lang="ru-RU" sz="4400" i="1" dirty="0">
                <a:solidFill>
                  <a:srgbClr val="00B050"/>
                </a:solidFill>
              </a:rPr>
              <a:t>данное</a:t>
            </a:r>
          </a:p>
          <a:p>
            <a:r>
              <a:rPr lang="en-US" sz="4400" b="1" dirty="0"/>
              <a:t>Element* </a:t>
            </a:r>
            <a:r>
              <a:rPr lang="en-US" sz="4400" b="1" dirty="0" err="1"/>
              <a:t>Prev</a:t>
            </a:r>
            <a:r>
              <a:rPr lang="en-US" sz="4400" b="1" dirty="0"/>
              <a:t>;     </a:t>
            </a:r>
            <a:r>
              <a:rPr lang="en-US" sz="4400" dirty="0">
                <a:solidFill>
                  <a:srgbClr val="00B050"/>
                </a:solidFill>
              </a:rPr>
              <a:t>//</a:t>
            </a:r>
            <a:r>
              <a:rPr lang="ru-RU" sz="4400" dirty="0">
                <a:solidFill>
                  <a:srgbClr val="00B050"/>
                </a:solidFill>
              </a:rPr>
              <a:t>указатель на </a:t>
            </a:r>
            <a:r>
              <a:rPr lang="ru-RU" sz="4400" dirty="0" smtClean="0">
                <a:solidFill>
                  <a:srgbClr val="00B050"/>
                </a:solidFill>
              </a:rPr>
              <a:t>предыдущий</a:t>
            </a:r>
            <a:r>
              <a:rPr lang="en-US" sz="4400" dirty="0" smtClean="0">
                <a:solidFill>
                  <a:srgbClr val="00B050"/>
                </a:solidFill>
              </a:rPr>
              <a:t> </a:t>
            </a:r>
            <a:r>
              <a:rPr lang="ru-RU" sz="4400" dirty="0">
                <a:solidFill>
                  <a:srgbClr val="00B050"/>
                </a:solidFill>
              </a:rPr>
              <a:t>элемент</a:t>
            </a:r>
          </a:p>
          <a:p>
            <a:r>
              <a:rPr lang="en-US" sz="4400" b="1" dirty="0"/>
              <a:t>Element* Next;     </a:t>
            </a:r>
            <a:r>
              <a:rPr lang="en-US" sz="4400" dirty="0">
                <a:solidFill>
                  <a:srgbClr val="00B050"/>
                </a:solidFill>
              </a:rPr>
              <a:t>//</a:t>
            </a:r>
            <a:r>
              <a:rPr lang="ru-RU" sz="4400" dirty="0">
                <a:solidFill>
                  <a:srgbClr val="00B050"/>
                </a:solidFill>
              </a:rPr>
              <a:t>указатель на след</a:t>
            </a:r>
            <a:r>
              <a:rPr lang="en-US" sz="4400" dirty="0">
                <a:solidFill>
                  <a:srgbClr val="00B050"/>
                </a:solidFill>
              </a:rPr>
              <a:t>. </a:t>
            </a:r>
            <a:r>
              <a:rPr lang="ru-RU" sz="4400" dirty="0">
                <a:solidFill>
                  <a:srgbClr val="00B050"/>
                </a:solidFill>
              </a:rPr>
              <a:t>элемент</a:t>
            </a:r>
          </a:p>
          <a:p>
            <a:r>
              <a:rPr lang="ru-RU" sz="4400" dirty="0">
                <a:solidFill>
                  <a:srgbClr val="00B050"/>
                </a:solidFill>
              </a:rPr>
              <a:t>// В языке С++ обычно в описываемую структуру включается конструктор:</a:t>
            </a:r>
          </a:p>
          <a:p>
            <a:r>
              <a:rPr lang="en-US" sz="4400" b="1" dirty="0"/>
              <a:t>Element (Element* </a:t>
            </a:r>
            <a:r>
              <a:rPr lang="en-US" sz="4400" b="1" dirty="0" err="1"/>
              <a:t>pr</a:t>
            </a:r>
            <a:r>
              <a:rPr lang="en-US" sz="4400" b="1" dirty="0"/>
              <a:t>, </a:t>
            </a:r>
            <a:r>
              <a:rPr lang="en-US" sz="4400" b="1" dirty="0">
                <a:solidFill>
                  <a:srgbClr val="0070C0"/>
                </a:solidFill>
              </a:rPr>
              <a:t>void</a:t>
            </a:r>
            <a:r>
              <a:rPr lang="en-US" sz="4400" b="1" dirty="0"/>
              <a:t>* </a:t>
            </a:r>
            <a:r>
              <a:rPr lang="en-US" sz="4400" b="1" dirty="0" err="1"/>
              <a:t>dt</a:t>
            </a:r>
            <a:r>
              <a:rPr lang="en-US" sz="4400" b="1" dirty="0"/>
              <a:t>, Element* </a:t>
            </a:r>
            <a:r>
              <a:rPr lang="en-US" sz="4400" b="1" dirty="0" err="1"/>
              <a:t>nt</a:t>
            </a:r>
            <a:r>
              <a:rPr lang="en-US" sz="4400" b="1" dirty="0"/>
              <a:t>)</a:t>
            </a:r>
            <a:endParaRPr lang="ru-RU" sz="4400" dirty="0"/>
          </a:p>
          <a:p>
            <a:r>
              <a:rPr lang="en-US" sz="4400" b="1" dirty="0"/>
              <a:t>{ </a:t>
            </a:r>
            <a:r>
              <a:rPr lang="en-US" sz="4400" b="1" dirty="0" err="1"/>
              <a:t>Prev</a:t>
            </a:r>
            <a:r>
              <a:rPr lang="en-US" sz="4400" b="1" dirty="0"/>
              <a:t> = </a:t>
            </a:r>
            <a:r>
              <a:rPr lang="en-US" sz="4400" b="1" dirty="0" err="1"/>
              <a:t>pr</a:t>
            </a:r>
            <a:r>
              <a:rPr lang="en-US" sz="4400" b="1" dirty="0"/>
              <a:t>; Data = </a:t>
            </a:r>
            <a:r>
              <a:rPr lang="en-US" sz="4400" b="1" dirty="0" err="1"/>
              <a:t>dt</a:t>
            </a:r>
            <a:r>
              <a:rPr lang="en-US" sz="4400" b="1" dirty="0"/>
              <a:t>; Next = </a:t>
            </a:r>
            <a:r>
              <a:rPr lang="en-US" sz="4400" b="1" dirty="0" err="1"/>
              <a:t>nt</a:t>
            </a:r>
            <a:r>
              <a:rPr lang="en-US" sz="4400" b="1" dirty="0"/>
              <a:t>;  }</a:t>
            </a:r>
            <a:endParaRPr lang="ru-RU" sz="4400" dirty="0"/>
          </a:p>
          <a:p>
            <a:r>
              <a:rPr lang="en-US" sz="4400" b="1" dirty="0"/>
              <a:t> }</a:t>
            </a:r>
            <a:endParaRPr lang="ru-RU" sz="4400" dirty="0"/>
          </a:p>
          <a:p>
            <a:r>
              <a:rPr lang="en-US" sz="4000" b="1" dirty="0"/>
              <a:t> </a:t>
            </a:r>
            <a:endParaRPr lang="ru-RU" sz="4000" dirty="0"/>
          </a:p>
          <a:p>
            <a:r>
              <a:rPr lang="en-US" sz="4000" dirty="0"/>
              <a:t> </a:t>
            </a:r>
            <a:endParaRPr lang="ru-RU" sz="4000" dirty="0"/>
          </a:p>
          <a:p>
            <a:r>
              <a:rPr lang="en-US" sz="5100" b="1" i="1" dirty="0"/>
              <a:t>Element* A = </a:t>
            </a:r>
            <a:r>
              <a:rPr lang="en-US" sz="5100" b="1" i="1" dirty="0">
                <a:solidFill>
                  <a:srgbClr val="0070C0"/>
                </a:solidFill>
              </a:rPr>
              <a:t>new</a:t>
            </a:r>
            <a:r>
              <a:rPr lang="en-US" sz="5100" b="1" i="1" dirty="0"/>
              <a:t> Element (NULL, data, Head);</a:t>
            </a:r>
            <a:endParaRPr lang="ru-RU" sz="5100" dirty="0"/>
          </a:p>
          <a:p>
            <a:r>
              <a:rPr lang="en-US" sz="4000" dirty="0" smtClean="0"/>
              <a:t>						</a:t>
            </a: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764704"/>
            <a:ext cx="451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1590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40466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200" b="1" dirty="0" smtClean="0"/>
              <a:t>Конструкторы в списках</a:t>
            </a: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i="1" dirty="0"/>
              <a:t>Element* A = </a:t>
            </a:r>
            <a:r>
              <a:rPr lang="en-US" b="1" i="1" dirty="0">
                <a:solidFill>
                  <a:srgbClr val="0070C0"/>
                </a:solidFill>
              </a:rPr>
              <a:t>new</a:t>
            </a:r>
            <a:r>
              <a:rPr lang="en-US" b="1" i="1" dirty="0"/>
              <a:t> Element (NULL, data, Head);</a:t>
            </a:r>
            <a:endParaRPr lang="ru-RU" dirty="0"/>
          </a:p>
          <a:p>
            <a:r>
              <a:rPr lang="ru-RU" i="1" dirty="0"/>
              <a:t>Конструктор</a:t>
            </a:r>
            <a:r>
              <a:rPr lang="ru-RU" dirty="0"/>
              <a:t> (</a:t>
            </a:r>
            <a:r>
              <a:rPr lang="ru-RU" dirty="0" err="1"/>
              <a:t>constructor</a:t>
            </a:r>
            <a:r>
              <a:rPr lang="ru-RU" dirty="0"/>
              <a:t>) представляет собой функцию, которая описывается внутри структуры и имеет такое же имя.</a:t>
            </a:r>
            <a:br>
              <a:rPr lang="ru-RU" dirty="0"/>
            </a:br>
            <a:endParaRPr lang="en-US" dirty="0" smtClean="0"/>
          </a:p>
          <a:p>
            <a:r>
              <a:rPr lang="ru-RU" dirty="0" smtClean="0"/>
              <a:t>Конструкторы </a:t>
            </a:r>
            <a:r>
              <a:rPr lang="ru-RU" b="1" dirty="0"/>
              <a:t>автоматически</a:t>
            </a:r>
            <a:r>
              <a:rPr lang="ru-RU" dirty="0"/>
              <a:t> вызываются при создании экземпляра структуры.</a:t>
            </a:r>
          </a:p>
          <a:p>
            <a:r>
              <a:rPr lang="en-US" b="1" dirty="0"/>
              <a:t>Head</a:t>
            </a:r>
            <a:r>
              <a:rPr lang="en-US" dirty="0"/>
              <a:t> – </a:t>
            </a:r>
            <a:r>
              <a:rPr lang="ru-RU" dirty="0" smtClean="0"/>
              <a:t>заголовок списка</a:t>
            </a:r>
            <a:endParaRPr lang="ru-RU" dirty="0"/>
          </a:p>
          <a:p>
            <a:r>
              <a:rPr lang="en-US" b="1" i="1" dirty="0"/>
              <a:t>Element* Head; </a:t>
            </a:r>
            <a:endParaRPr lang="ru-RU" dirty="0"/>
          </a:p>
          <a:p>
            <a:r>
              <a:rPr lang="en-US" b="1" i="1" dirty="0"/>
              <a:t>Head = NULL;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63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/>
              <a:t>И</a:t>
            </a:r>
            <a:r>
              <a:rPr lang="ru-RU" sz="2800" b="1" dirty="0" smtClean="0"/>
              <a:t>нтерфейсные </a:t>
            </a:r>
            <a:r>
              <a:rPr lang="ru-RU" sz="2800" b="1" dirty="0"/>
              <a:t>функции работы с двусвязным списком</a:t>
            </a:r>
            <a:endParaRPr lang="ru-RU" sz="3200" b="1" dirty="0" smtClean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Object </a:t>
            </a:r>
            <a:endParaRPr lang="ru-RU" dirty="0"/>
          </a:p>
          <a:p>
            <a:r>
              <a:rPr lang="en-US" dirty="0"/>
              <a:t>{  </a:t>
            </a:r>
            <a:r>
              <a:rPr lang="en-US" b="1" dirty="0"/>
              <a:t>Element* Head; Head = NULL;      </a:t>
            </a:r>
            <a:endParaRPr lang="ru-RU" dirty="0"/>
          </a:p>
          <a:p>
            <a:r>
              <a:rPr lang="en-US" b="1" dirty="0"/>
              <a:t> Element* </a:t>
            </a:r>
            <a:r>
              <a:rPr lang="en-US" b="1" dirty="0" err="1"/>
              <a:t>GetFirst</a:t>
            </a:r>
            <a:r>
              <a:rPr lang="en-US" b="1" dirty="0"/>
              <a:t>();      </a:t>
            </a:r>
            <a:r>
              <a:rPr lang="en-US" i="1" dirty="0"/>
              <a:t>//</a:t>
            </a:r>
            <a:r>
              <a:rPr lang="ru-RU" i="1" dirty="0"/>
              <a:t>получить первый элемент</a:t>
            </a:r>
            <a:endParaRPr lang="ru-RU" dirty="0"/>
          </a:p>
          <a:p>
            <a:r>
              <a:rPr lang="en-US" b="1" dirty="0"/>
              <a:t> Element* </a:t>
            </a:r>
            <a:r>
              <a:rPr lang="en-US" b="1" dirty="0" err="1"/>
              <a:t>GetLast</a:t>
            </a:r>
            <a:r>
              <a:rPr lang="en-US" b="1" dirty="0"/>
              <a:t>();      </a:t>
            </a:r>
            <a:endParaRPr lang="ru-RU" dirty="0"/>
          </a:p>
          <a:p>
            <a:r>
              <a:rPr lang="en-US" b="1" dirty="0"/>
              <a:t>Element</a:t>
            </a:r>
            <a:r>
              <a:rPr lang="ru-RU" b="1" dirty="0"/>
              <a:t>* </a:t>
            </a:r>
            <a:r>
              <a:rPr lang="en-US" b="1" dirty="0"/>
              <a:t>Search</a:t>
            </a:r>
            <a:r>
              <a:rPr lang="ru-RU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ru-RU" b="1" dirty="0"/>
              <a:t>* </a:t>
            </a:r>
            <a:r>
              <a:rPr lang="en-US" b="1" dirty="0"/>
              <a:t>data</a:t>
            </a:r>
            <a:r>
              <a:rPr lang="ru-RU" b="1" dirty="0"/>
              <a:t>);        </a:t>
            </a:r>
            <a:r>
              <a:rPr lang="ru-RU" i="1" dirty="0"/>
              <a:t>//найти первый элемент по значению</a:t>
            </a:r>
            <a:endParaRPr lang="ru-RU" dirty="0"/>
          </a:p>
          <a:p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b="1" dirty="0"/>
              <a:t> </a:t>
            </a:r>
            <a:r>
              <a:rPr lang="en-US" b="1" dirty="0" err="1"/>
              <a:t>PrintList</a:t>
            </a:r>
            <a:r>
              <a:rPr lang="ru-RU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ru-RU" b="1" dirty="0"/>
              <a:t>(*</a:t>
            </a:r>
            <a:r>
              <a:rPr lang="en-US" b="1" dirty="0" err="1"/>
              <a:t>fpr</a:t>
            </a:r>
            <a:r>
              <a:rPr lang="ru-RU" b="1" dirty="0"/>
              <a:t>)(</a:t>
            </a:r>
            <a:r>
              <a:rPr lang="en-US" b="1" dirty="0"/>
              <a:t>void</a:t>
            </a:r>
            <a:r>
              <a:rPr lang="ru-RU" b="1" dirty="0"/>
              <a:t>*));   </a:t>
            </a:r>
            <a:r>
              <a:rPr lang="ru-RU" dirty="0"/>
              <a:t>//</a:t>
            </a:r>
            <a:r>
              <a:rPr lang="ru-RU" i="1" dirty="0"/>
              <a:t>вывод, </a:t>
            </a:r>
            <a:r>
              <a:rPr lang="en-US" i="1" dirty="0" err="1"/>
              <a:t>fpr</a:t>
            </a:r>
            <a:r>
              <a:rPr lang="ru-RU" i="1" dirty="0"/>
              <a:t> – функция обработки элементов списка</a:t>
            </a:r>
            <a:endParaRPr lang="ru-RU" dirty="0"/>
          </a:p>
          <a:p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/>
              <a:t>CountList</a:t>
            </a:r>
            <a:r>
              <a:rPr lang="ru-RU" b="1" dirty="0"/>
              <a:t>(); //</a:t>
            </a:r>
            <a:r>
              <a:rPr lang="ru-RU" i="1" dirty="0"/>
              <a:t>подсчет </a:t>
            </a:r>
            <a:r>
              <a:rPr lang="ru-RU" i="1" dirty="0" smtClean="0"/>
              <a:t>количества  </a:t>
            </a:r>
            <a:r>
              <a:rPr lang="ru-RU" i="1" dirty="0"/>
              <a:t>элементов списка</a:t>
            </a:r>
            <a:r>
              <a:rPr lang="ru-RU" b="1" dirty="0"/>
              <a:t>	</a:t>
            </a:r>
            <a:endParaRPr lang="ru-RU" dirty="0"/>
          </a:p>
          <a:p>
            <a:r>
              <a:rPr lang="en-US" b="1" dirty="0" err="1">
                <a:solidFill>
                  <a:srgbClr val="0070C0"/>
                </a:solidFill>
              </a:rPr>
              <a:t>bool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Insert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b="1" dirty="0"/>
              <a:t>* data); //</a:t>
            </a:r>
            <a:r>
              <a:rPr lang="ru-RU" i="1" dirty="0"/>
              <a:t>добавить элемент</a:t>
            </a:r>
            <a:endParaRPr lang="ru-RU" dirty="0"/>
          </a:p>
          <a:p>
            <a:r>
              <a:rPr lang="en-US" b="1" dirty="0" err="1">
                <a:solidFill>
                  <a:srgbClr val="0070C0"/>
                </a:solidFill>
              </a:rPr>
              <a:t>bool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Delete</a:t>
            </a:r>
            <a:r>
              <a:rPr lang="ru-RU" b="1" dirty="0"/>
              <a:t>(</a:t>
            </a:r>
            <a:r>
              <a:rPr lang="en-US" b="1" dirty="0"/>
              <a:t>Element</a:t>
            </a:r>
            <a:r>
              <a:rPr lang="ru-RU" b="1" dirty="0"/>
              <a:t>* </a:t>
            </a:r>
            <a:r>
              <a:rPr lang="en-US" b="1" dirty="0"/>
              <a:t>e</a:t>
            </a:r>
            <a:r>
              <a:rPr lang="ru-RU" b="1" dirty="0"/>
              <a:t>); //</a:t>
            </a:r>
            <a:r>
              <a:rPr lang="ru-RU" i="1" dirty="0"/>
              <a:t>удалить первый по ссылке</a:t>
            </a:r>
            <a:endParaRPr lang="ru-RU" dirty="0"/>
          </a:p>
          <a:p>
            <a:r>
              <a:rPr lang="en-US" b="1" dirty="0" err="1">
                <a:solidFill>
                  <a:srgbClr val="0070C0"/>
                </a:solidFill>
              </a:rPr>
              <a:t>bool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Delete</a:t>
            </a:r>
            <a:r>
              <a:rPr lang="ru-RU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ru-RU" b="1" dirty="0"/>
              <a:t>* </a:t>
            </a:r>
            <a:r>
              <a:rPr lang="en-US" b="1" dirty="0"/>
              <a:t>data</a:t>
            </a:r>
            <a:r>
              <a:rPr lang="ru-RU" b="1" dirty="0"/>
              <a:t>); //</a:t>
            </a:r>
            <a:r>
              <a:rPr lang="ru-RU" i="1" dirty="0"/>
              <a:t>удалить по значению</a:t>
            </a:r>
            <a:endParaRPr lang="ru-RU" dirty="0"/>
          </a:p>
          <a:p>
            <a:r>
              <a:rPr lang="en-US" b="1" dirty="0" err="1">
                <a:solidFill>
                  <a:srgbClr val="0070C0"/>
                </a:solidFill>
              </a:rPr>
              <a:t>bool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Sort</a:t>
            </a:r>
            <a:r>
              <a:rPr lang="ru-RU" b="1" dirty="0"/>
              <a:t>(); </a:t>
            </a:r>
            <a:r>
              <a:rPr lang="ru-RU" i="1" dirty="0"/>
              <a:t>//сортировать</a:t>
            </a:r>
            <a:endParaRPr lang="ru-RU" dirty="0"/>
          </a:p>
          <a:p>
            <a:r>
              <a:rPr lang="en-US" b="1" dirty="0" err="1">
                <a:solidFill>
                  <a:srgbClr val="0070C0"/>
                </a:solidFill>
              </a:rPr>
              <a:t>bool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/>
              <a:t>IsListEmpty</a:t>
            </a:r>
            <a:r>
              <a:rPr lang="ru-RU" b="1" dirty="0"/>
              <a:t>(); //</a:t>
            </a:r>
            <a:r>
              <a:rPr lang="ru-RU" i="1" dirty="0"/>
              <a:t>проверка на пустоту</a:t>
            </a:r>
            <a:endParaRPr lang="ru-RU" dirty="0"/>
          </a:p>
          <a:p>
            <a:r>
              <a:rPr lang="en-US" b="1" dirty="0" err="1">
                <a:solidFill>
                  <a:srgbClr val="0070C0"/>
                </a:solidFill>
              </a:rPr>
              <a:t>bool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/>
              <a:t>DeleteList</a:t>
            </a:r>
            <a:r>
              <a:rPr lang="en-US" b="1" dirty="0"/>
              <a:t>(); //</a:t>
            </a:r>
            <a:r>
              <a:rPr lang="ru-RU" i="1" dirty="0"/>
              <a:t>очистить список</a:t>
            </a:r>
            <a:endParaRPr lang="ru-RU" dirty="0"/>
          </a:p>
          <a:p>
            <a:r>
              <a:rPr lang="en-US" b="1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4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ru-RU" sz="3200" b="1" dirty="0"/>
              <a:t>Перемещение по  </a:t>
            </a:r>
            <a:r>
              <a:rPr lang="ru-RU" sz="3200" b="1" dirty="0" smtClean="0"/>
              <a:t>списку</a:t>
            </a:r>
            <a:endParaRPr lang="ru-RU" sz="3600" b="1" dirty="0" smtClean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/>
          </a:bodyPr>
          <a:lstStyle/>
          <a:p>
            <a:endParaRPr lang="ru-RU" sz="2800" b="1" dirty="0" smtClean="0"/>
          </a:p>
          <a:p>
            <a:r>
              <a:rPr lang="en-US" sz="2800" b="1" dirty="0" smtClean="0"/>
              <a:t>Element</a:t>
            </a:r>
            <a:r>
              <a:rPr lang="en-US" sz="2800" b="1" dirty="0"/>
              <a:t>* Object :: </a:t>
            </a:r>
            <a:r>
              <a:rPr lang="en-US" sz="2800" b="1" dirty="0" err="1"/>
              <a:t>GetFirst</a:t>
            </a:r>
            <a:r>
              <a:rPr lang="en-US" sz="2800" b="1" dirty="0"/>
              <a:t>()  </a:t>
            </a:r>
            <a:endParaRPr lang="ru-RU" sz="2800" dirty="0"/>
          </a:p>
          <a:p>
            <a:r>
              <a:rPr lang="en-US" sz="2800" b="1" dirty="0"/>
              <a:t>{ </a:t>
            </a:r>
            <a:r>
              <a:rPr lang="en-US" sz="2800" b="1" dirty="0">
                <a:solidFill>
                  <a:srgbClr val="00B0F0"/>
                </a:solidFill>
              </a:rPr>
              <a:t>return</a:t>
            </a:r>
            <a:r>
              <a:rPr lang="en-US" sz="2800" b="1" dirty="0"/>
              <a:t> Head; };          </a:t>
            </a:r>
            <a:r>
              <a:rPr lang="en-US" sz="2800" i="1" dirty="0">
                <a:solidFill>
                  <a:srgbClr val="00B050"/>
                </a:solidFill>
              </a:rPr>
              <a:t>//</a:t>
            </a:r>
            <a:r>
              <a:rPr lang="ru-RU" sz="2800" i="1" dirty="0" smtClean="0">
                <a:solidFill>
                  <a:srgbClr val="00B050"/>
                </a:solidFill>
              </a:rPr>
              <a:t>получить первый элемент</a:t>
            </a:r>
            <a:endParaRPr lang="ru-RU" sz="2800" dirty="0">
              <a:solidFill>
                <a:srgbClr val="00B050"/>
              </a:solidFill>
            </a:endParaRPr>
          </a:p>
          <a:p>
            <a:endParaRPr lang="ru-RU" dirty="0" smtClean="0"/>
          </a:p>
          <a:p>
            <a:r>
              <a:rPr lang="en-US" sz="2800" b="1" dirty="0"/>
              <a:t>Element* Object :: </a:t>
            </a:r>
            <a:r>
              <a:rPr lang="en-US" sz="2800" b="1" dirty="0" err="1"/>
              <a:t>GetNext</a:t>
            </a:r>
            <a:r>
              <a:rPr lang="en-US" sz="2800" b="1" dirty="0"/>
              <a:t>()  </a:t>
            </a:r>
            <a:endParaRPr lang="ru-RU" sz="2800" dirty="0"/>
          </a:p>
          <a:p>
            <a:r>
              <a:rPr lang="en-US" sz="2800" b="1" dirty="0"/>
              <a:t>{ </a:t>
            </a:r>
            <a:r>
              <a:rPr lang="en-US" sz="2800" b="1" dirty="0">
                <a:solidFill>
                  <a:srgbClr val="00B0F0"/>
                </a:solidFill>
              </a:rPr>
              <a:t>return</a:t>
            </a:r>
            <a:r>
              <a:rPr lang="en-US" sz="2800" b="1" dirty="0"/>
              <a:t> this -&gt; Next; };    </a:t>
            </a:r>
            <a:r>
              <a:rPr lang="en-US" sz="2800" i="1" dirty="0">
                <a:solidFill>
                  <a:srgbClr val="00B050"/>
                </a:solidFill>
              </a:rPr>
              <a:t>//</a:t>
            </a:r>
            <a:r>
              <a:rPr lang="en-US" sz="2800" i="1" dirty="0" err="1">
                <a:solidFill>
                  <a:srgbClr val="00B050"/>
                </a:solidFill>
              </a:rPr>
              <a:t>получить</a:t>
            </a:r>
            <a:r>
              <a:rPr lang="en-US" sz="2800" i="1" dirty="0">
                <a:solidFill>
                  <a:srgbClr val="00B050"/>
                </a:solidFill>
              </a:rPr>
              <a:t> </a:t>
            </a:r>
            <a:r>
              <a:rPr lang="en-US" sz="2800" i="1" dirty="0" err="1">
                <a:solidFill>
                  <a:srgbClr val="00B050"/>
                </a:solidFill>
              </a:rPr>
              <a:t>след</a:t>
            </a:r>
            <a:r>
              <a:rPr lang="en-US" sz="2800" i="1" dirty="0">
                <a:solidFill>
                  <a:srgbClr val="00B050"/>
                </a:solidFill>
              </a:rPr>
              <a:t>. </a:t>
            </a:r>
            <a:r>
              <a:rPr lang="en-US" sz="2800" i="1" dirty="0" err="1">
                <a:solidFill>
                  <a:srgbClr val="00B050"/>
                </a:solidFill>
              </a:rPr>
              <a:t>элем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  <a:endParaRPr lang="ru-RU" sz="2800" dirty="0">
              <a:solidFill>
                <a:srgbClr val="00B050"/>
              </a:solidFill>
            </a:endParaRPr>
          </a:p>
          <a:p>
            <a:r>
              <a:rPr lang="en-US" sz="2800" dirty="0"/>
              <a:t> </a:t>
            </a:r>
            <a:endParaRPr lang="ru-RU" sz="2800" dirty="0"/>
          </a:p>
          <a:p>
            <a:r>
              <a:rPr lang="en-US" sz="2800" b="1" dirty="0"/>
              <a:t>Element* Object :: </a:t>
            </a:r>
            <a:r>
              <a:rPr lang="en-US" sz="2800" b="1" dirty="0" err="1"/>
              <a:t>GetPrev</a:t>
            </a:r>
            <a:r>
              <a:rPr lang="en-US" sz="2800" b="1" dirty="0"/>
              <a:t>()  </a:t>
            </a:r>
            <a:endParaRPr lang="ru-RU" sz="2800" dirty="0"/>
          </a:p>
          <a:p>
            <a:r>
              <a:rPr lang="en-US" sz="2800" b="1" dirty="0"/>
              <a:t>{ </a:t>
            </a:r>
            <a:r>
              <a:rPr lang="en-US" sz="2800" b="1" dirty="0">
                <a:solidFill>
                  <a:srgbClr val="00B0F0"/>
                </a:solidFill>
              </a:rPr>
              <a:t>return</a:t>
            </a:r>
            <a:r>
              <a:rPr lang="en-US" sz="2800" b="1" dirty="0"/>
              <a:t> this -&gt;</a:t>
            </a:r>
            <a:r>
              <a:rPr lang="en-US" sz="2800" b="1" dirty="0" err="1"/>
              <a:t>Prev</a:t>
            </a:r>
            <a:r>
              <a:rPr lang="en-US" sz="2800" b="1" dirty="0"/>
              <a:t>; };     </a:t>
            </a:r>
            <a:r>
              <a:rPr lang="en-US" sz="2800" i="1" dirty="0">
                <a:solidFill>
                  <a:srgbClr val="00B050"/>
                </a:solidFill>
              </a:rPr>
              <a:t>//</a:t>
            </a:r>
            <a:r>
              <a:rPr lang="ru-RU" sz="2800" i="1" dirty="0">
                <a:solidFill>
                  <a:srgbClr val="00B050"/>
                </a:solidFill>
              </a:rPr>
              <a:t>получить </a:t>
            </a:r>
            <a:r>
              <a:rPr lang="ru-RU" sz="2800" i="1" dirty="0" err="1">
                <a:solidFill>
                  <a:srgbClr val="00B050"/>
                </a:solidFill>
              </a:rPr>
              <a:t>предыд</a:t>
            </a:r>
            <a:r>
              <a:rPr lang="en-US" sz="2800" i="1" dirty="0">
                <a:solidFill>
                  <a:srgbClr val="00B050"/>
                </a:solidFill>
              </a:rPr>
              <a:t>. </a:t>
            </a:r>
            <a:r>
              <a:rPr lang="ru-RU" sz="2800" i="1" dirty="0">
                <a:solidFill>
                  <a:srgbClr val="00B050"/>
                </a:solidFill>
              </a:rPr>
              <a:t>элем</a:t>
            </a:r>
            <a:r>
              <a:rPr lang="en-US" sz="2800" b="1" dirty="0"/>
              <a:t>.</a:t>
            </a:r>
            <a:endParaRPr lang="ru-RU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Получение последнего элемента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/>
          </a:bodyPr>
          <a:lstStyle/>
          <a:p>
            <a:endParaRPr lang="ru-RU" sz="2800" b="1" dirty="0" smtClean="0"/>
          </a:p>
          <a:p>
            <a:r>
              <a:rPr lang="en-US" b="1" dirty="0"/>
              <a:t>Element* </a:t>
            </a:r>
            <a:r>
              <a:rPr lang="en-US" b="1" dirty="0">
                <a:solidFill>
                  <a:srgbClr val="00B0F0"/>
                </a:solidFill>
              </a:rPr>
              <a:t>Object</a:t>
            </a:r>
            <a:r>
              <a:rPr lang="en-US" b="1" dirty="0"/>
              <a:t> :: </a:t>
            </a:r>
            <a:r>
              <a:rPr lang="en-US" b="1" dirty="0" err="1"/>
              <a:t>GetLast</a:t>
            </a:r>
            <a:r>
              <a:rPr lang="en-US" b="1" dirty="0"/>
              <a:t>()  </a:t>
            </a:r>
            <a:endParaRPr lang="ru-RU" dirty="0"/>
          </a:p>
          <a:p>
            <a:r>
              <a:rPr lang="en-US" b="1" dirty="0"/>
              <a:t>{ Element* t = Head,    *x = t;</a:t>
            </a:r>
            <a:endParaRPr lang="ru-RU" dirty="0"/>
          </a:p>
          <a:p>
            <a:r>
              <a:rPr lang="en-US" b="1" dirty="0" smtClean="0">
                <a:solidFill>
                  <a:srgbClr val="00B0F0"/>
                </a:solidFill>
              </a:rPr>
              <a:t>while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(</a:t>
            </a:r>
            <a:r>
              <a:rPr lang="en-US" b="1" dirty="0"/>
              <a:t>t</a:t>
            </a:r>
            <a:r>
              <a:rPr lang="en-US" b="1" dirty="0" smtClean="0"/>
              <a:t> </a:t>
            </a:r>
            <a:r>
              <a:rPr lang="en-US" b="1" dirty="0"/>
              <a:t>!= NULL)</a:t>
            </a:r>
            <a:endParaRPr lang="ru-RU" dirty="0"/>
          </a:p>
          <a:p>
            <a:r>
              <a:rPr lang="en-US" b="1" dirty="0"/>
              <a:t>{ x = t;  t = t -&gt;</a:t>
            </a:r>
            <a:r>
              <a:rPr lang="en-US" b="1" dirty="0" err="1"/>
              <a:t>GetNext</a:t>
            </a:r>
            <a:r>
              <a:rPr lang="en-US" b="1" dirty="0"/>
              <a:t>();   }</a:t>
            </a:r>
            <a:endParaRPr lang="ru-RU" dirty="0"/>
          </a:p>
          <a:p>
            <a:r>
              <a:rPr lang="en-US" b="1" dirty="0">
                <a:solidFill>
                  <a:srgbClr val="00B0F0"/>
                </a:solidFill>
              </a:rPr>
              <a:t>return</a:t>
            </a:r>
            <a:r>
              <a:rPr lang="en-US" b="1" dirty="0"/>
              <a:t> x</a:t>
            </a:r>
            <a:r>
              <a:rPr lang="ru-RU" b="1" dirty="0"/>
              <a:t>;   </a:t>
            </a:r>
            <a:endParaRPr lang="ru-RU" dirty="0"/>
          </a:p>
          <a:p>
            <a:r>
              <a:rPr lang="ru-RU" b="1" dirty="0"/>
              <a:t>}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1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64807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struct</a:t>
            </a:r>
            <a:r>
              <a:rPr lang="en-US" b="1" dirty="0"/>
              <a:t>  list</a:t>
            </a:r>
            <a:endParaRPr lang="ru-RU" dirty="0"/>
          </a:p>
          <a:p>
            <a:r>
              <a:rPr lang="en-US" b="1" dirty="0"/>
              <a:t>{  </a:t>
            </a:r>
            <a:r>
              <a:rPr lang="en-US" b="1" dirty="0" err="1"/>
              <a:t>int</a:t>
            </a:r>
            <a:r>
              <a:rPr lang="en-US" b="1" dirty="0"/>
              <a:t> value;</a:t>
            </a:r>
            <a:endParaRPr lang="ru-RU" dirty="0"/>
          </a:p>
          <a:p>
            <a:r>
              <a:rPr lang="en-US" b="1" dirty="0"/>
              <a:t>    list *next; </a:t>
            </a:r>
            <a:r>
              <a:rPr lang="en-US" b="1" dirty="0" smtClean="0"/>
              <a:t>}     </a:t>
            </a:r>
            <a:r>
              <a:rPr lang="ru-RU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ru-RU" dirty="0" smtClean="0">
                <a:solidFill>
                  <a:srgbClr val="00B050"/>
                </a:solidFill>
              </a:rPr>
              <a:t>единственный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ru-RU" dirty="0" smtClean="0">
                <a:solidFill>
                  <a:srgbClr val="00B050"/>
                </a:solidFill>
              </a:rPr>
              <a:t>указатель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ru-RU" dirty="0" smtClean="0"/>
          </a:p>
          <a:p>
            <a:r>
              <a:rPr lang="en-US" b="1" dirty="0" smtClean="0"/>
              <a:t> </a:t>
            </a:r>
            <a:r>
              <a:rPr lang="en-US" b="1" dirty="0" err="1"/>
              <a:t>struct</a:t>
            </a:r>
            <a:r>
              <a:rPr lang="en-US" b="1" dirty="0"/>
              <a:t>  list</a:t>
            </a:r>
            <a:endParaRPr lang="ru-RU" dirty="0"/>
          </a:p>
          <a:p>
            <a:r>
              <a:rPr lang="en-US" b="1" dirty="0"/>
              <a:t>{ </a:t>
            </a:r>
            <a:r>
              <a:rPr lang="en-US" b="1" dirty="0" err="1"/>
              <a:t>int</a:t>
            </a:r>
            <a:r>
              <a:rPr lang="en-US" b="1" dirty="0"/>
              <a:t> value;</a:t>
            </a:r>
            <a:endParaRPr lang="ru-RU" dirty="0"/>
          </a:p>
          <a:p>
            <a:r>
              <a:rPr lang="ru-RU" b="1" dirty="0" smtClean="0"/>
              <a:t> </a:t>
            </a:r>
            <a:r>
              <a:rPr lang="en-US" b="1" dirty="0"/>
              <a:t>list</a:t>
            </a:r>
            <a:r>
              <a:rPr lang="ru-RU" b="1" dirty="0"/>
              <a:t> *</a:t>
            </a:r>
            <a:r>
              <a:rPr lang="ru-RU" b="1" dirty="0" err="1"/>
              <a:t>next</a:t>
            </a:r>
            <a:r>
              <a:rPr lang="ru-RU" b="1" dirty="0"/>
              <a:t>,*</a:t>
            </a:r>
            <a:r>
              <a:rPr lang="ru-RU" b="1" dirty="0" err="1"/>
              <a:t>pred</a:t>
            </a:r>
            <a:r>
              <a:rPr lang="ru-RU" b="1" dirty="0"/>
              <a:t>; </a:t>
            </a:r>
            <a:r>
              <a:rPr lang="ru-RU" b="1" dirty="0" smtClean="0"/>
              <a:t> } </a:t>
            </a:r>
            <a:r>
              <a:rPr lang="en-US" b="1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ru-RU" dirty="0">
                <a:solidFill>
                  <a:srgbClr val="00B050"/>
                </a:solidFill>
              </a:rPr>
              <a:t>два </a:t>
            </a:r>
            <a:r>
              <a:rPr lang="ru-RU" dirty="0" smtClean="0">
                <a:solidFill>
                  <a:srgbClr val="00B050"/>
                </a:solidFill>
              </a:rPr>
              <a:t>указателя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ru-RU" dirty="0"/>
          </a:p>
          <a:p>
            <a:r>
              <a:rPr lang="ru-RU" b="1" dirty="0"/>
              <a:t>  </a:t>
            </a:r>
            <a:r>
              <a:rPr lang="en-US" b="1" dirty="0" err="1"/>
              <a:t>struct</a:t>
            </a:r>
            <a:r>
              <a:rPr lang="en-US" b="1" dirty="0"/>
              <a:t>  list</a:t>
            </a:r>
            <a:endParaRPr lang="ru-RU" dirty="0"/>
          </a:p>
          <a:p>
            <a:r>
              <a:rPr lang="en-US" b="1" dirty="0"/>
              <a:t>{  </a:t>
            </a:r>
            <a:r>
              <a:rPr lang="en-US" b="1" dirty="0" err="1"/>
              <a:t>int</a:t>
            </a:r>
            <a:r>
              <a:rPr lang="en-US" b="1" dirty="0"/>
              <a:t> value;</a:t>
            </a:r>
            <a:endParaRPr lang="ru-RU" dirty="0"/>
          </a:p>
          <a:p>
            <a:r>
              <a:rPr lang="ru-RU" b="1" dirty="0" smtClean="0"/>
              <a:t> </a:t>
            </a:r>
            <a:r>
              <a:rPr lang="en-US" b="1" dirty="0"/>
              <a:t>list</a:t>
            </a:r>
            <a:r>
              <a:rPr lang="ru-RU" b="1" dirty="0"/>
              <a:t> *</a:t>
            </a:r>
            <a:r>
              <a:rPr lang="ru-RU" b="1" dirty="0" err="1"/>
              <a:t>links</a:t>
            </a:r>
            <a:r>
              <a:rPr lang="ru-RU" b="1" dirty="0"/>
              <a:t>[10]; </a:t>
            </a:r>
            <a:r>
              <a:rPr lang="ru-RU" b="1" dirty="0" smtClean="0"/>
              <a:t> } </a:t>
            </a:r>
            <a:r>
              <a:rPr lang="ru-RU" dirty="0" smtClean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ru-RU" dirty="0">
                <a:solidFill>
                  <a:srgbClr val="00B050"/>
                </a:solidFill>
              </a:rPr>
              <a:t>ограниченное кол-во </a:t>
            </a:r>
            <a:r>
              <a:rPr lang="ru-RU" dirty="0" smtClean="0">
                <a:solidFill>
                  <a:srgbClr val="00B050"/>
                </a:solidFill>
              </a:rPr>
              <a:t>указателей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ru-RU" dirty="0"/>
          </a:p>
          <a:p>
            <a:r>
              <a:rPr lang="ru-RU" b="1" dirty="0" smtClean="0"/>
              <a:t>  </a:t>
            </a:r>
            <a:r>
              <a:rPr lang="en-US" b="1" dirty="0" err="1"/>
              <a:t>struct</a:t>
            </a:r>
            <a:r>
              <a:rPr lang="en-US" b="1" dirty="0"/>
              <a:t>  list</a:t>
            </a:r>
            <a:endParaRPr lang="ru-RU" dirty="0"/>
          </a:p>
          <a:p>
            <a:r>
              <a:rPr lang="en-US" b="1" dirty="0"/>
              <a:t>{  </a:t>
            </a:r>
            <a:r>
              <a:rPr lang="en-US" b="1" dirty="0" err="1"/>
              <a:t>int</a:t>
            </a:r>
            <a:r>
              <a:rPr lang="en-US" b="1" dirty="0"/>
              <a:t> value; </a:t>
            </a:r>
            <a:endParaRPr lang="en-US" b="1" dirty="0" smtClean="0"/>
          </a:p>
          <a:p>
            <a:r>
              <a:rPr lang="ru-RU" b="1" dirty="0" smtClean="0"/>
              <a:t> </a:t>
            </a:r>
            <a:r>
              <a:rPr lang="en-US" b="1" dirty="0"/>
              <a:t>list</a:t>
            </a:r>
            <a:r>
              <a:rPr lang="ru-RU" b="1" dirty="0"/>
              <a:t> **</a:t>
            </a:r>
            <a:r>
              <a:rPr lang="ru-RU" b="1" dirty="0" err="1"/>
              <a:t>plinks</a:t>
            </a:r>
            <a:r>
              <a:rPr lang="ru-RU" b="1" dirty="0" smtClean="0"/>
              <a:t>; } </a:t>
            </a:r>
            <a:r>
              <a:rPr lang="ru-RU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ru-RU" dirty="0">
                <a:solidFill>
                  <a:srgbClr val="00B050"/>
                </a:solidFill>
              </a:rPr>
              <a:t>произвольное кол-во указателей</a:t>
            </a:r>
          </a:p>
          <a:p>
            <a:r>
              <a:rPr lang="ru-RU" b="1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2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Получение размера списка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/>
          </a:bodyPr>
          <a:lstStyle/>
          <a:p>
            <a:endParaRPr lang="ru-RU" sz="2800" b="1" dirty="0" smtClean="0"/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/>
              <a:t>Object ::</a:t>
            </a:r>
            <a:r>
              <a:rPr lang="en-US" b="1" dirty="0" err="1"/>
              <a:t>CountList</a:t>
            </a:r>
            <a:r>
              <a:rPr lang="en-US" b="1" dirty="0"/>
              <a:t>()</a:t>
            </a:r>
            <a:endParaRPr lang="ru-RU" dirty="0"/>
          </a:p>
          <a:p>
            <a:r>
              <a:rPr lang="en-US" b="1" dirty="0"/>
              <a:t>{ Element* t = Head;    </a:t>
            </a:r>
            <a:r>
              <a:rPr lang="en-US" b="1" dirty="0" err="1"/>
              <a:t>int</a:t>
            </a:r>
            <a:r>
              <a:rPr lang="en-US" b="1" dirty="0"/>
              <a:t> c = 0;</a:t>
            </a:r>
            <a:endParaRPr lang="ru-RU" dirty="0"/>
          </a:p>
          <a:p>
            <a:r>
              <a:rPr lang="en-US" b="1" dirty="0">
                <a:solidFill>
                  <a:srgbClr val="00B0F0"/>
                </a:solidFill>
              </a:rPr>
              <a:t>while</a:t>
            </a:r>
            <a:r>
              <a:rPr lang="en-US" b="1" dirty="0"/>
              <a:t> (t != NULL)</a:t>
            </a:r>
            <a:endParaRPr lang="ru-RU" dirty="0"/>
          </a:p>
          <a:p>
            <a:r>
              <a:rPr lang="en-US" b="1" dirty="0"/>
              <a:t>{ </a:t>
            </a:r>
            <a:r>
              <a:rPr lang="en-US" b="1" dirty="0" err="1"/>
              <a:t>c++</a:t>
            </a:r>
            <a:r>
              <a:rPr lang="en-US" b="1" dirty="0"/>
              <a:t>; t = t -&gt;</a:t>
            </a:r>
            <a:r>
              <a:rPr lang="en-US" b="1" dirty="0" err="1"/>
              <a:t>GetNext</a:t>
            </a:r>
            <a:r>
              <a:rPr lang="en-US" b="1" dirty="0"/>
              <a:t>();   }</a:t>
            </a:r>
            <a:endParaRPr lang="ru-RU" dirty="0"/>
          </a:p>
          <a:p>
            <a:r>
              <a:rPr lang="en-US" b="1" dirty="0">
                <a:solidFill>
                  <a:srgbClr val="00B0F0"/>
                </a:solidFill>
              </a:rPr>
              <a:t>return</a:t>
            </a:r>
            <a:r>
              <a:rPr lang="en-US" b="1" dirty="0"/>
              <a:t> c;   </a:t>
            </a:r>
            <a:endParaRPr lang="ru-RU" dirty="0"/>
          </a:p>
          <a:p>
            <a:r>
              <a:rPr lang="ru-RU" b="1" dirty="0"/>
              <a:t>}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4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Поиск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/>
          </a:bodyPr>
          <a:lstStyle/>
          <a:p>
            <a:endParaRPr lang="ru-RU" sz="2800" b="1" dirty="0" smtClean="0"/>
          </a:p>
          <a:p>
            <a:r>
              <a:rPr lang="en-US" b="1" dirty="0"/>
              <a:t>Element* Object :: </a:t>
            </a:r>
            <a:r>
              <a:rPr lang="en-US" b="1" dirty="0" smtClean="0"/>
              <a:t>Search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b="1" dirty="0"/>
              <a:t>* data)  </a:t>
            </a:r>
            <a:endParaRPr lang="ru-RU" dirty="0"/>
          </a:p>
          <a:p>
            <a:r>
              <a:rPr lang="en-US" b="1" dirty="0"/>
              <a:t>{ Element* t = Head;</a:t>
            </a:r>
            <a:endParaRPr lang="ru-RU" dirty="0"/>
          </a:p>
          <a:p>
            <a:r>
              <a:rPr lang="en-US" b="1" dirty="0" smtClean="0">
                <a:solidFill>
                  <a:srgbClr val="00B0F0"/>
                </a:solidFill>
              </a:rPr>
              <a:t>while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((</a:t>
            </a:r>
            <a:r>
              <a:rPr lang="en-US" b="1" dirty="0"/>
              <a:t>t != NULL) &amp;&amp; (t -&gt; Data != data))</a:t>
            </a:r>
            <a:endParaRPr lang="ru-RU" dirty="0"/>
          </a:p>
          <a:p>
            <a:r>
              <a:rPr lang="en-US" b="1" dirty="0"/>
              <a:t>      t = t -&gt; Next;     </a:t>
            </a:r>
            <a:endParaRPr lang="ru-RU" dirty="0"/>
          </a:p>
          <a:p>
            <a:r>
              <a:rPr lang="en-US" b="1" dirty="0" smtClean="0">
                <a:solidFill>
                  <a:srgbClr val="00B0F0"/>
                </a:solidFill>
              </a:rPr>
              <a:t>return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t</a:t>
            </a:r>
            <a:r>
              <a:rPr lang="ru-RU" b="1" dirty="0"/>
              <a:t>;   </a:t>
            </a:r>
            <a:endParaRPr lang="ru-RU" dirty="0"/>
          </a:p>
          <a:p>
            <a:r>
              <a:rPr lang="ru-RU" b="1" dirty="0"/>
              <a:t> }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3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 smtClean="0"/>
              <a:t>Вставка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/>
          </a:bodyPr>
          <a:lstStyle/>
          <a:p>
            <a:endParaRPr lang="ru-RU" sz="2800" b="1" dirty="0" smtClean="0"/>
          </a:p>
          <a:p>
            <a:r>
              <a:rPr lang="en-US" b="1" dirty="0" err="1">
                <a:solidFill>
                  <a:srgbClr val="00B0F0"/>
                </a:solidFill>
              </a:rPr>
              <a:t>bool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/>
              <a:t>Object :: Insert(void* data)  </a:t>
            </a:r>
            <a:endParaRPr lang="ru-RU" dirty="0"/>
          </a:p>
          <a:p>
            <a:r>
              <a:rPr lang="en-US" b="1" dirty="0"/>
              <a:t>{ </a:t>
            </a:r>
            <a:r>
              <a:rPr lang="en-US" b="1" dirty="0" err="1">
                <a:solidFill>
                  <a:srgbClr val="00B0F0"/>
                </a:solidFill>
              </a:rPr>
              <a:t>bool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/>
              <a:t>r = false;</a:t>
            </a:r>
            <a:endParaRPr lang="ru-RU" dirty="0"/>
          </a:p>
          <a:p>
            <a:r>
              <a:rPr lang="en-US" b="1" dirty="0">
                <a:solidFill>
                  <a:srgbClr val="00B0F0"/>
                </a:solidFill>
              </a:rPr>
              <a:t>if</a:t>
            </a:r>
            <a:r>
              <a:rPr lang="en-US" b="1" dirty="0"/>
              <a:t> (Head == NULL) </a:t>
            </a:r>
            <a:endParaRPr lang="ru-RU" dirty="0"/>
          </a:p>
          <a:p>
            <a:r>
              <a:rPr lang="en-US" b="1" dirty="0"/>
              <a:t>   Head = </a:t>
            </a:r>
            <a:r>
              <a:rPr lang="en-US" b="1" dirty="0">
                <a:solidFill>
                  <a:srgbClr val="00B0F0"/>
                </a:solidFill>
              </a:rPr>
              <a:t>new</a:t>
            </a:r>
            <a:r>
              <a:rPr lang="en-US" b="1" dirty="0"/>
              <a:t> Element(NULL, data, Head); </a:t>
            </a:r>
            <a:endParaRPr lang="ru-RU" dirty="0"/>
          </a:p>
          <a:p>
            <a:r>
              <a:rPr lang="ru-RU" b="1" dirty="0">
                <a:solidFill>
                  <a:srgbClr val="00B0F0"/>
                </a:solidFill>
              </a:rPr>
              <a:t>е</a:t>
            </a:r>
            <a:r>
              <a:rPr lang="en-US" b="1" dirty="0" err="1">
                <a:solidFill>
                  <a:srgbClr val="00B0F0"/>
                </a:solidFill>
              </a:rPr>
              <a:t>lse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en-US" b="1" dirty="0"/>
              <a:t>   Head = (Head -&gt;</a:t>
            </a:r>
            <a:r>
              <a:rPr lang="en-US" b="1" dirty="0" err="1"/>
              <a:t>Prev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b="1" dirty="0"/>
              <a:t> Element(NULL, </a:t>
            </a:r>
            <a:endParaRPr lang="ru-RU" dirty="0"/>
          </a:p>
          <a:p>
            <a:r>
              <a:rPr lang="en-US" b="1" dirty="0"/>
              <a:t>data, Head)); </a:t>
            </a:r>
            <a:endParaRPr lang="ru-RU" dirty="0"/>
          </a:p>
          <a:p>
            <a:r>
              <a:rPr lang="en-US" b="1" dirty="0">
                <a:solidFill>
                  <a:srgbClr val="00B0F0"/>
                </a:solidFill>
              </a:rPr>
              <a:t>return</a:t>
            </a:r>
            <a:r>
              <a:rPr lang="en-US" b="1" dirty="0"/>
              <a:t> r = true;   </a:t>
            </a:r>
            <a:endParaRPr lang="ru-RU" dirty="0"/>
          </a:p>
          <a:p>
            <a:r>
              <a:rPr lang="ru-RU" b="1" dirty="0"/>
              <a:t>}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79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 smtClean="0"/>
              <a:t>Вставка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/>
          </a:bodyPr>
          <a:lstStyle/>
          <a:p>
            <a:endParaRPr lang="ru-RU" sz="2800" b="1" dirty="0" smtClean="0"/>
          </a:p>
          <a:p>
            <a:r>
              <a:rPr lang="en-US" b="1" dirty="0" err="1">
                <a:solidFill>
                  <a:srgbClr val="00B0F0"/>
                </a:solidFill>
              </a:rPr>
              <a:t>bool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/>
              <a:t>Object :: </a:t>
            </a:r>
            <a:r>
              <a:rPr lang="en-US" b="1" dirty="0" err="1" smtClean="0"/>
              <a:t>InsertEnd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b="1" dirty="0"/>
              <a:t>* data)  </a:t>
            </a:r>
            <a:endParaRPr lang="ru-RU" dirty="0"/>
          </a:p>
          <a:p>
            <a:r>
              <a:rPr lang="en-US" b="1" dirty="0"/>
              <a:t> {   </a:t>
            </a:r>
            <a:r>
              <a:rPr lang="en-US" b="1" dirty="0" err="1">
                <a:solidFill>
                  <a:srgbClr val="0070C0"/>
                </a:solidFill>
              </a:rPr>
              <a:t>bool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r = false;</a:t>
            </a:r>
            <a:endParaRPr lang="ru-RU" dirty="0"/>
          </a:p>
          <a:p>
            <a:r>
              <a:rPr lang="en-US" b="1" dirty="0">
                <a:solidFill>
                  <a:srgbClr val="00B0F0"/>
                </a:solidFill>
              </a:rPr>
              <a:t>if</a:t>
            </a:r>
            <a:r>
              <a:rPr lang="en-US" b="1" dirty="0"/>
              <a:t> (Head == NULL) </a:t>
            </a:r>
            <a:endParaRPr lang="ru-RU" dirty="0"/>
          </a:p>
          <a:p>
            <a:r>
              <a:rPr lang="en-US" b="1" dirty="0"/>
              <a:t>       Head = </a:t>
            </a:r>
            <a:r>
              <a:rPr lang="en-US" b="1" dirty="0">
                <a:solidFill>
                  <a:srgbClr val="00B0F0"/>
                </a:solidFill>
              </a:rPr>
              <a:t>new</a:t>
            </a:r>
            <a:r>
              <a:rPr lang="en-US" b="1" dirty="0"/>
              <a:t> Element(NULL, data, Head); </a:t>
            </a:r>
            <a:endParaRPr lang="ru-RU" dirty="0"/>
          </a:p>
          <a:p>
            <a:r>
              <a:rPr lang="ru-RU" b="1" dirty="0">
                <a:solidFill>
                  <a:srgbClr val="00B0F0"/>
                </a:solidFill>
              </a:rPr>
              <a:t>е</a:t>
            </a:r>
            <a:r>
              <a:rPr lang="en-US" b="1" dirty="0" err="1">
                <a:solidFill>
                  <a:srgbClr val="00B0F0"/>
                </a:solidFill>
              </a:rPr>
              <a:t>lse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en-US" b="1" dirty="0"/>
              <a:t>{  Element* t = </a:t>
            </a:r>
            <a:r>
              <a:rPr lang="en-US" b="1" dirty="0" err="1"/>
              <a:t>GetLast</a:t>
            </a:r>
            <a:r>
              <a:rPr lang="en-US" b="1" dirty="0"/>
              <a:t>();</a:t>
            </a:r>
            <a:endParaRPr lang="ru-RU" dirty="0"/>
          </a:p>
          <a:p>
            <a:r>
              <a:rPr lang="en-US" b="1" dirty="0"/>
              <a:t>t-&gt;Next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b="1" dirty="0"/>
              <a:t> Element(t, data, NULL);     }</a:t>
            </a:r>
            <a:endParaRPr lang="ru-RU" dirty="0"/>
          </a:p>
          <a:p>
            <a:r>
              <a:rPr lang="en-US" b="1" dirty="0">
                <a:solidFill>
                  <a:srgbClr val="00B0F0"/>
                </a:solidFill>
              </a:rPr>
              <a:t>return</a:t>
            </a:r>
            <a:r>
              <a:rPr lang="en-US" b="1" dirty="0"/>
              <a:t> r</a:t>
            </a:r>
            <a:r>
              <a:rPr lang="ru-RU" b="1" dirty="0"/>
              <a:t> = </a:t>
            </a:r>
            <a:r>
              <a:rPr lang="en-US" b="1" dirty="0"/>
              <a:t>true</a:t>
            </a:r>
            <a:r>
              <a:rPr lang="ru-RU" b="1" dirty="0"/>
              <a:t>;   </a:t>
            </a:r>
            <a:endParaRPr lang="ru-RU" dirty="0"/>
          </a:p>
          <a:p>
            <a:r>
              <a:rPr lang="ru-RU" b="1" dirty="0"/>
              <a:t>   }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21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 smtClean="0"/>
              <a:t>Перемещение  </a:t>
            </a:r>
            <a:r>
              <a:rPr lang="ru-RU" sz="3200" b="1" dirty="0"/>
              <a:t>указателей</a:t>
            </a:r>
            <a:r>
              <a:rPr lang="ru-RU" sz="3200" dirty="0"/>
              <a:t> </a:t>
            </a: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1</a:t>
            </a:r>
            <a:r>
              <a:rPr lang="ru-RU" dirty="0"/>
              <a:t>.   </a:t>
            </a:r>
            <a:r>
              <a:rPr lang="ru-RU" sz="3000" b="1" dirty="0">
                <a:solidFill>
                  <a:srgbClr val="00B050"/>
                </a:solidFill>
              </a:rPr>
              <a:t>Смысловая</a:t>
            </a:r>
            <a:r>
              <a:rPr lang="ru-RU" sz="3000" dirty="0">
                <a:solidFill>
                  <a:srgbClr val="00B050"/>
                </a:solidFill>
              </a:rPr>
              <a:t> интерпретация присваивания указателя</a:t>
            </a:r>
            <a:r>
              <a:rPr lang="ru-RU" sz="3000" dirty="0"/>
              <a:t>.  </a:t>
            </a:r>
            <a:endParaRPr lang="ru-RU" dirty="0"/>
          </a:p>
          <a:p>
            <a:r>
              <a:rPr lang="en-US" b="1" dirty="0" err="1">
                <a:solidFill>
                  <a:srgbClr val="00B0F0"/>
                </a:solidFill>
              </a:rPr>
              <a:t>struct</a:t>
            </a:r>
            <a:r>
              <a:rPr lang="en-US" b="1" dirty="0"/>
              <a:t> Element</a:t>
            </a:r>
            <a:endParaRPr lang="ru-RU" dirty="0"/>
          </a:p>
          <a:p>
            <a:r>
              <a:rPr lang="ru-RU" b="1" dirty="0"/>
              <a:t>{      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ru-RU" b="1" dirty="0"/>
              <a:t>* </a:t>
            </a:r>
            <a:r>
              <a:rPr lang="en-US" b="1" dirty="0"/>
              <a:t>Data</a:t>
            </a:r>
            <a:r>
              <a:rPr lang="ru-RU" b="1" dirty="0"/>
              <a:t>;                 </a:t>
            </a:r>
            <a:endParaRPr lang="ru-RU" dirty="0"/>
          </a:p>
          <a:p>
            <a:r>
              <a:rPr lang="en-US" b="1" dirty="0"/>
              <a:t>Element</a:t>
            </a:r>
            <a:r>
              <a:rPr lang="ru-RU" b="1" dirty="0"/>
              <a:t>* </a:t>
            </a:r>
            <a:r>
              <a:rPr lang="en-US" b="1" dirty="0" err="1"/>
              <a:t>Prev</a:t>
            </a:r>
            <a:r>
              <a:rPr lang="ru-RU" b="1" dirty="0"/>
              <a:t>;     </a:t>
            </a:r>
            <a:endParaRPr lang="ru-RU" dirty="0"/>
          </a:p>
          <a:p>
            <a:r>
              <a:rPr lang="en-US" b="1" dirty="0"/>
              <a:t>Element</a:t>
            </a:r>
            <a:r>
              <a:rPr lang="ru-RU" b="1" dirty="0"/>
              <a:t>* </a:t>
            </a:r>
            <a:r>
              <a:rPr lang="en-US" b="1" dirty="0"/>
              <a:t>Next</a:t>
            </a:r>
            <a:r>
              <a:rPr lang="ru-RU" b="1" dirty="0"/>
              <a:t>;     </a:t>
            </a:r>
            <a:endParaRPr lang="ru-RU" dirty="0"/>
          </a:p>
          <a:p>
            <a:r>
              <a:rPr lang="ru-RU" b="1" dirty="0"/>
              <a:t>} *</a:t>
            </a:r>
            <a:r>
              <a:rPr lang="en-US" b="1" dirty="0"/>
              <a:t>q</a:t>
            </a:r>
            <a:r>
              <a:rPr lang="ru-RU" b="1" dirty="0"/>
              <a:t>, *</a:t>
            </a:r>
            <a:r>
              <a:rPr lang="en-US" b="1" dirty="0"/>
              <a:t>p</a:t>
            </a:r>
            <a:r>
              <a:rPr lang="ru-RU" b="1" dirty="0"/>
              <a:t>;</a:t>
            </a:r>
            <a:endParaRPr lang="ru-RU" dirty="0"/>
          </a:p>
          <a:p>
            <a:r>
              <a:rPr lang="ru-RU" b="1" dirty="0"/>
              <a:t> </a:t>
            </a:r>
            <a:endParaRPr lang="ru-RU" b="1" dirty="0" smtClean="0"/>
          </a:p>
          <a:p>
            <a:r>
              <a:rPr lang="ru-RU" dirty="0"/>
              <a:t> </a:t>
            </a:r>
            <a:r>
              <a:rPr lang="ru-RU" dirty="0">
                <a:solidFill>
                  <a:srgbClr val="00B050"/>
                </a:solidFill>
              </a:rPr>
              <a:t>Если </a:t>
            </a: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ru-RU" dirty="0">
                <a:solidFill>
                  <a:srgbClr val="00B050"/>
                </a:solidFill>
              </a:rPr>
              <a:t> - указатель на новый элемент, а </a:t>
            </a:r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ru-RU" dirty="0">
                <a:solidFill>
                  <a:srgbClr val="00B050"/>
                </a:solidFill>
              </a:rPr>
              <a:t> - указатель на текущий, то </a:t>
            </a:r>
            <a:r>
              <a:rPr lang="ru-RU" dirty="0"/>
              <a:t> </a:t>
            </a:r>
          </a:p>
          <a:p>
            <a:r>
              <a:rPr lang="en-US" b="1" dirty="0" smtClean="0"/>
              <a:t>q</a:t>
            </a:r>
            <a:r>
              <a:rPr lang="ru-RU" b="1" dirty="0" smtClean="0"/>
              <a:t> </a:t>
            </a:r>
            <a:r>
              <a:rPr lang="ru-RU" b="1" dirty="0"/>
              <a:t>-&gt;</a:t>
            </a:r>
            <a:r>
              <a:rPr lang="en-US" b="1" dirty="0"/>
              <a:t>P</a:t>
            </a:r>
            <a:r>
              <a:rPr lang="ru-RU" b="1" dirty="0" err="1"/>
              <a:t>re</a:t>
            </a:r>
            <a:r>
              <a:rPr lang="en-US" b="1" dirty="0"/>
              <a:t>v</a:t>
            </a:r>
            <a:r>
              <a:rPr lang="ru-RU" b="1" dirty="0"/>
              <a:t> -&gt;</a:t>
            </a:r>
            <a:r>
              <a:rPr lang="en-US" b="1" dirty="0"/>
              <a:t>N</a:t>
            </a:r>
            <a:r>
              <a:rPr lang="ru-RU" b="1" dirty="0" err="1"/>
              <a:t>ext</a:t>
            </a:r>
            <a:r>
              <a:rPr lang="ru-RU" b="1" dirty="0"/>
              <a:t> = </a:t>
            </a:r>
            <a:r>
              <a:rPr lang="en-US" b="1" dirty="0" smtClean="0"/>
              <a:t>p</a:t>
            </a:r>
            <a:r>
              <a:rPr lang="ru-RU" dirty="0"/>
              <a:t>  </a:t>
            </a:r>
            <a:endParaRPr lang="ru-RU" dirty="0" smtClean="0"/>
          </a:p>
          <a:p>
            <a:r>
              <a:rPr lang="ru-RU" dirty="0"/>
              <a:t>“</a:t>
            </a:r>
            <a:r>
              <a:rPr lang="ru-RU" i="1" dirty="0">
                <a:solidFill>
                  <a:srgbClr val="00B050"/>
                </a:solidFill>
              </a:rPr>
              <a:t>в элементе, предыдущем от текущего, присвоить указателю на следующий элемент значение указателя на новый элемент</a:t>
            </a:r>
            <a:r>
              <a:rPr lang="ru-RU" dirty="0"/>
              <a:t>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2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Графическая</a:t>
            </a:r>
            <a:r>
              <a:rPr lang="ru-RU" sz="3200" dirty="0"/>
              <a:t> интерпретация </a:t>
            </a: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 smtClean="0"/>
          </a:p>
        </p:txBody>
      </p:sp>
      <p:pic>
        <p:nvPicPr>
          <p:cNvPr id="4" name="Рисунок 3" descr="Без имени-1"/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036496" cy="5688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4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Удаление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036496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11560" y="5517232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q</a:t>
            </a:r>
            <a:r>
              <a:rPr lang="en-US" sz="3200" b="1" dirty="0" smtClean="0">
                <a:solidFill>
                  <a:srgbClr val="00B0F0"/>
                </a:solidFill>
              </a:rPr>
              <a:t>&gt;</a:t>
            </a:r>
            <a:r>
              <a:rPr lang="en-US" sz="3200" b="1" dirty="0" err="1" smtClean="0">
                <a:solidFill>
                  <a:srgbClr val="00B0F0"/>
                </a:solidFill>
              </a:rPr>
              <a:t>Prev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-&gt; Next = </a:t>
            </a:r>
            <a:r>
              <a:rPr lang="en-US" sz="3200" b="1" dirty="0" smtClean="0">
                <a:solidFill>
                  <a:srgbClr val="00B0F0"/>
                </a:solidFill>
              </a:rPr>
              <a:t>q </a:t>
            </a:r>
            <a:r>
              <a:rPr lang="en-US" sz="3200" b="1" dirty="0">
                <a:solidFill>
                  <a:srgbClr val="00B0F0"/>
                </a:solidFill>
              </a:rPr>
              <a:t>-&gt; Next; </a:t>
            </a:r>
            <a:endParaRPr lang="ru-RU" sz="3200" dirty="0">
              <a:solidFill>
                <a:srgbClr val="00B0F0"/>
              </a:solidFill>
            </a:endParaRPr>
          </a:p>
          <a:p>
            <a:r>
              <a:rPr lang="en-US" sz="3200" b="1" dirty="0">
                <a:solidFill>
                  <a:srgbClr val="00B0F0"/>
                </a:solidFill>
              </a:rPr>
              <a:t>q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-&gt; Next -&gt;</a:t>
            </a:r>
            <a:r>
              <a:rPr lang="en-US" sz="3200" b="1" dirty="0" err="1">
                <a:solidFill>
                  <a:srgbClr val="00B0F0"/>
                </a:solidFill>
              </a:rPr>
              <a:t>Prev</a:t>
            </a:r>
            <a:r>
              <a:rPr lang="en-US" sz="3200" b="1" dirty="0">
                <a:solidFill>
                  <a:srgbClr val="00B0F0"/>
                </a:solidFill>
              </a:rPr>
              <a:t> = </a:t>
            </a:r>
            <a:r>
              <a:rPr lang="en-US" sz="3200" b="1" dirty="0" smtClean="0">
                <a:solidFill>
                  <a:srgbClr val="00B0F0"/>
                </a:solidFill>
              </a:rPr>
              <a:t>q-&gt;</a:t>
            </a:r>
            <a:r>
              <a:rPr lang="en-US" sz="3200" b="1" dirty="0" err="1" smtClean="0">
                <a:solidFill>
                  <a:srgbClr val="00B0F0"/>
                </a:solidFill>
              </a:rPr>
              <a:t>Prev</a:t>
            </a:r>
            <a:r>
              <a:rPr lang="en-US" sz="3200" b="1" dirty="0" smtClean="0">
                <a:solidFill>
                  <a:srgbClr val="00B0F0"/>
                </a:solidFill>
              </a:rPr>
              <a:t>;</a:t>
            </a:r>
            <a:endParaRPr lang="ru-RU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 smtClean="0"/>
              <a:t>Удаление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 fontScale="62500" lnSpcReduction="20000"/>
          </a:bodyPr>
          <a:lstStyle/>
          <a:p>
            <a:r>
              <a:rPr lang="en-US" sz="3700" b="1" dirty="0" err="1" smtClean="0">
                <a:solidFill>
                  <a:srgbClr val="0070C0"/>
                </a:solidFill>
              </a:rPr>
              <a:t>bool</a:t>
            </a:r>
            <a:r>
              <a:rPr lang="en-US" sz="3700" b="1" dirty="0" smtClean="0"/>
              <a:t> Object :: Delete(Element* </a:t>
            </a:r>
            <a:r>
              <a:rPr lang="en-US" sz="3700" b="1" dirty="0" smtClean="0"/>
              <a:t>q)  </a:t>
            </a:r>
            <a:r>
              <a:rPr lang="en-US" sz="3700" dirty="0" smtClean="0"/>
              <a:t>//</a:t>
            </a:r>
            <a:r>
              <a:rPr lang="ru-RU" sz="3700" dirty="0" smtClean="0"/>
              <a:t>удаление по ссылке</a:t>
            </a:r>
          </a:p>
          <a:p>
            <a:r>
              <a:rPr lang="en-US" sz="4200" b="1" dirty="0" smtClean="0"/>
              <a:t>{ </a:t>
            </a:r>
            <a:r>
              <a:rPr lang="en-US" sz="4200" b="1" dirty="0" err="1" smtClean="0">
                <a:solidFill>
                  <a:srgbClr val="0070C0"/>
                </a:solidFill>
              </a:rPr>
              <a:t>bool</a:t>
            </a:r>
            <a:r>
              <a:rPr lang="en-US" sz="4200" b="1" dirty="0" smtClean="0"/>
              <a:t> r = false;</a:t>
            </a:r>
            <a:endParaRPr lang="ru-RU" sz="4200" dirty="0" smtClean="0"/>
          </a:p>
          <a:p>
            <a:r>
              <a:rPr lang="en-US" sz="4200" b="1" dirty="0" smtClean="0">
                <a:solidFill>
                  <a:srgbClr val="0070C0"/>
                </a:solidFill>
              </a:rPr>
              <a:t>if</a:t>
            </a:r>
            <a:r>
              <a:rPr lang="en-US" sz="4200" b="1" dirty="0" smtClean="0"/>
              <a:t> </a:t>
            </a:r>
            <a:r>
              <a:rPr lang="en-US" sz="4200" b="1" dirty="0" smtClean="0"/>
              <a:t>(q </a:t>
            </a:r>
            <a:r>
              <a:rPr lang="en-US" sz="4200" b="1" dirty="0" smtClean="0"/>
              <a:t>!= NULL</a:t>
            </a:r>
            <a:r>
              <a:rPr lang="ru-RU" sz="4200" b="1" dirty="0" smtClean="0"/>
              <a:t>)  </a:t>
            </a:r>
            <a:endParaRPr lang="ru-RU" sz="4200" dirty="0" smtClean="0"/>
          </a:p>
          <a:p>
            <a:r>
              <a:rPr lang="ru-RU" sz="3700" b="1" dirty="0" smtClean="0"/>
              <a:t>   { </a:t>
            </a:r>
            <a:r>
              <a:rPr lang="en-US" sz="3700" b="1" dirty="0" smtClean="0">
                <a:solidFill>
                  <a:srgbClr val="0070C0"/>
                </a:solidFill>
              </a:rPr>
              <a:t>if</a:t>
            </a:r>
            <a:r>
              <a:rPr lang="ru-RU" sz="3700" b="1" dirty="0" smtClean="0">
                <a:solidFill>
                  <a:srgbClr val="0070C0"/>
                </a:solidFill>
              </a:rPr>
              <a:t> </a:t>
            </a:r>
            <a:r>
              <a:rPr lang="ru-RU" sz="3700" b="1" dirty="0" smtClean="0"/>
              <a:t>(</a:t>
            </a:r>
            <a:r>
              <a:rPr lang="en-US" sz="3700" b="1" dirty="0" smtClean="0"/>
              <a:t>q</a:t>
            </a:r>
            <a:r>
              <a:rPr lang="ru-RU" sz="3700" b="1" dirty="0" smtClean="0"/>
              <a:t> </a:t>
            </a:r>
            <a:r>
              <a:rPr lang="ru-RU" sz="3700" b="1" dirty="0" smtClean="0"/>
              <a:t>-&gt;</a:t>
            </a:r>
            <a:r>
              <a:rPr lang="en-US" sz="3700" b="1" dirty="0" smtClean="0"/>
              <a:t>Next</a:t>
            </a:r>
            <a:r>
              <a:rPr lang="ru-RU" sz="3700" b="1" dirty="0" smtClean="0"/>
              <a:t> != </a:t>
            </a:r>
            <a:r>
              <a:rPr lang="en-US" sz="3700" b="1" dirty="0" smtClean="0"/>
              <a:t>NULL</a:t>
            </a:r>
            <a:r>
              <a:rPr lang="ru-RU" sz="3700" b="1" dirty="0" smtClean="0"/>
              <a:t>) </a:t>
            </a:r>
            <a:r>
              <a:rPr lang="ru-RU" sz="3700" dirty="0" smtClean="0"/>
              <a:t>//если указатель не </a:t>
            </a:r>
            <a:r>
              <a:rPr lang="en-US" sz="3700" dirty="0" smtClean="0"/>
              <a:t>NULL</a:t>
            </a:r>
            <a:endParaRPr lang="ru-RU" sz="3700" dirty="0" smtClean="0"/>
          </a:p>
          <a:p>
            <a:r>
              <a:rPr lang="en-US" sz="4500" b="1" dirty="0" smtClean="0"/>
              <a:t>q</a:t>
            </a:r>
            <a:r>
              <a:rPr lang="ru-RU" sz="4500" b="1" dirty="0" smtClean="0"/>
              <a:t> </a:t>
            </a:r>
            <a:r>
              <a:rPr lang="ru-RU" sz="4500" b="1" dirty="0" smtClean="0"/>
              <a:t>-&gt;</a:t>
            </a:r>
            <a:r>
              <a:rPr lang="en-US" sz="4500" b="1" dirty="0" smtClean="0"/>
              <a:t>Next</a:t>
            </a:r>
            <a:r>
              <a:rPr lang="ru-RU" sz="4500" b="1" dirty="0" smtClean="0"/>
              <a:t> -&gt;</a:t>
            </a:r>
            <a:r>
              <a:rPr lang="en-US" sz="4500" b="1" dirty="0" err="1" smtClean="0"/>
              <a:t>Prev</a:t>
            </a:r>
            <a:r>
              <a:rPr lang="ru-RU" sz="4500" b="1" dirty="0" smtClean="0"/>
              <a:t> = </a:t>
            </a:r>
            <a:r>
              <a:rPr lang="en-US" sz="4500" b="1" dirty="0" smtClean="0"/>
              <a:t>q</a:t>
            </a:r>
            <a:r>
              <a:rPr lang="ru-RU" sz="4500" b="1" dirty="0" smtClean="0"/>
              <a:t> </a:t>
            </a:r>
            <a:r>
              <a:rPr lang="ru-RU" sz="4500" b="1" dirty="0" smtClean="0"/>
              <a:t>-&gt;</a:t>
            </a:r>
            <a:r>
              <a:rPr lang="en-US" sz="4500" b="1" dirty="0" err="1" smtClean="0"/>
              <a:t>Prev</a:t>
            </a:r>
            <a:r>
              <a:rPr lang="ru-RU" sz="4500" b="1" dirty="0" smtClean="0"/>
              <a:t>; </a:t>
            </a:r>
            <a:r>
              <a:rPr lang="ru-RU" sz="3700" b="1" dirty="0" smtClean="0"/>
              <a:t>// </a:t>
            </a:r>
            <a:r>
              <a:rPr lang="ru-RU" sz="3700" dirty="0" smtClean="0"/>
              <a:t>в элементе, след</a:t>
            </a:r>
            <a:r>
              <a:rPr lang="en-US" sz="3700" dirty="0" smtClean="0"/>
              <a:t>.</a:t>
            </a:r>
            <a:r>
              <a:rPr lang="ru-RU" sz="3700" dirty="0" smtClean="0"/>
              <a:t> от текущего, присвоить указателю на предыдущий элемент значение </a:t>
            </a:r>
            <a:r>
              <a:rPr lang="en-US" sz="3700" dirty="0" smtClean="0"/>
              <a:t>q</a:t>
            </a:r>
            <a:r>
              <a:rPr lang="ru-RU" sz="3700" b="1" dirty="0" smtClean="0"/>
              <a:t> </a:t>
            </a:r>
            <a:r>
              <a:rPr lang="ru-RU" sz="3700" b="1" dirty="0" smtClean="0"/>
              <a:t>-&gt;</a:t>
            </a:r>
            <a:r>
              <a:rPr lang="en-US" sz="3700" b="1" dirty="0" err="1" smtClean="0"/>
              <a:t>Prev</a:t>
            </a:r>
            <a:endParaRPr lang="ru-RU" sz="3700" dirty="0" smtClean="0"/>
          </a:p>
          <a:p>
            <a:r>
              <a:rPr lang="en-US" sz="3800" b="1" dirty="0" smtClean="0">
                <a:solidFill>
                  <a:srgbClr val="0070C0"/>
                </a:solidFill>
              </a:rPr>
              <a:t>if</a:t>
            </a:r>
            <a:r>
              <a:rPr lang="ru-RU" sz="3800" b="1" dirty="0" smtClean="0"/>
              <a:t> </a:t>
            </a:r>
            <a:r>
              <a:rPr lang="ru-RU" sz="3800" b="1" dirty="0" smtClean="0"/>
              <a:t>(</a:t>
            </a:r>
            <a:r>
              <a:rPr lang="en-US" sz="3800" b="1" dirty="0" smtClean="0"/>
              <a:t>q</a:t>
            </a:r>
            <a:r>
              <a:rPr lang="ru-RU" sz="3800" b="1" dirty="0" smtClean="0"/>
              <a:t> </a:t>
            </a:r>
            <a:r>
              <a:rPr lang="ru-RU" sz="3800" b="1" dirty="0" smtClean="0"/>
              <a:t>-&gt;</a:t>
            </a:r>
            <a:r>
              <a:rPr lang="en-US" sz="3800" b="1" dirty="0" err="1" smtClean="0"/>
              <a:t>Prev</a:t>
            </a:r>
            <a:r>
              <a:rPr lang="ru-RU" sz="3800" b="1" dirty="0" smtClean="0"/>
              <a:t> != </a:t>
            </a:r>
            <a:r>
              <a:rPr lang="en-US" sz="3800" b="1" dirty="0" smtClean="0"/>
              <a:t>NULL</a:t>
            </a:r>
            <a:r>
              <a:rPr lang="ru-RU" sz="3700" b="1" dirty="0" smtClean="0"/>
              <a:t>) </a:t>
            </a:r>
            <a:r>
              <a:rPr lang="ru-RU" sz="3700" dirty="0" smtClean="0"/>
              <a:t>//если указатель не </a:t>
            </a:r>
            <a:r>
              <a:rPr lang="en-US" sz="3700" dirty="0" smtClean="0"/>
              <a:t>NULL</a:t>
            </a:r>
            <a:endParaRPr lang="ru-RU" sz="3700" dirty="0" smtClean="0"/>
          </a:p>
          <a:p>
            <a:r>
              <a:rPr lang="en-US" sz="4500" b="1" dirty="0"/>
              <a:t>q</a:t>
            </a:r>
            <a:r>
              <a:rPr lang="ru-RU" sz="4500" b="1" dirty="0" smtClean="0"/>
              <a:t> </a:t>
            </a:r>
            <a:r>
              <a:rPr lang="ru-RU" sz="4500" b="1" dirty="0" smtClean="0"/>
              <a:t>-&gt;</a:t>
            </a:r>
            <a:r>
              <a:rPr lang="en-US" sz="4500" b="1" dirty="0" err="1" smtClean="0"/>
              <a:t>Prev</a:t>
            </a:r>
            <a:r>
              <a:rPr lang="ru-RU" sz="4500" b="1" dirty="0" smtClean="0"/>
              <a:t> -&gt;</a:t>
            </a:r>
            <a:r>
              <a:rPr lang="en-US" sz="4500" b="1" dirty="0" smtClean="0"/>
              <a:t>Next</a:t>
            </a:r>
            <a:r>
              <a:rPr lang="ru-RU" sz="4500" b="1" dirty="0" smtClean="0"/>
              <a:t> = </a:t>
            </a:r>
            <a:r>
              <a:rPr lang="en-US" sz="4500" b="1" dirty="0"/>
              <a:t>q</a:t>
            </a:r>
            <a:r>
              <a:rPr lang="ru-RU" sz="4500" b="1" dirty="0" smtClean="0"/>
              <a:t> </a:t>
            </a:r>
            <a:r>
              <a:rPr lang="ru-RU" sz="4500" b="1" dirty="0" smtClean="0"/>
              <a:t>-&gt;</a:t>
            </a:r>
            <a:r>
              <a:rPr lang="en-US" sz="4500" b="1" dirty="0" smtClean="0"/>
              <a:t>Next</a:t>
            </a:r>
            <a:r>
              <a:rPr lang="ru-RU" sz="3700" b="1" dirty="0" smtClean="0"/>
              <a:t>;  // </a:t>
            </a:r>
            <a:r>
              <a:rPr lang="ru-RU" sz="3700" dirty="0" smtClean="0"/>
              <a:t>в элементе, пред</a:t>
            </a:r>
            <a:r>
              <a:rPr lang="en-US" sz="3700" dirty="0" smtClean="0"/>
              <a:t>.</a:t>
            </a:r>
            <a:r>
              <a:rPr lang="ru-RU" sz="3700" dirty="0" smtClean="0"/>
              <a:t> от текущего, присвоить указателю на следующий элемент значение </a:t>
            </a:r>
            <a:r>
              <a:rPr lang="en-US" sz="3700" dirty="0" smtClean="0"/>
              <a:t>q</a:t>
            </a:r>
            <a:r>
              <a:rPr lang="ru-RU" sz="3700" b="1" dirty="0" smtClean="0"/>
              <a:t> </a:t>
            </a:r>
            <a:r>
              <a:rPr lang="ru-RU" sz="3700" b="1" dirty="0" smtClean="0"/>
              <a:t>-&gt;</a:t>
            </a:r>
            <a:r>
              <a:rPr lang="en-US" sz="3700" b="1" dirty="0" smtClean="0"/>
              <a:t>Next</a:t>
            </a:r>
            <a:endParaRPr lang="ru-RU" sz="3700" dirty="0" smtClean="0"/>
          </a:p>
          <a:p>
            <a:r>
              <a:rPr lang="en-US" sz="4200" b="1" dirty="0" smtClean="0">
                <a:solidFill>
                  <a:srgbClr val="0070C0"/>
                </a:solidFill>
              </a:rPr>
              <a:t>else</a:t>
            </a:r>
            <a:endParaRPr lang="ru-RU" sz="4200" dirty="0" smtClean="0">
              <a:solidFill>
                <a:srgbClr val="0070C0"/>
              </a:solidFill>
            </a:endParaRPr>
          </a:p>
          <a:p>
            <a:r>
              <a:rPr lang="en-US" sz="4200" b="1" dirty="0" smtClean="0"/>
              <a:t>{  Head = </a:t>
            </a:r>
            <a:r>
              <a:rPr lang="en-US" sz="4200" b="1" dirty="0" smtClean="0"/>
              <a:t>q </a:t>
            </a:r>
            <a:r>
              <a:rPr lang="en-US" sz="4200" b="1" dirty="0" smtClean="0"/>
              <a:t>-&gt; Next ; </a:t>
            </a:r>
            <a:endParaRPr lang="ru-RU" sz="4200" dirty="0" smtClean="0"/>
          </a:p>
          <a:p>
            <a:r>
              <a:rPr lang="en-US" sz="4200" b="1" dirty="0" smtClean="0"/>
              <a:t>         Head -&gt;</a:t>
            </a:r>
            <a:r>
              <a:rPr lang="en-US" sz="4200" b="1" dirty="0" err="1" smtClean="0"/>
              <a:t>Prev</a:t>
            </a:r>
            <a:r>
              <a:rPr lang="en-US" sz="4200" b="1" dirty="0" smtClean="0"/>
              <a:t> = NULL;  }</a:t>
            </a:r>
            <a:endParaRPr lang="ru-RU" sz="4200" dirty="0" smtClean="0"/>
          </a:p>
          <a:p>
            <a:r>
              <a:rPr lang="en-US" sz="4200" b="1" dirty="0" smtClean="0">
                <a:solidFill>
                  <a:srgbClr val="0070C0"/>
                </a:solidFill>
              </a:rPr>
              <a:t>delete</a:t>
            </a:r>
            <a:r>
              <a:rPr lang="en-US" sz="4200" b="1" dirty="0" smtClean="0"/>
              <a:t> </a:t>
            </a:r>
            <a:r>
              <a:rPr lang="en-US" sz="4200" b="1" dirty="0" smtClean="0"/>
              <a:t>q;        </a:t>
            </a:r>
            <a:endParaRPr lang="ru-RU" sz="4200" dirty="0" smtClean="0"/>
          </a:p>
          <a:p>
            <a:r>
              <a:rPr lang="en-US" sz="4200" b="1" dirty="0" smtClean="0">
                <a:solidFill>
                  <a:srgbClr val="0070C0"/>
                </a:solidFill>
              </a:rPr>
              <a:t>return</a:t>
            </a:r>
            <a:r>
              <a:rPr lang="en-US" sz="4200" b="1" dirty="0" smtClean="0"/>
              <a:t> r = true;   }</a:t>
            </a:r>
            <a:endParaRPr lang="ru-RU" sz="4200" dirty="0" smtClean="0"/>
          </a:p>
          <a:p>
            <a:r>
              <a:rPr lang="en-US" sz="4200" b="1" dirty="0" smtClean="0">
                <a:solidFill>
                  <a:srgbClr val="0070C0"/>
                </a:solidFill>
              </a:rPr>
              <a:t>else</a:t>
            </a:r>
            <a:endParaRPr lang="ru-RU" sz="4200" dirty="0" smtClean="0">
              <a:solidFill>
                <a:srgbClr val="0070C0"/>
              </a:solidFill>
            </a:endParaRPr>
          </a:p>
          <a:p>
            <a:r>
              <a:rPr lang="en-US" sz="4200" b="1" dirty="0" smtClean="0">
                <a:solidFill>
                  <a:srgbClr val="0070C0"/>
                </a:solidFill>
              </a:rPr>
              <a:t>return</a:t>
            </a:r>
            <a:r>
              <a:rPr lang="en-US" sz="4200" b="1" dirty="0" smtClean="0"/>
              <a:t> r = false;  }</a:t>
            </a:r>
            <a:endParaRPr lang="ru-RU" sz="4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2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 smtClean="0"/>
              <a:t>Удаление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err="1" smtClean="0">
                <a:solidFill>
                  <a:srgbClr val="0070C0"/>
                </a:solidFill>
              </a:rPr>
              <a:t>bool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/>
              <a:t>Object :: Delete</a:t>
            </a:r>
            <a:r>
              <a:rPr lang="ru-RU" sz="2800" b="1" dirty="0" smtClean="0"/>
              <a:t> 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void</a:t>
            </a:r>
            <a:r>
              <a:rPr lang="en-US" sz="2800" b="1" dirty="0" smtClean="0"/>
              <a:t>* data)  </a:t>
            </a:r>
            <a:r>
              <a:rPr lang="en-US" sz="2800" dirty="0" smtClean="0"/>
              <a:t>//</a:t>
            </a:r>
            <a:r>
              <a:rPr lang="ru-RU" sz="2800" dirty="0" smtClean="0"/>
              <a:t>удаление по значению</a:t>
            </a:r>
          </a:p>
          <a:p>
            <a:r>
              <a:rPr lang="ru-RU" sz="2800" b="1" dirty="0" smtClean="0"/>
              <a:t>{ </a:t>
            </a:r>
            <a:r>
              <a:rPr lang="en-US" sz="2800" b="1" dirty="0" smtClean="0">
                <a:solidFill>
                  <a:srgbClr val="0070C0"/>
                </a:solidFill>
              </a:rPr>
              <a:t>return</a:t>
            </a:r>
            <a:r>
              <a:rPr lang="en-US" sz="2800" b="1" dirty="0" smtClean="0"/>
              <a:t> Delete</a:t>
            </a:r>
            <a:r>
              <a:rPr lang="ru-RU" sz="2800" b="1" dirty="0" smtClean="0"/>
              <a:t>(</a:t>
            </a:r>
            <a:r>
              <a:rPr lang="en-US" sz="2800" b="1" dirty="0" smtClean="0"/>
              <a:t>Search</a:t>
            </a:r>
            <a:r>
              <a:rPr lang="ru-RU" sz="2800" b="1" dirty="0" smtClean="0"/>
              <a:t>(</a:t>
            </a:r>
            <a:r>
              <a:rPr lang="en-US" sz="2800" b="1" dirty="0" smtClean="0"/>
              <a:t>data</a:t>
            </a:r>
            <a:r>
              <a:rPr lang="ru-RU" sz="2800" b="1" dirty="0" smtClean="0"/>
              <a:t>));   </a:t>
            </a:r>
            <a:endParaRPr lang="ru-RU" sz="2800" dirty="0" smtClean="0"/>
          </a:p>
          <a:p>
            <a:r>
              <a:rPr lang="ru-RU" sz="2800" b="1" dirty="0" smtClean="0"/>
              <a:t>}  </a:t>
            </a:r>
            <a:endParaRPr lang="ru-RU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2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 smtClean="0"/>
              <a:t>Удаление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 fontScale="92500" lnSpcReduction="10000"/>
          </a:bodyPr>
          <a:lstStyle/>
          <a:p>
            <a:endParaRPr lang="en-US" sz="2800" b="1" dirty="0" smtClean="0"/>
          </a:p>
          <a:p>
            <a:r>
              <a:rPr lang="en-US" sz="2800" b="1" dirty="0" err="1" smtClean="0">
                <a:solidFill>
                  <a:srgbClr val="0070C0"/>
                </a:solidFill>
              </a:rPr>
              <a:t>bool</a:t>
            </a:r>
            <a:r>
              <a:rPr lang="en-US" sz="2800" b="1" dirty="0" smtClean="0"/>
              <a:t> Object :: </a:t>
            </a:r>
            <a:r>
              <a:rPr lang="en-US" sz="2800" b="1" dirty="0" err="1" smtClean="0"/>
              <a:t>DeleteList</a:t>
            </a:r>
            <a:r>
              <a:rPr lang="en-US" sz="2800" b="1" dirty="0" smtClean="0"/>
              <a:t>()  </a:t>
            </a:r>
            <a:endParaRPr lang="ru-RU" sz="2800" dirty="0" smtClean="0"/>
          </a:p>
          <a:p>
            <a:r>
              <a:rPr lang="en-US" sz="2800" b="1" dirty="0" smtClean="0"/>
              <a:t>{ </a:t>
            </a:r>
            <a:r>
              <a:rPr lang="en-US" sz="2800" b="1" dirty="0" err="1" smtClean="0">
                <a:solidFill>
                  <a:srgbClr val="0070C0"/>
                </a:solidFill>
              </a:rPr>
              <a:t>bool</a:t>
            </a:r>
            <a:r>
              <a:rPr lang="en-US" sz="2800" b="1" dirty="0" smtClean="0"/>
              <a:t> r = false;</a:t>
            </a:r>
            <a:endParaRPr lang="ru-RU" sz="2800" dirty="0" smtClean="0"/>
          </a:p>
          <a:p>
            <a:r>
              <a:rPr lang="en-US" sz="2800" b="1" dirty="0" smtClean="0"/>
              <a:t>   Element* t = </a:t>
            </a:r>
            <a:r>
              <a:rPr lang="en-US" sz="2800" b="1" dirty="0" err="1" smtClean="0"/>
              <a:t>GetLast</a:t>
            </a:r>
            <a:r>
              <a:rPr lang="en-US" sz="2800" b="1" dirty="0" smtClean="0"/>
              <a:t>(); </a:t>
            </a:r>
            <a:endParaRPr lang="ru-RU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if</a:t>
            </a:r>
            <a:r>
              <a:rPr lang="en-US" sz="2800" b="1" dirty="0" smtClean="0"/>
              <a:t> (t)</a:t>
            </a:r>
            <a:endParaRPr lang="ru-RU" sz="2800" dirty="0" smtClean="0"/>
          </a:p>
          <a:p>
            <a:r>
              <a:rPr lang="en-US" sz="2800" b="1" dirty="0" smtClean="0"/>
              <a:t>{  </a:t>
            </a:r>
            <a:r>
              <a:rPr lang="en-US" sz="2800" b="1" dirty="0" smtClean="0">
                <a:solidFill>
                  <a:srgbClr val="0070C0"/>
                </a:solidFill>
              </a:rPr>
              <a:t>if</a:t>
            </a:r>
            <a:r>
              <a:rPr lang="en-US" sz="2800" b="1" dirty="0" smtClean="0"/>
              <a:t> (t -&gt;</a:t>
            </a:r>
            <a:r>
              <a:rPr lang="en-US" sz="2800" b="1" dirty="0" err="1" smtClean="0"/>
              <a:t>Prev</a:t>
            </a:r>
            <a:r>
              <a:rPr lang="en-US" sz="2800" b="1" dirty="0" smtClean="0"/>
              <a:t> != NULL)        </a:t>
            </a:r>
            <a:endParaRPr lang="ru-RU" sz="2800" dirty="0" smtClean="0"/>
          </a:p>
          <a:p>
            <a:r>
              <a:rPr lang="en-US" sz="2800" b="1" dirty="0" smtClean="0"/>
              <a:t>t -&gt;</a:t>
            </a:r>
            <a:r>
              <a:rPr lang="en-US" sz="2800" b="1" dirty="0" err="1" smtClean="0"/>
              <a:t>Prev</a:t>
            </a:r>
            <a:r>
              <a:rPr lang="en-US" sz="2800" b="1" dirty="0" smtClean="0"/>
              <a:t> -&gt; Next = t -&gt; Next; </a:t>
            </a:r>
            <a:endParaRPr lang="ru-RU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else</a:t>
            </a:r>
            <a:endParaRPr lang="ru-RU" sz="2800" dirty="0" smtClean="0">
              <a:solidFill>
                <a:srgbClr val="0070C0"/>
              </a:solidFill>
            </a:endParaRPr>
          </a:p>
          <a:p>
            <a:r>
              <a:rPr lang="en-US" sz="2800" b="1" dirty="0" smtClean="0"/>
              <a:t>        Head = t -&gt;Next ;</a:t>
            </a:r>
            <a:endParaRPr lang="ru-RU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delete</a:t>
            </a:r>
            <a:r>
              <a:rPr lang="en-US" sz="2800" b="1" dirty="0" smtClean="0"/>
              <a:t> t;       </a:t>
            </a:r>
            <a:endParaRPr lang="ru-RU" sz="2800" dirty="0" smtClean="0"/>
          </a:p>
          <a:p>
            <a:r>
              <a:rPr lang="en-US" sz="2800" b="1" dirty="0" err="1" smtClean="0"/>
              <a:t>DeleteList</a:t>
            </a:r>
            <a:r>
              <a:rPr lang="en-US" sz="2800" b="1" dirty="0" smtClean="0"/>
              <a:t>();   </a:t>
            </a:r>
            <a:endParaRPr lang="ru-RU" sz="2800" dirty="0" smtClean="0"/>
          </a:p>
          <a:p>
            <a:r>
              <a:rPr lang="en-US" sz="2800" b="1" dirty="0" smtClean="0"/>
              <a:t>      } </a:t>
            </a:r>
            <a:endParaRPr lang="ru-RU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return</a:t>
            </a:r>
            <a:r>
              <a:rPr lang="en-US" sz="2800" b="1" dirty="0" smtClean="0"/>
              <a:t> r = true;  </a:t>
            </a:r>
            <a:endParaRPr lang="ru-RU" sz="2800" dirty="0" smtClean="0"/>
          </a:p>
          <a:p>
            <a:r>
              <a:rPr lang="en-US" sz="2800" b="1" dirty="0" smtClean="0"/>
              <a:t> }</a:t>
            </a:r>
            <a:endParaRPr lang="ru-RU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2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3600" dirty="0"/>
              <a:t>С</a:t>
            </a:r>
            <a:r>
              <a:rPr lang="ru-RU" sz="3600" dirty="0" smtClean="0"/>
              <a:t>войства </a:t>
            </a:r>
            <a:r>
              <a:rPr lang="ru-RU" sz="3200" dirty="0"/>
              <a:t>списков</a:t>
            </a:r>
            <a:r>
              <a:rPr lang="ru-RU" sz="3600" dirty="0"/>
              <a:t> как структур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800" dirty="0"/>
              <a:t>Последовательность обхода </a:t>
            </a:r>
            <a:r>
              <a:rPr lang="ru-RU" sz="2800" dirty="0" smtClean="0"/>
              <a:t>списка зависит </a:t>
            </a:r>
            <a:r>
              <a:rPr lang="ru-RU" sz="2800" dirty="0"/>
              <a:t>не от физического размещения элементов списка в памяти, а от последовательности </a:t>
            </a:r>
            <a:r>
              <a:rPr lang="ru-RU" sz="2800" dirty="0" smtClean="0"/>
              <a:t>их </a:t>
            </a:r>
            <a:r>
              <a:rPr lang="ru-RU" sz="2800" dirty="0"/>
              <a:t>связывания указателями. </a:t>
            </a:r>
            <a:endParaRPr lang="ru-RU" sz="2800" dirty="0" smtClean="0"/>
          </a:p>
          <a:p>
            <a:r>
              <a:rPr lang="ru-RU" sz="2800" dirty="0" smtClean="0"/>
              <a:t>Точно </a:t>
            </a:r>
            <a:r>
              <a:rPr lang="ru-RU" sz="2800" dirty="0"/>
              <a:t>так же определяется нумерация элементов списка - ЛОГИЧЕСКИЙ НОМЕР элемента в списке - это номер, получаемый им в процессе движения по </a:t>
            </a:r>
            <a:r>
              <a:rPr lang="ru-RU" sz="2800" dirty="0" smtClean="0"/>
              <a:t>списку.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611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В</a:t>
            </a:r>
            <a:r>
              <a:rPr lang="en-US" sz="3200" b="1" dirty="0" err="1"/>
              <a:t>ставка</a:t>
            </a:r>
            <a:r>
              <a:rPr lang="en-US" sz="3200" b="1" dirty="0"/>
              <a:t> </a:t>
            </a:r>
            <a:r>
              <a:rPr lang="en-US" sz="3200" b="1" dirty="0" err="1"/>
              <a:t>элемента</a:t>
            </a:r>
            <a:r>
              <a:rPr lang="en-US" sz="3200" b="1" dirty="0"/>
              <a:t> в </a:t>
            </a:r>
            <a:r>
              <a:rPr lang="en-US" sz="3200" b="1" dirty="0" err="1"/>
              <a:t>список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endParaRPr lang="en-US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036496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8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Вывод списка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b="1" dirty="0"/>
              <a:t> Object :: </a:t>
            </a:r>
            <a:r>
              <a:rPr lang="en-US" b="1" dirty="0" err="1" smtClean="0"/>
              <a:t>PrintList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b="1" dirty="0"/>
              <a:t>(*</a:t>
            </a:r>
            <a:r>
              <a:rPr lang="en-US" b="1" dirty="0" err="1"/>
              <a:t>fpr</a:t>
            </a:r>
            <a:r>
              <a:rPr lang="en-US" b="1" dirty="0"/>
              <a:t>)(void*))  </a:t>
            </a:r>
            <a:endParaRPr lang="ru-RU" dirty="0"/>
          </a:p>
          <a:p>
            <a:r>
              <a:rPr lang="en-US" b="1" dirty="0"/>
              <a:t>{ Element* t = Head;</a:t>
            </a:r>
            <a:endParaRPr lang="ru-RU" dirty="0"/>
          </a:p>
          <a:p>
            <a:r>
              <a:rPr lang="en-US" b="1" dirty="0" smtClean="0">
                <a:solidFill>
                  <a:srgbClr val="0070C0"/>
                </a:solidFill>
              </a:rPr>
              <a:t>while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(</a:t>
            </a:r>
            <a:r>
              <a:rPr lang="en-US" b="1" dirty="0"/>
              <a:t>t != NULL)</a:t>
            </a:r>
            <a:endParaRPr lang="ru-RU" dirty="0"/>
          </a:p>
          <a:p>
            <a:r>
              <a:rPr lang="en-US" b="1" dirty="0"/>
              <a:t>{ </a:t>
            </a:r>
            <a:r>
              <a:rPr lang="en-US" b="1" dirty="0" err="1"/>
              <a:t>fpr</a:t>
            </a:r>
            <a:r>
              <a:rPr lang="en-US" b="1" dirty="0"/>
              <a:t>(t -&gt; Data);  </a:t>
            </a:r>
            <a:endParaRPr lang="ru-RU" dirty="0"/>
          </a:p>
          <a:p>
            <a:r>
              <a:rPr lang="en-US" b="1" dirty="0"/>
              <a:t>       t = t -&gt;</a:t>
            </a:r>
            <a:r>
              <a:rPr lang="en-US" b="1" dirty="0" err="1"/>
              <a:t>GetNext</a:t>
            </a:r>
            <a:r>
              <a:rPr lang="en-US" b="1" dirty="0"/>
              <a:t>();   </a:t>
            </a:r>
            <a:endParaRPr lang="ru-RU" dirty="0"/>
          </a:p>
          <a:p>
            <a:r>
              <a:rPr lang="ru-RU" b="1" dirty="0"/>
              <a:t>}   </a:t>
            </a:r>
            <a:endParaRPr lang="ru-RU" dirty="0"/>
          </a:p>
          <a:p>
            <a:r>
              <a:rPr lang="ru-RU" b="1" dirty="0"/>
              <a:t>}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2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b="1" dirty="0"/>
              <a:t>Создание проекта с использованием списка</a:t>
            </a:r>
            <a:endParaRPr lang="ru-RU" sz="3200" dirty="0"/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endParaRPr lang="ru-RU" sz="2800" b="1" dirty="0" smtClean="0"/>
          </a:p>
          <a:p>
            <a:pPr algn="ctr"/>
            <a:r>
              <a:rPr lang="en-US" sz="2800" b="1" i="1" dirty="0">
                <a:solidFill>
                  <a:srgbClr val="00B050"/>
                </a:solidFill>
              </a:rPr>
              <a:t>OAP</a:t>
            </a:r>
            <a:r>
              <a:rPr lang="ru-RU" sz="2800" b="1" i="1" dirty="0">
                <a:solidFill>
                  <a:srgbClr val="00B050"/>
                </a:solidFill>
              </a:rPr>
              <a:t>_</a:t>
            </a:r>
            <a:r>
              <a:rPr lang="en-US" sz="2800" b="1" i="1" dirty="0" smtClean="0">
                <a:solidFill>
                  <a:srgbClr val="00B050"/>
                </a:solidFill>
              </a:rPr>
              <a:t>List</a:t>
            </a:r>
          </a:p>
          <a:p>
            <a:pPr algn="ctr"/>
            <a:r>
              <a:rPr lang="ru-RU" sz="2800" dirty="0"/>
              <a:t>главная функция </a:t>
            </a:r>
            <a:r>
              <a:rPr lang="en-US" sz="2800" b="1" i="1" dirty="0" smtClean="0">
                <a:solidFill>
                  <a:srgbClr val="0070C0"/>
                </a:solidFill>
              </a:rPr>
              <a:t>Cars</a:t>
            </a:r>
            <a:r>
              <a:rPr lang="ru-RU" sz="2800" b="1" i="1" dirty="0">
                <a:solidFill>
                  <a:srgbClr val="0070C0"/>
                </a:solidFill>
              </a:rPr>
              <a:t>.</a:t>
            </a:r>
            <a:r>
              <a:rPr lang="en-US" sz="2800" b="1" i="1" dirty="0" err="1" smtClean="0">
                <a:solidFill>
                  <a:srgbClr val="0070C0"/>
                </a:solidFill>
              </a:rPr>
              <a:t>cpp</a:t>
            </a:r>
            <a:endParaRPr lang="en-US" sz="2800" dirty="0" smtClean="0"/>
          </a:p>
          <a:p>
            <a:pPr algn="ctr"/>
            <a:r>
              <a:rPr lang="ru-RU" sz="2800" dirty="0" smtClean="0"/>
              <a:t>Файл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b="1" i="1" dirty="0" err="1">
                <a:solidFill>
                  <a:srgbClr val="C00000"/>
                </a:solidFill>
              </a:rPr>
              <a:t>CarsFn</a:t>
            </a:r>
            <a:r>
              <a:rPr lang="ru-RU" sz="2800" b="1" i="1" dirty="0">
                <a:solidFill>
                  <a:srgbClr val="C00000"/>
                </a:solidFill>
              </a:rPr>
              <a:t>.</a:t>
            </a:r>
            <a:r>
              <a:rPr lang="en-US" sz="2800" b="1" i="1" dirty="0" err="1">
                <a:solidFill>
                  <a:srgbClr val="C00000"/>
                </a:solidFill>
              </a:rPr>
              <a:t>cpp</a:t>
            </a:r>
            <a:endParaRPr lang="ru-RU" sz="2800" b="1" i="1" dirty="0" smtClean="0">
              <a:solidFill>
                <a:srgbClr val="C00000"/>
              </a:solidFill>
            </a:endParaRPr>
          </a:p>
          <a:p>
            <a:endParaRPr lang="en-US" sz="2800" b="1" dirty="0" smtClean="0"/>
          </a:p>
          <a:p>
            <a:endParaRPr lang="ru-RU" sz="2800" b="1" dirty="0"/>
          </a:p>
          <a:p>
            <a:r>
              <a:rPr lang="ru-RU" sz="2800" b="1" dirty="0"/>
              <a:t>#</a:t>
            </a:r>
            <a:r>
              <a:rPr lang="en-US" sz="2800" b="1" dirty="0"/>
              <a:t>include</a:t>
            </a:r>
            <a:r>
              <a:rPr lang="ru-RU" sz="2800" b="1" dirty="0"/>
              <a:t>"</a:t>
            </a:r>
            <a:r>
              <a:rPr lang="en-US" sz="2800" b="1" dirty="0" err="1">
                <a:solidFill>
                  <a:srgbClr val="C00000"/>
                </a:solidFill>
              </a:rPr>
              <a:t>stdafx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r>
              <a:rPr lang="ru-RU" sz="2800" b="1" dirty="0"/>
              <a:t>"</a:t>
            </a:r>
            <a:endParaRPr lang="ru-RU" sz="2800" dirty="0"/>
          </a:p>
          <a:p>
            <a:r>
              <a:rPr lang="en-US" sz="2800" b="1" dirty="0" err="1">
                <a:solidFill>
                  <a:srgbClr val="0070C0"/>
                </a:solidFill>
              </a:rPr>
              <a:t>int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_</a:t>
            </a:r>
            <a:r>
              <a:rPr lang="en-US" sz="2800" b="1" dirty="0" err="1"/>
              <a:t>tmain</a:t>
            </a:r>
            <a:r>
              <a:rPr lang="en-US" sz="2800" b="1" dirty="0"/>
              <a:t> (</a:t>
            </a:r>
            <a:r>
              <a:rPr lang="en-US" sz="2800" b="1" dirty="0" err="1" smtClean="0">
                <a:solidFill>
                  <a:srgbClr val="0070C0"/>
                </a:solidFill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/>
              <a:t>argc</a:t>
            </a:r>
            <a:r>
              <a:rPr lang="en-US" sz="2800" b="1" dirty="0"/>
              <a:t>, _TCHAR* </a:t>
            </a:r>
            <a:r>
              <a:rPr lang="en-US" sz="2800" b="1" dirty="0" err="1"/>
              <a:t>argv</a:t>
            </a:r>
            <a:r>
              <a:rPr lang="en-US" sz="2800" b="1" dirty="0"/>
              <a:t>[])</a:t>
            </a:r>
            <a:endParaRPr lang="ru-RU" sz="2800" dirty="0"/>
          </a:p>
          <a:p>
            <a:r>
              <a:rPr lang="ru-RU" sz="2800" b="1" dirty="0"/>
              <a:t>{</a:t>
            </a:r>
            <a:endParaRPr lang="ru-RU" sz="2800" dirty="0"/>
          </a:p>
          <a:p>
            <a:r>
              <a:rPr lang="ru-RU" sz="2800" b="1" dirty="0" err="1">
                <a:solidFill>
                  <a:srgbClr val="0070C0"/>
                </a:solidFill>
              </a:rPr>
              <a:t>return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/>
              <a:t>0;</a:t>
            </a:r>
            <a:endParaRPr lang="ru-RU" sz="2800" dirty="0"/>
          </a:p>
          <a:p>
            <a:r>
              <a:rPr lang="ru-RU" sz="2800" b="1" dirty="0"/>
              <a:t>      }</a:t>
            </a:r>
            <a:endParaRPr lang="ru-RU" sz="2800" dirty="0"/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730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>
                <a:solidFill>
                  <a:srgbClr val="0070C0"/>
                </a:solidFill>
              </a:rPr>
              <a:t>OAP</a:t>
            </a:r>
            <a:r>
              <a:rPr lang="ru-RU" sz="2800" b="1" dirty="0">
                <a:solidFill>
                  <a:srgbClr val="0070C0"/>
                </a:solidFill>
              </a:rPr>
              <a:t>_</a:t>
            </a:r>
            <a:r>
              <a:rPr lang="en-US" sz="2800" b="1" dirty="0" smtClean="0">
                <a:solidFill>
                  <a:srgbClr val="0070C0"/>
                </a:solidFill>
              </a:rPr>
              <a:t>List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 fontScale="92500" lnSpcReduction="10000"/>
          </a:bodyPr>
          <a:lstStyle/>
          <a:p>
            <a:endParaRPr lang="ru-RU" sz="2800" b="1" dirty="0" smtClean="0"/>
          </a:p>
          <a:p>
            <a:r>
              <a:rPr lang="ru-RU" sz="2800" b="1" dirty="0"/>
              <a:t>#</a:t>
            </a:r>
            <a:r>
              <a:rPr lang="en-US" sz="2800" b="1" dirty="0"/>
              <a:t>include</a:t>
            </a:r>
            <a:r>
              <a:rPr lang="ru-RU" sz="2800" b="1" dirty="0"/>
              <a:t>"</a:t>
            </a:r>
            <a:r>
              <a:rPr lang="en-US" sz="2800" b="1" dirty="0" err="1">
                <a:solidFill>
                  <a:srgbClr val="C00000"/>
                </a:solidFill>
              </a:rPr>
              <a:t>stdafx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r>
              <a:rPr lang="ru-RU" sz="2800" b="1" dirty="0"/>
              <a:t>"</a:t>
            </a:r>
            <a:endParaRPr lang="ru-RU" sz="2800" dirty="0"/>
          </a:p>
          <a:p>
            <a:r>
              <a:rPr lang="en-US" sz="2800" b="1" dirty="0"/>
              <a:t>#</a:t>
            </a:r>
            <a:r>
              <a:rPr lang="en-US" sz="2800" b="1" dirty="0" err="1"/>
              <a:t>include"</a:t>
            </a:r>
            <a:r>
              <a:rPr lang="en-US" sz="2800" b="1" dirty="0" err="1">
                <a:solidFill>
                  <a:srgbClr val="C00000"/>
                </a:solidFill>
              </a:rPr>
              <a:t>CarsH.h</a:t>
            </a:r>
            <a:r>
              <a:rPr lang="en-US" sz="2800" b="1" dirty="0"/>
              <a:t>"</a:t>
            </a:r>
            <a:endParaRPr lang="ru-RU" sz="2800" dirty="0"/>
          </a:p>
          <a:p>
            <a:r>
              <a:rPr lang="en-US" sz="2800" b="1" dirty="0"/>
              <a:t>#include&lt;</a:t>
            </a:r>
            <a:r>
              <a:rPr lang="en-US" sz="2800" b="1" dirty="0" err="1">
                <a:solidFill>
                  <a:srgbClr val="C00000"/>
                </a:solidFill>
              </a:rPr>
              <a:t>iostream</a:t>
            </a:r>
            <a:r>
              <a:rPr lang="en-US" sz="2800" b="1" dirty="0"/>
              <a:t>&gt;</a:t>
            </a:r>
            <a:endParaRPr lang="ru-RU" sz="2800" dirty="0"/>
          </a:p>
          <a:p>
            <a:r>
              <a:rPr lang="en-US" sz="2800" b="1" dirty="0" smtClean="0">
                <a:solidFill>
                  <a:srgbClr val="0070C0"/>
                </a:solidFill>
              </a:rPr>
              <a:t>using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/>
              <a:t>namespace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std</a:t>
            </a:r>
            <a:r>
              <a:rPr lang="en-US" sz="2800" b="1" dirty="0"/>
              <a:t>;</a:t>
            </a:r>
            <a:endParaRPr lang="ru-RU" sz="2800" dirty="0"/>
          </a:p>
          <a:p>
            <a:r>
              <a:rPr lang="en-US" sz="2800" b="1" dirty="0" err="1">
                <a:solidFill>
                  <a:srgbClr val="0070C0"/>
                </a:solidFill>
              </a:rPr>
              <a:t>struct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Car</a:t>
            </a:r>
            <a:endParaRPr lang="ru-RU" sz="2800" dirty="0"/>
          </a:p>
          <a:p>
            <a:r>
              <a:rPr lang="en-US" sz="2800" b="1" dirty="0"/>
              <a:t>{ </a:t>
            </a:r>
            <a:r>
              <a:rPr lang="en-US" sz="2800" b="1" dirty="0">
                <a:solidFill>
                  <a:srgbClr val="0070C0"/>
                </a:solidFill>
              </a:rPr>
              <a:t>char</a:t>
            </a:r>
            <a:r>
              <a:rPr lang="en-US" sz="2800" b="1" dirty="0"/>
              <a:t> name[20];  </a:t>
            </a:r>
            <a:endParaRPr lang="ru-RU" sz="2800" dirty="0"/>
          </a:p>
          <a:p>
            <a:r>
              <a:rPr lang="en-US" sz="2800" b="1" dirty="0" err="1">
                <a:solidFill>
                  <a:srgbClr val="0070C0"/>
                </a:solidFill>
              </a:rPr>
              <a:t>int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year; </a:t>
            </a:r>
            <a:endParaRPr lang="ru-RU" sz="2800" dirty="0"/>
          </a:p>
          <a:p>
            <a:r>
              <a:rPr lang="en-US" sz="2800" b="1" dirty="0"/>
              <a:t>Car *</a:t>
            </a:r>
            <a:r>
              <a:rPr lang="en-US" sz="2800" b="1" dirty="0" err="1"/>
              <a:t>nxt</a:t>
            </a:r>
            <a:r>
              <a:rPr lang="en-US" sz="2800" b="1" dirty="0"/>
              <a:t>; </a:t>
            </a:r>
            <a:endParaRPr lang="ru-RU" sz="2800" dirty="0"/>
          </a:p>
          <a:p>
            <a:r>
              <a:rPr lang="en-US" sz="2800" b="1" dirty="0"/>
              <a:t> };</a:t>
            </a:r>
            <a:endParaRPr lang="ru-RU" sz="2800" dirty="0"/>
          </a:p>
          <a:p>
            <a:r>
              <a:rPr lang="en-US" sz="2800" b="1" dirty="0"/>
              <a:t>void </a:t>
            </a:r>
            <a:r>
              <a:rPr lang="en-US" sz="2800" b="1" dirty="0" err="1">
                <a:solidFill>
                  <a:srgbClr val="0070C0"/>
                </a:solidFill>
              </a:rPr>
              <a:t>fpr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(void* b)     </a:t>
            </a:r>
            <a:r>
              <a:rPr lang="en-US" sz="2800" i="1" dirty="0">
                <a:solidFill>
                  <a:srgbClr val="00B050"/>
                </a:solidFill>
              </a:rPr>
              <a:t>//</a:t>
            </a:r>
            <a:r>
              <a:rPr lang="ru-RU" sz="2800" i="1" dirty="0">
                <a:solidFill>
                  <a:srgbClr val="00B050"/>
                </a:solidFill>
              </a:rPr>
              <a:t>функция </a:t>
            </a:r>
            <a:r>
              <a:rPr lang="ru-RU" sz="2800" i="1" dirty="0" smtClean="0">
                <a:solidFill>
                  <a:srgbClr val="00B050"/>
                </a:solidFill>
              </a:rPr>
              <a:t>используется</a:t>
            </a:r>
            <a:r>
              <a:rPr lang="en-US" sz="2800" i="1" dirty="0" smtClean="0">
                <a:solidFill>
                  <a:srgbClr val="00B050"/>
                </a:solidFill>
              </a:rPr>
              <a:t> </a:t>
            </a:r>
            <a:r>
              <a:rPr lang="ru-RU" sz="2800" i="1" dirty="0" smtClean="0">
                <a:solidFill>
                  <a:srgbClr val="00B050"/>
                </a:solidFill>
              </a:rPr>
              <a:t>при выводе</a:t>
            </a:r>
            <a:endParaRPr lang="ru-RU" sz="2800" i="1" dirty="0">
              <a:solidFill>
                <a:srgbClr val="00B050"/>
              </a:solidFill>
            </a:endParaRPr>
          </a:p>
          <a:p>
            <a:r>
              <a:rPr lang="en-US" sz="2800" b="1" dirty="0"/>
              <a:t>{ Car *g = (Car*)b;</a:t>
            </a:r>
            <a:endParaRPr lang="ru-RU" sz="2800" dirty="0"/>
          </a:p>
          <a:p>
            <a:r>
              <a:rPr lang="en-US" sz="2800" b="1" dirty="0" err="1">
                <a:solidFill>
                  <a:srgbClr val="0070C0"/>
                </a:solidFill>
              </a:rPr>
              <a:t>cout</a:t>
            </a:r>
            <a:r>
              <a:rPr lang="en-US" sz="2800" b="1" dirty="0"/>
              <a:t>&lt;&lt; g -&gt; name &lt;&lt;' '&lt;&lt; g-&gt;year &lt;&lt;</a:t>
            </a:r>
            <a:r>
              <a:rPr lang="en-US" sz="2800" b="1" dirty="0" err="1"/>
              <a:t>endl</a:t>
            </a:r>
            <a:r>
              <a:rPr lang="en-US" sz="2800" b="1" dirty="0"/>
              <a:t>;  </a:t>
            </a:r>
            <a:endParaRPr lang="ru-RU" sz="2800" dirty="0"/>
          </a:p>
          <a:p>
            <a:r>
              <a:rPr lang="en-US" sz="2800" b="1" dirty="0"/>
              <a:t> } 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192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>
                <a:solidFill>
                  <a:srgbClr val="C00000"/>
                </a:solidFill>
              </a:rPr>
              <a:t>OAP</a:t>
            </a:r>
            <a:r>
              <a:rPr lang="ru-RU" sz="2800" b="1" dirty="0">
                <a:solidFill>
                  <a:srgbClr val="C00000"/>
                </a:solidFill>
              </a:rPr>
              <a:t>_</a:t>
            </a:r>
            <a:r>
              <a:rPr lang="en-US" sz="2800" b="1" dirty="0" smtClean="0">
                <a:solidFill>
                  <a:srgbClr val="C00000"/>
                </a:solidFill>
              </a:rPr>
              <a:t>List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 smtClean="0"/>
              <a:t>int</a:t>
            </a:r>
            <a:r>
              <a:rPr lang="ru-RU" sz="2800" b="1" dirty="0" smtClean="0"/>
              <a:t> </a:t>
            </a:r>
            <a:r>
              <a:rPr lang="en-US" sz="2800" b="1" dirty="0" smtClean="0"/>
              <a:t> </a:t>
            </a:r>
            <a:r>
              <a:rPr lang="en-US" sz="2800" b="1" dirty="0">
                <a:solidFill>
                  <a:srgbClr val="0070C0"/>
                </a:solidFill>
              </a:rPr>
              <a:t>_</a:t>
            </a:r>
            <a:r>
              <a:rPr lang="en-US" sz="2800" b="1" dirty="0" err="1" smtClean="0">
                <a:solidFill>
                  <a:srgbClr val="0070C0"/>
                </a:solidFill>
              </a:rPr>
              <a:t>tmain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 err="1"/>
              <a:t>intargc</a:t>
            </a:r>
            <a:r>
              <a:rPr lang="en-US" sz="2800" b="1" dirty="0"/>
              <a:t>, _TCHAR* </a:t>
            </a:r>
            <a:r>
              <a:rPr lang="en-US" sz="2800" b="1" dirty="0" err="1"/>
              <a:t>argv</a:t>
            </a:r>
            <a:r>
              <a:rPr lang="en-US" sz="2800" b="1" dirty="0"/>
              <a:t>[])</a:t>
            </a:r>
            <a:endParaRPr lang="ru-RU" sz="2800" dirty="0"/>
          </a:p>
          <a:p>
            <a:r>
              <a:rPr lang="en-US" sz="2800" b="1" dirty="0"/>
              <a:t>{ </a:t>
            </a:r>
            <a:r>
              <a:rPr lang="en-US" sz="2800" b="1" dirty="0" err="1" smtClean="0">
                <a:solidFill>
                  <a:srgbClr val="0070C0"/>
                </a:solidFill>
              </a:rPr>
              <a:t>setlocale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/>
              <a:t>LC_ALL, "Russian");</a:t>
            </a:r>
            <a:endParaRPr lang="ru-RU" sz="2800" dirty="0"/>
          </a:p>
          <a:p>
            <a:r>
              <a:rPr lang="en-US" sz="2800" b="1" dirty="0"/>
              <a:t>     Car* t; </a:t>
            </a:r>
            <a:r>
              <a:rPr lang="en-US" sz="2800" b="1" dirty="0" err="1">
                <a:solidFill>
                  <a:srgbClr val="0070C0"/>
                </a:solidFill>
              </a:rPr>
              <a:t>bool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r;</a:t>
            </a:r>
            <a:endParaRPr lang="ru-RU" sz="2800" dirty="0"/>
          </a:p>
          <a:p>
            <a:r>
              <a:rPr lang="en-US" sz="2800" b="1" dirty="0"/>
              <a:t>Car g1 = {"</a:t>
            </a:r>
            <a:r>
              <a:rPr lang="ru-RU" sz="2800" b="1" dirty="0"/>
              <a:t>Тойота</a:t>
            </a:r>
            <a:r>
              <a:rPr lang="en-US" sz="2800" b="1" dirty="0"/>
              <a:t>", 1999};  </a:t>
            </a:r>
            <a:endParaRPr lang="ru-RU" sz="2800" dirty="0"/>
          </a:p>
          <a:p>
            <a:r>
              <a:rPr lang="en-US" sz="2800" b="1" dirty="0"/>
              <a:t>Car g2 = {"</a:t>
            </a:r>
            <a:r>
              <a:rPr lang="ru-RU" sz="2800" b="1" dirty="0"/>
              <a:t>Лексус</a:t>
            </a:r>
            <a:r>
              <a:rPr lang="en-US" sz="2800" b="1" dirty="0"/>
              <a:t>", 2005};  </a:t>
            </a:r>
            <a:endParaRPr lang="ru-RU" sz="2800" dirty="0"/>
          </a:p>
          <a:p>
            <a:r>
              <a:rPr lang="en-US" sz="2800" b="1" dirty="0"/>
              <a:t>Car g3 = {"</a:t>
            </a:r>
            <a:r>
              <a:rPr lang="ru-RU" sz="2800" b="1" dirty="0"/>
              <a:t>Рено</a:t>
            </a:r>
            <a:r>
              <a:rPr lang="en-US" sz="2800" b="1" dirty="0"/>
              <a:t>", 2009};</a:t>
            </a:r>
            <a:endParaRPr lang="ru-RU" sz="2800" dirty="0"/>
          </a:p>
          <a:p>
            <a:r>
              <a:rPr lang="en-US" sz="2800" b="1" dirty="0" smtClean="0"/>
              <a:t>Object</a:t>
            </a:r>
            <a:r>
              <a:rPr lang="ru-RU" sz="2800" b="1" dirty="0" smtClean="0"/>
              <a:t> </a:t>
            </a:r>
            <a:r>
              <a:rPr lang="en-US" sz="2800" b="1" dirty="0" smtClean="0"/>
              <a:t>Lt1 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0070C0"/>
                </a:solidFill>
              </a:rPr>
              <a:t>Create</a:t>
            </a:r>
            <a:r>
              <a:rPr lang="en-US" sz="2800" b="1" dirty="0"/>
              <a:t>();  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ru-RU" sz="2800" dirty="0">
                <a:solidFill>
                  <a:srgbClr val="00B050"/>
                </a:solidFill>
              </a:rPr>
              <a:t>создать первый список</a:t>
            </a:r>
          </a:p>
          <a:p>
            <a:r>
              <a:rPr lang="en-US" sz="2800" b="1" dirty="0"/>
              <a:t>r = Lt1.Insert(&amp;g1);  </a:t>
            </a:r>
            <a:endParaRPr lang="ru-RU" sz="2800" dirty="0"/>
          </a:p>
          <a:p>
            <a:r>
              <a:rPr lang="en-US" sz="2800" b="1" dirty="0"/>
              <a:t>r = Lt1.Insert(&amp;g2);  </a:t>
            </a:r>
            <a:endParaRPr lang="ru-RU" sz="2800" dirty="0"/>
          </a:p>
          <a:p>
            <a:r>
              <a:rPr lang="en-US" sz="2800" b="1" dirty="0"/>
              <a:t>r = Lt1.Insert(&amp;g3);  </a:t>
            </a:r>
            <a:endParaRPr lang="ru-RU" sz="2800" dirty="0"/>
          </a:p>
          <a:p>
            <a:r>
              <a:rPr lang="en-US" sz="2800" b="1" dirty="0" err="1">
                <a:solidFill>
                  <a:srgbClr val="0070C0"/>
                </a:solidFill>
              </a:rPr>
              <a:t>cout</a:t>
            </a:r>
            <a:r>
              <a:rPr lang="en-US" sz="2800" b="1" dirty="0"/>
              <a:t>&lt;&lt;"</a:t>
            </a:r>
            <a:r>
              <a:rPr lang="ru-RU" sz="2800" b="1" dirty="0"/>
              <a:t>Признак</a:t>
            </a:r>
            <a:r>
              <a:rPr lang="en-US" sz="2800" b="1" dirty="0"/>
              <a:t> r="&lt;&lt;r&lt;&lt;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  <a:endParaRPr lang="ru-RU" sz="2800" dirty="0"/>
          </a:p>
          <a:p>
            <a:r>
              <a:rPr lang="en-US" sz="2800" b="1" dirty="0" err="1">
                <a:solidFill>
                  <a:srgbClr val="0070C0"/>
                </a:solidFill>
              </a:rPr>
              <a:t>cout</a:t>
            </a:r>
            <a:r>
              <a:rPr lang="en-US" sz="2800" b="1" dirty="0"/>
              <a:t>&lt;&lt;"  </a:t>
            </a:r>
            <a:r>
              <a:rPr lang="ru-RU" sz="2800" b="1" dirty="0" smtClean="0"/>
              <a:t>Первый список</a:t>
            </a:r>
            <a:r>
              <a:rPr lang="en-US" sz="2800" b="1" dirty="0"/>
              <a:t>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  <a:endParaRPr lang="ru-RU" sz="2800" dirty="0"/>
          </a:p>
          <a:p>
            <a:r>
              <a:rPr lang="en-US" sz="2800" b="1" dirty="0"/>
              <a:t>Lt1.PrintList(</a:t>
            </a:r>
            <a:r>
              <a:rPr lang="en-US" sz="2800" b="1" dirty="0" err="1">
                <a:solidFill>
                  <a:srgbClr val="0070C0"/>
                </a:solidFill>
              </a:rPr>
              <a:t>fpr</a:t>
            </a:r>
            <a:r>
              <a:rPr lang="en-US" sz="2800" b="1" dirty="0"/>
              <a:t>); 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0310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>
                <a:solidFill>
                  <a:srgbClr val="C00000"/>
                </a:solidFill>
              </a:rPr>
              <a:t>OAP</a:t>
            </a:r>
            <a:r>
              <a:rPr lang="ru-RU" sz="2800" b="1" dirty="0">
                <a:solidFill>
                  <a:srgbClr val="C00000"/>
                </a:solidFill>
              </a:rPr>
              <a:t>_</a:t>
            </a:r>
            <a:r>
              <a:rPr lang="en-US" sz="2800" b="1" dirty="0" smtClean="0">
                <a:solidFill>
                  <a:srgbClr val="C00000"/>
                </a:solidFill>
              </a:rPr>
              <a:t>List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cout</a:t>
            </a:r>
            <a:r>
              <a:rPr lang="en-US" sz="2800" b="1" dirty="0"/>
              <a:t>&lt;&lt;"  </a:t>
            </a:r>
            <a:r>
              <a:rPr lang="ru-RU" sz="2800" b="1" dirty="0" smtClean="0"/>
              <a:t>Второй список</a:t>
            </a:r>
            <a:r>
              <a:rPr lang="en-US" sz="2800" b="1" dirty="0"/>
              <a:t>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  <a:endParaRPr lang="ru-RU" sz="2800" dirty="0"/>
          </a:p>
          <a:p>
            <a:r>
              <a:rPr lang="en-US" sz="2800" b="1" dirty="0" smtClean="0"/>
              <a:t>Object Lt2 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0070C0"/>
                </a:solidFill>
              </a:rPr>
              <a:t>Create</a:t>
            </a:r>
            <a:r>
              <a:rPr lang="en-US" sz="2800" b="1" dirty="0"/>
              <a:t>(); 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ru-RU" sz="2800" dirty="0">
                <a:solidFill>
                  <a:srgbClr val="00B050"/>
                </a:solidFill>
              </a:rPr>
              <a:t>создать второй список</a:t>
            </a:r>
          </a:p>
          <a:p>
            <a:r>
              <a:rPr lang="en-US" sz="2800" b="1" dirty="0"/>
              <a:t>r = Lt2.Insert(&amp;g1); </a:t>
            </a:r>
            <a:endParaRPr lang="ru-RU" sz="2800" dirty="0"/>
          </a:p>
          <a:p>
            <a:r>
              <a:rPr lang="en-US" sz="2800" b="1" dirty="0"/>
              <a:t>r = Lt2.Insert(&amp;</a:t>
            </a:r>
            <a:r>
              <a:rPr lang="en-US" sz="2800" b="1" dirty="0" smtClean="0"/>
              <a:t>g1);   </a:t>
            </a:r>
            <a:endParaRPr lang="ru-RU" sz="2800" dirty="0"/>
          </a:p>
          <a:p>
            <a:r>
              <a:rPr lang="en-US" sz="2800" b="1" dirty="0"/>
              <a:t>r = Lt2.Insert</a:t>
            </a:r>
            <a:r>
              <a:rPr lang="en-US" sz="2800" b="1"/>
              <a:t>(&amp;</a:t>
            </a:r>
            <a:r>
              <a:rPr lang="en-US" sz="2800" b="1" smtClean="0"/>
              <a:t>g1);  </a:t>
            </a:r>
            <a:endParaRPr lang="ru-RU" sz="2800" dirty="0"/>
          </a:p>
          <a:p>
            <a:r>
              <a:rPr lang="en-US" sz="2800" b="1" dirty="0"/>
              <a:t>Lt2.PrintList(</a:t>
            </a:r>
            <a:r>
              <a:rPr lang="en-US" sz="2800" b="1" dirty="0" err="1">
                <a:solidFill>
                  <a:srgbClr val="0070C0"/>
                </a:solidFill>
              </a:rPr>
              <a:t>fpr</a:t>
            </a:r>
            <a:r>
              <a:rPr lang="en-US" sz="2800" b="1" dirty="0"/>
              <a:t>); </a:t>
            </a:r>
            <a:endParaRPr lang="ru-RU" sz="2800" dirty="0"/>
          </a:p>
          <a:p>
            <a:r>
              <a:rPr lang="en-US" sz="2800" b="1" dirty="0"/>
              <a:t>Element* </a:t>
            </a:r>
            <a:r>
              <a:rPr lang="en-US" sz="2800" b="1" dirty="0" err="1"/>
              <a:t>em</a:t>
            </a:r>
            <a:r>
              <a:rPr lang="en-US" sz="2800" b="1" dirty="0"/>
              <a:t> = Lt1.GetLast();  </a:t>
            </a:r>
            <a:endParaRPr lang="ru-RU" sz="2800" dirty="0"/>
          </a:p>
          <a:p>
            <a:r>
              <a:rPr lang="en-US" sz="2800" b="1" dirty="0" err="1"/>
              <a:t>em</a:t>
            </a:r>
            <a:r>
              <a:rPr lang="en-US" sz="2800" b="1" dirty="0"/>
              <a:t> = Lt1.Search(&amp;g3); 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en-US" sz="2800" dirty="0" err="1">
                <a:solidFill>
                  <a:srgbClr val="00B050"/>
                </a:solidFill>
              </a:rPr>
              <a:t>поиск</a:t>
            </a:r>
            <a:endParaRPr lang="ru-RU" sz="2800" dirty="0">
              <a:solidFill>
                <a:srgbClr val="00B050"/>
              </a:solidFill>
            </a:endParaRPr>
          </a:p>
          <a:p>
            <a:r>
              <a:rPr lang="en-US" sz="2800" b="1" dirty="0"/>
              <a:t>t = (Car*)</a:t>
            </a:r>
            <a:r>
              <a:rPr lang="en-US" sz="2800" b="1" dirty="0" err="1"/>
              <a:t>em</a:t>
            </a:r>
            <a:r>
              <a:rPr lang="en-US" sz="2800" b="1" dirty="0"/>
              <a:t> -&gt; Data;</a:t>
            </a:r>
            <a:endParaRPr lang="ru-RU" sz="2800" dirty="0"/>
          </a:p>
          <a:p>
            <a:r>
              <a:rPr lang="en-US" sz="2800" b="1" dirty="0" err="1">
                <a:solidFill>
                  <a:srgbClr val="0070C0"/>
                </a:solidFill>
              </a:rPr>
              <a:t>cout</a:t>
            </a:r>
            <a:r>
              <a:rPr lang="en-US" sz="2800" b="1" dirty="0"/>
              <a:t>&lt;&lt;"  </a:t>
            </a:r>
            <a:r>
              <a:rPr lang="ru-RU" sz="2800" b="1" dirty="0" smtClean="0"/>
              <a:t>Найден элемент</a:t>
            </a:r>
            <a:r>
              <a:rPr lang="en-US" sz="2800" b="1" dirty="0"/>
              <a:t>= "&lt;&lt; t -&gt; name&lt;&lt;</a:t>
            </a:r>
            <a:r>
              <a:rPr lang="en-US" sz="2800" b="1" dirty="0" err="1"/>
              <a:t>endl</a:t>
            </a:r>
            <a:r>
              <a:rPr lang="en-US" sz="2800" b="1" dirty="0"/>
              <a:t>;     </a:t>
            </a:r>
            <a:endParaRPr lang="ru-RU" sz="2800" dirty="0"/>
          </a:p>
          <a:p>
            <a:r>
              <a:rPr lang="ru-RU" sz="2800" b="1" dirty="0" err="1"/>
              <a:t>return</a:t>
            </a:r>
            <a:r>
              <a:rPr lang="ru-RU" sz="2800" b="1" dirty="0"/>
              <a:t> 0;</a:t>
            </a:r>
            <a:endParaRPr lang="ru-RU" sz="2800" dirty="0"/>
          </a:p>
          <a:p>
            <a:r>
              <a:rPr lang="ru-RU" sz="2800" b="1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70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 err="1">
                <a:solidFill>
                  <a:srgbClr val="C00000"/>
                </a:solidFill>
              </a:rPr>
              <a:t>CarsFn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ru-RU" sz="2800" b="1" dirty="0" err="1">
                <a:solidFill>
                  <a:srgbClr val="C00000"/>
                </a:solidFill>
              </a:rPr>
              <a:t>cpp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endParaRPr lang="ru-RU" sz="2800" b="1" dirty="0" smtClean="0"/>
          </a:p>
          <a:p>
            <a:r>
              <a:rPr lang="ru-RU" sz="2800" b="1" dirty="0" smtClean="0"/>
              <a:t>Вторая</a:t>
            </a:r>
            <a:r>
              <a:rPr lang="ru-RU" sz="2800" dirty="0" smtClean="0"/>
              <a:t> </a:t>
            </a:r>
            <a:r>
              <a:rPr lang="ru-RU" sz="2800" dirty="0"/>
              <a:t>часть - программа </a:t>
            </a:r>
            <a:r>
              <a:rPr lang="en-US" sz="2800" b="1" dirty="0" err="1"/>
              <a:t>CarsFn</a:t>
            </a:r>
            <a:r>
              <a:rPr lang="ru-RU" sz="2800" b="1" dirty="0"/>
              <a:t>.</a:t>
            </a:r>
            <a:r>
              <a:rPr lang="ru-RU" sz="2800" b="1" dirty="0" err="1"/>
              <a:t>cpp</a:t>
            </a:r>
            <a:r>
              <a:rPr lang="ru-RU" sz="2800" dirty="0"/>
              <a:t> содержит функции для манипуляции со списком (удаление элементов, вставка, поиск и т.п.). </a:t>
            </a:r>
          </a:p>
          <a:p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контекстном меню пункта </a:t>
            </a:r>
            <a:r>
              <a:rPr lang="ru-RU" sz="2800" b="1" dirty="0"/>
              <a:t>Файлы исходного кода</a:t>
            </a:r>
            <a:r>
              <a:rPr lang="ru-RU" sz="2800" dirty="0"/>
              <a:t> окна  </a:t>
            </a:r>
            <a:r>
              <a:rPr lang="ru-RU" sz="2800" b="1" dirty="0"/>
              <a:t>Обозревателя решений</a:t>
            </a:r>
            <a:r>
              <a:rPr lang="ru-RU" sz="2800" dirty="0"/>
              <a:t> </a:t>
            </a:r>
            <a:r>
              <a:rPr lang="ru-RU" sz="2800" dirty="0" err="1"/>
              <a:t>выполнить</a:t>
            </a:r>
            <a:r>
              <a:rPr lang="ru-RU" sz="2800" b="1" dirty="0" err="1"/>
              <a:t>Добавить</a:t>
            </a:r>
            <a:r>
              <a:rPr lang="ru-RU" sz="2800" dirty="0"/>
              <a:t> / </a:t>
            </a:r>
            <a:r>
              <a:rPr lang="ru-RU" sz="2800" b="1" dirty="0"/>
              <a:t>Создать элемент</a:t>
            </a:r>
            <a:r>
              <a:rPr lang="ru-RU" sz="2800" dirty="0"/>
              <a:t>. В появившемся окне выбрать </a:t>
            </a:r>
            <a:r>
              <a:rPr lang="ru-RU" sz="2800" b="1" dirty="0"/>
              <a:t>Код</a:t>
            </a:r>
            <a:r>
              <a:rPr lang="ru-RU" sz="2800" dirty="0"/>
              <a:t> / </a:t>
            </a:r>
            <a:r>
              <a:rPr lang="ru-RU" sz="2800" b="1" dirty="0"/>
              <a:t>Файл </a:t>
            </a:r>
            <a:r>
              <a:rPr lang="en-US" sz="2800" b="1" dirty="0"/>
              <a:t>C</a:t>
            </a:r>
            <a:r>
              <a:rPr lang="ru-RU" sz="2800" b="1" dirty="0"/>
              <a:t>++</a:t>
            </a:r>
            <a:r>
              <a:rPr lang="ru-RU" sz="2800" dirty="0"/>
              <a:t>, набрать имя (</a:t>
            </a:r>
            <a:r>
              <a:rPr lang="en-US" sz="2800" b="1" dirty="0" err="1"/>
              <a:t>CarsFn</a:t>
            </a:r>
            <a:r>
              <a:rPr lang="ru-RU" sz="2800" b="1" dirty="0"/>
              <a:t>.</a:t>
            </a:r>
            <a:r>
              <a:rPr lang="ru-RU" sz="2800" b="1" dirty="0" err="1"/>
              <a:t>cpp</a:t>
            </a:r>
            <a:r>
              <a:rPr lang="ru-RU" sz="2800" dirty="0"/>
              <a:t>) и ввести текст программы.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35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 err="1">
                <a:solidFill>
                  <a:srgbClr val="C00000"/>
                </a:solidFill>
              </a:rPr>
              <a:t>CarsFn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ru-RU" sz="2800" b="1" dirty="0" err="1">
                <a:solidFill>
                  <a:srgbClr val="C00000"/>
                </a:solidFill>
              </a:rPr>
              <a:t>cpp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r>
              <a:rPr lang="en-US" sz="2800" b="1" dirty="0"/>
              <a:t>#</a:t>
            </a:r>
            <a:r>
              <a:rPr lang="en-US" sz="2800" b="1" dirty="0" err="1"/>
              <a:t>include"</a:t>
            </a:r>
            <a:r>
              <a:rPr lang="en-US" sz="2800" b="1" dirty="0" err="1">
                <a:solidFill>
                  <a:srgbClr val="C00000"/>
                </a:solidFill>
              </a:rPr>
              <a:t>stdafx.h</a:t>
            </a:r>
            <a:r>
              <a:rPr lang="en-US" sz="2800" b="1" dirty="0"/>
              <a:t>"</a:t>
            </a:r>
            <a:endParaRPr lang="ru-RU" sz="2800" dirty="0"/>
          </a:p>
          <a:p>
            <a:r>
              <a:rPr lang="en-US" sz="2800" b="1" dirty="0"/>
              <a:t>#</a:t>
            </a:r>
            <a:r>
              <a:rPr lang="en-US" sz="2800" b="1" dirty="0" err="1"/>
              <a:t>include"</a:t>
            </a:r>
            <a:r>
              <a:rPr lang="en-US" sz="2800" b="1" dirty="0" err="1">
                <a:solidFill>
                  <a:srgbClr val="C00000"/>
                </a:solidFill>
              </a:rPr>
              <a:t>CarsH.h</a:t>
            </a:r>
            <a:r>
              <a:rPr lang="en-US" sz="2800" b="1" dirty="0"/>
              <a:t>"</a:t>
            </a:r>
            <a:endParaRPr lang="ru-RU" sz="2800" dirty="0"/>
          </a:p>
          <a:p>
            <a:r>
              <a:rPr lang="en-US" sz="2800" b="1" dirty="0"/>
              <a:t> </a:t>
            </a:r>
            <a:endParaRPr lang="ru-RU" sz="2800" dirty="0"/>
          </a:p>
          <a:p>
            <a:r>
              <a:rPr lang="en-US" sz="2800" b="1" dirty="0" err="1">
                <a:solidFill>
                  <a:srgbClr val="0070C0"/>
                </a:solidFill>
              </a:rPr>
              <a:t>bool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Object :: Insert(void* data)  </a:t>
            </a:r>
            <a:endParaRPr lang="ru-RU" sz="2800" dirty="0"/>
          </a:p>
          <a:p>
            <a:r>
              <a:rPr lang="en-US" sz="2800" b="1" dirty="0"/>
              <a:t>{ </a:t>
            </a:r>
            <a:r>
              <a:rPr lang="en-US" sz="2800" b="1" dirty="0" err="1">
                <a:solidFill>
                  <a:srgbClr val="0070C0"/>
                </a:solidFill>
              </a:rPr>
              <a:t>bool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r =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  <a:r>
              <a:rPr lang="en-US" sz="2800" b="1" dirty="0"/>
              <a:t>;</a:t>
            </a:r>
            <a:endParaRPr lang="ru-RU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if</a:t>
            </a:r>
            <a:r>
              <a:rPr lang="en-US" sz="2800" b="1" dirty="0"/>
              <a:t> (Head == NULL) </a:t>
            </a:r>
            <a:endParaRPr lang="ru-RU" sz="2800" dirty="0"/>
          </a:p>
          <a:p>
            <a:r>
              <a:rPr lang="en-US" sz="2800" b="1" dirty="0"/>
              <a:t>   Head = </a:t>
            </a:r>
            <a:r>
              <a:rPr lang="en-US" sz="2800" b="1" dirty="0" smtClean="0">
                <a:solidFill>
                  <a:srgbClr val="0070C0"/>
                </a:solidFill>
              </a:rPr>
              <a:t>new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/>
              <a:t>Element(NULL</a:t>
            </a:r>
            <a:r>
              <a:rPr lang="en-US" sz="2800" b="1" dirty="0"/>
              <a:t>, data, Head); </a:t>
            </a:r>
            <a:endParaRPr lang="ru-RU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else</a:t>
            </a:r>
            <a:endParaRPr lang="ru-RU" sz="2800" dirty="0">
              <a:solidFill>
                <a:srgbClr val="0070C0"/>
              </a:solidFill>
            </a:endParaRPr>
          </a:p>
          <a:p>
            <a:r>
              <a:rPr lang="en-US" sz="2800" b="1" dirty="0"/>
              <a:t>   Head = (Head -&gt;</a:t>
            </a:r>
            <a:r>
              <a:rPr lang="en-US" sz="2800" b="1" dirty="0" err="1"/>
              <a:t>Prev</a:t>
            </a:r>
            <a:r>
              <a:rPr lang="en-US" sz="2800" b="1" dirty="0"/>
              <a:t> = </a:t>
            </a:r>
            <a:endParaRPr lang="ru-RU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new</a:t>
            </a:r>
            <a:r>
              <a:rPr lang="en-US" sz="2800" b="1" dirty="0"/>
              <a:t> Element(NULL, data, Head)); </a:t>
            </a:r>
            <a:endParaRPr lang="ru-RU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b="1" dirty="0"/>
              <a:t> r =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  <a:r>
              <a:rPr lang="en-US" sz="2800" b="1" dirty="0"/>
              <a:t>;   </a:t>
            </a:r>
            <a:endParaRPr lang="ru-RU" sz="2800" dirty="0"/>
          </a:p>
          <a:p>
            <a:r>
              <a:rPr lang="en-US" sz="2800" b="1" dirty="0"/>
              <a:t> }</a:t>
            </a:r>
            <a:endParaRPr lang="ru-RU" sz="2800" dirty="0"/>
          </a:p>
          <a:p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923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 err="1">
                <a:solidFill>
                  <a:srgbClr val="C00000"/>
                </a:solidFill>
              </a:rPr>
              <a:t>CarsFn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ru-RU" sz="2800" b="1" dirty="0" err="1">
                <a:solidFill>
                  <a:srgbClr val="C00000"/>
                </a:solidFill>
              </a:rPr>
              <a:t>cpp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Element* Object :: </a:t>
            </a:r>
            <a:r>
              <a:rPr lang="en-US" sz="2800" b="1" dirty="0" smtClean="0"/>
              <a:t>Search</a:t>
            </a:r>
            <a:r>
              <a:rPr lang="ru-RU" sz="2800" b="1" dirty="0" smtClean="0"/>
              <a:t> </a:t>
            </a:r>
            <a:r>
              <a:rPr lang="en-US" sz="2800" b="1" dirty="0" smtClean="0"/>
              <a:t>(</a:t>
            </a:r>
            <a:r>
              <a:rPr lang="en-US" sz="2800" b="1" dirty="0">
                <a:solidFill>
                  <a:srgbClr val="0070C0"/>
                </a:solidFill>
              </a:rPr>
              <a:t>void</a:t>
            </a:r>
            <a:r>
              <a:rPr lang="en-US" sz="2800" b="1" dirty="0"/>
              <a:t>* data)  </a:t>
            </a:r>
            <a:endParaRPr lang="ru-RU" sz="2800" dirty="0"/>
          </a:p>
          <a:p>
            <a:r>
              <a:rPr lang="en-US" sz="2800" b="1" dirty="0"/>
              <a:t>{ Element* t = Head;</a:t>
            </a:r>
            <a:endParaRPr lang="ru-RU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while</a:t>
            </a:r>
            <a:r>
              <a:rPr lang="en-US" sz="2800" b="1" dirty="0"/>
              <a:t>((t != NULL) &amp;&amp; (t -&gt; Data != data))</a:t>
            </a:r>
            <a:endParaRPr lang="ru-RU" sz="2800" dirty="0"/>
          </a:p>
          <a:p>
            <a:r>
              <a:rPr lang="en-US" sz="2800" b="1" dirty="0"/>
              <a:t>   t = t-&gt;Next;     </a:t>
            </a:r>
            <a:endParaRPr lang="ru-RU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b="1" dirty="0"/>
              <a:t> t;   </a:t>
            </a:r>
            <a:endParaRPr lang="ru-RU" sz="2800" dirty="0"/>
          </a:p>
          <a:p>
            <a:r>
              <a:rPr lang="en-US" sz="2800" b="1" dirty="0"/>
              <a:t> }</a:t>
            </a:r>
            <a:endParaRPr lang="ru-RU" sz="2800" dirty="0"/>
          </a:p>
          <a:p>
            <a:r>
              <a:rPr lang="en-US" sz="2800" b="1" dirty="0"/>
              <a:t> </a:t>
            </a:r>
            <a:endParaRPr lang="ru-RU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void</a:t>
            </a:r>
            <a:r>
              <a:rPr lang="en-US" sz="2800" b="1" dirty="0"/>
              <a:t> Object :: </a:t>
            </a:r>
            <a:r>
              <a:rPr lang="en-US" sz="2800" b="1" dirty="0" err="1" smtClean="0"/>
              <a:t>PrintList</a:t>
            </a:r>
            <a:r>
              <a:rPr lang="ru-RU" sz="2800" b="1" dirty="0" smtClean="0"/>
              <a:t> </a:t>
            </a:r>
            <a:r>
              <a:rPr lang="en-US" sz="2800" b="1" dirty="0" smtClean="0"/>
              <a:t>(</a:t>
            </a:r>
            <a:r>
              <a:rPr lang="en-US" sz="2800" b="1" dirty="0">
                <a:solidFill>
                  <a:srgbClr val="0070C0"/>
                </a:solidFill>
              </a:rPr>
              <a:t>void</a:t>
            </a:r>
            <a:r>
              <a:rPr lang="en-US" sz="2800" b="1" dirty="0"/>
              <a:t>(*</a:t>
            </a:r>
            <a:r>
              <a:rPr lang="en-US" sz="2800" b="1" dirty="0" err="1">
                <a:solidFill>
                  <a:srgbClr val="0070C0"/>
                </a:solidFill>
              </a:rPr>
              <a:t>fpr</a:t>
            </a:r>
            <a:r>
              <a:rPr lang="en-US" sz="2800" b="1" dirty="0"/>
              <a:t>)(void*))  </a:t>
            </a:r>
            <a:endParaRPr lang="ru-RU" sz="2800" dirty="0"/>
          </a:p>
          <a:p>
            <a:r>
              <a:rPr lang="en-US" sz="2800" b="1" dirty="0"/>
              <a:t>{ Element* t = Head;</a:t>
            </a:r>
            <a:endParaRPr lang="ru-RU" sz="2800" dirty="0"/>
          </a:p>
          <a:p>
            <a:r>
              <a:rPr lang="en-US" sz="2800" b="1" dirty="0" smtClean="0">
                <a:solidFill>
                  <a:srgbClr val="0070C0"/>
                </a:solidFill>
              </a:rPr>
              <a:t>while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/>
              <a:t>t != NULL)</a:t>
            </a:r>
            <a:endParaRPr lang="ru-RU" sz="2800" dirty="0"/>
          </a:p>
          <a:p>
            <a:r>
              <a:rPr lang="en-US" sz="2800" b="1" dirty="0"/>
              <a:t>{ </a:t>
            </a:r>
            <a:r>
              <a:rPr lang="en-US" sz="2800" b="1" dirty="0" err="1">
                <a:solidFill>
                  <a:srgbClr val="0070C0"/>
                </a:solidFill>
              </a:rPr>
              <a:t>fpr</a:t>
            </a:r>
            <a:r>
              <a:rPr lang="en-US" sz="2800" b="1" dirty="0"/>
              <a:t>(t -&gt; Data);  </a:t>
            </a:r>
            <a:endParaRPr lang="ru-RU" sz="2800" dirty="0"/>
          </a:p>
          <a:p>
            <a:r>
              <a:rPr lang="en-US" sz="2800" b="1" dirty="0"/>
              <a:t>     t = t -&gt;</a:t>
            </a:r>
            <a:r>
              <a:rPr lang="en-US" sz="2800" b="1" dirty="0" err="1"/>
              <a:t>GetNext</a:t>
            </a:r>
            <a:r>
              <a:rPr lang="en-US" sz="2800" b="1" dirty="0"/>
              <a:t>();   </a:t>
            </a:r>
            <a:endParaRPr lang="ru-RU" sz="2800" dirty="0"/>
          </a:p>
          <a:p>
            <a:r>
              <a:rPr lang="en-US" sz="2800" b="1" dirty="0"/>
              <a:t>     }   </a:t>
            </a:r>
            <a:endParaRPr lang="ru-RU" sz="2800" dirty="0"/>
          </a:p>
          <a:p>
            <a:r>
              <a:rPr lang="en-US" sz="2800" b="1" dirty="0"/>
              <a:t>}</a:t>
            </a:r>
            <a:endParaRPr lang="ru-RU" sz="2800" dirty="0"/>
          </a:p>
          <a:p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122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 err="1">
                <a:solidFill>
                  <a:srgbClr val="C00000"/>
                </a:solidFill>
              </a:rPr>
              <a:t>CarsFn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ru-RU" sz="2800" b="1" dirty="0" err="1">
                <a:solidFill>
                  <a:srgbClr val="C00000"/>
                </a:solidFill>
              </a:rPr>
              <a:t>cpp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r>
              <a:rPr lang="en-US" sz="2800" b="1" dirty="0"/>
              <a:t>Element* Object :: </a:t>
            </a:r>
            <a:r>
              <a:rPr lang="en-US" sz="2800" b="1" dirty="0" err="1"/>
              <a:t>GetLast</a:t>
            </a:r>
            <a:r>
              <a:rPr lang="en-US" sz="2800" b="1" dirty="0"/>
              <a:t>()  </a:t>
            </a:r>
            <a:endParaRPr lang="ru-RU" sz="2800" dirty="0"/>
          </a:p>
          <a:p>
            <a:r>
              <a:rPr lang="en-US" sz="2800" b="1" dirty="0"/>
              <a:t>{ Element* t = Head,    *x = t;</a:t>
            </a:r>
            <a:endParaRPr lang="ru-RU" sz="2800" dirty="0"/>
          </a:p>
          <a:p>
            <a:r>
              <a:rPr lang="en-US" sz="2800" b="1" dirty="0" smtClean="0">
                <a:solidFill>
                  <a:srgbClr val="0070C0"/>
                </a:solidFill>
              </a:rPr>
              <a:t>while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/>
              <a:t>t != NULL)</a:t>
            </a:r>
            <a:endParaRPr lang="ru-RU" sz="2800" dirty="0"/>
          </a:p>
          <a:p>
            <a:r>
              <a:rPr lang="en-US" sz="2800" b="1" dirty="0"/>
              <a:t>{ x = t;  t = t -&gt;</a:t>
            </a:r>
            <a:r>
              <a:rPr lang="en-US" sz="2800" b="1" dirty="0" err="1"/>
              <a:t>GetNext</a:t>
            </a:r>
            <a:r>
              <a:rPr lang="en-US" sz="2800" b="1" dirty="0"/>
              <a:t>(); }</a:t>
            </a:r>
            <a:endParaRPr lang="ru-RU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b="1" dirty="0"/>
              <a:t> x;   </a:t>
            </a:r>
            <a:endParaRPr lang="ru-RU" sz="2800" dirty="0"/>
          </a:p>
          <a:p>
            <a:r>
              <a:rPr lang="en-US" sz="2800" b="1" dirty="0"/>
              <a:t>}</a:t>
            </a:r>
            <a:endParaRPr lang="ru-RU" sz="2800" dirty="0"/>
          </a:p>
          <a:p>
            <a:r>
              <a:rPr lang="en-US" sz="2800" b="1" dirty="0"/>
              <a:t> </a:t>
            </a:r>
            <a:endParaRPr lang="ru-RU" sz="2800" dirty="0"/>
          </a:p>
          <a:p>
            <a:r>
              <a:rPr lang="en-US" sz="2800" b="1" dirty="0"/>
              <a:t>Object </a:t>
            </a:r>
            <a:r>
              <a:rPr lang="en-US" sz="2800" b="1" dirty="0">
                <a:solidFill>
                  <a:srgbClr val="0070C0"/>
                </a:solidFill>
              </a:rPr>
              <a:t>Create</a:t>
            </a:r>
            <a:r>
              <a:rPr lang="en-US" sz="2800" b="1" dirty="0"/>
              <a:t>()</a:t>
            </a:r>
            <a:endParaRPr lang="ru-RU" sz="2800" dirty="0"/>
          </a:p>
          <a:p>
            <a:r>
              <a:rPr lang="en-US" sz="2800" b="1" dirty="0"/>
              <a:t>{</a:t>
            </a:r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b="1" dirty="0"/>
              <a:t> *(</a:t>
            </a:r>
            <a:r>
              <a:rPr lang="en-US" sz="2800" b="1" dirty="0">
                <a:solidFill>
                  <a:srgbClr val="0070C0"/>
                </a:solidFill>
              </a:rPr>
              <a:t>new</a:t>
            </a:r>
            <a:r>
              <a:rPr lang="en-US" sz="2800" b="1" dirty="0"/>
              <a:t> Object());</a:t>
            </a:r>
            <a:endParaRPr lang="ru-RU" sz="2800" dirty="0"/>
          </a:p>
          <a:p>
            <a:r>
              <a:rPr lang="ru-RU" sz="2800" b="1" dirty="0"/>
              <a:t>}</a:t>
            </a:r>
            <a:endParaRPr lang="ru-RU" sz="2800" dirty="0"/>
          </a:p>
          <a:p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6365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0"/>
            <a:ext cx="8928993" cy="683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3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 err="1">
                <a:solidFill>
                  <a:srgbClr val="C00000"/>
                </a:solidFill>
              </a:rPr>
              <a:t>CarsH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r>
              <a:rPr lang="ru-RU" sz="2800" dirty="0" smtClean="0"/>
              <a:t>Заголовочный </a:t>
            </a:r>
            <a:r>
              <a:rPr lang="ru-RU" sz="2800" dirty="0"/>
              <a:t>файл </a:t>
            </a:r>
            <a:r>
              <a:rPr lang="en-US" sz="2800" b="1" dirty="0" err="1"/>
              <a:t>CarsH</a:t>
            </a:r>
            <a:r>
              <a:rPr lang="ru-RU" sz="2800" b="1" dirty="0"/>
              <a:t>.</a:t>
            </a:r>
            <a:r>
              <a:rPr lang="en-US" sz="2800" b="1" dirty="0"/>
              <a:t>h</a:t>
            </a:r>
            <a:r>
              <a:rPr lang="ru-RU" sz="2800" dirty="0"/>
              <a:t> содержит описание структуры списка, конструктор списка и прототипы программ обработки списка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ru-RU" sz="2800" dirty="0"/>
              <a:t>В контекстном меню пункта </a:t>
            </a:r>
            <a:r>
              <a:rPr lang="ru-RU" sz="2800" b="1" dirty="0"/>
              <a:t>Заголовочные файлы</a:t>
            </a:r>
            <a:r>
              <a:rPr lang="ru-RU" sz="2800" dirty="0"/>
              <a:t> окна  </a:t>
            </a:r>
            <a:r>
              <a:rPr lang="ru-RU" sz="2800" b="1" dirty="0"/>
              <a:t>Обозревателя решений</a:t>
            </a:r>
            <a:r>
              <a:rPr lang="ru-RU" sz="2800" dirty="0"/>
              <a:t> </a:t>
            </a:r>
            <a:r>
              <a:rPr lang="ru-RU" sz="2800" dirty="0" err="1"/>
              <a:t>выполнить</a:t>
            </a:r>
            <a:r>
              <a:rPr lang="ru-RU" sz="2800" b="1" dirty="0" err="1"/>
              <a:t>Добавить</a:t>
            </a:r>
            <a:r>
              <a:rPr lang="ru-RU" sz="2800" dirty="0"/>
              <a:t> / </a:t>
            </a:r>
            <a:r>
              <a:rPr lang="ru-RU" sz="2800" b="1" dirty="0"/>
              <a:t>Создать элемент</a:t>
            </a:r>
            <a:r>
              <a:rPr lang="ru-RU" sz="2800" dirty="0"/>
              <a:t>. В появившемся окне выбрать </a:t>
            </a:r>
            <a:r>
              <a:rPr lang="ru-RU" sz="2800" b="1" dirty="0"/>
              <a:t>Код</a:t>
            </a:r>
            <a:r>
              <a:rPr lang="ru-RU" sz="2800" dirty="0"/>
              <a:t> / </a:t>
            </a:r>
            <a:r>
              <a:rPr lang="ru-RU" sz="2800" b="1" dirty="0"/>
              <a:t>Заголовочный файл</a:t>
            </a:r>
            <a:r>
              <a:rPr lang="ru-RU" sz="2800" dirty="0"/>
              <a:t>, набрать имя (</a:t>
            </a:r>
            <a:r>
              <a:rPr lang="en-US" sz="2800" b="1" dirty="0" err="1"/>
              <a:t>CarsH</a:t>
            </a:r>
            <a:r>
              <a:rPr lang="ru-RU" sz="2800" b="1" dirty="0"/>
              <a:t>.</a:t>
            </a:r>
            <a:r>
              <a:rPr lang="en-US" sz="2800" b="1" dirty="0"/>
              <a:t>h</a:t>
            </a:r>
            <a:r>
              <a:rPr lang="ru-RU" sz="2800" dirty="0"/>
              <a:t>) и ввести текст </a:t>
            </a:r>
            <a:r>
              <a:rPr lang="ru-RU" sz="2800" dirty="0" smtClean="0"/>
              <a:t>программы.</a:t>
            </a:r>
          </a:p>
          <a:p>
            <a:endParaRPr lang="ru-RU" sz="2800" b="1" dirty="0"/>
          </a:p>
          <a:p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565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 err="1">
                <a:solidFill>
                  <a:srgbClr val="C00000"/>
                </a:solidFill>
              </a:rPr>
              <a:t>CarsH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 fontScale="92500" lnSpcReduction="10000"/>
          </a:bodyPr>
          <a:lstStyle/>
          <a:p>
            <a:r>
              <a:rPr lang="ru-RU" sz="2800" b="1" dirty="0"/>
              <a:t>#</a:t>
            </a:r>
            <a:r>
              <a:rPr lang="en-US" sz="2800" b="1" dirty="0" smtClean="0">
                <a:solidFill>
                  <a:srgbClr val="0070C0"/>
                </a:solidFill>
              </a:rPr>
              <a:t>pragma once</a:t>
            </a:r>
            <a:r>
              <a:rPr lang="ru-RU" sz="2800" b="1" dirty="0" smtClean="0"/>
              <a:t> </a:t>
            </a:r>
            <a:r>
              <a:rPr lang="ru-RU" sz="2800" dirty="0" smtClean="0">
                <a:solidFill>
                  <a:srgbClr val="00B050"/>
                </a:solidFill>
              </a:rPr>
              <a:t>//</a:t>
            </a:r>
            <a:r>
              <a:rPr lang="ru-RU" sz="2800" dirty="0">
                <a:solidFill>
                  <a:srgbClr val="00B050"/>
                </a:solidFill>
              </a:rPr>
              <a:t>защита от двойного подключения заголовочных файлов</a:t>
            </a:r>
          </a:p>
          <a:p>
            <a:r>
              <a:rPr lang="en-US" sz="2800" b="1" dirty="0" err="1">
                <a:solidFill>
                  <a:srgbClr val="0070C0"/>
                </a:solidFill>
              </a:rPr>
              <a:t>struct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Element</a:t>
            </a:r>
            <a:endParaRPr lang="ru-RU" sz="2800" dirty="0"/>
          </a:p>
          <a:p>
            <a:r>
              <a:rPr lang="en-US" sz="2800" b="1" dirty="0"/>
              <a:t>{ </a:t>
            </a:r>
            <a:r>
              <a:rPr lang="en-US" sz="2800" b="1" dirty="0">
                <a:solidFill>
                  <a:srgbClr val="0070C0"/>
                </a:solidFill>
              </a:rPr>
              <a:t>void</a:t>
            </a:r>
            <a:r>
              <a:rPr lang="en-US" sz="2800" b="1" dirty="0"/>
              <a:t>* Data;           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ru-RU" sz="2800" dirty="0">
                <a:solidFill>
                  <a:srgbClr val="00B050"/>
                </a:solidFill>
              </a:rPr>
              <a:t>данные</a:t>
            </a:r>
          </a:p>
          <a:p>
            <a:r>
              <a:rPr lang="en-US" sz="2800" b="1" dirty="0"/>
              <a:t>Element* </a:t>
            </a:r>
            <a:r>
              <a:rPr lang="en-US" sz="2800" b="1" dirty="0" err="1"/>
              <a:t>Prev</a:t>
            </a:r>
            <a:r>
              <a:rPr lang="en-US" sz="2800" b="1" dirty="0"/>
              <a:t>;    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ru-RU" sz="2800" dirty="0">
                <a:solidFill>
                  <a:srgbClr val="00B050"/>
                </a:solidFill>
              </a:rPr>
              <a:t>указатель на пред</a:t>
            </a:r>
            <a:r>
              <a:rPr lang="en-US" sz="2800" dirty="0">
                <a:solidFill>
                  <a:srgbClr val="00B050"/>
                </a:solidFill>
              </a:rPr>
              <a:t>.</a:t>
            </a:r>
            <a:r>
              <a:rPr lang="ru-RU" sz="2800" dirty="0">
                <a:solidFill>
                  <a:srgbClr val="00B050"/>
                </a:solidFill>
              </a:rPr>
              <a:t>элемент</a:t>
            </a:r>
          </a:p>
          <a:p>
            <a:r>
              <a:rPr lang="en-US" sz="2800" b="1" dirty="0"/>
              <a:t>Element</a:t>
            </a:r>
            <a:r>
              <a:rPr lang="ru-RU" sz="2800" b="1" dirty="0"/>
              <a:t>* </a:t>
            </a:r>
            <a:r>
              <a:rPr lang="en-US" sz="2800" b="1" dirty="0"/>
              <a:t>Next</a:t>
            </a:r>
            <a:r>
              <a:rPr lang="ru-RU" sz="2800" b="1" dirty="0"/>
              <a:t>;     </a:t>
            </a:r>
            <a:r>
              <a:rPr lang="ru-RU" sz="2800" dirty="0">
                <a:solidFill>
                  <a:srgbClr val="00B050"/>
                </a:solidFill>
              </a:rPr>
              <a:t>//указатель на след. элемент</a:t>
            </a:r>
          </a:p>
          <a:p>
            <a:r>
              <a:rPr lang="en-US" sz="2800" b="1" dirty="0"/>
              <a:t>Element (Element* </a:t>
            </a:r>
            <a:r>
              <a:rPr lang="en-US" sz="2800" b="1" dirty="0" err="1"/>
              <a:t>pr</a:t>
            </a:r>
            <a:r>
              <a:rPr lang="en-US" sz="2800" b="1" dirty="0"/>
              <a:t>, void* </a:t>
            </a:r>
            <a:r>
              <a:rPr lang="en-US" sz="2800" b="1" dirty="0" err="1"/>
              <a:t>dt</a:t>
            </a:r>
            <a:r>
              <a:rPr lang="en-US" sz="2800" b="1" dirty="0"/>
              <a:t>, Element* </a:t>
            </a:r>
            <a:r>
              <a:rPr lang="en-US" sz="2800" b="1" dirty="0" err="1"/>
              <a:t>nt</a:t>
            </a:r>
            <a:r>
              <a:rPr lang="en-US" sz="2800" b="1" dirty="0"/>
              <a:t>)</a:t>
            </a:r>
            <a:endParaRPr lang="ru-RU" sz="2800" dirty="0"/>
          </a:p>
          <a:p>
            <a:r>
              <a:rPr lang="en-US" sz="2800" b="1" dirty="0"/>
              <a:t>{ </a:t>
            </a:r>
            <a:r>
              <a:rPr lang="en-US" sz="2800" b="1" dirty="0" err="1"/>
              <a:t>Prev</a:t>
            </a:r>
            <a:r>
              <a:rPr lang="en-US" sz="2800" b="1" dirty="0"/>
              <a:t> = </a:t>
            </a:r>
            <a:r>
              <a:rPr lang="en-US" sz="2800" b="1" dirty="0" err="1"/>
              <a:t>pr</a:t>
            </a:r>
            <a:r>
              <a:rPr lang="en-US" sz="2800" b="1" dirty="0"/>
              <a:t>; Data = </a:t>
            </a:r>
            <a:r>
              <a:rPr lang="en-US" sz="2800" b="1" dirty="0" err="1"/>
              <a:t>dt</a:t>
            </a:r>
            <a:r>
              <a:rPr lang="en-US" sz="2800" b="1" dirty="0"/>
              <a:t>; Next = </a:t>
            </a:r>
            <a:r>
              <a:rPr lang="en-US" sz="2800" b="1" dirty="0" err="1"/>
              <a:t>nt</a:t>
            </a:r>
            <a:r>
              <a:rPr lang="en-US" sz="2800" b="1" dirty="0"/>
              <a:t>;  </a:t>
            </a:r>
            <a:endParaRPr lang="ru-RU" sz="2800" dirty="0"/>
          </a:p>
          <a:p>
            <a:r>
              <a:rPr lang="ru-RU" sz="2800" b="1" dirty="0"/>
              <a:t>}                                               </a:t>
            </a:r>
            <a:r>
              <a:rPr lang="ru-RU" sz="2800" dirty="0">
                <a:solidFill>
                  <a:srgbClr val="00B050"/>
                </a:solidFill>
              </a:rPr>
              <a:t>//конструктор</a:t>
            </a:r>
          </a:p>
          <a:p>
            <a:r>
              <a:rPr lang="en-US" sz="2800" b="1" dirty="0"/>
              <a:t>Element</a:t>
            </a:r>
            <a:r>
              <a:rPr lang="ru-RU" sz="2800" b="1" dirty="0"/>
              <a:t>* </a:t>
            </a:r>
            <a:r>
              <a:rPr lang="en-US" sz="2800" b="1" dirty="0" err="1"/>
              <a:t>GetNext</a:t>
            </a:r>
            <a:r>
              <a:rPr lang="ru-RU" sz="2800" b="1" dirty="0"/>
              <a:t>()          </a:t>
            </a:r>
            <a:r>
              <a:rPr lang="ru-RU" sz="2800" dirty="0">
                <a:solidFill>
                  <a:srgbClr val="00B050"/>
                </a:solidFill>
              </a:rPr>
              <a:t>//получить след. элем</a:t>
            </a:r>
            <a:r>
              <a:rPr lang="ru-RU" sz="2800" dirty="0"/>
              <a:t>.</a:t>
            </a:r>
          </a:p>
          <a:p>
            <a:r>
              <a:rPr lang="en-US" sz="2800" b="1" dirty="0"/>
              <a:t>{ </a:t>
            </a:r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b="1" dirty="0"/>
              <a:t> Next;  }</a:t>
            </a:r>
            <a:endParaRPr lang="ru-RU" sz="2800" dirty="0"/>
          </a:p>
          <a:p>
            <a:r>
              <a:rPr lang="en-US" sz="2800" b="1" dirty="0"/>
              <a:t>   Element* </a:t>
            </a:r>
            <a:r>
              <a:rPr lang="en-US" sz="2800" b="1" dirty="0" err="1"/>
              <a:t>GetPrev</a:t>
            </a:r>
            <a:r>
              <a:rPr lang="en-US" sz="2800" b="1" dirty="0"/>
              <a:t>()     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 smtClean="0">
                <a:solidFill>
                  <a:srgbClr val="00B050"/>
                </a:solidFill>
              </a:rPr>
              <a:t>получить </a:t>
            </a:r>
            <a:r>
              <a:rPr lang="ru-RU" sz="2800" dirty="0" err="1" smtClean="0">
                <a:solidFill>
                  <a:srgbClr val="00B050"/>
                </a:solidFill>
              </a:rPr>
              <a:t>предыд</a:t>
            </a:r>
            <a:r>
              <a:rPr lang="en-US" sz="2800" dirty="0">
                <a:solidFill>
                  <a:srgbClr val="00B050"/>
                </a:solidFill>
              </a:rPr>
              <a:t>. </a:t>
            </a:r>
            <a:r>
              <a:rPr lang="ru-RU" sz="2800" dirty="0">
                <a:solidFill>
                  <a:srgbClr val="00B050"/>
                </a:solidFill>
              </a:rPr>
              <a:t>элем</a:t>
            </a:r>
            <a:r>
              <a:rPr lang="en-US" sz="2800" dirty="0"/>
              <a:t>.</a:t>
            </a:r>
            <a:endParaRPr lang="ru-RU" sz="2800" dirty="0"/>
          </a:p>
          <a:p>
            <a:r>
              <a:rPr lang="ru-RU" sz="2800" b="1" dirty="0"/>
              <a:t>{</a:t>
            </a:r>
            <a:r>
              <a:rPr lang="en-US" sz="2800" b="1" dirty="0" smtClean="0">
                <a:solidFill>
                  <a:srgbClr val="0070C0"/>
                </a:solidFill>
              </a:rPr>
              <a:t>return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/>
              <a:t>Prev</a:t>
            </a:r>
            <a:r>
              <a:rPr lang="ru-RU" sz="2800" b="1" dirty="0"/>
              <a:t>;};        </a:t>
            </a:r>
            <a:endParaRPr lang="ru-RU" sz="2800" dirty="0"/>
          </a:p>
          <a:p>
            <a:r>
              <a:rPr lang="ru-RU" sz="2800" b="1" dirty="0"/>
              <a:t>}; </a:t>
            </a:r>
            <a:endParaRPr lang="ru-RU" sz="2800" dirty="0"/>
          </a:p>
          <a:p>
            <a:pPr marL="0" indent="0">
              <a:buNone/>
            </a:pPr>
            <a:endParaRPr lang="ru-RU" sz="2800" b="1" dirty="0"/>
          </a:p>
          <a:p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0375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 err="1">
                <a:solidFill>
                  <a:srgbClr val="C00000"/>
                </a:solidFill>
              </a:rPr>
              <a:t>CarsH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</a:rPr>
              <a:t>struct</a:t>
            </a:r>
            <a:r>
              <a:rPr lang="ru-RU" sz="2800" b="1" dirty="0" smtClean="0"/>
              <a:t>  </a:t>
            </a:r>
            <a:r>
              <a:rPr lang="en-US" sz="2800" b="1" dirty="0" smtClean="0"/>
              <a:t>Object</a:t>
            </a:r>
            <a:r>
              <a:rPr lang="ru-RU" sz="2800" b="1" dirty="0" smtClean="0"/>
              <a:t> </a:t>
            </a:r>
            <a:r>
              <a:rPr lang="ru-RU" sz="2800" dirty="0" smtClean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блок управления списком </a:t>
            </a:r>
          </a:p>
          <a:p>
            <a:r>
              <a:rPr lang="ru-RU" sz="2800" b="1" dirty="0"/>
              <a:t>{  </a:t>
            </a:r>
            <a:r>
              <a:rPr lang="en-US" sz="2800" b="1" dirty="0"/>
              <a:t>Element</a:t>
            </a:r>
            <a:r>
              <a:rPr lang="ru-RU" sz="2800" b="1" dirty="0"/>
              <a:t>* </a:t>
            </a:r>
            <a:r>
              <a:rPr lang="en-US" sz="2800" b="1" dirty="0"/>
              <a:t>Head</a:t>
            </a:r>
            <a:r>
              <a:rPr lang="ru-RU" sz="2800" b="1" dirty="0"/>
              <a:t>;     </a:t>
            </a:r>
            <a:r>
              <a:rPr lang="ru-RU" sz="2800" dirty="0">
                <a:solidFill>
                  <a:srgbClr val="00B050"/>
                </a:solidFill>
              </a:rPr>
              <a:t>// указатель на начало списка</a:t>
            </a:r>
          </a:p>
          <a:p>
            <a:r>
              <a:rPr lang="ru-RU" sz="2800" dirty="0"/>
              <a:t> </a:t>
            </a:r>
          </a:p>
          <a:p>
            <a:r>
              <a:rPr lang="en-US" sz="2800" b="1" dirty="0"/>
              <a:t>Object()</a:t>
            </a:r>
            <a:endParaRPr lang="ru-RU" sz="2800" dirty="0"/>
          </a:p>
          <a:p>
            <a:r>
              <a:rPr lang="en-US" sz="2800" b="1" dirty="0"/>
              <a:t>{ Head = NULL;  };</a:t>
            </a:r>
            <a:endParaRPr lang="ru-RU" sz="2800" dirty="0"/>
          </a:p>
          <a:p>
            <a:r>
              <a:rPr lang="en-US" sz="2800" b="1" dirty="0"/>
              <a:t>   Element* </a:t>
            </a:r>
            <a:r>
              <a:rPr lang="en-US" sz="2800" b="1" dirty="0" err="1"/>
              <a:t>GetFirst</a:t>
            </a:r>
            <a:r>
              <a:rPr lang="en-US" sz="2800" b="1" dirty="0"/>
              <a:t>()  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 smtClean="0">
                <a:solidFill>
                  <a:srgbClr val="00B050"/>
                </a:solidFill>
              </a:rPr>
              <a:t>получить первый элемент</a:t>
            </a:r>
            <a:endParaRPr lang="ru-RU" sz="2800" dirty="0">
              <a:solidFill>
                <a:srgbClr val="00B050"/>
              </a:solidFill>
            </a:endParaRPr>
          </a:p>
          <a:p>
            <a:r>
              <a:rPr lang="en-US" sz="2800" b="1" dirty="0"/>
              <a:t>{ </a:t>
            </a:r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b="1" dirty="0"/>
              <a:t> Head;     };    </a:t>
            </a:r>
            <a:endParaRPr lang="ru-RU" sz="2800" dirty="0"/>
          </a:p>
          <a:p>
            <a:r>
              <a:rPr lang="en-US" sz="2800" b="1" dirty="0"/>
              <a:t>Element* </a:t>
            </a:r>
            <a:r>
              <a:rPr lang="en-US" sz="2800" b="1" dirty="0" err="1"/>
              <a:t>GetLast</a:t>
            </a:r>
            <a:r>
              <a:rPr lang="en-US" sz="2800" b="1" dirty="0"/>
              <a:t>();  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 smtClean="0">
                <a:solidFill>
                  <a:srgbClr val="00B050"/>
                </a:solidFill>
              </a:rPr>
              <a:t>получить послед</a:t>
            </a:r>
            <a:r>
              <a:rPr lang="en-US" sz="2800" dirty="0">
                <a:solidFill>
                  <a:srgbClr val="00B050"/>
                </a:solidFill>
              </a:rPr>
              <a:t>. </a:t>
            </a:r>
            <a:r>
              <a:rPr lang="ru-RU" sz="2800" dirty="0" smtClean="0">
                <a:solidFill>
                  <a:srgbClr val="00B050"/>
                </a:solidFill>
              </a:rPr>
              <a:t>элемент</a:t>
            </a:r>
            <a:r>
              <a:rPr lang="en-US" sz="2800" dirty="0" smtClean="0"/>
              <a:t> </a:t>
            </a:r>
            <a:endParaRPr lang="ru-RU" sz="2800" dirty="0"/>
          </a:p>
          <a:p>
            <a:r>
              <a:rPr lang="en-US" sz="2800" b="1" dirty="0"/>
              <a:t>Element* Search (</a:t>
            </a:r>
            <a:r>
              <a:rPr lang="en-US" sz="2800" b="1" dirty="0">
                <a:solidFill>
                  <a:srgbClr val="0070C0"/>
                </a:solidFill>
              </a:rPr>
              <a:t>void</a:t>
            </a:r>
            <a:r>
              <a:rPr lang="en-US" sz="2800" b="1" dirty="0"/>
              <a:t>* </a:t>
            </a:r>
            <a:r>
              <a:rPr lang="en-US" sz="2800" b="1" dirty="0" err="1"/>
              <a:t>dt</a:t>
            </a:r>
            <a:r>
              <a:rPr lang="en-US" sz="2800" b="1" dirty="0"/>
              <a:t>);  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err="1" smtClean="0">
                <a:solidFill>
                  <a:srgbClr val="00B050"/>
                </a:solidFill>
              </a:rPr>
              <a:t>найти</a:t>
            </a:r>
            <a:r>
              <a:rPr lang="ru-RU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по</a:t>
            </a:r>
            <a:r>
              <a:rPr lang="ru-RU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знач</a:t>
            </a:r>
            <a:r>
              <a:rPr lang="ru-RU" sz="2800" dirty="0" err="1" smtClean="0">
                <a:solidFill>
                  <a:srgbClr val="00B050"/>
                </a:solidFill>
              </a:rPr>
              <a:t>ению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endParaRPr lang="ru-RU" sz="2800" dirty="0">
              <a:solidFill>
                <a:srgbClr val="00B050"/>
              </a:solidFill>
            </a:endParaRPr>
          </a:p>
          <a:p>
            <a:r>
              <a:rPr lang="ru-RU" sz="2800" b="1" dirty="0" err="1" smtClean="0">
                <a:solidFill>
                  <a:srgbClr val="0070C0"/>
                </a:solidFill>
              </a:rPr>
              <a:t>bool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err="1" smtClean="0"/>
              <a:t>Insert</a:t>
            </a:r>
            <a:r>
              <a:rPr lang="ru-RU" sz="2800" b="1" dirty="0" smtClean="0"/>
              <a:t> (</a:t>
            </a:r>
            <a:r>
              <a:rPr lang="ru-RU" sz="2800" b="1" dirty="0" err="1" smtClean="0">
                <a:solidFill>
                  <a:srgbClr val="0070C0"/>
                </a:solidFill>
              </a:rPr>
              <a:t>void</a:t>
            </a:r>
            <a:r>
              <a:rPr lang="ru-RU" sz="2800" b="1" dirty="0"/>
              <a:t>* </a:t>
            </a:r>
            <a:r>
              <a:rPr lang="ru-RU" sz="2800" b="1" dirty="0" err="1"/>
              <a:t>dt</a:t>
            </a:r>
            <a:r>
              <a:rPr lang="ru-RU" sz="2800" b="1" dirty="0"/>
              <a:t>);   </a:t>
            </a:r>
            <a:r>
              <a:rPr lang="ru-RU" sz="2800" dirty="0" smtClean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добавить элем</a:t>
            </a:r>
            <a:r>
              <a:rPr lang="ru-RU" sz="2800" dirty="0" smtClean="0">
                <a:solidFill>
                  <a:srgbClr val="00B050"/>
                </a:solidFill>
              </a:rPr>
              <a:t>. в </a:t>
            </a:r>
            <a:r>
              <a:rPr lang="ru-RU" sz="2800" dirty="0">
                <a:solidFill>
                  <a:srgbClr val="00B050"/>
                </a:solidFill>
              </a:rPr>
              <a:t>начало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void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/>
              <a:t>PrintList</a:t>
            </a:r>
            <a:r>
              <a:rPr lang="ru-RU" sz="2800" b="1" dirty="0" smtClean="0"/>
              <a:t> 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void</a:t>
            </a:r>
            <a:r>
              <a:rPr lang="en-US" sz="2800" b="1" dirty="0"/>
              <a:t>(*</a:t>
            </a:r>
            <a:r>
              <a:rPr lang="en-US" sz="2800" b="1" dirty="0" err="1">
                <a:solidFill>
                  <a:srgbClr val="0070C0"/>
                </a:solidFill>
              </a:rPr>
              <a:t>fpr</a:t>
            </a:r>
            <a:r>
              <a:rPr lang="en-US" sz="2800" b="1" dirty="0"/>
              <a:t>)(</a:t>
            </a:r>
            <a:r>
              <a:rPr lang="en-US" sz="2800" b="1" dirty="0">
                <a:solidFill>
                  <a:srgbClr val="0070C0"/>
                </a:solidFill>
              </a:rPr>
              <a:t>void</a:t>
            </a:r>
            <a:r>
              <a:rPr lang="en-US" sz="2800" b="1" dirty="0"/>
              <a:t>*));</a:t>
            </a:r>
            <a:endParaRPr lang="ru-RU" sz="2800" dirty="0"/>
          </a:p>
          <a:p>
            <a:r>
              <a:rPr lang="en-US" sz="2800" b="1" dirty="0"/>
              <a:t>};</a:t>
            </a:r>
            <a:endParaRPr lang="ru-RU" sz="2800" dirty="0"/>
          </a:p>
          <a:p>
            <a:r>
              <a:rPr lang="en-US" sz="2800" b="1" dirty="0" smtClean="0"/>
              <a:t>Object</a:t>
            </a:r>
            <a:r>
              <a:rPr lang="ru-RU" sz="2800" b="1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Create</a:t>
            </a:r>
            <a:r>
              <a:rPr lang="en-US" sz="2800" b="1" dirty="0"/>
              <a:t>();              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создать список</a:t>
            </a:r>
          </a:p>
          <a:p>
            <a:pPr marL="0" indent="0">
              <a:buNone/>
            </a:pPr>
            <a:endParaRPr lang="ru-RU" sz="2800" b="1" dirty="0"/>
          </a:p>
          <a:p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882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Создание проекта с использованием </a:t>
            </a:r>
            <a:r>
              <a:rPr lang="ru-RU" sz="2800" b="1" dirty="0" smtClean="0"/>
              <a:t>списка </a:t>
            </a:r>
            <a:r>
              <a:rPr lang="en-US" sz="2800" b="1" dirty="0" err="1">
                <a:solidFill>
                  <a:srgbClr val="C00000"/>
                </a:solidFill>
              </a:rPr>
              <a:t>CarsH</a:t>
            </a:r>
            <a:r>
              <a:rPr lang="ru-RU" sz="2800" b="1" dirty="0">
                <a:solidFill>
                  <a:srgbClr val="C00000"/>
                </a:solidFill>
              </a:rPr>
              <a:t>.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8680"/>
            <a:ext cx="91440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b="1" dirty="0"/>
          </a:p>
          <a:p>
            <a:endParaRPr lang="ru-RU" sz="2800" b="1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3" b="55830"/>
          <a:stretch>
            <a:fillRect/>
          </a:stretch>
        </p:blipFill>
        <p:spPr bwMode="auto">
          <a:xfrm>
            <a:off x="827584" y="980728"/>
            <a:ext cx="7776863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56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4000" dirty="0" smtClean="0"/>
              <a:t>Работа со списками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b="1" dirty="0"/>
              <a:t>      list</a:t>
            </a:r>
            <a:endParaRPr lang="ru-RU" b="1" dirty="0"/>
          </a:p>
          <a:p>
            <a:r>
              <a:rPr lang="en-US" b="1" dirty="0"/>
              <a:t>      {</a:t>
            </a:r>
            <a:endParaRPr lang="ru-RU" b="1" dirty="0"/>
          </a:p>
          <a:p>
            <a:r>
              <a:rPr lang="en-US" b="1" dirty="0"/>
              <a:t>      list *next;</a:t>
            </a:r>
            <a:endParaRPr lang="ru-RU" b="1" dirty="0"/>
          </a:p>
          <a:p>
            <a:r>
              <a:rPr lang="en-US" b="1" dirty="0"/>
              <a:t>      </a:t>
            </a:r>
            <a:r>
              <a:rPr lang="en-US" b="1" dirty="0" err="1"/>
              <a:t>int</a:t>
            </a:r>
            <a:r>
              <a:rPr lang="en-US" b="1" dirty="0"/>
              <a:t>   </a:t>
            </a:r>
            <a:r>
              <a:rPr lang="en-US" b="1" dirty="0" err="1"/>
              <a:t>val</a:t>
            </a:r>
            <a:r>
              <a:rPr lang="en-US" b="1" dirty="0"/>
              <a:t>;</a:t>
            </a:r>
            <a:endParaRPr lang="ru-RU" b="1" dirty="0"/>
          </a:p>
          <a:p>
            <a:r>
              <a:rPr lang="en-US" b="1" dirty="0"/>
              <a:t>      </a:t>
            </a:r>
            <a:r>
              <a:rPr lang="ru-RU" b="1" dirty="0"/>
              <a:t>}     *</a:t>
            </a:r>
            <a:r>
              <a:rPr lang="ru-RU" b="1" dirty="0" err="1"/>
              <a:t>ph</a:t>
            </a:r>
            <a:r>
              <a:rPr lang="ru-RU" b="1" dirty="0"/>
              <a:t>;</a:t>
            </a:r>
            <a:r>
              <a:rPr lang="ru-RU" dirty="0"/>
              <a:t>        </a:t>
            </a:r>
            <a:r>
              <a:rPr lang="ru-RU" dirty="0">
                <a:solidFill>
                  <a:srgbClr val="00B050"/>
                </a:solidFill>
              </a:rPr>
              <a:t>// заголовок списка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3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ru-RU" b="1" dirty="0" err="1"/>
              <a:t>struct</a:t>
            </a:r>
            <a:r>
              <a:rPr lang="ru-RU" b="1" dirty="0"/>
              <a:t> </a:t>
            </a:r>
            <a:r>
              <a:rPr lang="ru-RU" b="1" dirty="0" err="1"/>
              <a:t>list</a:t>
            </a:r>
            <a:r>
              <a:rPr lang="ru-RU" b="1" dirty="0"/>
              <a:t> *p; </a:t>
            </a:r>
            <a:r>
              <a:rPr lang="ru-RU" dirty="0">
                <a:solidFill>
                  <a:srgbClr val="00B050"/>
                </a:solidFill>
              </a:rPr>
              <a:t>// указатель на текущий элемент</a:t>
            </a:r>
          </a:p>
          <a:p>
            <a:r>
              <a:rPr lang="ru-RU" b="1" dirty="0"/>
              <a:t>p = </a:t>
            </a:r>
            <a:r>
              <a:rPr lang="ru-RU" b="1" dirty="0" err="1"/>
              <a:t>ph</a:t>
            </a:r>
            <a:r>
              <a:rPr lang="ru-RU" b="1" dirty="0"/>
              <a:t>; </a:t>
            </a:r>
            <a:r>
              <a:rPr lang="ru-RU" dirty="0">
                <a:solidFill>
                  <a:srgbClr val="00B050"/>
                </a:solidFill>
              </a:rPr>
              <a:t>// текущий указатель - на первый</a:t>
            </a:r>
          </a:p>
          <a:p>
            <a:r>
              <a:rPr lang="ru-RU" b="1" dirty="0"/>
              <a:t>p-&gt;</a:t>
            </a:r>
            <a:r>
              <a:rPr lang="ru-RU" b="1" dirty="0" err="1"/>
              <a:t>next</a:t>
            </a:r>
            <a:r>
              <a:rPr lang="ru-RU" b="1" dirty="0"/>
              <a:t> ... </a:t>
            </a:r>
            <a:r>
              <a:rPr lang="ru-RU" dirty="0">
                <a:solidFill>
                  <a:srgbClr val="00B050"/>
                </a:solidFill>
              </a:rPr>
              <a:t>// указатель на следующий элемент</a:t>
            </a:r>
          </a:p>
          <a:p>
            <a:r>
              <a:rPr lang="ru-RU" b="1" dirty="0"/>
              <a:t>p = p-&gt;</a:t>
            </a:r>
            <a:r>
              <a:rPr lang="ru-RU" b="1" dirty="0" err="1"/>
              <a:t>next</a:t>
            </a:r>
            <a:r>
              <a:rPr lang="ru-RU" b="1" dirty="0"/>
              <a:t>; </a:t>
            </a:r>
            <a:r>
              <a:rPr lang="ru-RU" dirty="0">
                <a:solidFill>
                  <a:srgbClr val="00B050"/>
                </a:solidFill>
              </a:rPr>
              <a:t>// переход к следующему элементу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4000" dirty="0" smtClean="0"/>
              <a:t>Работа со списками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641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ru-RU" b="1" dirty="0"/>
              <a:t>p !=NULL ... </a:t>
            </a:r>
            <a:r>
              <a:rPr lang="ru-RU" dirty="0">
                <a:solidFill>
                  <a:srgbClr val="00B050"/>
                </a:solidFill>
              </a:rPr>
              <a:t>// проверка на конец списка</a:t>
            </a:r>
          </a:p>
          <a:p>
            <a:r>
              <a:rPr lang="ru-RU" b="1" dirty="0"/>
              <a:t>p-&gt;</a:t>
            </a:r>
            <a:r>
              <a:rPr lang="ru-RU" b="1" dirty="0" err="1"/>
              <a:t>next</a:t>
            </a:r>
            <a:r>
              <a:rPr lang="ru-RU" b="1" dirty="0"/>
              <a:t> ==NULL ... </a:t>
            </a:r>
            <a:r>
              <a:rPr lang="ru-RU" dirty="0">
                <a:solidFill>
                  <a:srgbClr val="00B050"/>
                </a:solidFill>
              </a:rPr>
              <a:t>// проверка на последний элемент</a:t>
            </a:r>
          </a:p>
          <a:p>
            <a:r>
              <a:rPr lang="en-US" b="1" dirty="0"/>
              <a:t>for (p=</a:t>
            </a:r>
            <a:r>
              <a:rPr lang="en-US" b="1" dirty="0" err="1"/>
              <a:t>ph</a:t>
            </a:r>
            <a:r>
              <a:rPr lang="en-US" b="1" dirty="0"/>
              <a:t>; p !=NULL; p=p-&gt;next)... </a:t>
            </a:r>
            <a:r>
              <a:rPr lang="ru-RU" dirty="0" smtClean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просмотр элементов списка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4000" dirty="0" smtClean="0"/>
              <a:t>Работа со списками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084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/>
          </a:bodyPr>
          <a:lstStyle/>
          <a:p>
            <a:r>
              <a:rPr lang="ru-RU" sz="2800" b="1" dirty="0" err="1" smtClean="0"/>
              <a:t>if</a:t>
            </a:r>
            <a:r>
              <a:rPr lang="ru-RU" sz="2800" b="1" dirty="0" smtClean="0"/>
              <a:t> </a:t>
            </a:r>
            <a:r>
              <a:rPr lang="ru-RU" sz="2800" b="1" dirty="0"/>
              <a:t>(</a:t>
            </a:r>
            <a:r>
              <a:rPr lang="ru-RU" sz="2800" b="1" dirty="0" err="1"/>
              <a:t>ph</a:t>
            </a:r>
            <a:r>
              <a:rPr lang="ru-RU" sz="2800" b="1" dirty="0"/>
              <a:t> !=NULL) </a:t>
            </a:r>
            <a:endParaRPr lang="ru-RU" sz="2800" dirty="0"/>
          </a:p>
          <a:p>
            <a:r>
              <a:rPr lang="ru-RU" sz="2800" b="1" dirty="0"/>
              <a:t>{</a:t>
            </a:r>
            <a:r>
              <a:rPr lang="en-US" sz="2800" b="1" dirty="0"/>
              <a:t> for</a:t>
            </a:r>
            <a:r>
              <a:rPr lang="ru-RU" sz="2800" b="1" dirty="0"/>
              <a:t> (</a:t>
            </a:r>
            <a:r>
              <a:rPr lang="en-US" sz="2800" b="1" dirty="0"/>
              <a:t>p</a:t>
            </a:r>
            <a:r>
              <a:rPr lang="ru-RU" sz="2800" b="1" dirty="0"/>
              <a:t>=</a:t>
            </a:r>
            <a:r>
              <a:rPr lang="en-US" sz="2800" b="1" dirty="0" err="1"/>
              <a:t>ph</a:t>
            </a:r>
            <a:r>
              <a:rPr lang="ru-RU" sz="2800" b="1" dirty="0"/>
              <a:t>; </a:t>
            </a:r>
            <a:r>
              <a:rPr lang="en-US" sz="2800" b="1" dirty="0"/>
              <a:t>p</a:t>
            </a:r>
            <a:r>
              <a:rPr lang="ru-RU" sz="2800" b="1" dirty="0"/>
              <a:t>-&gt;</a:t>
            </a:r>
            <a:r>
              <a:rPr lang="en-US" sz="2800" b="1" dirty="0"/>
              <a:t>next</a:t>
            </a:r>
            <a:r>
              <a:rPr lang="ru-RU" sz="2800" b="1" dirty="0"/>
              <a:t> !=</a:t>
            </a:r>
            <a:r>
              <a:rPr lang="en-US" sz="2800" b="1" dirty="0"/>
              <a:t>NULL</a:t>
            </a:r>
            <a:r>
              <a:rPr lang="ru-RU" sz="2800" b="1" dirty="0"/>
              <a:t>; </a:t>
            </a:r>
            <a:r>
              <a:rPr lang="en-US" sz="2800" b="1" dirty="0"/>
              <a:t>p</a:t>
            </a:r>
            <a:r>
              <a:rPr lang="ru-RU" sz="2800" b="1" dirty="0"/>
              <a:t>=</a:t>
            </a:r>
            <a:r>
              <a:rPr lang="en-US" sz="2800" b="1" dirty="0"/>
              <a:t>p</a:t>
            </a:r>
            <a:r>
              <a:rPr lang="ru-RU" sz="2800" b="1" dirty="0"/>
              <a:t>-&gt;</a:t>
            </a:r>
            <a:r>
              <a:rPr lang="en-US" sz="2800" b="1" dirty="0"/>
              <a:t>next</a:t>
            </a:r>
            <a:r>
              <a:rPr lang="ru-RU" sz="2800" b="1" dirty="0"/>
              <a:t>);} </a:t>
            </a:r>
            <a:r>
              <a:rPr lang="ru-RU" sz="2800" dirty="0">
                <a:solidFill>
                  <a:srgbClr val="00B050"/>
                </a:solidFill>
              </a:rPr>
              <a:t>// поиск последнего </a:t>
            </a:r>
            <a:r>
              <a:rPr lang="ru-RU" sz="2800" dirty="0" smtClean="0">
                <a:solidFill>
                  <a:srgbClr val="00B050"/>
                </a:solidFill>
              </a:rPr>
              <a:t>элемента</a:t>
            </a:r>
            <a:endParaRPr lang="en-US" sz="2800" dirty="0" smtClean="0">
              <a:solidFill>
                <a:srgbClr val="00B050"/>
              </a:solidFill>
            </a:endParaRPr>
          </a:p>
          <a:p>
            <a:endParaRPr lang="en-US" sz="2800" b="1" dirty="0" smtClean="0"/>
          </a:p>
          <a:p>
            <a:r>
              <a:rPr lang="ru-RU" sz="2800" b="1" dirty="0" err="1" smtClean="0"/>
              <a:t>list</a:t>
            </a:r>
            <a:r>
              <a:rPr lang="ru-RU" sz="2800" b="1" dirty="0" smtClean="0"/>
              <a:t> *</a:t>
            </a:r>
            <a:r>
              <a:rPr lang="ru-RU" sz="2800" b="1" dirty="0" err="1" smtClean="0"/>
              <a:t>pred</a:t>
            </a:r>
            <a:r>
              <a:rPr lang="ru-RU" sz="2800" b="1" dirty="0" smtClean="0"/>
              <a:t>; </a:t>
            </a:r>
            <a:r>
              <a:rPr lang="ru-RU" sz="2800" dirty="0" smtClean="0">
                <a:solidFill>
                  <a:srgbClr val="00B050"/>
                </a:solidFill>
              </a:rPr>
              <a:t>// просмотр с сохранением указателя на предыдущий элемент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b="1" dirty="0" smtClean="0"/>
              <a:t>for </a:t>
            </a:r>
            <a:r>
              <a:rPr lang="en-US" sz="2800" b="1" dirty="0"/>
              <a:t>(</a:t>
            </a:r>
            <a:r>
              <a:rPr lang="en-US" sz="2800" b="1" dirty="0" err="1"/>
              <a:t>pred</a:t>
            </a:r>
            <a:r>
              <a:rPr lang="en-US" sz="2800" b="1" dirty="0"/>
              <a:t>=NULL, p=</a:t>
            </a:r>
            <a:r>
              <a:rPr lang="en-US" sz="2800" b="1" dirty="0" err="1"/>
              <a:t>ph</a:t>
            </a:r>
            <a:r>
              <a:rPr lang="en-US" sz="2800" b="1" dirty="0"/>
              <a:t>; p !=NULL; </a:t>
            </a:r>
            <a:r>
              <a:rPr lang="en-US" sz="2800" b="1" dirty="0" err="1"/>
              <a:t>pred</a:t>
            </a:r>
            <a:r>
              <a:rPr lang="en-US" sz="2800" b="1" dirty="0"/>
              <a:t>=p, p=p-&gt;next) ...</a:t>
            </a:r>
            <a:endParaRPr lang="ru-RU" sz="2800" dirty="0"/>
          </a:p>
          <a:p>
            <a:endParaRPr lang="en-US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4000" dirty="0" smtClean="0"/>
              <a:t>Работа со списками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011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1760</Words>
  <Application>Microsoft Office PowerPoint</Application>
  <PresentationFormat>Экран (4:3)</PresentationFormat>
  <Paragraphs>434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Тема Office</vt:lpstr>
      <vt:lpstr>Динамические структуры данных. Линейные списки. </vt:lpstr>
      <vt:lpstr>Презентация PowerPoint</vt:lpstr>
      <vt:lpstr>Презентация PowerPoint</vt:lpstr>
      <vt:lpstr>Свойства списков как структур данных</vt:lpstr>
      <vt:lpstr>Презентация PowerPoint</vt:lpstr>
      <vt:lpstr>Работа со списками</vt:lpstr>
      <vt:lpstr>Работа со списками</vt:lpstr>
      <vt:lpstr>Работа со списками</vt:lpstr>
      <vt:lpstr>Работа со списками</vt:lpstr>
      <vt:lpstr>Работа со списками</vt:lpstr>
      <vt:lpstr>Операции в двусвязном списке</vt:lpstr>
      <vt:lpstr>Способы формирования списков</vt:lpstr>
      <vt:lpstr>Способы формирования списков</vt:lpstr>
      <vt:lpstr>3. Элементы списка являются динамическими переменными, связи между ними устанавливаются программно</vt:lpstr>
      <vt:lpstr>Проблема концов списка и циклические списки</vt:lpstr>
      <vt:lpstr>Слияние двух списков</vt:lpstr>
      <vt:lpstr>Мультисписки</vt:lpstr>
      <vt:lpstr>Достоинства</vt:lpstr>
      <vt:lpstr>Нелинейные разветвленные списки</vt:lpstr>
      <vt:lpstr>Презентация PowerPoint</vt:lpstr>
      <vt:lpstr>Характеристики нелинейных списков</vt:lpstr>
      <vt:lpstr>Презентация PowerPoint</vt:lpstr>
      <vt:lpstr>Презентация PowerPoint</vt:lpstr>
      <vt:lpstr>Формирование односвязного списка из букв</vt:lpstr>
      <vt:lpstr>Двусвязные списки</vt:lpstr>
      <vt:lpstr>Конструкторы в списках</vt:lpstr>
      <vt:lpstr>Интерфейсные функции работы с двусвязным списком</vt:lpstr>
      <vt:lpstr>Перемещение по  списку</vt:lpstr>
      <vt:lpstr>Получение последнего элемента</vt:lpstr>
      <vt:lpstr>Получение размера списка</vt:lpstr>
      <vt:lpstr>Поиск</vt:lpstr>
      <vt:lpstr>Вставка</vt:lpstr>
      <vt:lpstr>Вставка</vt:lpstr>
      <vt:lpstr>Перемещение  указателей </vt:lpstr>
      <vt:lpstr>Графическая интерпретация </vt:lpstr>
      <vt:lpstr>Удаление</vt:lpstr>
      <vt:lpstr>Удаление</vt:lpstr>
      <vt:lpstr>Удаление</vt:lpstr>
      <vt:lpstr>Удаление</vt:lpstr>
      <vt:lpstr>Вставка элемента в список</vt:lpstr>
      <vt:lpstr>Вывод списка</vt:lpstr>
      <vt:lpstr>Создание проекта с использованием списка</vt:lpstr>
      <vt:lpstr>Создание проекта с использованием списка OAP_List</vt:lpstr>
      <vt:lpstr>Создание проекта с использованием списка OAP_List</vt:lpstr>
      <vt:lpstr>Создание проекта с использованием списка OAP_List</vt:lpstr>
      <vt:lpstr>Создание проекта с использованием списка CarsFn.cpp </vt:lpstr>
      <vt:lpstr>Создание проекта с использованием списка CarsFn.cpp </vt:lpstr>
      <vt:lpstr>Создание проекта с использованием списка CarsFn.cpp </vt:lpstr>
      <vt:lpstr>Создание проекта с использованием списка CarsFn.cpp </vt:lpstr>
      <vt:lpstr>Создание проекта с использованием списка CarsH.h</vt:lpstr>
      <vt:lpstr>Создание проекта с использованием списка CarsH.h</vt:lpstr>
      <vt:lpstr>Создание проекта с использованием списка CarsH.h</vt:lpstr>
      <vt:lpstr>Создание проекта с использованием списка CarsH.h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структуры данных. Линейные списки. </dc:title>
  <dc:creator>Admin</dc:creator>
  <cp:lastModifiedBy>Admin</cp:lastModifiedBy>
  <cp:revision>70</cp:revision>
  <dcterms:created xsi:type="dcterms:W3CDTF">2016-03-08T08:51:56Z</dcterms:created>
  <dcterms:modified xsi:type="dcterms:W3CDTF">2016-03-15T18:51:03Z</dcterms:modified>
</cp:coreProperties>
</file>