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0" r:id="rId4"/>
    <p:sldId id="269" r:id="rId5"/>
    <p:sldId id="261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63" r:id="rId20"/>
    <p:sldId id="264" r:id="rId21"/>
    <p:sldId id="283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950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  <a:solidFill>
            <a:srgbClr val="FFFF00"/>
          </a:solidFill>
        </p:spPr>
        <p:txBody>
          <a:bodyPr/>
          <a:lstStyle/>
          <a:p>
            <a:r>
              <a:rPr lang="ru-RU" sz="4400" b="1" dirty="0">
                <a:solidFill>
                  <a:schemeClr val="tx1"/>
                </a:solidFill>
              </a:rPr>
              <a:t>Файловый ввод/вывод</a:t>
            </a:r>
          </a:p>
          <a:p>
            <a:r>
              <a:rPr lang="ru-RU" sz="4400" b="1" dirty="0">
                <a:solidFill>
                  <a:schemeClr val="tx1"/>
                </a:solidFill>
              </a:rPr>
              <a:t> </a:t>
            </a:r>
            <a:endParaRPr lang="ru-RU" sz="4400" dirty="0">
              <a:solidFill>
                <a:schemeClr val="tx1"/>
              </a:solidFill>
            </a:endParaRPr>
          </a:p>
          <a:p>
            <a:r>
              <a:rPr lang="ru-RU" sz="4400" b="1" dirty="0">
                <a:solidFill>
                  <a:schemeClr val="tx1"/>
                </a:solidFill>
              </a:rPr>
              <a:t>На языке С</a:t>
            </a:r>
            <a:endParaRPr lang="ru-RU" sz="4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66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ru-RU" dirty="0" smtClean="0"/>
              <a:t>Закрытие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r>
              <a:rPr lang="en-US" b="1" dirty="0" err="1"/>
              <a:t>fclose</a:t>
            </a:r>
            <a:r>
              <a:rPr lang="en-US" b="1" dirty="0"/>
              <a:t> </a:t>
            </a:r>
            <a:r>
              <a:rPr lang="ru-RU" dirty="0"/>
              <a:t>(дескриптор файла</a:t>
            </a:r>
            <a:r>
              <a:rPr lang="ru-RU" dirty="0" smtClean="0"/>
              <a:t>);</a:t>
            </a:r>
          </a:p>
          <a:p>
            <a:endParaRPr lang="ru-RU" dirty="0"/>
          </a:p>
          <a:p>
            <a:r>
              <a:rPr lang="en-US" b="1" dirty="0"/>
              <a:t>void </a:t>
            </a:r>
            <a:r>
              <a:rPr lang="en-US" b="1" dirty="0" err="1"/>
              <a:t>fcloseall</a:t>
            </a:r>
            <a:r>
              <a:rPr lang="ru-RU" b="1" dirty="0"/>
              <a:t>(</a:t>
            </a:r>
            <a:r>
              <a:rPr lang="en-US" b="1" dirty="0"/>
              <a:t>void</a:t>
            </a:r>
            <a:r>
              <a:rPr lang="ru-RU" b="1" dirty="0" smtClean="0"/>
              <a:t>);</a:t>
            </a:r>
          </a:p>
          <a:p>
            <a:endParaRPr lang="ru-RU" b="1" dirty="0"/>
          </a:p>
          <a:p>
            <a:r>
              <a:rPr lang="en-US" b="1" dirty="0"/>
              <a:t>FILE</a:t>
            </a:r>
            <a:r>
              <a:rPr lang="ru-RU" b="1" dirty="0"/>
              <a:t>*</a:t>
            </a:r>
            <a:r>
              <a:rPr lang="en-US" b="1" dirty="0"/>
              <a:t> </a:t>
            </a:r>
            <a:r>
              <a:rPr lang="en-US" b="1" dirty="0" err="1"/>
              <a:t>freopen</a:t>
            </a:r>
            <a:r>
              <a:rPr lang="ru-RU" b="1" dirty="0"/>
              <a:t>(</a:t>
            </a:r>
            <a:r>
              <a:rPr lang="en-US" b="1" dirty="0"/>
              <a:t>char</a:t>
            </a:r>
            <a:r>
              <a:rPr lang="ru-RU" b="1" dirty="0"/>
              <a:t>*</a:t>
            </a:r>
            <a:r>
              <a:rPr lang="ru-RU" dirty="0" err="1"/>
              <a:t>имя_файла</a:t>
            </a:r>
            <a:r>
              <a:rPr lang="ru-RU" b="1" dirty="0"/>
              <a:t>,</a:t>
            </a:r>
            <a:r>
              <a:rPr lang="en-US" b="1" dirty="0"/>
              <a:t> char </a:t>
            </a:r>
            <a:r>
              <a:rPr lang="ru-RU" b="1" dirty="0"/>
              <a:t>*</a:t>
            </a:r>
            <a:r>
              <a:rPr lang="ru-RU" dirty="0"/>
              <a:t>режим</a:t>
            </a:r>
            <a:r>
              <a:rPr lang="ru-RU" b="1" dirty="0"/>
              <a:t>,</a:t>
            </a:r>
            <a:r>
              <a:rPr lang="en-US" b="1" dirty="0"/>
              <a:t> FILE </a:t>
            </a:r>
            <a:r>
              <a:rPr lang="ru-RU" b="1" dirty="0"/>
              <a:t>*</a:t>
            </a:r>
            <a:r>
              <a:rPr lang="ru-RU" dirty="0" err="1"/>
              <a:t>дескриптор_файла</a:t>
            </a:r>
            <a:r>
              <a:rPr lang="ru-RU" b="1" dirty="0"/>
              <a:t>);</a:t>
            </a:r>
            <a:endParaRPr lang="ru-RU" dirty="0"/>
          </a:p>
          <a:p>
            <a:r>
              <a:rPr lang="ru-RU" dirty="0" smtClean="0"/>
              <a:t> </a:t>
            </a:r>
          </a:p>
          <a:p>
            <a:r>
              <a:rPr lang="ru-RU" b="1" i="1" dirty="0" err="1"/>
              <a:t>flush</a:t>
            </a:r>
            <a:r>
              <a:rPr lang="ru-RU" b="1" i="1" dirty="0"/>
              <a:t>() 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7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Функции ввода и вывода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48672"/>
          </a:xfrm>
        </p:spPr>
        <p:txBody>
          <a:bodyPr>
            <a:normAutofit fontScale="70000" lnSpcReduction="20000"/>
          </a:bodyPr>
          <a:lstStyle/>
          <a:p>
            <a:r>
              <a:rPr lang="ru-RU" sz="3800" dirty="0"/>
              <a:t>посимвольная запись данных в файл или вывод их на принтер с использованием функции </a:t>
            </a:r>
            <a:r>
              <a:rPr lang="ru-RU" sz="3800" dirty="0" smtClean="0"/>
              <a:t> </a:t>
            </a:r>
            <a:r>
              <a:rPr lang="ru-RU" sz="3800" b="1" i="1" dirty="0" err="1"/>
              <a:t>fputc</a:t>
            </a:r>
            <a:r>
              <a:rPr lang="ru-RU" sz="3800" dirty="0"/>
              <a:t>();  </a:t>
            </a:r>
          </a:p>
          <a:p>
            <a:pPr marL="0" indent="0">
              <a:buNone/>
            </a:pPr>
            <a:r>
              <a:rPr lang="ru-RU" sz="3800" dirty="0"/>
              <a:t>•  посимвольное чтение данных из файла с использованием функции </a:t>
            </a:r>
            <a:r>
              <a:rPr lang="ru-RU" sz="3800" b="1" dirty="0" err="1" smtClean="0"/>
              <a:t>fgetc</a:t>
            </a:r>
            <a:r>
              <a:rPr lang="ru-RU" sz="3800" dirty="0"/>
              <a:t>();  </a:t>
            </a:r>
          </a:p>
          <a:p>
            <a:pPr marL="0" indent="0">
              <a:buNone/>
            </a:pPr>
            <a:r>
              <a:rPr lang="ru-RU" sz="3800" dirty="0"/>
              <a:t>•  построчная запись данных в файл или вывод их на принтер с использованием функции </a:t>
            </a:r>
            <a:r>
              <a:rPr lang="ru-RU" sz="3800" b="1" dirty="0" err="1"/>
              <a:t>fputs</a:t>
            </a:r>
            <a:r>
              <a:rPr lang="ru-RU" sz="3800" dirty="0"/>
              <a:t>();  </a:t>
            </a:r>
          </a:p>
          <a:p>
            <a:pPr marL="0" indent="0">
              <a:buNone/>
            </a:pPr>
            <a:r>
              <a:rPr lang="ru-RU" sz="3800" dirty="0"/>
              <a:t>•  построчное чтение данных из файла с использованием функции </a:t>
            </a:r>
            <a:r>
              <a:rPr lang="ru-RU" sz="3800" b="1" dirty="0" err="1"/>
              <a:t>fgets</a:t>
            </a:r>
            <a:r>
              <a:rPr lang="ru-RU" sz="3800" dirty="0"/>
              <a:t>();  </a:t>
            </a:r>
          </a:p>
          <a:p>
            <a:pPr marL="0" indent="0">
              <a:buNone/>
            </a:pPr>
            <a:r>
              <a:rPr lang="ru-RU" sz="3800" dirty="0"/>
              <a:t>•  форматированный вывод символов, строк или чисел на диск или на принтер с помощью функции </a:t>
            </a:r>
            <a:r>
              <a:rPr lang="ru-RU" sz="3800" b="1" dirty="0" err="1"/>
              <a:t>fprintf</a:t>
            </a:r>
            <a:r>
              <a:rPr lang="ru-RU" sz="3800" dirty="0"/>
              <a:t>();  </a:t>
            </a:r>
          </a:p>
          <a:p>
            <a:pPr marL="0" indent="0">
              <a:buNone/>
            </a:pPr>
            <a:r>
              <a:rPr lang="ru-RU" sz="3800" dirty="0"/>
              <a:t>•  форматированный ввод символов, строк или чисел из файла с помощью функции </a:t>
            </a:r>
            <a:r>
              <a:rPr lang="ru-RU" sz="3800" b="1" dirty="0" err="1"/>
              <a:t>fscanf</a:t>
            </a:r>
            <a:r>
              <a:rPr lang="ru-RU" sz="3800" dirty="0"/>
              <a:t>();  </a:t>
            </a:r>
          </a:p>
          <a:p>
            <a:pPr marL="0" indent="0">
              <a:buNone/>
            </a:pPr>
            <a:r>
              <a:rPr lang="ru-RU" sz="3800" dirty="0"/>
              <a:t>•  запись целой структуры с использованием функции </a:t>
            </a:r>
            <a:r>
              <a:rPr lang="ru-RU" sz="3800" b="1" dirty="0" err="1"/>
              <a:t>fwrite</a:t>
            </a:r>
            <a:r>
              <a:rPr lang="ru-RU" sz="3800" dirty="0"/>
              <a:t>();  </a:t>
            </a:r>
          </a:p>
          <a:p>
            <a:pPr marL="0" indent="0">
              <a:buNone/>
            </a:pPr>
            <a:r>
              <a:rPr lang="ru-RU" sz="3800" dirty="0"/>
              <a:t>•  чтение целой структуры с использованием функции </a:t>
            </a:r>
            <a:r>
              <a:rPr lang="ru-RU" sz="3800" b="1" dirty="0" err="1"/>
              <a:t>fread</a:t>
            </a:r>
            <a:r>
              <a:rPr lang="ru-RU" sz="3800" dirty="0"/>
              <a:t>().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48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dirty="0"/>
              <a:t>П</a:t>
            </a:r>
            <a:r>
              <a:rPr lang="ru-RU" dirty="0" smtClean="0"/>
              <a:t>осимвольная </a:t>
            </a:r>
            <a:r>
              <a:rPr lang="ru-RU" dirty="0"/>
              <a:t>запись данных в </a:t>
            </a:r>
            <a:r>
              <a:rPr lang="ru-RU" dirty="0" smtClean="0"/>
              <a:t>файл</a:t>
            </a:r>
            <a:br>
              <a:rPr lang="ru-RU" dirty="0" smtClean="0"/>
            </a:br>
            <a:r>
              <a:rPr lang="en-US" b="1" i="1" dirty="0" err="1"/>
              <a:t>fputc</a:t>
            </a:r>
            <a:r>
              <a:rPr lang="en-US" b="1" i="1" dirty="0"/>
              <a:t>(</a:t>
            </a:r>
            <a:r>
              <a:rPr lang="en-US" b="1" i="1" dirty="0" err="1"/>
              <a:t>char_variable</a:t>
            </a:r>
            <a:r>
              <a:rPr lang="en-US" b="1" i="1" dirty="0"/>
              <a:t>, </a:t>
            </a:r>
            <a:r>
              <a:rPr lang="en-US" b="1" i="1" dirty="0" err="1"/>
              <a:t>file_pointer</a:t>
            </a:r>
            <a:r>
              <a:rPr lang="en-US" b="1" i="1" dirty="0"/>
              <a:t>);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62500" lnSpcReduction="20000"/>
          </a:bodyPr>
          <a:lstStyle/>
          <a:p>
            <a:r>
              <a:rPr lang="en-US" sz="4600" b="1" i="1" dirty="0"/>
              <a:t>main()</a:t>
            </a:r>
            <a:endParaRPr lang="ru-RU" sz="4600" b="1" dirty="0"/>
          </a:p>
          <a:p>
            <a:r>
              <a:rPr lang="en-US" sz="4600" b="1" i="1" dirty="0"/>
              <a:t> { </a:t>
            </a:r>
            <a:endParaRPr lang="ru-RU" sz="4600" b="1" dirty="0"/>
          </a:p>
          <a:p>
            <a:r>
              <a:rPr lang="en-US" sz="4600" b="1" i="1" dirty="0"/>
              <a:t> FILE*</a:t>
            </a:r>
            <a:r>
              <a:rPr lang="en-US" sz="4600" b="1" i="1" dirty="0" err="1"/>
              <a:t>fp</a:t>
            </a:r>
            <a:r>
              <a:rPr lang="en-US" sz="4600" b="1" i="1" dirty="0"/>
              <a:t>;  </a:t>
            </a:r>
            <a:endParaRPr lang="ru-RU" sz="4600" b="1" dirty="0"/>
          </a:p>
          <a:p>
            <a:r>
              <a:rPr lang="en-US" sz="4600" b="1" i="1" dirty="0"/>
              <a:t>char letter ;</a:t>
            </a:r>
            <a:endParaRPr lang="ru-RU" sz="4600" b="1" dirty="0"/>
          </a:p>
          <a:p>
            <a:r>
              <a:rPr lang="en-US" sz="4600" b="1" i="1" dirty="0"/>
              <a:t>do</a:t>
            </a:r>
            <a:endParaRPr lang="ru-RU" sz="4600" b="1" dirty="0"/>
          </a:p>
          <a:p>
            <a:r>
              <a:rPr lang="en-US" sz="4600" b="1" i="1" dirty="0"/>
              <a:t>  { </a:t>
            </a:r>
            <a:endParaRPr lang="ru-RU" sz="4600" b="1" dirty="0"/>
          </a:p>
          <a:p>
            <a:r>
              <a:rPr lang="en-US" sz="4600" b="1" i="1" dirty="0"/>
              <a:t>letter=</a:t>
            </a:r>
            <a:r>
              <a:rPr lang="en-US" sz="4600" b="1" i="1" dirty="0" err="1"/>
              <a:t>getchar</a:t>
            </a:r>
            <a:r>
              <a:rPr lang="en-US" sz="4600" b="1" i="1" dirty="0"/>
              <a:t>(); </a:t>
            </a:r>
            <a:endParaRPr lang="ru-RU" sz="4600" b="1" dirty="0"/>
          </a:p>
          <a:p>
            <a:r>
              <a:rPr lang="en-US" sz="4600" b="1" i="1" dirty="0" err="1"/>
              <a:t>fputc</a:t>
            </a:r>
            <a:r>
              <a:rPr lang="en-US" sz="4600" b="1" i="1" dirty="0"/>
              <a:t>(</a:t>
            </a:r>
            <a:r>
              <a:rPr lang="en-US" sz="4600" b="1" i="1" dirty="0" err="1"/>
              <a:t>letter,fp</a:t>
            </a:r>
            <a:r>
              <a:rPr lang="en-US" sz="4600" b="1" i="1" dirty="0"/>
              <a:t>);  </a:t>
            </a:r>
            <a:endParaRPr lang="ru-RU" sz="4600" b="1" dirty="0"/>
          </a:p>
          <a:p>
            <a:r>
              <a:rPr lang="en-US" sz="4600" b="1" i="1" dirty="0"/>
              <a:t>  } </a:t>
            </a:r>
            <a:endParaRPr lang="ru-RU" sz="4600" b="1" dirty="0"/>
          </a:p>
          <a:p>
            <a:r>
              <a:rPr lang="en-US" sz="4600" b="1" i="1" dirty="0"/>
              <a:t>while(letter != '\r'); </a:t>
            </a:r>
            <a:endParaRPr lang="ru-RU" sz="4600" b="1" dirty="0"/>
          </a:p>
          <a:p>
            <a:r>
              <a:rPr lang="en-US" sz="4600" b="1" i="1" dirty="0" err="1"/>
              <a:t>fclose</a:t>
            </a:r>
            <a:r>
              <a:rPr lang="en-US" sz="4600" b="1" i="1" dirty="0"/>
              <a:t>(</a:t>
            </a:r>
            <a:r>
              <a:rPr lang="en-US" sz="4600" b="1" i="1" dirty="0" err="1"/>
              <a:t>fp</a:t>
            </a:r>
            <a:r>
              <a:rPr lang="en-US" sz="4600" b="1" i="1" dirty="0"/>
              <a:t>); </a:t>
            </a:r>
            <a:endParaRPr lang="ru-RU" sz="4600" b="1" dirty="0"/>
          </a:p>
          <a:p>
            <a:r>
              <a:rPr lang="en-US" sz="4600" b="1" i="1" dirty="0"/>
              <a:t> } </a:t>
            </a:r>
            <a:endParaRPr lang="ru-RU" sz="46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91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5699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Посимвольное чтение из </a:t>
            </a:r>
            <a:r>
              <a:rPr lang="ru-RU" b="1" dirty="0" smtClean="0"/>
              <a:t>файла</a:t>
            </a:r>
            <a:br>
              <a:rPr lang="ru-RU" b="1" dirty="0" smtClean="0"/>
            </a:br>
            <a:r>
              <a:rPr lang="en-US" b="1" i="1" dirty="0" err="1"/>
              <a:t>char_variable</a:t>
            </a:r>
            <a:r>
              <a:rPr lang="en-US" b="1" i="1" dirty="0"/>
              <a:t> = </a:t>
            </a:r>
            <a:r>
              <a:rPr lang="en-US" b="1" i="1" dirty="0" err="1"/>
              <a:t>fgetc</a:t>
            </a:r>
            <a:r>
              <a:rPr lang="en-US" b="1" i="1" dirty="0"/>
              <a:t>(</a:t>
            </a:r>
            <a:r>
              <a:rPr lang="en-US" b="1" i="1" dirty="0" err="1"/>
              <a:t>file_pointer</a:t>
            </a:r>
            <a:r>
              <a:rPr lang="en-US" b="1" i="1" dirty="0"/>
              <a:t>);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main()</a:t>
            </a:r>
            <a:endParaRPr lang="ru-RU" b="1" dirty="0"/>
          </a:p>
          <a:p>
            <a:r>
              <a:rPr lang="en-US" b="1" i="1" dirty="0"/>
              <a:t> { </a:t>
            </a:r>
            <a:endParaRPr lang="ru-RU" b="1" dirty="0"/>
          </a:p>
          <a:p>
            <a:r>
              <a:rPr lang="en-US" b="1" i="1" dirty="0"/>
              <a:t> FILE*</a:t>
            </a:r>
            <a:r>
              <a:rPr lang="en-US" b="1" i="1" dirty="0" err="1"/>
              <a:t>fp</a:t>
            </a:r>
            <a:r>
              <a:rPr lang="en-US" b="1" i="1" dirty="0"/>
              <a:t>;  </a:t>
            </a:r>
            <a:endParaRPr lang="ru-RU" b="1" dirty="0"/>
          </a:p>
          <a:p>
            <a:r>
              <a:rPr lang="en-US" b="1" i="1" dirty="0"/>
              <a:t>char letter ;</a:t>
            </a:r>
            <a:endParaRPr lang="ru-RU" b="1" dirty="0"/>
          </a:p>
          <a:p>
            <a:r>
              <a:rPr lang="en-US" b="1" i="1" dirty="0"/>
              <a:t>if((</a:t>
            </a:r>
            <a:r>
              <a:rPr lang="en-US" b="1" i="1" dirty="0" err="1"/>
              <a:t>fp</a:t>
            </a:r>
            <a:r>
              <a:rPr lang="en-US" b="1" i="1" dirty="0"/>
              <a:t>=</a:t>
            </a:r>
            <a:r>
              <a:rPr lang="en-US" b="1" i="1" dirty="0" err="1"/>
              <a:t>fopen</a:t>
            </a:r>
            <a:r>
              <a:rPr lang="en-US" b="1" i="1" dirty="0"/>
              <a:t> ("</a:t>
            </a:r>
            <a:r>
              <a:rPr lang="en-US" b="1" i="1" dirty="0" err="1"/>
              <a:t>MYFILE","r</a:t>
            </a:r>
            <a:r>
              <a:rPr lang="en-US" b="1" i="1" dirty="0"/>
              <a:t>"))==NULL) </a:t>
            </a:r>
            <a:endParaRPr lang="ru-RU" b="1" dirty="0"/>
          </a:p>
          <a:p>
            <a:r>
              <a:rPr lang="ru-RU" b="1" i="1" dirty="0"/>
              <a:t>{ </a:t>
            </a:r>
            <a:endParaRPr lang="ru-RU" b="1" dirty="0"/>
          </a:p>
          <a:p>
            <a:r>
              <a:rPr lang="ru-RU" b="1" i="1" dirty="0" err="1"/>
              <a:t>puts</a:t>
            </a:r>
            <a:r>
              <a:rPr lang="ru-RU" b="1" i="1" dirty="0"/>
              <a:t>("Невозможно открыть файл"); </a:t>
            </a:r>
            <a:endParaRPr lang="ru-RU" b="1" dirty="0"/>
          </a:p>
          <a:p>
            <a:r>
              <a:rPr lang="ru-RU" b="1" i="1" dirty="0" err="1"/>
              <a:t>exit</a:t>
            </a:r>
            <a:r>
              <a:rPr lang="ru-RU" b="1" i="1" dirty="0"/>
              <a:t>(); </a:t>
            </a:r>
            <a:endParaRPr lang="ru-RU" b="1" dirty="0"/>
          </a:p>
          <a:p>
            <a:r>
              <a:rPr lang="en-US" b="1" i="1" dirty="0"/>
              <a:t>} </a:t>
            </a:r>
            <a:endParaRPr lang="ru-RU" b="1" dirty="0"/>
          </a:p>
          <a:p>
            <a:r>
              <a:rPr lang="en-US" b="1" i="1" dirty="0"/>
              <a:t>while((letter = </a:t>
            </a:r>
            <a:r>
              <a:rPr lang="en-US" b="1" i="1" dirty="0" err="1"/>
              <a:t>fgetc</a:t>
            </a:r>
            <a:r>
              <a:rPr lang="en-US" b="1" i="1" dirty="0"/>
              <a:t>(</a:t>
            </a:r>
            <a:r>
              <a:rPr lang="en-US" b="1" i="1" dirty="0" err="1"/>
              <a:t>fp</a:t>
            </a:r>
            <a:r>
              <a:rPr lang="en-US" b="1" i="1" dirty="0"/>
              <a:t>)) != EOF) </a:t>
            </a:r>
            <a:endParaRPr lang="ru-RU" b="1" dirty="0"/>
          </a:p>
          <a:p>
            <a:r>
              <a:rPr lang="en-US" b="1" i="1" dirty="0" err="1"/>
              <a:t>printf</a:t>
            </a:r>
            <a:r>
              <a:rPr lang="en-US" b="1" i="1" dirty="0"/>
              <a:t>("%</a:t>
            </a:r>
            <a:r>
              <a:rPr lang="en-US" b="1" i="1" dirty="0" err="1"/>
              <a:t>c",letter</a:t>
            </a:r>
            <a:r>
              <a:rPr lang="en-US" b="1" i="1" dirty="0"/>
              <a:t> ); </a:t>
            </a:r>
            <a:endParaRPr lang="ru-RU" b="1" dirty="0"/>
          </a:p>
          <a:p>
            <a:r>
              <a:rPr lang="en-US" b="1" i="1" dirty="0" err="1"/>
              <a:t>fclose</a:t>
            </a:r>
            <a:r>
              <a:rPr lang="en-US" b="1" i="1" dirty="0"/>
              <a:t>(</a:t>
            </a:r>
            <a:r>
              <a:rPr lang="en-US" b="1" i="1" dirty="0" err="1"/>
              <a:t>fp</a:t>
            </a:r>
            <a:r>
              <a:rPr lang="en-US" b="1" i="1" dirty="0"/>
              <a:t>); </a:t>
            </a:r>
            <a:endParaRPr lang="ru-RU" b="1" dirty="0"/>
          </a:p>
          <a:p>
            <a:r>
              <a:rPr lang="ru-RU" b="1" i="1" dirty="0"/>
              <a:t>} 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16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dirty="0" smtClean="0"/>
              <a:t>Построчная </a:t>
            </a:r>
            <a:r>
              <a:rPr lang="ru-RU" sz="2800" dirty="0"/>
              <a:t>запись данных в файл или вывод на </a:t>
            </a:r>
            <a:r>
              <a:rPr lang="ru-RU" sz="2800" dirty="0" smtClean="0"/>
              <a:t>принтер</a:t>
            </a:r>
            <a:br>
              <a:rPr lang="ru-RU" sz="2800" dirty="0" smtClean="0"/>
            </a:br>
            <a:r>
              <a:rPr lang="en-US" sz="2800" b="1" i="1" dirty="0" err="1"/>
              <a:t>fputs</a:t>
            </a:r>
            <a:r>
              <a:rPr lang="en-US" sz="2800" b="1" i="1" dirty="0"/>
              <a:t>(</a:t>
            </a:r>
            <a:r>
              <a:rPr lang="en-US" sz="2800" b="1" i="1" dirty="0" err="1"/>
              <a:t>string_variable</a:t>
            </a:r>
            <a:r>
              <a:rPr lang="en-US" sz="2800" b="1" i="1" dirty="0"/>
              <a:t>, </a:t>
            </a:r>
            <a:r>
              <a:rPr lang="en-US" sz="2800" b="1" i="1" dirty="0" err="1"/>
              <a:t>file_pointer</a:t>
            </a:r>
            <a:r>
              <a:rPr lang="en-US" sz="2800" b="1" i="1" dirty="0"/>
              <a:t>);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98" y="1124744"/>
            <a:ext cx="9131102" cy="5733256"/>
          </a:xfrm>
        </p:spPr>
        <p:txBody>
          <a:bodyPr/>
          <a:lstStyle/>
          <a:p>
            <a:r>
              <a:rPr lang="ru-RU" sz="2800" dirty="0" smtClean="0"/>
              <a:t>Например </a:t>
            </a:r>
          </a:p>
          <a:p>
            <a:r>
              <a:rPr lang="en-US" sz="2800" b="1" dirty="0"/>
              <a:t>char *</a:t>
            </a:r>
            <a:r>
              <a:rPr lang="en-US" sz="2800" b="1" dirty="0" err="1"/>
              <a:t>fputs</a:t>
            </a:r>
            <a:r>
              <a:rPr lang="en-US" sz="2800" b="1" dirty="0"/>
              <a:t>(char *s, FILE *F);</a:t>
            </a:r>
            <a:endParaRPr lang="ru-RU" sz="2800" dirty="0"/>
          </a:p>
          <a:p>
            <a:r>
              <a:rPr lang="en-US" sz="2800" b="1" dirty="0"/>
              <a:t> </a:t>
            </a:r>
            <a:r>
              <a:rPr lang="ru-RU" sz="2800" dirty="0" smtClean="0"/>
              <a:t>где</a:t>
            </a:r>
            <a:r>
              <a:rPr lang="ru-RU" sz="2800" dirty="0"/>
              <a:t> </a:t>
            </a:r>
            <a:r>
              <a:rPr lang="ru-RU" sz="2800" b="1" dirty="0" err="1"/>
              <a:t>char</a:t>
            </a:r>
            <a:r>
              <a:rPr lang="ru-RU" sz="2800" b="1" dirty="0"/>
              <a:t> *s</a:t>
            </a:r>
            <a:r>
              <a:rPr lang="ru-RU" sz="2800" dirty="0"/>
              <a:t> – адрес, из которого берутся записываемые в файл байты; </a:t>
            </a:r>
            <a:r>
              <a:rPr lang="ru-RU" sz="2800" b="1" dirty="0"/>
              <a:t>FILE *</a:t>
            </a:r>
            <a:r>
              <a:rPr lang="ru-RU" sz="2800" b="1" dirty="0" err="1"/>
              <a:t>fp</a:t>
            </a:r>
            <a:r>
              <a:rPr lang="ru-RU" sz="2800" dirty="0"/>
              <a:t> – указатель на файл, в который производится запись.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77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600" dirty="0"/>
              <a:t>Чтение строк из файла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3600" b="1" i="1" dirty="0" err="1"/>
              <a:t>fgets</a:t>
            </a:r>
            <a:r>
              <a:rPr lang="en-US" sz="3600" b="1" i="1" dirty="0"/>
              <a:t>(</a:t>
            </a:r>
            <a:r>
              <a:rPr lang="en-US" sz="3600" b="1" i="1" dirty="0" err="1"/>
              <a:t>string_variable</a:t>
            </a:r>
            <a:r>
              <a:rPr lang="en-US" sz="3600" b="1" i="1" dirty="0"/>
              <a:t>, </a:t>
            </a:r>
            <a:r>
              <a:rPr lang="en-US" sz="3600" b="1" i="1" dirty="0" err="1"/>
              <a:t>lenght</a:t>
            </a:r>
            <a:r>
              <a:rPr lang="en-US" sz="3600" b="1" i="1" dirty="0"/>
              <a:t>, </a:t>
            </a:r>
            <a:r>
              <a:rPr lang="en-US" sz="3600" b="1" i="1" dirty="0" err="1"/>
              <a:t>file_pointer</a:t>
            </a:r>
            <a:r>
              <a:rPr lang="en-US" sz="3600" b="1" i="1" dirty="0" smtClean="0"/>
              <a:t>);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char *</a:t>
            </a:r>
            <a:r>
              <a:rPr lang="en-US" b="1" dirty="0" err="1"/>
              <a:t>fgets</a:t>
            </a:r>
            <a:r>
              <a:rPr lang="en-US" b="1" dirty="0"/>
              <a:t>(char *s, </a:t>
            </a:r>
            <a:r>
              <a:rPr lang="en-US" b="1" dirty="0" err="1"/>
              <a:t>int</a:t>
            </a:r>
            <a:r>
              <a:rPr lang="en-US" b="1" dirty="0"/>
              <a:t> n, FILE *F);</a:t>
            </a:r>
            <a:endParaRPr lang="ru-RU" dirty="0"/>
          </a:p>
          <a:p>
            <a:r>
              <a:rPr lang="en-US" b="1" dirty="0"/>
              <a:t> </a:t>
            </a:r>
            <a:endParaRPr lang="ru-RU" dirty="0"/>
          </a:p>
          <a:p>
            <a:r>
              <a:rPr lang="ru-RU" dirty="0"/>
              <a:t>где </a:t>
            </a:r>
            <a:r>
              <a:rPr lang="ru-RU" b="1" dirty="0" err="1"/>
              <a:t>char</a:t>
            </a:r>
            <a:r>
              <a:rPr lang="ru-RU" b="1" dirty="0"/>
              <a:t> *s</a:t>
            </a:r>
            <a:r>
              <a:rPr lang="ru-RU" dirty="0"/>
              <a:t> – адрес, по которому размещаются считанные байты; </a:t>
            </a:r>
            <a:r>
              <a:rPr lang="ru-RU" b="1" dirty="0" err="1"/>
              <a:t>int</a:t>
            </a:r>
            <a:r>
              <a:rPr lang="en-US" b="1" dirty="0"/>
              <a:t> </a:t>
            </a:r>
            <a:r>
              <a:rPr lang="ru-RU" b="1" dirty="0"/>
              <a:t>n</a:t>
            </a:r>
            <a:r>
              <a:rPr lang="en-US" dirty="0"/>
              <a:t> </a:t>
            </a:r>
            <a:r>
              <a:rPr lang="ru-RU" dirty="0"/>
              <a:t>– количество считываемых байтов; </a:t>
            </a:r>
            <a:r>
              <a:rPr lang="ru-RU" b="1" dirty="0"/>
              <a:t>FILE *</a:t>
            </a:r>
            <a:r>
              <a:rPr lang="ru-RU" b="1" dirty="0" err="1"/>
              <a:t>fp</a:t>
            </a:r>
            <a:r>
              <a:rPr lang="ru-RU" dirty="0"/>
              <a:t> – указатель на файл, из которого производится считывание. Прием символов заканчивается после передачи </a:t>
            </a:r>
            <a:r>
              <a:rPr lang="ru-RU" b="1" dirty="0"/>
              <a:t>n</a:t>
            </a:r>
            <a:r>
              <a:rPr lang="ru-RU" dirty="0"/>
              <a:t> байтов или при получении </a:t>
            </a:r>
            <a:r>
              <a:rPr lang="ru-RU" b="1" dirty="0"/>
              <a:t>\n</a:t>
            </a:r>
            <a:r>
              <a:rPr lang="ru-RU" dirty="0"/>
              <a:t>. Управляющий символ </a:t>
            </a:r>
            <a:r>
              <a:rPr lang="ru-RU" b="1" dirty="0"/>
              <a:t>\n</a:t>
            </a:r>
            <a:r>
              <a:rPr lang="ru-RU" dirty="0"/>
              <a:t> тоже передается в принимающую строку. В любом случае строка заканчивается </a:t>
            </a:r>
            <a:r>
              <a:rPr lang="ru-RU" b="1" dirty="0"/>
              <a:t>\0</a:t>
            </a:r>
            <a:r>
              <a:rPr lang="ru-RU" dirty="0"/>
              <a:t>. При успешном завершении считывания, функция возвращает указатель на прочитанную строку, иначе возвращает </a:t>
            </a:r>
            <a:r>
              <a:rPr lang="ru-RU" b="1" dirty="0"/>
              <a:t>NULL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82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Форматированный ввод и </a:t>
            </a:r>
            <a:r>
              <a:rPr lang="ru-RU" b="1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fprintf</a:t>
            </a:r>
            <a:r>
              <a:rPr lang="en-US" b="1" i="1" dirty="0"/>
              <a:t> (</a:t>
            </a:r>
            <a:r>
              <a:rPr lang="en-US" b="1" i="1" dirty="0" err="1"/>
              <a:t>file_pointer</a:t>
            </a:r>
            <a:r>
              <a:rPr lang="en-US" b="1" i="1" dirty="0"/>
              <a:t>, </a:t>
            </a:r>
            <a:r>
              <a:rPr lang="en-US" b="1" i="1" dirty="0" err="1"/>
              <a:t>control_string</a:t>
            </a:r>
            <a:r>
              <a:rPr lang="en-US" b="1" i="1" dirty="0"/>
              <a:t>, </a:t>
            </a:r>
            <a:r>
              <a:rPr lang="en-US" b="1" i="1" dirty="0" err="1"/>
              <a:t>data_list</a:t>
            </a:r>
            <a:r>
              <a:rPr lang="en-US" b="1" i="1" dirty="0"/>
              <a:t>); </a:t>
            </a:r>
            <a:endParaRPr lang="ru-RU" dirty="0"/>
          </a:p>
          <a:p>
            <a:r>
              <a:rPr lang="en-US" b="1" i="1" dirty="0" err="1"/>
              <a:t>fscanf</a:t>
            </a:r>
            <a:r>
              <a:rPr lang="en-US" b="1" i="1" dirty="0"/>
              <a:t>(</a:t>
            </a:r>
            <a:r>
              <a:rPr lang="en-US" b="1" i="1" dirty="0" err="1"/>
              <a:t>file_pointer</a:t>
            </a:r>
            <a:r>
              <a:rPr lang="en-US" b="1" i="1" dirty="0"/>
              <a:t>, </a:t>
            </a:r>
            <a:r>
              <a:rPr lang="en-US" b="1" i="1" dirty="0" err="1"/>
              <a:t>control_string</a:t>
            </a:r>
            <a:r>
              <a:rPr lang="en-US" b="1" i="1" dirty="0"/>
              <a:t>, </a:t>
            </a:r>
            <a:r>
              <a:rPr lang="en-US" b="1" i="1" dirty="0" err="1"/>
              <a:t>data_list</a:t>
            </a:r>
            <a:r>
              <a:rPr lang="en-US" b="1" i="1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71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Запись структуры </a:t>
            </a:r>
            <a:r>
              <a:rPr lang="ru-RU" dirty="0"/>
              <a:t>на диск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7500" lnSpcReduction="20000"/>
          </a:bodyPr>
          <a:lstStyle/>
          <a:p>
            <a:r>
              <a:rPr lang="en-US" sz="3800" b="1" i="1" dirty="0" err="1"/>
              <a:t>fwrite</a:t>
            </a:r>
            <a:r>
              <a:rPr lang="en-US" sz="3800" b="1" i="1" dirty="0"/>
              <a:t>(&amp;</a:t>
            </a:r>
            <a:r>
              <a:rPr lang="en-US" sz="3800" b="1" i="1" dirty="0" err="1"/>
              <a:t>structure_variable</a:t>
            </a:r>
            <a:r>
              <a:rPr lang="en-US" sz="3800" b="1" i="1" dirty="0"/>
              <a:t>, </a:t>
            </a:r>
            <a:r>
              <a:rPr lang="en-US" sz="3800" b="1" i="1" dirty="0" err="1"/>
              <a:t>structure_size</a:t>
            </a:r>
            <a:r>
              <a:rPr lang="en-US" sz="3800" b="1" i="1" dirty="0"/>
              <a:t>,  </a:t>
            </a:r>
            <a:r>
              <a:rPr lang="en-US" sz="3800" b="1" i="1" dirty="0" err="1"/>
              <a:t>number_of_structures</a:t>
            </a:r>
            <a:r>
              <a:rPr lang="en-US" sz="3800" b="1" i="1" dirty="0"/>
              <a:t>, </a:t>
            </a:r>
            <a:r>
              <a:rPr lang="en-US" sz="3800" b="1" i="1" dirty="0" err="1"/>
              <a:t>file_pointer</a:t>
            </a:r>
            <a:r>
              <a:rPr lang="en-US" sz="3800" b="1" i="1" dirty="0"/>
              <a:t>); </a:t>
            </a:r>
            <a:endParaRPr lang="ru-RU" sz="3800" dirty="0"/>
          </a:p>
          <a:p>
            <a:r>
              <a:rPr lang="ru-RU" sz="3800" dirty="0"/>
              <a:t>•  </a:t>
            </a:r>
            <a:r>
              <a:rPr lang="ru-RU" sz="3800" i="1" dirty="0"/>
              <a:t>&amp;</a:t>
            </a:r>
            <a:r>
              <a:rPr lang="ru-RU" sz="3800" i="1" dirty="0" err="1"/>
              <a:t>structure_variable</a:t>
            </a:r>
            <a:r>
              <a:rPr lang="ru-RU" sz="3800" dirty="0"/>
              <a:t>— имя структурной переменной с оператором получения адреса, сообщающим компилятору стартовый адрес информации, которую мы хотим записать на диск;  </a:t>
            </a:r>
          </a:p>
          <a:p>
            <a:r>
              <a:rPr lang="ru-RU" sz="3800" dirty="0"/>
              <a:t>•  </a:t>
            </a:r>
            <a:r>
              <a:rPr lang="ru-RU" sz="3800" i="1" dirty="0" err="1"/>
              <a:t>structure_size</a:t>
            </a:r>
            <a:r>
              <a:rPr lang="ru-RU" sz="3800" dirty="0"/>
              <a:t>— это количество символов в структуре; можно использовать библиотечную функцию </a:t>
            </a:r>
            <a:r>
              <a:rPr lang="ru-RU" sz="3800" dirty="0" err="1"/>
              <a:t>sizeof</a:t>
            </a:r>
            <a:r>
              <a:rPr lang="ru-RU" sz="3800" dirty="0"/>
              <a:t>();</a:t>
            </a:r>
          </a:p>
          <a:p>
            <a:r>
              <a:rPr lang="ru-RU" sz="3800" dirty="0"/>
              <a:t>•  </a:t>
            </a:r>
            <a:r>
              <a:rPr lang="ru-RU" sz="3800" i="1" dirty="0" err="1"/>
              <a:t>number_of_structures</a:t>
            </a:r>
            <a:r>
              <a:rPr lang="ru-RU" sz="3800" dirty="0"/>
              <a:t>— это целое число, определяющее количество структур, которые мы хотим записать в один прием; здесь всегда следует указывать число 1, если только вы не собираетесь создать массив структур и записать его одним большим блоком;  </a:t>
            </a:r>
          </a:p>
          <a:p>
            <a:r>
              <a:rPr lang="ru-RU" sz="3800" dirty="0"/>
              <a:t>•  </a:t>
            </a:r>
            <a:r>
              <a:rPr lang="ru-RU" sz="3800" i="1" dirty="0" err="1"/>
              <a:t>file_pointer</a:t>
            </a:r>
            <a:r>
              <a:rPr lang="ru-RU" sz="3800" dirty="0"/>
              <a:t>— указатель на файл.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55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Чтение  структуры </a:t>
            </a:r>
            <a:r>
              <a:rPr lang="ru-RU" dirty="0"/>
              <a:t>целиком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/>
          <a:lstStyle/>
          <a:p>
            <a:r>
              <a:rPr lang="en-US" b="1" i="1" dirty="0" err="1"/>
              <a:t>fread</a:t>
            </a:r>
            <a:r>
              <a:rPr lang="en-US" b="1" i="1" dirty="0"/>
              <a:t>(&amp;</a:t>
            </a:r>
            <a:r>
              <a:rPr lang="en-US" b="1" i="1" dirty="0" err="1"/>
              <a:t>structure_variable</a:t>
            </a:r>
            <a:r>
              <a:rPr lang="en-US" b="1" i="1" dirty="0"/>
              <a:t>, </a:t>
            </a:r>
            <a:r>
              <a:rPr lang="en-US" b="1" i="1" dirty="0" err="1"/>
              <a:t>structure_size</a:t>
            </a:r>
            <a:r>
              <a:rPr lang="en-US" b="1" i="1" dirty="0"/>
              <a:t>,  </a:t>
            </a:r>
            <a:r>
              <a:rPr lang="en-US" b="1" i="1" dirty="0" err="1"/>
              <a:t>number_of_structures</a:t>
            </a:r>
            <a:r>
              <a:rPr lang="en-US" b="1" i="1" dirty="0"/>
              <a:t>, </a:t>
            </a:r>
            <a:r>
              <a:rPr lang="en-US" b="1" i="1" dirty="0" err="1"/>
              <a:t>file_pointer</a:t>
            </a:r>
            <a:r>
              <a:rPr lang="en-US" b="1" i="1" dirty="0"/>
              <a:t>);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11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90872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dirty="0"/>
              <a:t>Синтаксис функции </a:t>
            </a:r>
            <a:r>
              <a:rPr lang="ru-RU" sz="2800" dirty="0" err="1"/>
              <a:t>fwrite</a:t>
            </a:r>
            <a:r>
              <a:rPr lang="ru-RU" sz="2800" dirty="0"/>
              <a:t>() в инструкции записи структуры CD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8" y="908720"/>
            <a:ext cx="8875552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8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540" y="1124744"/>
            <a:ext cx="8352928" cy="2160240"/>
          </a:xfrm>
        </p:spPr>
        <p:txBody>
          <a:bodyPr>
            <a:normAutofit/>
          </a:bodyPr>
          <a:lstStyle/>
          <a:p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20"/>
            <a:ext cx="8784976" cy="683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4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200" dirty="0"/>
              <a:t>Функции ввода в файл и вывода из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92" y="1196752"/>
            <a:ext cx="901237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7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Функции произвольного доступа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fseek</a:t>
            </a:r>
            <a:r>
              <a:rPr lang="ru-RU" b="1" dirty="0"/>
              <a:t>()  </a:t>
            </a:r>
            <a:r>
              <a:rPr lang="ru-RU" dirty="0"/>
              <a:t>Устанавливает указатель текущей позиции на определенный байт файла  </a:t>
            </a:r>
          </a:p>
          <a:p>
            <a:r>
              <a:rPr lang="en-US" b="1" dirty="0" err="1"/>
              <a:t>ftell</a:t>
            </a:r>
            <a:r>
              <a:rPr lang="ru-RU" b="1" dirty="0"/>
              <a:t>()  </a:t>
            </a:r>
            <a:r>
              <a:rPr lang="ru-RU" dirty="0"/>
              <a:t>Возвращает  текущее  значение  указателя текущей позиции в файле </a:t>
            </a:r>
          </a:p>
          <a:p>
            <a:r>
              <a:rPr lang="en-US" b="1" dirty="0"/>
              <a:t>rewind</a:t>
            </a:r>
            <a:r>
              <a:rPr lang="ru-RU" b="1" dirty="0"/>
              <a:t>()  </a:t>
            </a:r>
            <a:r>
              <a:rPr lang="ru-RU" dirty="0"/>
              <a:t>Устанавливает указатель текущей позиции в начало файла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58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ru-RU" dirty="0" smtClean="0"/>
              <a:t>Работа </a:t>
            </a:r>
            <a:r>
              <a:rPr lang="ru-RU" dirty="0"/>
              <a:t>с временными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b="1" dirty="0"/>
              <a:t>FILE</a:t>
            </a:r>
            <a:r>
              <a:rPr lang="ru-RU" b="1" dirty="0"/>
              <a:t>* </a:t>
            </a:r>
            <a:r>
              <a:rPr lang="en-US" b="1" dirty="0" err="1"/>
              <a:t>tmpfile</a:t>
            </a:r>
            <a:r>
              <a:rPr lang="ru-RU" b="1" dirty="0"/>
              <a:t> (</a:t>
            </a:r>
            <a:r>
              <a:rPr lang="en-US" b="1" dirty="0"/>
              <a:t>void</a:t>
            </a:r>
            <a:r>
              <a:rPr lang="ru-RU" b="1" dirty="0" smtClean="0"/>
              <a:t>)</a:t>
            </a:r>
          </a:p>
          <a:p>
            <a:endParaRPr lang="ru-RU" dirty="0"/>
          </a:p>
          <a:p>
            <a:r>
              <a:rPr lang="ru-RU" dirty="0"/>
              <a:t>Функция </a:t>
            </a:r>
            <a:r>
              <a:rPr lang="en-US" dirty="0" err="1"/>
              <a:t>tmpfile</a:t>
            </a:r>
            <a:r>
              <a:rPr lang="ru-RU" dirty="0"/>
              <a:t> создает  на  диске  временный  файл  с  правами  доступа «</a:t>
            </a:r>
            <a:r>
              <a:rPr lang="en-US" dirty="0"/>
              <a:t>w</a:t>
            </a:r>
            <a:r>
              <a:rPr lang="ru-RU" dirty="0"/>
              <a:t>+</a:t>
            </a:r>
            <a:r>
              <a:rPr lang="en-US" dirty="0"/>
              <a:t>b</a:t>
            </a:r>
            <a:r>
              <a:rPr lang="ru-RU" dirty="0"/>
              <a:t>» 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06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dirty="0"/>
              <a:t>Ф</a:t>
            </a:r>
            <a:r>
              <a:rPr lang="ru-RU" dirty="0" smtClean="0"/>
              <a:t>ункции </a:t>
            </a:r>
            <a:r>
              <a:rPr lang="ru-RU" dirty="0"/>
              <a:t>файловой системы Си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endParaRPr lang="ru-RU" sz="3600" b="1" dirty="0" smtClean="0"/>
          </a:p>
          <a:p>
            <a:r>
              <a:rPr lang="en-US" sz="3600" b="1" dirty="0" err="1" smtClean="0"/>
              <a:t>feof</a:t>
            </a:r>
            <a:r>
              <a:rPr lang="ru-RU" sz="3600" b="1" dirty="0"/>
              <a:t>()  </a:t>
            </a:r>
            <a:r>
              <a:rPr lang="ru-RU" sz="3600" i="1" dirty="0"/>
              <a:t>Возвращает  значение «истина»,  если  достигнут  конец файла  </a:t>
            </a:r>
          </a:p>
          <a:p>
            <a:r>
              <a:rPr lang="ru-RU" sz="3600" dirty="0" smtClean="0"/>
              <a:t> </a:t>
            </a:r>
            <a:r>
              <a:rPr lang="en-US" sz="3600" b="1" dirty="0" smtClean="0"/>
              <a:t>remove</a:t>
            </a:r>
            <a:r>
              <a:rPr lang="ru-RU" sz="3600" b="1" dirty="0"/>
              <a:t>()  </a:t>
            </a:r>
            <a:r>
              <a:rPr lang="ru-RU" sz="3600" i="1" dirty="0"/>
              <a:t>Стирает файл </a:t>
            </a:r>
          </a:p>
          <a:p>
            <a:r>
              <a:rPr lang="en-US" sz="3600" b="1" dirty="0" err="1"/>
              <a:t>ferror</a:t>
            </a:r>
            <a:r>
              <a:rPr lang="ru-RU" sz="3600" b="1" dirty="0"/>
              <a:t>() </a:t>
            </a:r>
            <a:r>
              <a:rPr lang="ru-RU" sz="3600" dirty="0"/>
              <a:t> </a:t>
            </a:r>
            <a:r>
              <a:rPr lang="ru-RU" sz="3600" i="1" dirty="0"/>
              <a:t>Возвращает  значение «истина»,  если  произошла ошибка </a:t>
            </a:r>
          </a:p>
          <a:p>
            <a:r>
              <a:rPr lang="en-US" sz="3600" b="1" dirty="0" err="1"/>
              <a:t>fflush</a:t>
            </a:r>
            <a:r>
              <a:rPr lang="ru-RU" sz="3600" b="1" dirty="0"/>
              <a:t>()  </a:t>
            </a:r>
            <a:r>
              <a:rPr lang="ru-RU" sz="3600" i="1" dirty="0" err="1"/>
              <a:t>Дозапись</a:t>
            </a:r>
            <a:r>
              <a:rPr lang="ru-RU" sz="3600" i="1" dirty="0"/>
              <a:t> потока в файл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7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Двоичный формат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5688632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сохранения числовых переменных в двоичном формате используется функция </a:t>
            </a:r>
            <a:r>
              <a:rPr lang="ru-RU" dirty="0" err="1"/>
              <a:t>fwrite</a:t>
            </a:r>
            <a:r>
              <a:rPr lang="ru-RU" dirty="0"/>
              <a:t>(). </a:t>
            </a:r>
            <a:endParaRPr lang="ru-RU" dirty="0" smtClean="0"/>
          </a:p>
          <a:p>
            <a:r>
              <a:rPr lang="ru-RU" dirty="0"/>
              <a:t>Для чтения файла, записанного с помощью </a:t>
            </a:r>
            <a:r>
              <a:rPr lang="ru-RU" dirty="0" err="1"/>
              <a:t>fwrite</a:t>
            </a:r>
            <a:r>
              <a:rPr lang="ru-RU" dirty="0"/>
              <a:t>(), следует использовать функцию </a:t>
            </a:r>
            <a:r>
              <a:rPr lang="ru-RU" dirty="0" err="1"/>
              <a:t>fread</a:t>
            </a:r>
            <a:r>
              <a:rPr lang="ru-RU" dirty="0"/>
              <a:t>(). </a:t>
            </a:r>
            <a:endParaRPr lang="ru-RU" dirty="0" smtClean="0"/>
          </a:p>
          <a:p>
            <a:r>
              <a:rPr lang="ru-RU" dirty="0"/>
              <a:t>Поток можно открыть в </a:t>
            </a:r>
            <a:r>
              <a:rPr lang="ru-RU" b="1" dirty="0"/>
              <a:t>текстовом</a:t>
            </a:r>
            <a:r>
              <a:rPr lang="ru-RU" dirty="0"/>
              <a:t> (</a:t>
            </a:r>
            <a:r>
              <a:rPr lang="ru-RU" b="1" dirty="0"/>
              <a:t>t</a:t>
            </a:r>
            <a:r>
              <a:rPr lang="ru-RU" dirty="0"/>
              <a:t>) или </a:t>
            </a:r>
            <a:r>
              <a:rPr lang="ru-RU" b="1" dirty="0"/>
              <a:t>двоичном</a:t>
            </a:r>
            <a:r>
              <a:rPr lang="ru-RU" dirty="0"/>
              <a:t> (</a:t>
            </a:r>
            <a:r>
              <a:rPr lang="ru-RU" b="1" dirty="0"/>
              <a:t>b</a:t>
            </a:r>
            <a:r>
              <a:rPr lang="ru-RU" dirty="0"/>
              <a:t>) режиме. </a:t>
            </a:r>
          </a:p>
          <a:p>
            <a:r>
              <a:rPr lang="ru-RU" dirty="0" smtClean="0"/>
              <a:t>Режим </a:t>
            </a:r>
            <a:r>
              <a:rPr lang="ru-RU" dirty="0"/>
              <a:t>указывается следующим образом: ”</a:t>
            </a:r>
            <a:r>
              <a:rPr lang="ru-RU" b="1" dirty="0" err="1"/>
              <a:t>r+b</a:t>
            </a:r>
            <a:r>
              <a:rPr lang="ru-RU" dirty="0"/>
              <a:t>” или ”</a:t>
            </a:r>
            <a:r>
              <a:rPr lang="ru-RU" b="1" dirty="0" err="1"/>
              <a:t>rb</a:t>
            </a:r>
            <a:r>
              <a:rPr lang="ru-RU" dirty="0"/>
              <a:t>” – двоичный (бинарный) режим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2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128215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dirty="0"/>
              <a:t> </a:t>
            </a:r>
            <a:r>
              <a:rPr lang="ru-RU" sz="3100" dirty="0"/>
              <a:t>Файловая структура хранит информацию</a:t>
            </a:r>
            <a:r>
              <a:rPr lang="ru-RU" sz="3100" dirty="0" smtClean="0"/>
              <a:t>,</a:t>
            </a:r>
            <a:r>
              <a:rPr lang="en-US" sz="3100" dirty="0" smtClean="0"/>
              <a:t> </a:t>
            </a:r>
            <a:r>
              <a:rPr lang="ru-RU" sz="3100" dirty="0" smtClean="0"/>
              <a:t>необходимую </a:t>
            </a:r>
            <a:r>
              <a:rPr lang="ru-RU" sz="3100" dirty="0"/>
              <a:t>для нормального выполнения файловых </a:t>
            </a:r>
            <a:br>
              <a:rPr lang="ru-RU" sz="3100" dirty="0"/>
            </a:br>
            <a:r>
              <a:rPr lang="ru-RU" sz="3100" dirty="0"/>
              <a:t>операций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00808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type </a:t>
            </a:r>
            <a:r>
              <a:rPr lang="en-US" sz="3200" b="1" dirty="0" err="1"/>
              <a:t>struct</a:t>
            </a:r>
            <a:endParaRPr lang="ru-RU" sz="3200" dirty="0"/>
          </a:p>
          <a:p>
            <a:r>
              <a:rPr lang="ru-RU" b="1" dirty="0"/>
              <a:t>   </a:t>
            </a:r>
            <a:r>
              <a:rPr lang="ru-RU" sz="2000" b="1" dirty="0"/>
              <a:t>{ </a:t>
            </a:r>
            <a:r>
              <a:rPr lang="en-US" sz="2000" b="1" dirty="0"/>
              <a:t>short level</a:t>
            </a:r>
            <a:r>
              <a:rPr lang="ru-RU" sz="2000" b="1" dirty="0"/>
              <a:t>; </a:t>
            </a:r>
            <a:r>
              <a:rPr lang="ru-RU" sz="2000" dirty="0"/>
              <a:t>//число оставшихся в буфере </a:t>
            </a:r>
            <a:r>
              <a:rPr lang="ru-RU" sz="2000" dirty="0" err="1"/>
              <a:t>непрочит</a:t>
            </a:r>
            <a:r>
              <a:rPr lang="ru-RU" sz="2000" dirty="0"/>
              <a:t>. байт (размер буфера 512 байт)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unsigned flags</a:t>
            </a:r>
            <a:r>
              <a:rPr lang="ru-RU" sz="2000" b="1" dirty="0"/>
              <a:t>; </a:t>
            </a:r>
            <a:r>
              <a:rPr lang="ru-RU" sz="2000" dirty="0"/>
              <a:t>//флаг статуса файла: чтение, запись, </a:t>
            </a:r>
            <a:r>
              <a:rPr lang="ru-RU" sz="2000" dirty="0" err="1"/>
              <a:t>дополн</a:t>
            </a:r>
            <a:r>
              <a:rPr lang="ru-RU" sz="2000" dirty="0"/>
              <a:t>.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char </a:t>
            </a:r>
            <a:r>
              <a:rPr lang="en-US" sz="2000" b="1" dirty="0" err="1"/>
              <a:t>fd</a:t>
            </a:r>
            <a:r>
              <a:rPr lang="ru-RU" sz="2000" b="1" dirty="0"/>
              <a:t>; </a:t>
            </a:r>
            <a:r>
              <a:rPr lang="ru-RU" sz="2000" dirty="0"/>
              <a:t>//дескриптор (номер) файла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unsigned char hold</a:t>
            </a:r>
            <a:r>
              <a:rPr lang="ru-RU" sz="2000" b="1" dirty="0"/>
              <a:t>; </a:t>
            </a:r>
            <a:r>
              <a:rPr lang="ru-RU" sz="2000" dirty="0"/>
              <a:t>//непереданный символ, </a:t>
            </a:r>
            <a:r>
              <a:rPr lang="en-US" sz="2000" dirty="0" err="1"/>
              <a:t>ungetch</a:t>
            </a:r>
            <a:r>
              <a:rPr lang="ru-RU" sz="2000" dirty="0"/>
              <a:t>-символ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short </a:t>
            </a:r>
            <a:r>
              <a:rPr lang="en-US" sz="2000" b="1" dirty="0" err="1"/>
              <a:t>bsize</a:t>
            </a:r>
            <a:r>
              <a:rPr lang="ru-RU" sz="2000" b="1" dirty="0"/>
              <a:t>; </a:t>
            </a:r>
            <a:r>
              <a:rPr lang="ru-RU" sz="2000" dirty="0"/>
              <a:t>//размер внутреннего промежуточного буфера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unsigned char buffer</a:t>
            </a:r>
            <a:r>
              <a:rPr lang="ru-RU" sz="2000" b="1" dirty="0"/>
              <a:t>; </a:t>
            </a:r>
            <a:r>
              <a:rPr lang="ru-RU" sz="2000" dirty="0"/>
              <a:t>//значение указателя для доступа внутри буфера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unsigned char</a:t>
            </a:r>
            <a:r>
              <a:rPr lang="ru-RU" sz="2000" b="1" dirty="0"/>
              <a:t> *</a:t>
            </a:r>
            <a:r>
              <a:rPr lang="en-US" sz="2000" b="1" dirty="0" err="1"/>
              <a:t>curp</a:t>
            </a:r>
            <a:r>
              <a:rPr lang="ru-RU" sz="2000" b="1" dirty="0"/>
              <a:t>; </a:t>
            </a:r>
            <a:r>
              <a:rPr lang="ru-RU" sz="2000" dirty="0"/>
              <a:t>// текущее значение указателя для доступа внутри буфера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unsigned </a:t>
            </a:r>
            <a:r>
              <a:rPr lang="en-US" sz="2000" b="1" dirty="0" err="1"/>
              <a:t>istemp</a:t>
            </a:r>
            <a:r>
              <a:rPr lang="ru-RU" sz="2000" b="1" dirty="0"/>
              <a:t>; </a:t>
            </a:r>
            <a:r>
              <a:rPr lang="ru-RU" sz="2000" dirty="0"/>
              <a:t>//флаг временного файла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short token</a:t>
            </a:r>
            <a:r>
              <a:rPr lang="ru-RU" sz="2000" b="1" dirty="0"/>
              <a:t>; </a:t>
            </a:r>
            <a:r>
              <a:rPr lang="ru-RU" sz="2000" dirty="0"/>
              <a:t>//флаг при работе с файлом</a:t>
            </a:r>
          </a:p>
          <a:p>
            <a:r>
              <a:rPr lang="ru-RU" sz="2800" b="1" dirty="0"/>
              <a:t> } </a:t>
            </a:r>
            <a:r>
              <a:rPr lang="en-US" sz="2800" b="1" dirty="0"/>
              <a:t>FILE</a:t>
            </a:r>
            <a:r>
              <a:rPr lang="ru-RU" sz="2800" b="1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57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Указатель на файл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ru-RU" sz="3600" i="1" dirty="0"/>
              <a:t>FILE *</a:t>
            </a:r>
            <a:r>
              <a:rPr lang="ru-RU" sz="3600" i="1" dirty="0" err="1"/>
              <a:t>file_pointer</a:t>
            </a:r>
            <a:r>
              <a:rPr lang="ru-RU" i="1" dirty="0"/>
              <a:t>; 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Каждый файл завершается маркером конца файла (</a:t>
            </a:r>
            <a:r>
              <a:rPr lang="ru-RU" b="1" dirty="0" err="1"/>
              <a:t>end-of-file</a:t>
            </a:r>
            <a:r>
              <a:rPr lang="ru-RU" b="1" dirty="0"/>
              <a:t> </a:t>
            </a:r>
            <a:r>
              <a:rPr lang="ru-RU" b="1" dirty="0" err="1"/>
              <a:t>marker</a:t>
            </a:r>
            <a:r>
              <a:rPr lang="ru-RU" dirty="0"/>
              <a:t> или </a:t>
            </a:r>
            <a:r>
              <a:rPr lang="en-US" b="1" dirty="0"/>
              <a:t>EOF</a:t>
            </a:r>
            <a:r>
              <a:rPr lang="ru-R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8034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dirty="0"/>
              <a:t> Синтаксис функции </a:t>
            </a:r>
            <a:r>
              <a:rPr lang="en-US" dirty="0" err="1"/>
              <a:t>fopen</a:t>
            </a:r>
            <a:r>
              <a:rPr lang="en-US" dirty="0"/>
              <a:t>() 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/>
          <a:lstStyle/>
          <a:p>
            <a:pPr lvl="2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9" y="1124744"/>
            <a:ext cx="804668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3200" dirty="0"/>
              <a:t>При открытии потока возвращается указатель на поток, т.е. на объект типа FILE: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  <a:endParaRPr lang="ru-RU" dirty="0"/>
          </a:p>
          <a:p>
            <a:r>
              <a:rPr lang="en-US" b="1" dirty="0"/>
              <a:t>void main()</a:t>
            </a:r>
            <a:endParaRPr lang="ru-RU" dirty="0"/>
          </a:p>
          <a:p>
            <a:r>
              <a:rPr lang="en-US" b="1" dirty="0"/>
              <a:t>{  …………FILE *</a:t>
            </a:r>
            <a:r>
              <a:rPr lang="en-US" b="1" dirty="0" err="1"/>
              <a:t>fp</a:t>
            </a:r>
            <a:r>
              <a:rPr lang="en-US" b="1" dirty="0"/>
              <a:t>; </a:t>
            </a:r>
            <a:endParaRPr lang="ru-RU" dirty="0"/>
          </a:p>
          <a:p>
            <a:r>
              <a:rPr lang="en-US" b="1" dirty="0"/>
              <a:t>   ………</a:t>
            </a:r>
            <a:endParaRPr lang="ru-RU" dirty="0"/>
          </a:p>
          <a:p>
            <a:r>
              <a:rPr lang="en-US" b="1" dirty="0"/>
              <a:t>   </a:t>
            </a:r>
            <a:r>
              <a:rPr lang="en-US" b="1" dirty="0" err="1"/>
              <a:t>fp</a:t>
            </a:r>
            <a:r>
              <a:rPr lang="en-US" b="1" dirty="0"/>
              <a:t> = </a:t>
            </a:r>
            <a:r>
              <a:rPr lang="en-US" b="1" dirty="0" err="1"/>
              <a:t>fopen</a:t>
            </a:r>
            <a:r>
              <a:rPr lang="en-US" b="1" dirty="0"/>
              <a:t>(“</a:t>
            </a:r>
            <a:r>
              <a:rPr lang="en-US" b="1" dirty="0" err="1"/>
              <a:t>t.txt”,”r</a:t>
            </a:r>
            <a:r>
              <a:rPr lang="en-US" b="1" dirty="0"/>
              <a:t>”); </a:t>
            </a:r>
            <a:endParaRPr lang="ru-RU" dirty="0"/>
          </a:p>
          <a:p>
            <a:r>
              <a:rPr lang="en-US" b="1" dirty="0"/>
              <a:t>   </a:t>
            </a:r>
            <a:r>
              <a:rPr lang="ru-RU" b="1" dirty="0"/>
              <a:t>……………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45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ежимы </a:t>
            </a:r>
            <a:r>
              <a:rPr lang="ru-RU" dirty="0"/>
              <a:t>для открытия файла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24122"/>
              </p:ext>
            </p:extLst>
          </p:nvPr>
        </p:nvGraphicFramePr>
        <p:xfrm>
          <a:off x="107504" y="836713"/>
          <a:ext cx="9036495" cy="602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322"/>
                <a:gridCol w="7939173"/>
              </a:tblGrid>
              <a:tr h="346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Режим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Описание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34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”w</a:t>
                      </a:r>
                      <a:r>
                        <a:rPr lang="en-US" sz="2800" dirty="0">
                          <a:effectLst/>
                        </a:rPr>
                        <a:t>”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открыть файл для записи, если файл существует, то он стирается</a:t>
                      </a:r>
                      <a:endParaRPr lang="ru-RU" sz="2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36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”r</a:t>
                      </a:r>
                      <a:r>
                        <a:rPr lang="en-US" sz="2800" dirty="0">
                          <a:effectLst/>
                        </a:rPr>
                        <a:t>”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cap="small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открыть файл для чтения</a:t>
                      </a:r>
                      <a:endParaRPr lang="ru-RU" sz="2400" b="1" cap="small" baseline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061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”a</a:t>
                      </a:r>
                      <a:r>
                        <a:rPr lang="en-US" sz="2800" dirty="0">
                          <a:effectLst/>
                        </a:rPr>
                        <a:t>”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cap="none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открыть файл для добавления, если файл существует, то он не стирается, и можно писать в конец файла</a:t>
                      </a:r>
                      <a:endParaRPr lang="ru-RU" sz="2400" b="1" cap="none" baseline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4748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”w+</a:t>
                      </a:r>
                      <a:r>
                        <a:rPr lang="en-US" sz="2800" dirty="0">
                          <a:effectLst/>
                        </a:rPr>
                        <a:t>”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cap="none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открыть файл для записи и исправления, если файл существует, то он стирается, а далее можно и читать, и писать, размеры файла можно увеличивать</a:t>
                      </a:r>
                      <a:endParaRPr lang="ru-RU" sz="2400" b="1" cap="none" baseline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634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”r+</a:t>
                      </a:r>
                      <a:r>
                        <a:rPr lang="en-US" sz="2800" dirty="0">
                          <a:effectLst/>
                        </a:rPr>
                        <a:t>”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cap="none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открыть файл для чтения и записи, но увеличить размер файла нельзя</a:t>
                      </a:r>
                      <a:endParaRPr lang="ru-RU" sz="2400" b="1" cap="none" baseline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634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”a+</a:t>
                      </a:r>
                      <a:r>
                        <a:rPr lang="en-US" sz="2800" dirty="0">
                          <a:effectLst/>
                        </a:rPr>
                        <a:t>”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cap="none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открыть файл для добавления, т.е. можно и читать, и писать, в том числе и в конец файла</a:t>
                      </a:r>
                      <a:endParaRPr lang="ru-RU" sz="2400" b="1" cap="none" baseline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  <a:solidFill>
            <a:schemeClr val="bg2"/>
          </a:solidFill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Создание файла </a:t>
            </a:r>
            <a:r>
              <a:rPr lang="ru-RU" dirty="0"/>
              <a:t>с именем </a:t>
            </a:r>
            <a:r>
              <a:rPr lang="ru-RU" dirty="0" smtClean="0"/>
              <a:t>CD.DAT: </a:t>
            </a:r>
          </a:p>
          <a:p>
            <a:r>
              <a:rPr lang="en-US" i="1" dirty="0"/>
              <a:t>FILE *</a:t>
            </a:r>
            <a:r>
              <a:rPr lang="en-US" i="1" dirty="0" err="1"/>
              <a:t>cdfile</a:t>
            </a:r>
            <a:r>
              <a:rPr lang="en-US" i="1" dirty="0"/>
              <a:t>; </a:t>
            </a:r>
            <a:endParaRPr lang="ru-RU" dirty="0"/>
          </a:p>
          <a:p>
            <a:r>
              <a:rPr lang="en-US" i="1" dirty="0" err="1"/>
              <a:t>cdfile</a:t>
            </a:r>
            <a:r>
              <a:rPr lang="en-US" i="1" dirty="0"/>
              <a:t> = </a:t>
            </a:r>
            <a:r>
              <a:rPr lang="en-US" i="1" dirty="0" err="1"/>
              <a:t>fopen</a:t>
            </a:r>
            <a:r>
              <a:rPr lang="en-US" i="1" dirty="0"/>
              <a:t>("CD.DAT", "w"); 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Печать информации на принтере:</a:t>
            </a:r>
          </a:p>
          <a:p>
            <a:endParaRPr lang="ru-RU" dirty="0"/>
          </a:p>
          <a:p>
            <a:r>
              <a:rPr lang="en-US" i="1" dirty="0"/>
              <a:t>FILE</a:t>
            </a:r>
            <a:r>
              <a:rPr lang="ru-RU" i="1" dirty="0"/>
              <a:t> *</a:t>
            </a:r>
            <a:r>
              <a:rPr lang="en-US" i="1" dirty="0" err="1"/>
              <a:t>cdfile</a:t>
            </a:r>
            <a:r>
              <a:rPr lang="ru-RU" i="1" dirty="0"/>
              <a:t>; </a:t>
            </a:r>
            <a:endParaRPr lang="ru-RU" dirty="0"/>
          </a:p>
          <a:p>
            <a:r>
              <a:rPr lang="en-US" i="1" dirty="0" err="1"/>
              <a:t>cdfile</a:t>
            </a:r>
            <a:r>
              <a:rPr lang="ru-RU" i="1" dirty="0"/>
              <a:t> = </a:t>
            </a:r>
            <a:r>
              <a:rPr lang="en-US" i="1" dirty="0" err="1"/>
              <a:t>fopen</a:t>
            </a:r>
            <a:r>
              <a:rPr lang="ru-RU" i="1" dirty="0"/>
              <a:t>("</a:t>
            </a:r>
            <a:r>
              <a:rPr lang="en-US" i="1" dirty="0"/>
              <a:t>PRN</a:t>
            </a:r>
            <a:r>
              <a:rPr lang="ru-RU" i="1" dirty="0"/>
              <a:t>", "</a:t>
            </a:r>
            <a:r>
              <a:rPr lang="en-US" i="1" dirty="0"/>
              <a:t>w</a:t>
            </a:r>
            <a:r>
              <a:rPr lang="ru-RU" i="1" dirty="0"/>
              <a:t>");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34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избежать ошибок выполнения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b="1" i="1" dirty="0"/>
              <a:t>if ((</a:t>
            </a:r>
            <a:r>
              <a:rPr lang="en-US" b="1" i="1" dirty="0" err="1"/>
              <a:t>cdfile</a:t>
            </a:r>
            <a:r>
              <a:rPr lang="en-US" b="1" i="1" dirty="0"/>
              <a:t> = </a:t>
            </a:r>
            <a:r>
              <a:rPr lang="en-US" b="1" i="1" dirty="0" err="1"/>
              <a:t>fopen</a:t>
            </a:r>
            <a:r>
              <a:rPr lang="en-US" b="1" i="1" dirty="0"/>
              <a:t>("CD.DAT", "w")) == NULL) </a:t>
            </a:r>
            <a:endParaRPr lang="ru-RU" b="1" dirty="0"/>
          </a:p>
          <a:p>
            <a:r>
              <a:rPr lang="ru-RU" b="1" i="1" dirty="0"/>
              <a:t>{ </a:t>
            </a:r>
            <a:endParaRPr lang="ru-RU" b="1" dirty="0"/>
          </a:p>
          <a:p>
            <a:r>
              <a:rPr lang="ru-RU" b="1" i="1" dirty="0" err="1"/>
              <a:t>puts</a:t>
            </a:r>
            <a:r>
              <a:rPr lang="ru-RU" b="1" i="1" dirty="0"/>
              <a:t>("Невозможно открыть файл"); </a:t>
            </a:r>
            <a:endParaRPr lang="ru-RU" b="1" dirty="0"/>
          </a:p>
          <a:p>
            <a:r>
              <a:rPr lang="ru-RU" b="1" i="1" dirty="0" err="1"/>
              <a:t>exit</a:t>
            </a:r>
            <a:r>
              <a:rPr lang="ru-RU" b="1" i="1" dirty="0"/>
              <a:t>(); </a:t>
            </a:r>
            <a:endParaRPr lang="ru-RU" b="1" dirty="0"/>
          </a:p>
          <a:p>
            <a:r>
              <a:rPr lang="ru-RU" b="1" i="1" dirty="0"/>
              <a:t> } </a:t>
            </a:r>
            <a:endParaRPr lang="ru-RU" b="1" i="1" dirty="0" smtClean="0"/>
          </a:p>
          <a:p>
            <a:endParaRPr lang="ru-RU" i="1" dirty="0" smtClean="0"/>
          </a:p>
          <a:p>
            <a:r>
              <a:rPr lang="ru-RU" b="1" i="1" dirty="0" err="1" smtClean="0"/>
              <a:t>if</a:t>
            </a:r>
            <a:r>
              <a:rPr lang="ru-RU" b="1" i="1" dirty="0" smtClean="0"/>
              <a:t> </a:t>
            </a:r>
            <a:r>
              <a:rPr lang="ru-RU" b="1" i="1" dirty="0"/>
              <a:t>((</a:t>
            </a:r>
            <a:r>
              <a:rPr lang="ru-RU" b="1" i="1" dirty="0" err="1"/>
              <a:t>cdfile</a:t>
            </a:r>
            <a:r>
              <a:rPr lang="ru-RU" b="1" i="1" dirty="0"/>
              <a:t> = </a:t>
            </a:r>
            <a:r>
              <a:rPr lang="ru-RU" b="1" i="1" dirty="0" err="1"/>
              <a:t>fopen</a:t>
            </a:r>
            <a:r>
              <a:rPr lang="ru-RU" b="1" i="1" dirty="0"/>
              <a:t>("</a:t>
            </a:r>
            <a:r>
              <a:rPr lang="ru-RU" b="1" i="1" dirty="0" err="1"/>
              <a:t>prn</a:t>
            </a:r>
            <a:r>
              <a:rPr lang="ru-RU" b="1" i="1" dirty="0"/>
              <a:t>", "w")) == NULL) { </a:t>
            </a:r>
            <a:r>
              <a:rPr lang="ru-RU" b="1" i="1" dirty="0" err="1"/>
              <a:t>puts</a:t>
            </a:r>
            <a:r>
              <a:rPr lang="ru-RU" b="1" i="1" dirty="0"/>
              <a:t>("Включите принтер и запустите программу снова"); </a:t>
            </a:r>
            <a:r>
              <a:rPr lang="ru-RU" b="1" i="1" dirty="0" err="1"/>
              <a:t>exit</a:t>
            </a:r>
            <a:r>
              <a:rPr lang="ru-RU" b="1" i="1" dirty="0"/>
              <a:t>(); } 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473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464</TotalTime>
  <Words>934</Words>
  <Application>Microsoft Office PowerPoint</Application>
  <PresentationFormat>Экран 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Презентация PowerPoint</vt:lpstr>
      <vt:lpstr> Файловая структура хранит информацию, необходимую для нормального выполнения файловых  операций </vt:lpstr>
      <vt:lpstr>Указатель на файл  </vt:lpstr>
      <vt:lpstr> Синтаксис функции fopen()  </vt:lpstr>
      <vt:lpstr>При открытии потока возвращается указатель на поток, т.е. на объект типа FILE:</vt:lpstr>
      <vt:lpstr>Режимы для открытия файла</vt:lpstr>
      <vt:lpstr>Презентация PowerPoint</vt:lpstr>
      <vt:lpstr>Как избежать ошибок выполнения  </vt:lpstr>
      <vt:lpstr>Закрытие файла</vt:lpstr>
      <vt:lpstr>Функции ввода и вывода  </vt:lpstr>
      <vt:lpstr>Посимвольная запись данных в файл fputc(char_variable, file_pointer);  </vt:lpstr>
      <vt:lpstr>Посимвольное чтение из файла char_variable = fgetc(file_pointer);   </vt:lpstr>
      <vt:lpstr>Построчная запись данных в файл или вывод на принтер fputs(string_variable, file_pointer); </vt:lpstr>
      <vt:lpstr>Чтение строк из файла  fgets(string_variable, lenght, file_pointer);</vt:lpstr>
      <vt:lpstr>Форматированный ввод и вывод</vt:lpstr>
      <vt:lpstr>Запись структуры на диск </vt:lpstr>
      <vt:lpstr>Чтение  структуры целиком</vt:lpstr>
      <vt:lpstr>Синтаксис функции fwrite() в инструкции записи структуры CD</vt:lpstr>
      <vt:lpstr>Функции ввода в файл и вывода из файла</vt:lpstr>
      <vt:lpstr>Функции произвольного доступа  </vt:lpstr>
      <vt:lpstr>Работа с временными файлами</vt:lpstr>
      <vt:lpstr>Функции файловой системы Си </vt:lpstr>
      <vt:lpstr>Двоичный формат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Admin</cp:lastModifiedBy>
  <cp:revision>54</cp:revision>
  <dcterms:created xsi:type="dcterms:W3CDTF">2014-02-19T13:51:06Z</dcterms:created>
  <dcterms:modified xsi:type="dcterms:W3CDTF">2016-02-23T16:41:04Z</dcterms:modified>
</cp:coreProperties>
</file>