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sldIdLst>
    <p:sldId id="386" r:id="rId2"/>
    <p:sldId id="275" r:id="rId3"/>
    <p:sldId id="406" r:id="rId4"/>
    <p:sldId id="274" r:id="rId5"/>
    <p:sldId id="338" r:id="rId6"/>
    <p:sldId id="342" r:id="rId7"/>
    <p:sldId id="343" r:id="rId8"/>
    <p:sldId id="339" r:id="rId9"/>
    <p:sldId id="347" r:id="rId10"/>
    <p:sldId id="340" r:id="rId11"/>
    <p:sldId id="341" r:id="rId12"/>
    <p:sldId id="279" r:id="rId13"/>
    <p:sldId id="398" r:id="rId14"/>
    <p:sldId id="399" r:id="rId15"/>
    <p:sldId id="382" r:id="rId16"/>
    <p:sldId id="389" r:id="rId17"/>
    <p:sldId id="404" r:id="rId18"/>
    <p:sldId id="395" r:id="rId19"/>
    <p:sldId id="393" r:id="rId20"/>
    <p:sldId id="280" r:id="rId21"/>
    <p:sldId id="390" r:id="rId22"/>
    <p:sldId id="352" r:id="rId23"/>
    <p:sldId id="353" r:id="rId24"/>
    <p:sldId id="354" r:id="rId25"/>
    <p:sldId id="363" r:id="rId26"/>
    <p:sldId id="365" r:id="rId27"/>
    <p:sldId id="391" r:id="rId28"/>
    <p:sldId id="366" r:id="rId29"/>
    <p:sldId id="355" r:id="rId30"/>
    <p:sldId id="357" r:id="rId31"/>
    <p:sldId id="358" r:id="rId32"/>
    <p:sldId id="359" r:id="rId33"/>
    <p:sldId id="360" r:id="rId34"/>
    <p:sldId id="364" r:id="rId35"/>
    <p:sldId id="400" r:id="rId36"/>
    <p:sldId id="401" r:id="rId37"/>
    <p:sldId id="402" r:id="rId38"/>
    <p:sldId id="356" r:id="rId39"/>
    <p:sldId id="368" r:id="rId40"/>
    <p:sldId id="369" r:id="rId41"/>
    <p:sldId id="370" r:id="rId42"/>
    <p:sldId id="371" r:id="rId43"/>
    <p:sldId id="362" r:id="rId44"/>
    <p:sldId id="392" r:id="rId45"/>
    <p:sldId id="367" r:id="rId46"/>
    <p:sldId id="403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4660"/>
  </p:normalViewPr>
  <p:slideViewPr>
    <p:cSldViewPr>
      <p:cViewPr varScale="1">
        <p:scale>
          <a:sx n="103" d="100"/>
          <a:sy n="103" d="100"/>
        </p:scale>
        <p:origin x="1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4A3B-50C0-40EC-B06A-5F179305C291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DAB70-F71D-42A1-8197-37C30CFA051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AB70-F71D-42A1-8197-37C30CFA0512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99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333CA2F-DDBE-43D7-B883-6359365A45FE}" type="datetimeFigureOut">
              <a:rPr lang="ru-RU" smtClean="0"/>
              <a:pPr/>
              <a:t>14.10.2013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572428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ОСНОВЫ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ИНФОРМАЦИОННЫЕ</a:t>
            </a:r>
            <a:r>
              <a:rPr lang="ru-RU" sz="1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endParaRPr lang="ru-RU" sz="16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ТЕХНОЛОГИИ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643050"/>
            <a:ext cx="8501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Запрос предназначен для выборки нужных данных из таблиц, а также для выполнения вычислений и других операций с базовыми таблицами, включая их преобразование.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17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Запросы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0004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Таблицы или запросы, используемые для получения данных, называются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источниками записей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 результате работы запроса образуется временная </a:t>
            </a:r>
            <a:r>
              <a:rPr lang="ru-RU" sz="3600" i="1" dirty="0" smtClean="0">
                <a:latin typeface="Arial" pitchFamily="34" charset="0"/>
                <a:cs typeface="Arial" pitchFamily="34" charset="0"/>
              </a:rPr>
              <a:t>результирующая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таблица.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928802"/>
            <a:ext cx="87154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ручные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объектов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автоматизированные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с помощью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программ-Мастеров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автоматические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(ускоренная разработка объектов).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85728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ctr"/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Инструментальные средства для создания БД и ее объектов</a:t>
            </a:r>
            <a:r>
              <a:rPr lang="ru-RU" sz="36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500042"/>
            <a:ext cx="88582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У каждого поля таблицы есть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1. имя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2. тип данных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(определяет значения, которые можно сохранить, и операции, которые можно выполнить с данными, а также объем памяти, выделяемый для каждого значения) 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3. дополнительные свойства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(определяют внешний вид и функциональные характеристики этого поля).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357166"/>
            <a:ext cx="87154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Правила составления имен полей</a:t>
            </a: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поля может содержать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строчные и прописные буквы латинского и русского алфавитов;</a:t>
            </a: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цифры, пробелы, разные символы</a:t>
            </a:r>
          </a:p>
          <a:p>
            <a:pPr algn="ctr">
              <a:spcBef>
                <a:spcPts val="1200"/>
              </a:spcBef>
            </a:pPr>
            <a:endParaRPr lang="ru-RU" sz="11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Имя поля не должно начинаться с пробела,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содержать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]</a:t>
            </a:r>
            <a:endParaRPr lang="ru-RU" sz="4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0166" y="214290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Типы данных полей БД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857232"/>
            <a:ext cx="8786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Текстовый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текст или числа , не требующие расчетов, например номера телефонов.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2071678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Числовой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числовые данные, используемые для расчетов.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321468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МЕМО 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длинный текст.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392906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Дата/время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описывает дату и время.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471488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Денежный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в расчетах, которые проводятся с точностью до 15 знаков в целой и до 4 знаков в дробной части.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7868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Счетчик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последовательно возрастающие (на 1) числа, автоматически вводящиеся при добавлении каждой новой записи в таблицу.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21455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Логический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может содержать одно из двух возможных значений (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Истина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Ложь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Да/Нет,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Выкл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3929066"/>
            <a:ext cx="89297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объекта OLE 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объект (например, таблица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Excel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документ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рисунок, звукозапись и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др.), связанный или внедренный в таблицу 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Access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282" y="500042"/>
            <a:ext cx="92155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Access 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Вложение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для хранения нескольких файлов в одном поле, причем в этом поле можно хранить файлы разных типов.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При использовании вложений документы и другие файлы, не являющиеся изображениями, открываются в соответствующих программах.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Дополнительные свойства полей таблицы БД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480" t="21435" r="27149" b="60987"/>
          <a:stretch>
            <a:fillRect/>
          </a:stretch>
        </p:blipFill>
        <p:spPr bwMode="auto">
          <a:xfrm>
            <a:off x="285720" y="1500174"/>
            <a:ext cx="53444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7480" t="60986" b="6054"/>
          <a:stretch>
            <a:fillRect/>
          </a:stretch>
        </p:blipFill>
        <p:spPr bwMode="auto">
          <a:xfrm>
            <a:off x="285720" y="2857496"/>
            <a:ext cx="871936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8715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дополнительных свойствах можно указать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максимальный размер поля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формат поля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условие на значение поля и др.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св-ва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500174"/>
            <a:ext cx="6072231" cy="32932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Система управления базами данных </a:t>
            </a:r>
            <a:r>
              <a:rPr lang="en-US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Access</a:t>
            </a:r>
            <a:endParaRPr lang="ru-RU" sz="5200" b="1" dirty="0">
              <a:ln/>
              <a:solidFill>
                <a:schemeClr val="bg2">
                  <a:lumMod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142984"/>
            <a:ext cx="8715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Выполнить проектирование БД (определить набор необходимых таблиц).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структуру таблиц (ввести названия и типы всех полей).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Установить связи между таблицами.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Заполнить таблицы БД данными.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необходимые запросы, формы и отчеты.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285728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Этапы создания БД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214290"/>
            <a:ext cx="7358114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Лабораторная работа №1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857232"/>
            <a:ext cx="49292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База данных «Университет»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7158" y="2071678"/>
          <a:ext cx="5786478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2105024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старосты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студентов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5720" y="3571876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/>
                <a:gridCol w="1735536"/>
                <a:gridCol w="1571636"/>
                <a:gridCol w="1455420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Год рождения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Фото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57158" y="5286388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/>
                <a:gridCol w="1735536"/>
                <a:gridCol w="1571636"/>
                <a:gridCol w="1455420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643174" y="1571612"/>
            <a:ext cx="313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Факультет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85918" y="3000372"/>
            <a:ext cx="306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Студенты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4643446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0"/>
            <a:ext cx="382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Начало работы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85860"/>
            <a:ext cx="87868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Новая база данных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2. 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файла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(расширение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папку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4.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Создать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7421586" cy="593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1142976" y="164305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4929190" y="414338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7000892" y="4286256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857364"/>
            <a:ext cx="8429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Включаем режим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2. Сохраняем таблицу под нужным именем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Описываем структуру таблицы (имена и типы полей)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285728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Далее необходимо описать структуру трех таблиц </a:t>
            </a:r>
            <a:endParaRPr lang="ru-RU" sz="3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Описание структуры таблицы заключается в: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имен полей таблицы,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указании типа данных каждого поля,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первичного ключа.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285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изменения структуры таблицы надо: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Открыть таблицу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Произвести необходимые действия (вставить или удалить поле, изменить тип поля).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722" t="2758" r="49121" b="60987"/>
          <a:stretch>
            <a:fillRect/>
          </a:stretch>
        </p:blipFill>
        <p:spPr bwMode="auto">
          <a:xfrm>
            <a:off x="2643174" y="3071810"/>
            <a:ext cx="4572032" cy="37719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86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Для создания ключа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Выделить поле 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ЛКМ в строке напротив имени поля)</a:t>
            </a: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гр.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Сервис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кн.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Ключевое поле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7778776" cy="622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357298"/>
            <a:ext cx="8143932" cy="518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ПЛАН</a:t>
            </a:r>
          </a:p>
          <a:p>
            <a:pPr marL="742950" indent="-742950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Основные понятия 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СУБД </a:t>
            </a:r>
            <a:r>
              <a:rPr lang="ru-RU" sz="3600" b="1" dirty="0" err="1">
                <a:latin typeface="Arial" pitchFamily="34" charset="0"/>
                <a:cs typeface="Arial" pitchFamily="34" charset="0"/>
              </a:rPr>
              <a:t>Access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  <a:p>
            <a:pPr marL="742950" indent="-742950">
              <a:buFontTx/>
              <a:buAutoNum type="arabicPeriod"/>
            </a:pPr>
            <a:r>
              <a:rPr lang="ru-RU" sz="3600" b="1" dirty="0">
                <a:latin typeface="Arial" pitchFamily="34" charset="0"/>
                <a:cs typeface="Arial" pitchFamily="34" charset="0"/>
              </a:rPr>
              <a:t>Основные объекты БД</a:t>
            </a:r>
          </a:p>
          <a:p>
            <a:pPr marL="742950" lvl="0" indent="-742950">
              <a:buFontTx/>
              <a:buAutoNum type="arabicPeriod"/>
            </a:pPr>
            <a:r>
              <a:rPr lang="ru-RU" sz="3600" b="1" dirty="0">
                <a:latin typeface="Arial" pitchFamily="34" charset="0"/>
                <a:cs typeface="Arial" pitchFamily="34" charset="0"/>
              </a:rPr>
              <a:t>Типы данных полей БД</a:t>
            </a:r>
          </a:p>
          <a:p>
            <a:pPr marL="742950" lvl="0" indent="-742950">
              <a:buFontTx/>
              <a:buAutoNum type="arabicPeriod"/>
            </a:pPr>
            <a:r>
              <a:rPr lang="ru-RU" sz="3600" b="1" dirty="0">
                <a:latin typeface="Arial" pitchFamily="34" charset="0"/>
                <a:cs typeface="Arial" pitchFamily="34" charset="0"/>
              </a:rPr>
              <a:t>Этапы создания БД</a:t>
            </a:r>
          </a:p>
          <a:p>
            <a:pPr marL="742950" indent="-742950">
              <a:buAutoNum type="arabicPeriod"/>
            </a:pP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buAutoNum type="arabicPeriod"/>
            </a:pP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/>
            <a:endParaRPr lang="ru-RU" sz="1600" dirty="0" smtClean="0"/>
          </a:p>
          <a:p>
            <a:pPr indent="457200" algn="just">
              <a:lnSpc>
                <a:spcPts val="3200"/>
              </a:lnSpc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6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28906" b="57064"/>
          <a:stretch>
            <a:fillRect/>
          </a:stretch>
        </p:blipFill>
        <p:spPr bwMode="auto">
          <a:xfrm>
            <a:off x="-1" y="642918"/>
            <a:ext cx="901947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8457" t="81793" r="50749" b="13005"/>
          <a:stretch>
            <a:fillRect/>
          </a:stretch>
        </p:blipFill>
        <p:spPr bwMode="auto">
          <a:xfrm>
            <a:off x="0" y="4000504"/>
            <a:ext cx="845825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642918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Для поля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Номер зачетки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таблицы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Успеваемость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в свойстве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Индексированное поле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устанавливаем значение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(Допускаются совпадения).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Это необходимо для создания связи 1-к-1.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207" t="24801" r="52988" b="60987"/>
          <a:stretch>
            <a:fillRect/>
          </a:stretch>
        </p:blipFill>
        <p:spPr bwMode="auto">
          <a:xfrm>
            <a:off x="357158" y="1643050"/>
            <a:ext cx="83100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428604"/>
            <a:ext cx="785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Факультет</a:t>
            </a:r>
            <a:endParaRPr lang="ru-RU" sz="4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63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Студенты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207" t="24731" r="52774" b="58789"/>
          <a:stretch>
            <a:fillRect/>
          </a:stretch>
        </p:blipFill>
        <p:spPr bwMode="auto">
          <a:xfrm>
            <a:off x="428596" y="2071678"/>
            <a:ext cx="759028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00042"/>
            <a:ext cx="878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Успеваемость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480" t="17041" r="47363" b="62085"/>
          <a:stretch>
            <a:fillRect/>
          </a:stretch>
        </p:blipFill>
        <p:spPr bwMode="auto">
          <a:xfrm>
            <a:off x="500034" y="1500174"/>
            <a:ext cx="782058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695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Далее создаем схему данных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214422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Схема данных - это схема связей между полями реляционной БД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3071810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Работа с базами данных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кн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Схема данных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785" t="6895" r="69872" b="85702"/>
          <a:stretch>
            <a:fillRect/>
          </a:stretch>
        </p:blipFill>
        <p:spPr bwMode="auto">
          <a:xfrm>
            <a:off x="6072198" y="4000504"/>
            <a:ext cx="1571636" cy="21431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85728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Добавляем в схему все 3 таблицы.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30612" b="32347"/>
          <a:stretch>
            <a:fillRect/>
          </a:stretch>
        </p:blipFill>
        <p:spPr bwMode="auto">
          <a:xfrm>
            <a:off x="857224" y="1071546"/>
            <a:ext cx="6786610" cy="529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000108"/>
            <a:ext cx="8572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СУБД Access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входит в стандартный набор прикладных программ системы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Microsoft Office System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 позволяет создавать реляционные базы данных, в которых данные хранятся в виде таблицы (отношения).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87154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Создаем связи между ними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Группа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связь 1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:n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Студенты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Номер зачетки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связь 1:1.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создания связи надо мышью тянуть поле от главной таблицы к нужному полю в подчиненной таблице.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в окне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Изменение связей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включить 3 флажка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Обеспечение целостности данных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.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687921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>
            <a:off x="500034" y="3643314"/>
            <a:ext cx="785818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357158" y="4071942"/>
            <a:ext cx="1000132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85720" y="4643446"/>
            <a:ext cx="100013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9238" t="21435" r="29785" b="46704"/>
          <a:stretch>
            <a:fillRect/>
          </a:stretch>
        </p:blipFill>
        <p:spPr bwMode="auto">
          <a:xfrm>
            <a:off x="285720" y="1214422"/>
            <a:ext cx="857256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14546" y="214290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Схема данных</a:t>
            </a:r>
            <a:endParaRPr lang="ru-RU" sz="40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871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удаления или изменения связи в ее контекстном меню связи выбрать соответствующую команду.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238" t="21435" r="32422" b="47803"/>
          <a:stretch>
            <a:fillRect/>
          </a:stretch>
        </p:blipFill>
        <p:spPr bwMode="auto">
          <a:xfrm>
            <a:off x="0" y="2143116"/>
            <a:ext cx="8840453" cy="45005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6" name="Овал 5"/>
          <p:cNvSpPr/>
          <p:nvPr/>
        </p:nvSpPr>
        <p:spPr>
          <a:xfrm>
            <a:off x="2428860" y="3714752"/>
            <a:ext cx="2857520" cy="1571636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1214422"/>
            <a:ext cx="764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заполняем 3 таблицы соответствующими сведениями.</a:t>
            </a: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База данных создана.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357298"/>
            <a:ext cx="8143932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Файл, в котором хранится БД, имеет расширение  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1600" dirty="0" smtClean="0"/>
              <a:t> </a:t>
            </a:r>
          </a:p>
          <a:p>
            <a:pPr indent="457200" algn="just">
              <a:lnSpc>
                <a:spcPts val="3200"/>
              </a:lnSpc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8860" y="1428736"/>
            <a:ext cx="4000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Таблицы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Формы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Запросы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042" y="357166"/>
            <a:ext cx="5497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Основные объекты БД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500174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Основные объекты БД.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Предназначены для хранения данных.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Таблицы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Форма — диалоговое окно, которое используется для отображения данных, находящихся в БД, в наглядном виде, а также  для их ввода и редактирования.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872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Формы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Отчет позволяет извлечь из БД нужную информацию и подготовить ее для вывода на печать в удобном виде.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908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1655</TotalTime>
  <Words>840</Words>
  <Application>Microsoft Office PowerPoint</Application>
  <PresentationFormat>Экран (4:3)</PresentationFormat>
  <Paragraphs>127</Paragraphs>
  <Slides>46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Calibri</vt:lpstr>
      <vt:lpstr>Georgia</vt:lpstr>
      <vt:lpstr>Times New Roman</vt:lpstr>
      <vt:lpstr>Wingdings</vt:lpstr>
      <vt:lpstr>Wingdings 2</vt:lpstr>
      <vt:lpstr>Официальная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219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Lena</dc:creator>
  <cp:lastModifiedBy>Надежда</cp:lastModifiedBy>
  <cp:revision>184</cp:revision>
  <dcterms:created xsi:type="dcterms:W3CDTF">2009-11-29T17:34:10Z</dcterms:created>
  <dcterms:modified xsi:type="dcterms:W3CDTF">2013-10-14T07:22:17Z</dcterms:modified>
</cp:coreProperties>
</file>