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7" r:id="rId1"/>
  </p:sldMasterIdLst>
  <p:notesMasterIdLst>
    <p:notesMasterId r:id="rId80"/>
  </p:notesMasterIdLst>
  <p:sldIdLst>
    <p:sldId id="442" r:id="rId2"/>
    <p:sldId id="443" r:id="rId3"/>
    <p:sldId id="256" r:id="rId4"/>
    <p:sldId id="258" r:id="rId5"/>
    <p:sldId id="259" r:id="rId6"/>
    <p:sldId id="390" r:id="rId7"/>
    <p:sldId id="391" r:id="rId8"/>
    <p:sldId id="392" r:id="rId9"/>
    <p:sldId id="393" r:id="rId10"/>
    <p:sldId id="394" r:id="rId11"/>
    <p:sldId id="260" r:id="rId12"/>
    <p:sldId id="383" r:id="rId13"/>
    <p:sldId id="395" r:id="rId14"/>
    <p:sldId id="277" r:id="rId15"/>
    <p:sldId id="283" r:id="rId16"/>
    <p:sldId id="396" r:id="rId17"/>
    <p:sldId id="275" r:id="rId18"/>
    <p:sldId id="294" r:id="rId19"/>
    <p:sldId id="407" r:id="rId20"/>
    <p:sldId id="402" r:id="rId21"/>
    <p:sldId id="403" r:id="rId22"/>
    <p:sldId id="409" r:id="rId23"/>
    <p:sldId id="413" r:id="rId24"/>
    <p:sldId id="414" r:id="rId25"/>
    <p:sldId id="411" r:id="rId26"/>
    <p:sldId id="425" r:id="rId27"/>
    <p:sldId id="415" r:id="rId28"/>
    <p:sldId id="404" r:id="rId29"/>
    <p:sldId id="424" r:id="rId30"/>
    <p:sldId id="420" r:id="rId31"/>
    <p:sldId id="405" r:id="rId32"/>
    <p:sldId id="406" r:id="rId33"/>
    <p:sldId id="422" r:id="rId34"/>
    <p:sldId id="426" r:id="rId35"/>
    <p:sldId id="319" r:id="rId36"/>
    <p:sldId id="320" r:id="rId37"/>
    <p:sldId id="321" r:id="rId38"/>
    <p:sldId id="322" r:id="rId39"/>
    <p:sldId id="330" r:id="rId40"/>
    <p:sldId id="427" r:id="rId41"/>
    <p:sldId id="428" r:id="rId42"/>
    <p:sldId id="429" r:id="rId43"/>
    <p:sldId id="323" r:id="rId44"/>
    <p:sldId id="433" r:id="rId45"/>
    <p:sldId id="324" r:id="rId46"/>
    <p:sldId id="325" r:id="rId47"/>
    <p:sldId id="326" r:id="rId48"/>
    <p:sldId id="327" r:id="rId49"/>
    <p:sldId id="328" r:id="rId50"/>
    <p:sldId id="329" r:id="rId51"/>
    <p:sldId id="337" r:id="rId52"/>
    <p:sldId id="430" r:id="rId53"/>
    <p:sldId id="432" r:id="rId54"/>
    <p:sldId id="364" r:id="rId55"/>
    <p:sldId id="431" r:id="rId56"/>
    <p:sldId id="377" r:id="rId57"/>
    <p:sldId id="378" r:id="rId58"/>
    <p:sldId id="421" r:id="rId59"/>
    <p:sldId id="423" r:id="rId60"/>
    <p:sldId id="380" r:id="rId61"/>
    <p:sldId id="379" r:id="rId62"/>
    <p:sldId id="384" r:id="rId63"/>
    <p:sldId id="385" r:id="rId64"/>
    <p:sldId id="436" r:id="rId65"/>
    <p:sldId id="435" r:id="rId66"/>
    <p:sldId id="386" r:id="rId67"/>
    <p:sldId id="434" r:id="rId68"/>
    <p:sldId id="389" r:id="rId69"/>
    <p:sldId id="400" r:id="rId70"/>
    <p:sldId id="401" r:id="rId71"/>
    <p:sldId id="412" r:id="rId72"/>
    <p:sldId id="416" r:id="rId73"/>
    <p:sldId id="417" r:id="rId74"/>
    <p:sldId id="418" r:id="rId75"/>
    <p:sldId id="419" r:id="rId76"/>
    <p:sldId id="438" r:id="rId77"/>
    <p:sldId id="439" r:id="rId78"/>
    <p:sldId id="440" r:id="rId79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DF18680-E054-41AD-8BC1-D1AEF772440D}" styleName="Средний стиль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D083AE6-46FA-4A59-8FB0-9F97EB10719F}" styleName="Светлый стиль 3 - акцент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532" autoAdjust="0"/>
  </p:normalViewPr>
  <p:slideViewPr>
    <p:cSldViewPr>
      <p:cViewPr>
        <p:scale>
          <a:sx n="71" d="100"/>
          <a:sy n="71" d="100"/>
        </p:scale>
        <p:origin x="-1134" y="-7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3B521CE-1911-4806-BF98-94A83AE087E6}" type="datetimeFigureOut">
              <a:rPr lang="ru-RU"/>
              <a:pPr>
                <a:defRPr/>
              </a:pPr>
              <a:t>29.08.2015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89BE05B-ED7E-4E09-8075-7FB3284FC131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6793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9BE05B-ED7E-4E09-8075-7FB3284FC131}" type="slidenum">
              <a:rPr lang="ru-RU" smtClean="0"/>
              <a:pPr>
                <a:defRPr/>
              </a:pPr>
              <a:t>5</a:t>
            </a:fld>
            <a:endParaRPr lang="ru-RU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03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dirty="0" smtClean="0"/>
          </a:p>
        </p:txBody>
      </p:sp>
      <p:sp>
        <p:nvSpPr>
          <p:cNvPr id="95236" name="Номер слайда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6F7703A-39B5-407E-852E-420D1D73837E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ru-RU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5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dirty="0" smtClean="0"/>
          </a:p>
        </p:txBody>
      </p:sp>
      <p:sp>
        <p:nvSpPr>
          <p:cNvPr id="98308" name="Номер слайда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108AF32-8636-4D5F-A1F2-0BC78381FE79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ru-RU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1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dirty="0" smtClean="0"/>
          </a:p>
        </p:txBody>
      </p:sp>
      <p:sp>
        <p:nvSpPr>
          <p:cNvPr id="97284" name="Номер слайда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CD1AA62-1B4F-4042-AAE7-9C0F8EF9F508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71</a:t>
            </a:fld>
            <a:endParaRPr lang="ru-RU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331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dirty="0" smtClean="0"/>
          </a:p>
        </p:txBody>
      </p:sp>
      <p:sp>
        <p:nvSpPr>
          <p:cNvPr id="92164" name="Номер слайда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87F001D-B9F4-44F7-8FD5-CB0C7FF7853C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75</a:t>
            </a:fld>
            <a:endParaRPr lang="ru-RU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1D325C4-2AB5-41FF-956C-7C29A2E729A7}" type="datetime1">
              <a:rPr lang="ru-RU" smtClean="0"/>
              <a:pPr>
                <a:defRPr/>
              </a:pPr>
              <a:t>29.08.2015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C8376D-1B78-43AA-9F48-BB2287CE9D12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A1E28F2-F1C1-412E-BD1D-7C1C60BFCAC7}" type="datetime1">
              <a:rPr lang="ru-RU" smtClean="0"/>
              <a:pPr>
                <a:defRPr/>
              </a:pPr>
              <a:t>29.08.2015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AC8C28-94AA-4D69-A969-E2CA611F693C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5C1C5AD-B7D1-4021-A5BB-54B397078DC5}" type="datetime1">
              <a:rPr lang="ru-RU" smtClean="0"/>
              <a:pPr>
                <a:defRPr/>
              </a:pPr>
              <a:t>29.08.2015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F98270-105B-47AE-977F-8748FEA604BD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DC13DA-8C28-43D0-9572-E67E2963A718}" type="datetime1">
              <a:rPr lang="ru-RU" smtClean="0"/>
              <a:pPr>
                <a:defRPr/>
              </a:pPr>
              <a:t>29.08.2015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50C50F-EAB3-4A86-9D0E-70891885DC7D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228BB5-8508-4E8E-A437-2BE2F91C60B9}" type="datetime1">
              <a:rPr lang="ru-RU" smtClean="0"/>
              <a:pPr>
                <a:defRPr/>
              </a:pPr>
              <a:t>29.08.2015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985C2F-FEBB-4D30-BE36-46A90AFE2234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19BB94-7559-4B41-9BFA-8F120434B390}" type="datetime1">
              <a:rPr lang="ru-RU" smtClean="0"/>
              <a:pPr>
                <a:defRPr/>
              </a:pPr>
              <a:t>29.08.2015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B8345E-4E25-48D7-B828-4B893E5501C2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5BAFF1E-C3A6-487C-BF6D-D67B68EF584B}" type="datetime1">
              <a:rPr lang="ru-RU" smtClean="0"/>
              <a:pPr>
                <a:defRPr/>
              </a:pPr>
              <a:t>29.08.2015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E103BD-F007-4EA3-958C-211B6FDBA0A9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E6EAC8-78E8-4B3A-9462-58BDF91CE04C}" type="datetime1">
              <a:rPr lang="ru-RU" smtClean="0"/>
              <a:pPr>
                <a:defRPr/>
              </a:pPr>
              <a:t>29.08.2015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A74474-00DD-4122-993F-8DC29BC64623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85E037A-B700-4D52-A302-382EC9216F2F}" type="datetime1">
              <a:rPr lang="ru-RU" smtClean="0"/>
              <a:pPr>
                <a:defRPr/>
              </a:pPr>
              <a:t>29.08.2015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36DDDF-F411-4D21-8F73-A4D139FE2F1E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866D431-5575-445E-9802-805FDBCE1399}" type="datetime1">
              <a:rPr lang="ru-RU" smtClean="0"/>
              <a:pPr>
                <a:defRPr/>
              </a:pPr>
              <a:t>29.08.2015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19E14B-E867-4C74-AD7F-8F73BC9236FC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287A730-A768-4535-BF62-072ED3CD8027}" type="datetime1">
              <a:rPr lang="ru-RU" smtClean="0"/>
              <a:pPr>
                <a:defRPr/>
              </a:pPr>
              <a:t>29.08.2015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E5D173-03BB-4DA3-A1AC-288B1E7B2E06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CCA2A16-3122-4C10-B350-F9BE4DAC7D2A}" type="datetime1">
              <a:rPr lang="ru-RU" smtClean="0"/>
              <a:pPr>
                <a:defRPr/>
              </a:pPr>
              <a:t>29.08.2015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4348AD6-A04A-462A-81BB-3F25F439CC4A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8" r:id="rId1"/>
    <p:sldLayoutId id="2147483879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6.w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Заголовок 1"/>
          <p:cNvSpPr>
            <a:spLocks noGrp="1"/>
          </p:cNvSpPr>
          <p:nvPr>
            <p:ph type="ctrTitle"/>
          </p:nvPr>
        </p:nvSpPr>
        <p:spPr>
          <a:xfrm>
            <a:off x="428625" y="116632"/>
            <a:ext cx="8572500" cy="1470025"/>
          </a:xfrm>
          <a:effectLst>
            <a:outerShdw dist="35921" dir="2700000" algn="ctr" rotWithShape="0">
              <a:srgbClr val="FFFFFF"/>
            </a:outerShdw>
          </a:effectLst>
        </p:spPr>
        <p:txBody>
          <a:bodyPr/>
          <a:lstStyle/>
          <a:p>
            <a:pPr eaLnBrk="1" hangingPunct="1"/>
            <a:r>
              <a:rPr lang="ru-RU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ОСНОВЫ ИНФОРМАЦИОННЫХ ТЕХНОЛОГИЙ</a:t>
            </a:r>
          </a:p>
        </p:txBody>
      </p:sp>
      <p:sp>
        <p:nvSpPr>
          <p:cNvPr id="7" name="Заголовок 1"/>
          <p:cNvSpPr txBox="1">
            <a:spLocks/>
          </p:cNvSpPr>
          <p:nvPr/>
        </p:nvSpPr>
        <p:spPr bwMode="gray">
          <a:xfrm>
            <a:off x="2627784" y="4881359"/>
            <a:ext cx="6229325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defRPr/>
            </a:pPr>
            <a:r>
              <a:rPr lang="ru-RU" sz="4800" b="1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к.т.н., доцент ЖИЛЯК </a:t>
            </a:r>
            <a:endParaRPr lang="ru-RU" sz="4800" b="1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eaLnBrk="1" hangingPunct="1">
              <a:defRPr/>
            </a:pPr>
            <a:r>
              <a:rPr lang="ru-RU" sz="25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НАДЕЖДА АЕКСАНДРОВНА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79512" y="1700808"/>
            <a:ext cx="889248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Кафедра информационных систем и технологий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ауд.311, корп.1</a:t>
            </a:r>
            <a:endParaRPr lang="en-US" sz="28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28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Портал кафедры </a:t>
            </a:r>
            <a:r>
              <a:rPr lang="en-US" sz="2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         it.bstu.unibel.by</a:t>
            </a:r>
            <a:endParaRPr lang="ru-RU" sz="28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3704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357166"/>
            <a:ext cx="8229600" cy="511156"/>
          </a:xfrm>
        </p:spPr>
        <p:txBody>
          <a:bodyPr>
            <a:normAutofit fontScale="90000"/>
          </a:bodyPr>
          <a:lstStyle/>
          <a:p>
            <a:r>
              <a:rPr lang="ru-RU" sz="40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Диапазон</a:t>
            </a:r>
            <a:r>
              <a:rPr lang="en-US" sz="40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B2:E10</a:t>
            </a:r>
            <a:endParaRPr lang="ru-RU" sz="4000" b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324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1000108"/>
            <a:ext cx="7358114" cy="552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A74474-00DD-4122-993F-8DC29BC64623}" type="slidenum">
              <a:rPr lang="ru-RU" smtClean="0"/>
              <a:pPr>
                <a:defRPr/>
              </a:pPr>
              <a:t>10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TextBox 4"/>
          <p:cNvSpPr txBox="1">
            <a:spLocks noChangeArrowheads="1"/>
          </p:cNvSpPr>
          <p:nvPr/>
        </p:nvSpPr>
        <p:spPr bwMode="auto">
          <a:xfrm>
            <a:off x="214282" y="214290"/>
            <a:ext cx="8786812" cy="216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457200" algn="just">
              <a:spcAft>
                <a:spcPts val="600"/>
              </a:spcAft>
            </a:pP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Лист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– первичный документ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Excel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для хранения и обработки данных.</a:t>
            </a:r>
          </a:p>
          <a:p>
            <a:pPr indent="457200" algn="just">
              <a:spcAft>
                <a:spcPts val="600"/>
              </a:spcAft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Каждый 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лист имеет 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имя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по умолчанию Лист1, Лист2 и т.д.).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indent="457200" algn="just">
              <a:spcAft>
                <a:spcPts val="600"/>
              </a:spcAft>
            </a:pP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Текущий 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лист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– лист,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в котором выполняется работа.</a:t>
            </a:r>
          </a:p>
          <a:p>
            <a:pPr indent="457200" algn="just">
              <a:spcAft>
                <a:spcPts val="600"/>
              </a:spcAft>
            </a:pP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Книга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– совокупность листов; основной документ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Excel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42844" y="2643182"/>
            <a:ext cx="8786812" cy="378565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indent="457200" algn="ctr" fontAlgn="auto">
              <a:spcBef>
                <a:spcPts val="0"/>
              </a:spcBef>
              <a:spcAft>
                <a:spcPts val="1200"/>
              </a:spcAft>
              <a:defRPr/>
            </a:pP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Основные операции с </a:t>
            </a: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листами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  <a:p>
            <a:pPr marL="720000" indent="457200" algn="just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Добавить</a:t>
            </a:r>
          </a:p>
          <a:p>
            <a:pPr marL="720000" indent="45720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Удалить </a:t>
            </a:r>
          </a:p>
          <a:p>
            <a:pPr marL="720000" indent="45720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Переименовать</a:t>
            </a:r>
          </a:p>
          <a:p>
            <a:pPr marL="720000" indent="45720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Переместить/скопировать </a:t>
            </a:r>
          </a:p>
          <a:p>
            <a:pPr marL="720000" indent="457200" algn="just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Выделить все листы.</a:t>
            </a:r>
          </a:p>
          <a:p>
            <a:pPr indent="457200" algn="just" fontAlgn="auto">
              <a:spcBef>
                <a:spcPts val="1200"/>
              </a:spcBef>
              <a:spcAft>
                <a:spcPts val="0"/>
              </a:spcAft>
              <a:defRPr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Все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перечисленные операции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доступны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в контекстном меню листа (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ПКМ по вкладке листа, вкладки с именами листов находятся внизу слева ). 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36DDDF-F411-4D21-8F73-A4D139FE2F1E}" type="slidenum">
              <a:rPr lang="ru-RU" smtClean="0"/>
              <a:pPr>
                <a:defRPr/>
              </a:pPr>
              <a:t>11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Box 1"/>
          <p:cNvSpPr txBox="1">
            <a:spLocks noChangeArrowheads="1"/>
          </p:cNvSpPr>
          <p:nvPr/>
        </p:nvSpPr>
        <p:spPr bwMode="auto">
          <a:xfrm>
            <a:off x="1568450" y="285750"/>
            <a:ext cx="538724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Ввод и редактирование </a:t>
            </a: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данных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771" name="TextBox 3"/>
          <p:cNvSpPr txBox="1">
            <a:spLocks noChangeArrowheads="1"/>
          </p:cNvSpPr>
          <p:nvPr/>
        </p:nvSpPr>
        <p:spPr bwMode="auto">
          <a:xfrm>
            <a:off x="214313" y="928688"/>
            <a:ext cx="8643937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457200" algn="just">
              <a:spcAft>
                <a:spcPts val="1200"/>
              </a:spcAft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Данные вводятся в текущую ячейку.</a:t>
            </a:r>
          </a:p>
          <a:p>
            <a:pPr indent="457200" algn="just">
              <a:spcAft>
                <a:spcPts val="1200"/>
              </a:spcAft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По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умолчанию текст выравнивается по левому краю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ячейки, числа – по правому.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indent="457200" algn="just">
              <a:spcAft>
                <a:spcPts val="1200"/>
              </a:spcAft>
            </a:pP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Количество символов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в ячейке: </a:t>
            </a:r>
            <a:r>
              <a:rPr lang="ru-RU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255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indent="457200" algn="just">
              <a:spcAft>
                <a:spcPts val="1200"/>
              </a:spcAft>
            </a:pP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'486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(первый символ апостроф)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запись числа, которое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воспринимается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как текст; при этом ячейка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помечается зеленым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индикатором в ее левом верхнем углу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214282" y="4500570"/>
            <a:ext cx="8643937" cy="1415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457200" algn="ctr">
              <a:spcAft>
                <a:spcPts val="1200"/>
              </a:spcAft>
            </a:pP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Ввод символов денежных единиц разных </a:t>
            </a: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стран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  <a:p>
            <a:pPr indent="457200" algn="just">
              <a:spcAft>
                <a:spcPts val="1200"/>
              </a:spcAft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В контекстном меню ячейки выбрать 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Формат ячейки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/ вкладка 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Число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/ список 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Обозначение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/ выбрать нужную страну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36DDDF-F411-4D21-8F73-A4D139FE2F1E}" type="slidenum">
              <a:rPr lang="ru-RU" smtClean="0"/>
              <a:pPr>
                <a:defRPr/>
              </a:pPr>
              <a:t>12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642918"/>
            <a:ext cx="1734977" cy="1093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2285984" y="1000108"/>
            <a:ext cx="639950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 dirty="0">
                <a:latin typeface="Georgia" pitchFamily="18" charset="0"/>
              </a:rPr>
              <a:t>ширина ячейки недостаточна для показа всех цифр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36DDDF-F411-4D21-8F73-A4D139FE2F1E}" type="slidenum">
              <a:rPr lang="ru-RU" smtClean="0"/>
              <a:pPr>
                <a:defRPr/>
              </a:pPr>
              <a:t>13</a:t>
            </a:fld>
            <a:endParaRPr lang="ru-RU" dirty="0"/>
          </a:p>
        </p:txBody>
      </p:sp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1571604" y="142852"/>
            <a:ext cx="603338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Размеры ячейки (ширина, высота )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42844" y="1643050"/>
            <a:ext cx="8858312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1200"/>
              </a:spcAft>
              <a:defRPr/>
            </a:pPr>
            <a:r>
              <a:rPr lang="ru-RU" sz="24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 способ: </a:t>
            </a:r>
            <a:r>
              <a:rPr lang="ru-RU" sz="2400" i="1" dirty="0" smtClean="0">
                <a:latin typeface="Times New Roman" pitchFamily="18" charset="0"/>
                <a:cs typeface="Times New Roman" pitchFamily="18" charset="0"/>
              </a:rPr>
              <a:t>Вкл.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Главная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i="1" dirty="0" smtClean="0">
                <a:latin typeface="Times New Roman" pitchFamily="18" charset="0"/>
                <a:cs typeface="Times New Roman" pitchFamily="18" charset="0"/>
              </a:rPr>
              <a:t>гр. 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Ячейки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i="1" dirty="0" smtClean="0">
                <a:latin typeface="Times New Roman" pitchFamily="18" charset="0"/>
                <a:cs typeface="Times New Roman" pitchFamily="18" charset="0"/>
              </a:rPr>
              <a:t>кн.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Формат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 Размер Ячейки</a:t>
            </a:r>
          </a:p>
          <a:p>
            <a:pPr algn="just" fontAlgn="auto">
              <a:spcBef>
                <a:spcPts val="0"/>
              </a:spcBef>
              <a:spcAft>
                <a:spcPts val="1200"/>
              </a:spcAft>
              <a:defRPr/>
            </a:pPr>
            <a:r>
              <a:rPr lang="ru-RU" sz="24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2 способ: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поставить курсор на границу ячейки 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в строке заголовков столбцов,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нажать ЛКМ и протянуть мышь вправо – увеличится ширина.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142844" y="4000504"/>
            <a:ext cx="885831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1200"/>
              </a:spcAft>
              <a:defRPr/>
            </a:pP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Объединение ячеек в одну большую</a:t>
            </a:r>
          </a:p>
          <a:p>
            <a:pPr algn="just" fontAlgn="auto">
              <a:spcBef>
                <a:spcPts val="0"/>
              </a:spcBef>
              <a:spcAft>
                <a:spcPts val="1200"/>
              </a:spcAft>
              <a:defRPr/>
            </a:pPr>
            <a:r>
              <a:rPr lang="ru-RU" sz="2400" i="1" dirty="0" smtClean="0">
                <a:latin typeface="Times New Roman" pitchFamily="18" charset="0"/>
                <a:cs typeface="Times New Roman" pitchFamily="18" charset="0"/>
              </a:rPr>
              <a:t>Вкл.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Главная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i="1" dirty="0" smtClean="0">
                <a:latin typeface="Times New Roman" pitchFamily="18" charset="0"/>
                <a:cs typeface="Times New Roman" pitchFamily="18" charset="0"/>
              </a:rPr>
              <a:t>гр. 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Выравнивание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i="1" dirty="0" smtClean="0">
                <a:latin typeface="Times New Roman" pitchFamily="18" charset="0"/>
                <a:cs typeface="Times New Roman" pitchFamily="18" charset="0"/>
              </a:rPr>
              <a:t>кн.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Объединить ячейки</a:t>
            </a:r>
          </a:p>
          <a:p>
            <a:pPr algn="ctr" fontAlgn="auto">
              <a:spcBef>
                <a:spcPts val="0"/>
              </a:spcBef>
              <a:spcAft>
                <a:spcPts val="1200"/>
              </a:spcAft>
              <a:defRPr/>
            </a:pP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Отображение содержимого на несколько строк</a:t>
            </a:r>
          </a:p>
          <a:p>
            <a:pPr algn="just" fontAlgn="auto">
              <a:spcBef>
                <a:spcPts val="0"/>
              </a:spcBef>
              <a:spcAft>
                <a:spcPts val="1200"/>
              </a:spcAft>
              <a:defRPr/>
            </a:pPr>
            <a:r>
              <a:rPr lang="ru-RU" sz="2400" i="1" dirty="0" smtClean="0">
                <a:latin typeface="Times New Roman" pitchFamily="18" charset="0"/>
                <a:cs typeface="Times New Roman" pitchFamily="18" charset="0"/>
              </a:rPr>
              <a:t>Вкл.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Главная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i="1" dirty="0" smtClean="0">
                <a:latin typeface="Times New Roman" pitchFamily="18" charset="0"/>
                <a:cs typeface="Times New Roman" pitchFamily="18" charset="0"/>
              </a:rPr>
              <a:t>гр. 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Выравнивание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i="1" dirty="0" smtClean="0">
                <a:latin typeface="Times New Roman" pitchFamily="18" charset="0"/>
                <a:cs typeface="Times New Roman" pitchFamily="18" charset="0"/>
              </a:rPr>
              <a:t>кн.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Перенос текста</a:t>
            </a:r>
          </a:p>
          <a:p>
            <a:pPr algn="just" fontAlgn="auto">
              <a:spcBef>
                <a:spcPts val="0"/>
              </a:spcBef>
              <a:spcAft>
                <a:spcPts val="1200"/>
              </a:spcAft>
              <a:defRPr/>
            </a:pPr>
            <a:endParaRPr lang="ru-RU" sz="2400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TextBox 5"/>
          <p:cNvSpPr txBox="1">
            <a:spLocks noChangeArrowheads="1"/>
          </p:cNvSpPr>
          <p:nvPr/>
        </p:nvSpPr>
        <p:spPr bwMode="auto">
          <a:xfrm>
            <a:off x="1785918" y="500042"/>
            <a:ext cx="50879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Быстрый ввод данных в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Excel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869" name="TextBox 6"/>
          <p:cNvSpPr txBox="1">
            <a:spLocks noChangeArrowheads="1"/>
          </p:cNvSpPr>
          <p:nvPr/>
        </p:nvSpPr>
        <p:spPr bwMode="auto">
          <a:xfrm>
            <a:off x="285720" y="1285860"/>
            <a:ext cx="8643937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457200" algn="just">
              <a:spcAft>
                <a:spcPts val="1200"/>
              </a:spcAft>
            </a:pP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Для ввода одного и того же значения в несколько ячеек одновременно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indent="457200" algn="just">
              <a:spcAft>
                <a:spcPts val="1200"/>
              </a:spcAft>
              <a:buFontTx/>
              <a:buAutoNum type="arabicPeriod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Выделить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ячейки (для выделения несмежных ячеек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используйте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«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Ctrl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»).</a:t>
            </a:r>
          </a:p>
          <a:p>
            <a:pPr indent="457200" algn="just">
              <a:spcAft>
                <a:spcPts val="1200"/>
              </a:spcAft>
              <a:buFontTx/>
              <a:buAutoNum type="arabicPeriod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Ввести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данные с клавиатуры (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отобразятся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в последней из выделенных ячеек).</a:t>
            </a:r>
          </a:p>
          <a:p>
            <a:pPr indent="457200" algn="just">
              <a:spcAft>
                <a:spcPts val="1200"/>
              </a:spcAft>
              <a:buFontTx/>
              <a:buAutoNum type="arabicPeriod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Нажать «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Ctrl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» + «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Enter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».</a:t>
            </a: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36DDDF-F411-4D21-8F73-A4D139FE2F1E}" type="slidenum">
              <a:rPr lang="ru-RU" smtClean="0"/>
              <a:pPr>
                <a:defRPr/>
              </a:pPr>
              <a:t>14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Box 5"/>
          <p:cNvSpPr txBox="1">
            <a:spLocks noChangeArrowheads="1"/>
          </p:cNvSpPr>
          <p:nvPr/>
        </p:nvSpPr>
        <p:spPr bwMode="auto">
          <a:xfrm>
            <a:off x="2285984" y="0"/>
            <a:ext cx="48371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Выделение строк и столбцов</a:t>
            </a:r>
          </a:p>
        </p:txBody>
      </p:sp>
      <p:sp>
        <p:nvSpPr>
          <p:cNvPr id="43011" name="TextBox 4"/>
          <p:cNvSpPr txBox="1">
            <a:spLocks noChangeArrowheads="1"/>
          </p:cNvSpPr>
          <p:nvPr/>
        </p:nvSpPr>
        <p:spPr bwMode="auto">
          <a:xfrm>
            <a:off x="214313" y="500042"/>
            <a:ext cx="8929687" cy="74789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57200">
              <a:spcAft>
                <a:spcPts val="1200"/>
              </a:spcAft>
            </a:pP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Выделение строки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: 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Aft>
                <a:spcPts val="1200"/>
              </a:spcAft>
            </a:pPr>
            <a:r>
              <a:rPr lang="ru-RU" sz="24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 способ: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щелкнуть по заголовку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строки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ЛКМ</a:t>
            </a:r>
          </a:p>
          <a:p>
            <a:pPr>
              <a:spcAft>
                <a:spcPts val="1200"/>
              </a:spcAft>
            </a:pPr>
            <a:r>
              <a:rPr lang="ru-RU" sz="24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2 способ: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курсор в любой ячейке строки, нажать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Shift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Пробел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indent="457200">
              <a:spcAft>
                <a:spcPts val="1200"/>
              </a:spcAft>
            </a:pP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Выделение столбца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>
              <a:spcAft>
                <a:spcPts val="1200"/>
              </a:spcAft>
            </a:pPr>
            <a:r>
              <a:rPr lang="ru-RU" sz="24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 способ: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щелкнуть по заголовку столбца ЛКМ</a:t>
            </a:r>
          </a:p>
          <a:p>
            <a:pPr>
              <a:spcAft>
                <a:spcPts val="1200"/>
              </a:spcAft>
            </a:pPr>
            <a:r>
              <a:rPr lang="ru-RU" sz="24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2 способ: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курсор в любой ячейке столбца, нажать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Ctrl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Пробел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indent="457200">
              <a:spcAft>
                <a:spcPts val="1200"/>
              </a:spcAft>
            </a:pP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indent="457200">
              <a:spcAft>
                <a:spcPts val="1200"/>
              </a:spcAft>
            </a:pP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Выделение листа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Aft>
                <a:spcPts val="0"/>
              </a:spcAft>
            </a:pPr>
            <a:r>
              <a:rPr lang="ru-RU" sz="24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 способ: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нажать кнопку на пересечении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Aft>
                <a:spcPts val="0"/>
              </a:spcAft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заголовков строк и столбцов</a:t>
            </a:r>
          </a:p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US" sz="24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sz="24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способ: 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Shift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Ctrl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Пробел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indent="457200">
              <a:spcAft>
                <a:spcPts val="1200"/>
              </a:spcAft>
            </a:pP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indent="457200">
              <a:spcAft>
                <a:spcPts val="1200"/>
              </a:spcAft>
            </a:pP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indent="457200">
              <a:spcAft>
                <a:spcPts val="1200"/>
              </a:spcAft>
            </a:pP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indent="457200" algn="just">
              <a:spcAft>
                <a:spcPts val="1200"/>
              </a:spcAft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				или «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Ctrl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»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«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»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или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36DDDF-F411-4D21-8F73-A4D139FE2F1E}" type="slidenum">
              <a:rPr lang="ru-RU" smtClean="0"/>
              <a:pPr>
                <a:defRPr/>
              </a:pPr>
              <a:t>15</a:t>
            </a:fld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t="28400" r="68182" b="45200"/>
          <a:stretch>
            <a:fillRect/>
          </a:stretch>
        </p:blipFill>
        <p:spPr bwMode="auto">
          <a:xfrm>
            <a:off x="6286512" y="4786322"/>
            <a:ext cx="2500302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Стрелка вправо 10"/>
          <p:cNvSpPr/>
          <p:nvPr/>
        </p:nvSpPr>
        <p:spPr>
          <a:xfrm>
            <a:off x="4500562" y="5214950"/>
            <a:ext cx="1928826" cy="4571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36DDDF-F411-4D21-8F73-A4D139FE2F1E}" type="slidenum">
              <a:rPr lang="ru-RU" smtClean="0"/>
              <a:pPr>
                <a:defRPr/>
              </a:pPr>
              <a:t>16</a:t>
            </a:fld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43306" y="2571744"/>
            <a:ext cx="222885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571500" y="214313"/>
            <a:ext cx="82153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Вставка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удаление) 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ячеек, строк, столбцов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42844" y="4714884"/>
            <a:ext cx="8643998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457200" algn="just" fontAlgn="auto">
              <a:spcBef>
                <a:spcPts val="0"/>
              </a:spcBef>
              <a:spcAft>
                <a:spcPts val="1200"/>
              </a:spcAft>
              <a:defRPr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Строки вставляются над выделенной ячейкой, столбцы – слева от выделенной ячейки.</a:t>
            </a:r>
          </a:p>
          <a:p>
            <a:pPr marL="0" lvl="1" indent="457200" algn="just" fontAlgn="auto">
              <a:spcBef>
                <a:spcPts val="0"/>
              </a:spcBef>
              <a:spcAft>
                <a:spcPts val="1200"/>
              </a:spcAft>
              <a:defRPr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 помощью 1 способа можно добавить и лист.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42844" y="857232"/>
            <a:ext cx="8858312" cy="1723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1200"/>
              </a:spcAft>
              <a:defRPr/>
            </a:pPr>
            <a:r>
              <a:rPr lang="ru-RU" sz="24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 способ: </a:t>
            </a:r>
            <a:r>
              <a:rPr lang="ru-RU" sz="2400" i="1" dirty="0" smtClean="0">
                <a:latin typeface="Times New Roman" pitchFamily="18" charset="0"/>
                <a:cs typeface="Times New Roman" pitchFamily="18" charset="0"/>
              </a:rPr>
              <a:t>Вкл.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Главная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i="1" dirty="0" smtClean="0">
                <a:latin typeface="Times New Roman" pitchFamily="18" charset="0"/>
                <a:cs typeface="Times New Roman" pitchFamily="18" charset="0"/>
              </a:rPr>
              <a:t>гр. 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Ячейки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i="1" dirty="0" smtClean="0">
                <a:latin typeface="Times New Roman" pitchFamily="18" charset="0"/>
                <a:cs typeface="Times New Roman" pitchFamily="18" charset="0"/>
              </a:rPr>
              <a:t>кн.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Вставить (Удалить)</a:t>
            </a:r>
          </a:p>
          <a:p>
            <a:pPr algn="just" fontAlgn="auto">
              <a:spcBef>
                <a:spcPts val="0"/>
              </a:spcBef>
              <a:spcAft>
                <a:spcPts val="1200"/>
              </a:spcAft>
              <a:defRPr/>
            </a:pPr>
            <a:r>
              <a:rPr lang="ru-RU" sz="24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2 способ: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в контекстном меню ячейки выбрать соответствующую команду (вставить или удалить), в появившемся окне выбрать нужный вариант добавления (удаления)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Box 1"/>
          <p:cNvSpPr txBox="1">
            <a:spLocks noChangeArrowheads="1"/>
          </p:cNvSpPr>
          <p:nvPr/>
        </p:nvSpPr>
        <p:spPr bwMode="auto">
          <a:xfrm>
            <a:off x="2643174" y="142852"/>
            <a:ext cx="507421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ru-RU" sz="3600" b="1" u="sng" dirty="0">
                <a:latin typeface="Times New Roman" pitchFamily="18" charset="0"/>
                <a:cs typeface="Times New Roman" pitchFamily="18" charset="0"/>
              </a:rPr>
              <a:t>Форматы данных </a:t>
            </a:r>
            <a:r>
              <a:rPr lang="en-US" sz="3600" b="1" u="sng" dirty="0" smtClean="0">
                <a:latin typeface="Times New Roman" pitchFamily="18" charset="0"/>
                <a:cs typeface="Times New Roman" pitchFamily="18" charset="0"/>
              </a:rPr>
              <a:t>Excel</a:t>
            </a:r>
            <a:endParaRPr lang="ru-RU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36DDDF-F411-4D21-8F73-A4D139FE2F1E}" type="slidenum">
              <a:rPr lang="ru-RU" smtClean="0"/>
              <a:pPr>
                <a:defRPr/>
              </a:pPr>
              <a:t>17</a:t>
            </a:fld>
            <a:endParaRPr lang="ru-RU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 l="8691" t="25226" r="49121" b="30225"/>
          <a:stretch>
            <a:fillRect/>
          </a:stretch>
        </p:blipFill>
        <p:spPr bwMode="auto">
          <a:xfrm>
            <a:off x="1357290" y="928670"/>
            <a:ext cx="6511499" cy="5500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Box 5"/>
          <p:cNvSpPr txBox="1">
            <a:spLocks noChangeArrowheads="1"/>
          </p:cNvSpPr>
          <p:nvPr/>
        </p:nvSpPr>
        <p:spPr bwMode="auto">
          <a:xfrm>
            <a:off x="571472" y="0"/>
            <a:ext cx="82153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Форматирование ячеек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275" name="TextBox 4"/>
          <p:cNvSpPr txBox="1">
            <a:spLocks noChangeArrowheads="1"/>
          </p:cNvSpPr>
          <p:nvPr/>
        </p:nvSpPr>
        <p:spPr bwMode="auto">
          <a:xfrm>
            <a:off x="214282" y="571480"/>
            <a:ext cx="8715375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457200" algn="ctr">
              <a:spcAft>
                <a:spcPts val="1200"/>
              </a:spcAft>
            </a:pPr>
            <a:r>
              <a:rPr lang="ru-RU" sz="2400" i="1" dirty="0" smtClean="0">
                <a:latin typeface="Times New Roman" pitchFamily="18" charset="0"/>
                <a:cs typeface="Times New Roman" pitchFamily="18" charset="0"/>
              </a:rPr>
              <a:t>Вкл. 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Главная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i="1" dirty="0" smtClean="0">
                <a:latin typeface="Times New Roman" pitchFamily="18" charset="0"/>
                <a:cs typeface="Times New Roman" pitchFamily="18" charset="0"/>
              </a:rPr>
              <a:t>гр.  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Число/ 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…</a:t>
            </a:r>
          </a:p>
          <a:p>
            <a:pPr indent="457200" algn="ctr">
              <a:spcAft>
                <a:spcPts val="1200"/>
              </a:spcAft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или</a:t>
            </a:r>
          </a:p>
          <a:p>
            <a:pPr indent="457200" algn="ctr">
              <a:spcAft>
                <a:spcPts val="1200"/>
              </a:spcAft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В контекстном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меню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ячейки выбрать 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Формат ячеек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36DDDF-F411-4D21-8F73-A4D139FE2F1E}" type="slidenum">
              <a:rPr lang="ru-RU" smtClean="0"/>
              <a:pPr>
                <a:defRPr/>
              </a:pPr>
              <a:t>18</a:t>
            </a:fld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2390" y="2357430"/>
            <a:ext cx="4559602" cy="3992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43306" y="2193796"/>
            <a:ext cx="5000660" cy="4378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85852" y="214290"/>
            <a:ext cx="66804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/>
              <a:t>Вставка формул – объектов на лист</a:t>
            </a:r>
            <a:endParaRPr lang="ru-RU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285984" y="928670"/>
            <a:ext cx="55409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 smtClean="0"/>
              <a:t>Вкл. </a:t>
            </a:r>
            <a:r>
              <a:rPr lang="ru-RU" sz="2400" b="1" dirty="0" smtClean="0"/>
              <a:t>Вставка</a:t>
            </a:r>
            <a:r>
              <a:rPr lang="ru-RU" sz="2400" dirty="0" smtClean="0"/>
              <a:t> </a:t>
            </a:r>
            <a:r>
              <a:rPr lang="en-US" sz="2400" dirty="0" smtClean="0"/>
              <a:t>/</a:t>
            </a:r>
            <a:r>
              <a:rPr lang="ru-RU" sz="2400" i="1" dirty="0" smtClean="0"/>
              <a:t> гр. </a:t>
            </a:r>
            <a:r>
              <a:rPr lang="ru-RU" sz="2400" b="1" dirty="0" smtClean="0"/>
              <a:t>Текст</a:t>
            </a:r>
            <a:r>
              <a:rPr lang="en-US" sz="2400" dirty="0" smtClean="0"/>
              <a:t> /</a:t>
            </a:r>
            <a:r>
              <a:rPr lang="ru-RU" sz="2400" dirty="0" smtClean="0"/>
              <a:t> </a:t>
            </a:r>
            <a:r>
              <a:rPr lang="ru-RU" sz="2400" i="1" dirty="0" smtClean="0"/>
              <a:t>кн. </a:t>
            </a:r>
            <a:r>
              <a:rPr lang="ru-RU" sz="2400" b="1" dirty="0" smtClean="0"/>
              <a:t>Объект</a:t>
            </a:r>
            <a:endParaRPr lang="en-US" sz="2400" b="1" dirty="0" smtClean="0"/>
          </a:p>
          <a:p>
            <a:endParaRPr lang="en-US" sz="2400" dirty="0" smtClean="0"/>
          </a:p>
          <a:p>
            <a:r>
              <a:rPr lang="ru-RU" sz="2400" dirty="0" smtClean="0"/>
              <a:t>Выбрать </a:t>
            </a:r>
            <a:r>
              <a:rPr lang="en-US" sz="2400" b="1" dirty="0" smtClean="0"/>
              <a:t>Microsoft Equation</a:t>
            </a:r>
            <a:r>
              <a:rPr lang="ru-RU" sz="2400" b="1" dirty="0" smtClean="0"/>
              <a:t> </a:t>
            </a:r>
            <a:endParaRPr lang="ru-RU" sz="24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16113" t="7500" b="13750"/>
          <a:stretch>
            <a:fillRect/>
          </a:stretch>
        </p:blipFill>
        <p:spPr bwMode="auto">
          <a:xfrm>
            <a:off x="571472" y="2357406"/>
            <a:ext cx="8181996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36DDDF-F411-4D21-8F73-A4D139FE2F1E}" type="slidenum">
              <a:rPr lang="ru-RU" smtClean="0"/>
              <a:pPr>
                <a:defRPr/>
              </a:pPr>
              <a:t>19</a:t>
            </a:fld>
            <a:endParaRPr lang="ru-RU" dirty="0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285750" y="1071563"/>
            <a:ext cx="80010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sz="2800" dirty="0"/>
              <a:t>Стоимость проведения лабораторной работы</a:t>
            </a:r>
          </a:p>
          <a:p>
            <a:pPr indent="457200" algn="ctr">
              <a:spcAft>
                <a:spcPts val="600"/>
              </a:spcAft>
            </a:pPr>
            <a:r>
              <a:rPr lang="en-US" sz="8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~200000</a:t>
            </a:r>
            <a:endParaRPr lang="ru-RU" sz="8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8989812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58" y="0"/>
            <a:ext cx="8229600" cy="571480"/>
          </a:xfrm>
        </p:spPr>
        <p:txBody>
          <a:bodyPr>
            <a:normAutofit/>
          </a:bodyPr>
          <a:lstStyle/>
          <a:p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Ссылки в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Excel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0" y="571480"/>
            <a:ext cx="9144000" cy="6286520"/>
          </a:xfrm>
        </p:spPr>
        <p:txBody>
          <a:bodyPr>
            <a:normAutofit fontScale="40000" lnSpcReduction="20000"/>
          </a:bodyPr>
          <a:lstStyle/>
          <a:p>
            <a:pPr eaLnBrk="1" hangingPunct="1">
              <a:lnSpc>
                <a:spcPct val="120000"/>
              </a:lnSpc>
              <a:buNone/>
              <a:defRPr/>
            </a:pPr>
            <a:r>
              <a:rPr lang="ru-RU" sz="6000" b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Ссылка</a:t>
            </a:r>
            <a:r>
              <a:rPr lang="ru-RU" sz="6000" dirty="0" smtClean="0">
                <a:latin typeface="Times New Roman" pitchFamily="18" charset="0"/>
                <a:cs typeface="Times New Roman" pitchFamily="18" charset="0"/>
              </a:rPr>
              <a:t> – адрес ячейки в формуле.</a:t>
            </a:r>
          </a:p>
          <a:p>
            <a:pPr marL="0" indent="0" eaLnBrk="1" hangingPunct="1">
              <a:lnSpc>
                <a:spcPct val="120000"/>
              </a:lnSpc>
              <a:buNone/>
              <a:defRPr/>
            </a:pPr>
            <a:r>
              <a:rPr lang="ru-RU" sz="6000" dirty="0" smtClean="0"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en-US" sz="6000" dirty="0" smtClean="0">
                <a:latin typeface="Times New Roman" pitchFamily="18" charset="0"/>
                <a:cs typeface="Times New Roman" pitchFamily="18" charset="0"/>
              </a:rPr>
              <a:t>Excel </a:t>
            </a:r>
            <a:r>
              <a:rPr lang="ru-RU" sz="6000" dirty="0" smtClean="0">
                <a:latin typeface="Times New Roman" pitchFamily="18" charset="0"/>
                <a:cs typeface="Times New Roman" pitchFamily="18" charset="0"/>
              </a:rPr>
              <a:t>существует несколько видов ссылок, различающихся по форме записи адреса ячейки:</a:t>
            </a:r>
          </a:p>
          <a:p>
            <a:pPr lvl="1">
              <a:lnSpc>
                <a:spcPct val="120000"/>
              </a:lnSpc>
              <a:defRPr/>
            </a:pPr>
            <a:r>
              <a:rPr lang="ru-RU" sz="6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Относительные (</a:t>
            </a:r>
            <a:r>
              <a:rPr lang="en-US" sz="6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A3)</a:t>
            </a:r>
            <a:r>
              <a:rPr lang="ru-RU" sz="6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lvl="1">
              <a:lnSpc>
                <a:spcPct val="120000"/>
              </a:lnSpc>
              <a:defRPr/>
            </a:pPr>
            <a:r>
              <a:rPr lang="ru-RU" sz="6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Абсолютные</a:t>
            </a:r>
            <a:r>
              <a:rPr lang="en-US" sz="6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 ($A$3)</a:t>
            </a:r>
            <a:r>
              <a:rPr lang="ru-RU" sz="6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lvl="1">
              <a:lnSpc>
                <a:spcPct val="120000"/>
              </a:lnSpc>
              <a:defRPr/>
            </a:pPr>
            <a:r>
              <a:rPr lang="ru-RU" sz="6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Смешанные</a:t>
            </a:r>
            <a:r>
              <a:rPr lang="en-US" sz="6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 (A$3,  $A3)</a:t>
            </a:r>
            <a:r>
              <a:rPr lang="ru-RU" sz="6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6000" dirty="0" smtClean="0">
              <a:latin typeface="Times New Roman" pitchFamily="18" charset="0"/>
              <a:cs typeface="Times New Roman" pitchFamily="18" charset="0"/>
            </a:endParaRPr>
          </a:p>
          <a:p>
            <a:pPr marL="0" lvl="1" indent="0">
              <a:lnSpc>
                <a:spcPct val="120000"/>
              </a:lnSpc>
              <a:buNone/>
              <a:defRPr/>
            </a:pPr>
            <a:r>
              <a:rPr lang="ru-RU" sz="6000" dirty="0" smtClean="0">
                <a:latin typeface="Times New Roman" pitchFamily="18" charset="0"/>
                <a:cs typeface="Times New Roman" pitchFamily="18" charset="0"/>
              </a:rPr>
              <a:t>При копировании:</a:t>
            </a:r>
          </a:p>
          <a:p>
            <a:pPr marL="0" lvl="1" indent="0">
              <a:lnSpc>
                <a:spcPct val="120000"/>
              </a:lnSpc>
              <a:buNone/>
              <a:defRPr/>
            </a:pPr>
            <a:r>
              <a:rPr lang="en-US" sz="6000" dirty="0" smtClean="0">
                <a:latin typeface="Times New Roman" pitchFamily="18" charset="0"/>
                <a:cs typeface="Times New Roman" pitchFamily="18" charset="0"/>
              </a:rPr>
              <a:t>A3 </a:t>
            </a:r>
            <a:r>
              <a:rPr lang="ru-RU" sz="6000" dirty="0" smtClean="0">
                <a:latin typeface="Times New Roman" pitchFamily="18" charset="0"/>
                <a:cs typeface="Times New Roman" pitchFamily="18" charset="0"/>
              </a:rPr>
              <a:t>изменяется</a:t>
            </a:r>
            <a:endParaRPr lang="en-US" sz="6000" dirty="0" smtClean="0">
              <a:latin typeface="Times New Roman" pitchFamily="18" charset="0"/>
              <a:cs typeface="Times New Roman" pitchFamily="18" charset="0"/>
            </a:endParaRPr>
          </a:p>
          <a:p>
            <a:pPr marL="0" lvl="1" indent="0">
              <a:lnSpc>
                <a:spcPct val="120000"/>
              </a:lnSpc>
              <a:buNone/>
              <a:defRPr/>
            </a:pPr>
            <a:r>
              <a:rPr lang="en-US" sz="6000" dirty="0" smtClean="0">
                <a:latin typeface="Times New Roman" pitchFamily="18" charset="0"/>
                <a:cs typeface="Times New Roman" pitchFamily="18" charset="0"/>
              </a:rPr>
              <a:t>$A$3 </a:t>
            </a:r>
            <a:r>
              <a:rPr lang="ru-RU" sz="6000" dirty="0" smtClean="0">
                <a:latin typeface="Times New Roman" pitchFamily="18" charset="0"/>
                <a:cs typeface="Times New Roman" pitchFamily="18" charset="0"/>
              </a:rPr>
              <a:t>не изменяется</a:t>
            </a:r>
          </a:p>
          <a:p>
            <a:pPr marL="0" lvl="1" indent="0">
              <a:lnSpc>
                <a:spcPct val="120000"/>
              </a:lnSpc>
              <a:buNone/>
              <a:defRPr/>
            </a:pPr>
            <a:r>
              <a:rPr lang="en-US" sz="6000" dirty="0" smtClean="0">
                <a:latin typeface="Times New Roman" pitchFamily="18" charset="0"/>
                <a:cs typeface="Times New Roman" pitchFamily="18" charset="0"/>
              </a:rPr>
              <a:t>A$3</a:t>
            </a:r>
            <a:r>
              <a:rPr lang="ru-RU" sz="6000" dirty="0" smtClean="0">
                <a:latin typeface="Times New Roman" pitchFamily="18" charset="0"/>
                <a:cs typeface="Times New Roman" pitchFamily="18" charset="0"/>
              </a:rPr>
              <a:t> изменяется столбец</a:t>
            </a:r>
          </a:p>
          <a:p>
            <a:pPr marL="0" lvl="1" indent="0">
              <a:lnSpc>
                <a:spcPct val="120000"/>
              </a:lnSpc>
              <a:buNone/>
              <a:defRPr/>
            </a:pPr>
            <a:r>
              <a:rPr lang="en-US" sz="6000" dirty="0">
                <a:latin typeface="Times New Roman" pitchFamily="18" charset="0"/>
                <a:cs typeface="Times New Roman" pitchFamily="18" charset="0"/>
              </a:rPr>
              <a:t>$</a:t>
            </a:r>
            <a:r>
              <a:rPr lang="en-US" sz="6000" dirty="0" smtClean="0">
                <a:latin typeface="Times New Roman" pitchFamily="18" charset="0"/>
                <a:cs typeface="Times New Roman" pitchFamily="18" charset="0"/>
              </a:rPr>
              <a:t>A3 </a:t>
            </a:r>
            <a:r>
              <a:rPr lang="ru-RU" sz="6000" dirty="0" smtClean="0">
                <a:latin typeface="Times New Roman" pitchFamily="18" charset="0"/>
                <a:cs typeface="Times New Roman" pitchFamily="18" charset="0"/>
              </a:rPr>
              <a:t>изменяется строка</a:t>
            </a:r>
          </a:p>
          <a:p>
            <a:pPr marL="0" lvl="1" indent="0">
              <a:lnSpc>
                <a:spcPct val="120000"/>
              </a:lnSpc>
              <a:buNone/>
              <a:defRPr/>
            </a:pP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marL="0" lvl="1" indent="0">
              <a:lnSpc>
                <a:spcPct val="120000"/>
              </a:lnSpc>
              <a:buNone/>
              <a:defRPr/>
            </a:pPr>
            <a:r>
              <a:rPr lang="ru-RU" sz="6000" dirty="0" smtClean="0">
                <a:latin typeface="Times New Roman" pitchFamily="18" charset="0"/>
                <a:cs typeface="Times New Roman" pitchFamily="18" charset="0"/>
              </a:rPr>
              <a:t>Для создания абсолютной ссылки можно использовать клавишу </a:t>
            </a:r>
            <a:r>
              <a:rPr lang="en-US" sz="6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F4</a:t>
            </a:r>
            <a:r>
              <a:rPr lang="ru-RU" sz="6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6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6000" dirty="0" smtClean="0">
                <a:latin typeface="Times New Roman" charset="0"/>
              </a:rPr>
              <a:t>нажимать </a:t>
            </a:r>
            <a:r>
              <a:rPr lang="en-US" sz="6000" b="1" dirty="0" smtClean="0">
                <a:latin typeface="Times New Roman" charset="0"/>
              </a:rPr>
              <a:t>F</a:t>
            </a:r>
            <a:r>
              <a:rPr lang="ru-RU" sz="6000" b="1" dirty="0" smtClean="0">
                <a:latin typeface="Times New Roman" charset="0"/>
              </a:rPr>
              <a:t>4</a:t>
            </a:r>
            <a:r>
              <a:rPr lang="ru-RU" sz="6000" dirty="0" smtClean="0">
                <a:latin typeface="Times New Roman" charset="0"/>
              </a:rPr>
              <a:t> до преобразования адреса к нужному виду</a:t>
            </a:r>
            <a:r>
              <a:rPr lang="ru-RU" sz="6000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50C50F-EAB3-4A86-9D0E-70891885DC7D}" type="slidenum">
              <a:rPr lang="ru-RU" smtClean="0"/>
              <a:pPr>
                <a:defRPr/>
              </a:pPr>
              <a:t>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7270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14375" y="1000125"/>
            <a:ext cx="8429625" cy="5072063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be-BY" sz="2800" b="1" dirty="0" smtClean="0">
                <a:latin typeface="Times New Roman" pitchFamily="18" charset="0"/>
                <a:cs typeface="Times New Roman" pitchFamily="18" charset="0"/>
              </a:rPr>
              <a:t>Внутренняя ссылка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be-BY" sz="2800" b="1" dirty="0" smtClean="0">
                <a:latin typeface="Times New Roman" pitchFamily="18" charset="0"/>
                <a:cs typeface="Times New Roman" pitchFamily="18" charset="0"/>
              </a:rPr>
              <a:t>‘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Имя рабочего листа</a:t>
            </a:r>
            <a:r>
              <a:rPr lang="be-BY" sz="2800" dirty="0" smtClean="0">
                <a:latin typeface="Times New Roman" pitchFamily="18" charset="0"/>
                <a:cs typeface="Times New Roman" pitchFamily="18" charset="0"/>
              </a:rPr>
              <a:t>’!Имя ячейки</a:t>
            </a:r>
            <a:r>
              <a:rPr lang="be-BY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be-BY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Пример</a:t>
            </a:r>
            <a:endParaRPr lang="ru-RU" sz="2800" dirty="0" smtClean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ru-RU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’Лист1’!</a:t>
            </a:r>
            <a:r>
              <a:rPr 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ru-RU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endParaRPr lang="ru-RU" sz="36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Внешняя ссылка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[Имя книги]Имя рабочего листа!Имя ячейки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ru-RU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Пример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ru-RU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[Книга2]Лист2!</a:t>
            </a:r>
            <a:r>
              <a:rPr 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ru-RU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72707" name="TextBox 4"/>
          <p:cNvSpPr txBox="1">
            <a:spLocks noChangeArrowheads="1"/>
          </p:cNvSpPr>
          <p:nvPr/>
        </p:nvSpPr>
        <p:spPr bwMode="auto">
          <a:xfrm>
            <a:off x="571500" y="214313"/>
            <a:ext cx="82153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Внутренние и внешние ссылки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36DDDF-F411-4D21-8F73-A4D139FE2F1E}" type="slidenum">
              <a:rPr lang="ru-RU" smtClean="0"/>
              <a:pPr>
                <a:defRPr/>
              </a:pPr>
              <a:t>21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142852"/>
            <a:ext cx="8229600" cy="654032"/>
          </a:xfrm>
        </p:spPr>
        <p:txBody>
          <a:bodyPr/>
          <a:lstStyle/>
          <a:p>
            <a:pPr>
              <a:defRPr/>
            </a:pP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Расчеты по формулам в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Excel</a:t>
            </a:r>
            <a:endParaRPr lang="ru-RU" sz="280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142844" y="714356"/>
            <a:ext cx="9001156" cy="5929354"/>
          </a:xfrm>
        </p:spPr>
        <p:txBody>
          <a:bodyPr>
            <a:normAutofit fontScale="92500" lnSpcReduction="20000"/>
          </a:bodyPr>
          <a:lstStyle/>
          <a:p>
            <a:pPr marL="0" indent="355600" eaLnBrk="1" hangingPunct="1">
              <a:lnSpc>
                <a:spcPct val="120000"/>
              </a:lnSpc>
              <a:buNone/>
              <a:defRPr/>
            </a:pPr>
            <a:r>
              <a:rPr lang="ru-RU" sz="2600" b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Вычисления</a:t>
            </a:r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 по формулам - основная цель создания документа в среде табличного процессора.</a:t>
            </a:r>
          </a:p>
          <a:p>
            <a:pPr marL="0" indent="355600">
              <a:lnSpc>
                <a:spcPct val="120000"/>
              </a:lnSpc>
              <a:buNone/>
              <a:defRPr/>
            </a:pPr>
            <a:r>
              <a:rPr lang="ru-RU" sz="2600" b="1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Формула</a:t>
            </a:r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 – математическое выражение, записанное по правилам, установленным в среде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Excel</a:t>
            </a:r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355600">
              <a:lnSpc>
                <a:spcPct val="120000"/>
              </a:lnSpc>
              <a:buNone/>
              <a:defRPr/>
            </a:pPr>
            <a:r>
              <a:rPr lang="ru-RU" sz="2600" b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Формула</a:t>
            </a:r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 связывает данные в различных ячейках и позволяет получить новое расчетное значение.</a:t>
            </a: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355600">
              <a:buNone/>
              <a:defRPr/>
            </a:pPr>
            <a:endParaRPr lang="ru-RU" sz="2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355600" algn="just">
              <a:spcAft>
                <a:spcPts val="1200"/>
              </a:spcAft>
              <a:buNone/>
            </a:pPr>
            <a:r>
              <a:rPr lang="ru-RU" sz="2600" b="1" dirty="0" smtClean="0">
                <a:latin typeface="Times New Roman" pitchFamily="18" charset="0"/>
                <a:cs typeface="Times New Roman" pitchFamily="18" charset="0"/>
              </a:rPr>
              <a:t>Любая формула в ячейке 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Excel </a:t>
            </a:r>
            <a:r>
              <a:rPr lang="ru-RU" sz="2600" b="1" dirty="0" smtClean="0">
                <a:latin typeface="Times New Roman" pitchFamily="18" charset="0"/>
                <a:cs typeface="Times New Roman" pitchFamily="18" charset="0"/>
              </a:rPr>
              <a:t>начинается со знака  </a:t>
            </a:r>
            <a:r>
              <a:rPr lang="ru-RU" sz="35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=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ru-RU" sz="2600" b="1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Формула</a:t>
            </a:r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 может включать в себя: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defRPr/>
            </a:pPr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константы (значения, не меняющиеся при расчете), 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defRPr/>
            </a:pPr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переменные, 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defRPr/>
            </a:pPr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знаки арифметических операций, 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defRPr/>
            </a:pPr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скобки, 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defRPr/>
            </a:pPr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функции.</a:t>
            </a:r>
            <a:r>
              <a:rPr lang="ru-RU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355600" eaLnBrk="1" hangingPunct="1">
              <a:buNone/>
              <a:defRPr/>
            </a:pP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50C50F-EAB3-4A86-9D0E-70891885DC7D}" type="slidenum">
              <a:rPr lang="ru-RU" smtClean="0"/>
              <a:pPr>
                <a:defRPr/>
              </a:pPr>
              <a:t>22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Box 5"/>
          <p:cNvSpPr txBox="1">
            <a:spLocks noChangeArrowheads="1"/>
          </p:cNvSpPr>
          <p:nvPr/>
        </p:nvSpPr>
        <p:spPr bwMode="auto">
          <a:xfrm>
            <a:off x="571472" y="0"/>
            <a:ext cx="82153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Арифметические </a:t>
            </a: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операции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36DDDF-F411-4D21-8F73-A4D139FE2F1E}" type="slidenum">
              <a:rPr lang="ru-RU" smtClean="0"/>
              <a:pPr>
                <a:defRPr/>
              </a:pPr>
              <a:t>23</a:t>
            </a:fld>
            <a:endParaRPr lang="ru-RU" dirty="0"/>
          </a:p>
        </p:txBody>
      </p:sp>
      <p:sp>
        <p:nvSpPr>
          <p:cNvPr id="7" name="TextBox 5"/>
          <p:cNvSpPr txBox="1">
            <a:spLocks noChangeArrowheads="1"/>
          </p:cNvSpPr>
          <p:nvPr/>
        </p:nvSpPr>
        <p:spPr bwMode="auto">
          <a:xfrm>
            <a:off x="428596" y="3071810"/>
            <a:ext cx="82153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Операции 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сравнения (логические </a:t>
            </a: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операции)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/>
        </p:nvGraphicFramePr>
        <p:xfrm>
          <a:off x="1643042" y="642918"/>
          <a:ext cx="5143536" cy="224315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28760"/>
                <a:gridCol w="3714776"/>
              </a:tblGrid>
              <a:tr h="448631"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  <a:endParaRPr lang="ru-RU" sz="20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b="0" dirty="0" smtClean="0">
                          <a:solidFill>
                            <a:schemeClr val="tx1"/>
                          </a:solidFill>
                        </a:rPr>
                        <a:t>Сложение</a:t>
                      </a:r>
                      <a:endParaRPr lang="ru-RU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48631"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ru-RU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Вычитание</a:t>
                      </a:r>
                      <a:endParaRPr lang="ru-RU" sz="2000" dirty="0"/>
                    </a:p>
                  </a:txBody>
                  <a:tcPr/>
                </a:tc>
              </a:tr>
              <a:tr h="448631"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/</a:t>
                      </a:r>
                      <a:endParaRPr lang="ru-RU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Деление</a:t>
                      </a:r>
                      <a:endParaRPr lang="ru-RU" sz="2000" dirty="0"/>
                    </a:p>
                  </a:txBody>
                  <a:tcPr/>
                </a:tc>
              </a:tr>
              <a:tr h="448631"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*</a:t>
                      </a:r>
                      <a:endParaRPr lang="ru-RU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Умножение</a:t>
                      </a:r>
                      <a:endParaRPr lang="ru-RU" sz="2000" dirty="0"/>
                    </a:p>
                  </a:txBody>
                  <a:tcPr/>
                </a:tc>
              </a:tr>
              <a:tr h="448631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^</a:t>
                      </a:r>
                      <a:r>
                        <a:rPr lang="ru-RU" sz="20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lang="ru-RU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Возведение в степень</a:t>
                      </a:r>
                      <a:endParaRPr lang="ru-RU" sz="2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Таблица 9"/>
          <p:cNvGraphicFramePr>
            <a:graphicFrameLocks noGrp="1"/>
          </p:cNvGraphicFramePr>
          <p:nvPr/>
        </p:nvGraphicFramePr>
        <p:xfrm>
          <a:off x="1357290" y="3714752"/>
          <a:ext cx="5429288" cy="23774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28767"/>
                <a:gridCol w="380052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000" b="1" i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= </a:t>
                      </a:r>
                      <a:endParaRPr lang="ru-RU" sz="2000" b="1" i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b="0" i="0" dirty="0" smtClean="0">
                          <a:solidFill>
                            <a:schemeClr val="tx1"/>
                          </a:solidFill>
                        </a:rPr>
                        <a:t>Равно</a:t>
                      </a:r>
                      <a:endParaRPr lang="ru-RU" sz="20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&gt;</a:t>
                      </a:r>
                      <a:r>
                        <a:rPr lang="ru-RU" sz="20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lang="ru-RU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Больше</a:t>
                      </a:r>
                      <a:endParaRPr lang="ru-RU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&lt; </a:t>
                      </a:r>
                      <a:endParaRPr lang="ru-RU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Меньше</a:t>
                      </a:r>
                      <a:endParaRPr lang="ru-RU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&gt;=</a:t>
                      </a:r>
                      <a:endParaRPr lang="ru-RU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Больше или равно</a:t>
                      </a:r>
                      <a:endParaRPr lang="ru-RU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&lt;=</a:t>
                      </a:r>
                      <a:endParaRPr lang="ru-RU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Меньше или равно</a:t>
                      </a:r>
                      <a:endParaRPr lang="ru-RU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&lt;</a:t>
                      </a:r>
                      <a:r>
                        <a:rPr lang="ru-RU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&gt;</a:t>
                      </a:r>
                      <a:endParaRPr lang="ru-RU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Не</a:t>
                      </a:r>
                      <a:r>
                        <a:rPr lang="ru-RU" sz="2000" baseline="0" dirty="0" smtClean="0"/>
                        <a:t> равно</a:t>
                      </a:r>
                      <a:endParaRPr lang="ru-RU" sz="2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Box 5"/>
          <p:cNvSpPr txBox="1">
            <a:spLocks noChangeArrowheads="1"/>
          </p:cNvSpPr>
          <p:nvPr/>
        </p:nvSpPr>
        <p:spPr bwMode="auto">
          <a:xfrm>
            <a:off x="571500" y="214313"/>
            <a:ext cx="82153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Приоритет операций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14313" y="1000125"/>
            <a:ext cx="8643937" cy="51435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432000" indent="504000" fontAlgn="auto">
              <a:spcBef>
                <a:spcPct val="20000"/>
              </a:spcBef>
              <a:spcAft>
                <a:spcPts val="0"/>
              </a:spcAft>
              <a:buClr>
                <a:srgbClr val="7030A0"/>
              </a:buClr>
              <a:buSzPct val="85000"/>
              <a:buFont typeface="+mj-lt"/>
              <a:buAutoNum type="arabicParenR"/>
              <a:defRPr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встроенные функции</a:t>
            </a:r>
          </a:p>
          <a:p>
            <a:pPr marL="432000" indent="504000" fontAlgn="auto">
              <a:spcBef>
                <a:spcPct val="20000"/>
              </a:spcBef>
              <a:spcAft>
                <a:spcPts val="0"/>
              </a:spcAft>
              <a:buClr>
                <a:srgbClr val="7030A0"/>
              </a:buClr>
              <a:buSzPct val="85000"/>
              <a:buFont typeface="+mj-lt"/>
              <a:buAutoNum type="arabicParenR"/>
              <a:defRPr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возведение в степень</a:t>
            </a:r>
          </a:p>
          <a:p>
            <a:pPr marL="432000" indent="504000" fontAlgn="auto">
              <a:spcBef>
                <a:spcPct val="20000"/>
              </a:spcBef>
              <a:spcAft>
                <a:spcPts val="0"/>
              </a:spcAft>
              <a:buClr>
                <a:srgbClr val="7030A0"/>
              </a:buClr>
              <a:buSzPct val="85000"/>
              <a:buFont typeface="+mj-lt"/>
              <a:buAutoNum type="arabicParenR"/>
              <a:defRPr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умножение и деление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32000" indent="504000" fontAlgn="auto">
              <a:spcBef>
                <a:spcPct val="20000"/>
              </a:spcBef>
              <a:spcAft>
                <a:spcPts val="0"/>
              </a:spcAft>
              <a:buClr>
                <a:srgbClr val="7030A0"/>
              </a:buClr>
              <a:buSzPct val="85000"/>
              <a:buFont typeface="+mj-lt"/>
              <a:buAutoNum type="arabicParenR"/>
              <a:defRPr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целая часть от деления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32000" indent="504000" fontAlgn="auto">
              <a:spcBef>
                <a:spcPct val="20000"/>
              </a:spcBef>
              <a:spcAft>
                <a:spcPts val="0"/>
              </a:spcAft>
              <a:buClr>
                <a:srgbClr val="7030A0"/>
              </a:buClr>
              <a:buSzPct val="85000"/>
              <a:buFont typeface="+mj-lt"/>
              <a:buAutoNum type="arabicParenR"/>
              <a:defRPr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остаток от деления</a:t>
            </a:r>
          </a:p>
          <a:p>
            <a:pPr marL="432000" indent="504000" fontAlgn="auto">
              <a:spcBef>
                <a:spcPct val="20000"/>
              </a:spcBef>
              <a:spcAft>
                <a:spcPts val="0"/>
              </a:spcAft>
              <a:buClr>
                <a:srgbClr val="7030A0"/>
              </a:buClr>
              <a:buSzPct val="85000"/>
              <a:buFont typeface="+mj-lt"/>
              <a:buAutoNum type="arabicParenR"/>
              <a:defRPr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сложение и вычитание</a:t>
            </a:r>
          </a:p>
          <a:p>
            <a:pPr marL="432000" indent="504000" fontAlgn="auto">
              <a:spcBef>
                <a:spcPct val="20000"/>
              </a:spcBef>
              <a:spcAft>
                <a:spcPts val="0"/>
              </a:spcAft>
              <a:buClr>
                <a:srgbClr val="7030A0"/>
              </a:buClr>
              <a:buSzPct val="85000"/>
              <a:buFont typeface="Wingdings 2"/>
              <a:buChar char=""/>
              <a:defRPr/>
            </a:pP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indent="45720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Для изменения порядка выполнения операций  используются скобки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(операции в скобках выполняются первыми), например,</a:t>
            </a:r>
          </a:p>
          <a:p>
            <a:pPr indent="457200" algn="ctr" fontAlgn="auto">
              <a:spcBef>
                <a:spcPts val="1200"/>
              </a:spcBef>
              <a:spcAft>
                <a:spcPts val="1200"/>
              </a:spcAft>
              <a:defRPr/>
            </a:pP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=(АЗ+15)/В4,</a:t>
            </a:r>
          </a:p>
          <a:p>
            <a:pPr indent="457200" fontAlgn="auto">
              <a:spcBef>
                <a:spcPts val="1200"/>
              </a:spcBef>
              <a:spcAft>
                <a:spcPts val="1200"/>
              </a:spcAft>
              <a:defRPr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где А3, В4 – ссылки на ячейки, 15 – числовая константа.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36DDDF-F411-4D21-8F73-A4D139FE2F1E}" type="slidenum">
              <a:rPr lang="ru-RU" smtClean="0"/>
              <a:pPr>
                <a:defRPr/>
              </a:pPr>
              <a:t>24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36DDDF-F411-4D21-8F73-A4D139FE2F1E}" type="slidenum">
              <a:rPr lang="ru-RU" smtClean="0"/>
              <a:pPr>
                <a:defRPr/>
              </a:pPr>
              <a:t>25</a:t>
            </a:fld>
            <a:endParaRPr lang="ru-RU" dirty="0"/>
          </a:p>
        </p:txBody>
      </p:sp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428596" y="357166"/>
            <a:ext cx="828675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dirty="0" smtClean="0">
                <a:latin typeface="Georgia" pitchFamily="18" charset="0"/>
              </a:rPr>
              <a:t>Примеры</a:t>
            </a:r>
            <a:endParaRPr lang="ru-RU" dirty="0">
              <a:latin typeface="Georgia" pitchFamily="18" charset="0"/>
            </a:endParaRPr>
          </a:p>
          <a:p>
            <a:r>
              <a:rPr lang="ru-RU" b="1" dirty="0">
                <a:latin typeface="Georgia" pitchFamily="18" charset="0"/>
              </a:rPr>
              <a:t>А1 + А2</a:t>
            </a:r>
          </a:p>
          <a:p>
            <a:r>
              <a:rPr lang="ru-RU" b="1" dirty="0">
                <a:latin typeface="Georgia" pitchFamily="18" charset="0"/>
              </a:rPr>
              <a:t>А1 * А2</a:t>
            </a:r>
          </a:p>
          <a:p>
            <a:r>
              <a:rPr lang="ru-RU" b="1" dirty="0">
                <a:latin typeface="Georgia" pitchFamily="18" charset="0"/>
              </a:rPr>
              <a:t>А1 </a:t>
            </a:r>
            <a:r>
              <a:rPr lang="en-US" b="1" dirty="0">
                <a:latin typeface="Georgia" pitchFamily="18" charset="0"/>
              </a:rPr>
              <a:t>^</a:t>
            </a:r>
            <a:r>
              <a:rPr lang="ru-RU" b="1" dirty="0">
                <a:latin typeface="Georgia" pitchFamily="18" charset="0"/>
              </a:rPr>
              <a:t> А2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Правило копирования формул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0" y="1000108"/>
            <a:ext cx="9144000" cy="5286412"/>
          </a:xfrm>
        </p:spPr>
        <p:txBody>
          <a:bodyPr>
            <a:noAutofit/>
          </a:bodyPr>
          <a:lstStyle/>
          <a:p>
            <a:pPr marL="0" indent="355600">
              <a:buNone/>
              <a:defRPr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Для копирования формул:</a:t>
            </a:r>
          </a:p>
          <a:p>
            <a:pPr marL="0" indent="355600">
              <a:defRPr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сделать ячейку с формулой активной (текущей)</a:t>
            </a:r>
          </a:p>
          <a:p>
            <a:pPr marL="0" indent="355600">
              <a:defRPr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поставить курсор на квадратик в правом нижнем углу</a:t>
            </a:r>
          </a:p>
          <a:p>
            <a:pPr marL="0" indent="355600">
              <a:defRPr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когда курсор изменит свой вид (узкий крестик), нажать ЛКМ и протянуть мышью на нужные ячейки.</a:t>
            </a:r>
          </a:p>
          <a:p>
            <a:pPr marL="0" indent="355600">
              <a:defRPr/>
            </a:pP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355600">
              <a:buNone/>
              <a:defRPr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При копировании формул </a:t>
            </a:r>
            <a:r>
              <a:rPr lang="ru-RU" sz="2400" b="1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относительные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ссылки </a:t>
            </a:r>
            <a:r>
              <a:rPr lang="ru-RU" sz="2400" b="1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изменяются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в соответствии с новым положением вычисляемой ячейки (при копировании формул по вертикали изменяется номер строки, по горизонтали – имя столбца).</a:t>
            </a:r>
          </a:p>
          <a:p>
            <a:pPr marL="0" indent="355600" eaLnBrk="1" hangingPunct="1">
              <a:buNone/>
              <a:defRPr/>
            </a:pPr>
            <a:r>
              <a:rPr lang="ru-RU" sz="2400" b="1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Абсолютные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ссылки </a:t>
            </a:r>
            <a:r>
              <a:rPr lang="ru-RU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не </a:t>
            </a:r>
            <a:r>
              <a:rPr lang="ru-RU" sz="2400" b="1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изменяются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355600" eaLnBrk="1" hangingPunct="1">
              <a:buNone/>
              <a:defRPr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У смешанной ссылки </a:t>
            </a:r>
            <a:r>
              <a:rPr lang="ru-RU" sz="2400" b="1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изменяется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только </a:t>
            </a:r>
            <a:r>
              <a:rPr lang="ru-RU" sz="2400" b="1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одна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часть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(не отмеченная знаком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$)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50C50F-EAB3-4A86-9D0E-70891885DC7D}" type="slidenum">
              <a:rPr lang="ru-RU" smtClean="0"/>
              <a:pPr>
                <a:defRPr/>
              </a:pPr>
              <a:t>26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8834" y="428604"/>
            <a:ext cx="90351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u="sng" dirty="0" smtClean="0">
                <a:latin typeface="Arial" pitchFamily="34" charset="0"/>
                <a:cs typeface="Arial" pitchFamily="34" charset="0"/>
              </a:rPr>
              <a:t>Отображение формул в ячейках листа</a:t>
            </a:r>
            <a:endParaRPr lang="ru-RU" sz="3600" b="1" u="sng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1472" y="1785926"/>
            <a:ext cx="807249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4400" b="1" i="1" dirty="0" smtClean="0">
                <a:latin typeface="Arial" pitchFamily="34" charset="0"/>
                <a:cs typeface="Arial" pitchFamily="34" charset="0"/>
              </a:rPr>
              <a:t>Вкл.</a:t>
            </a:r>
            <a:r>
              <a:rPr lang="ru-RU" sz="4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4400" b="1" dirty="0" smtClean="0">
                <a:latin typeface="Arial" pitchFamily="34" charset="0"/>
                <a:cs typeface="Arial" pitchFamily="34" charset="0"/>
              </a:rPr>
              <a:t>Формулы </a:t>
            </a:r>
            <a:r>
              <a:rPr lang="en-US" sz="4400" b="1" dirty="0" smtClean="0">
                <a:latin typeface="Arial" pitchFamily="34" charset="0"/>
                <a:cs typeface="Arial" pitchFamily="34" charset="0"/>
              </a:rPr>
              <a:t>/</a:t>
            </a:r>
            <a:r>
              <a:rPr lang="ru-RU" sz="44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ru-RU" sz="4400" b="1" i="1" dirty="0" smtClean="0">
                <a:latin typeface="Arial" pitchFamily="34" charset="0"/>
                <a:cs typeface="Arial" pitchFamily="34" charset="0"/>
              </a:rPr>
              <a:t>кн.</a:t>
            </a:r>
            <a:r>
              <a:rPr lang="ru-RU" sz="4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4400" b="1" dirty="0" smtClean="0">
                <a:latin typeface="Arial" pitchFamily="34" charset="0"/>
                <a:cs typeface="Arial" pitchFamily="34" charset="0"/>
              </a:rPr>
              <a:t>Зависимости формул </a:t>
            </a:r>
            <a:r>
              <a:rPr lang="en-US" sz="4400" b="1" dirty="0" smtClean="0">
                <a:latin typeface="Arial" pitchFamily="34" charset="0"/>
                <a:cs typeface="Arial" pitchFamily="34" charset="0"/>
              </a:rPr>
              <a:t>/</a:t>
            </a:r>
            <a:endParaRPr lang="ru-RU" sz="4400" b="1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ru-RU" sz="4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4400" b="1" i="1" dirty="0" smtClean="0">
                <a:latin typeface="Arial" pitchFamily="34" charset="0"/>
                <a:cs typeface="Arial" pitchFamily="34" charset="0"/>
              </a:rPr>
              <a:t>кн.</a:t>
            </a:r>
            <a:r>
              <a:rPr lang="ru-RU" sz="4400" b="1" dirty="0" smtClean="0">
                <a:latin typeface="Arial" pitchFamily="34" charset="0"/>
                <a:cs typeface="Arial" pitchFamily="34" charset="0"/>
              </a:rPr>
              <a:t> Показать формулы</a:t>
            </a:r>
            <a:endParaRPr lang="ru-RU" sz="4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36DDDF-F411-4D21-8F73-A4D139FE2F1E}" type="slidenum">
              <a:rPr lang="ru-RU" smtClean="0"/>
              <a:pPr>
                <a:defRPr/>
              </a:pPr>
              <a:t>27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142852"/>
            <a:ext cx="8229600" cy="511156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ru-RU" sz="3600" b="1" u="sng" dirty="0" smtClean="0">
                <a:latin typeface="Times New Roman" pitchFamily="18" charset="0"/>
                <a:cs typeface="Times New Roman" pitchFamily="18" charset="0"/>
              </a:rPr>
              <a:t>Использование функций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142844" y="928670"/>
            <a:ext cx="9001156" cy="5715040"/>
          </a:xfrm>
        </p:spPr>
        <p:txBody>
          <a:bodyPr>
            <a:normAutofit lnSpcReduction="10000"/>
          </a:bodyPr>
          <a:lstStyle/>
          <a:p>
            <a:pPr marL="0" indent="355600" eaLnBrk="1" hangingPunct="1">
              <a:buNone/>
              <a:defRPr/>
            </a:pPr>
            <a:r>
              <a:rPr lang="ru-RU" sz="3600" b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Функции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позволяют производить сложные вычисления в электронных таблицах.</a:t>
            </a:r>
          </a:p>
          <a:p>
            <a:pPr marL="0" indent="355600" eaLnBrk="1" hangingPunct="1">
              <a:buNone/>
              <a:defRPr/>
            </a:pP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Excel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 имеется несколько видов встроенных функций:</a:t>
            </a:r>
          </a:p>
          <a:p>
            <a:pPr lvl="1" eaLnBrk="1" hangingPunct="1">
              <a:defRPr/>
            </a:pP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Математические;</a:t>
            </a:r>
          </a:p>
          <a:p>
            <a:pPr lvl="1" eaLnBrk="1" hangingPunct="1">
              <a:defRPr/>
            </a:pP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Статистические;</a:t>
            </a:r>
            <a:endParaRPr lang="en-US" sz="3600" b="1" dirty="0" smtClean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defRPr/>
            </a:pP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Финансовые;</a:t>
            </a:r>
          </a:p>
          <a:p>
            <a:pPr lvl="1" eaLnBrk="1" hangingPunct="1">
              <a:defRPr/>
            </a:pP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Дата и время;</a:t>
            </a:r>
          </a:p>
          <a:p>
            <a:pPr lvl="1" eaLnBrk="1" hangingPunct="1">
              <a:defRPr/>
            </a:pP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Логические и другие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50C50F-EAB3-4A86-9D0E-70891885DC7D}" type="slidenum">
              <a:rPr lang="ru-RU" smtClean="0"/>
              <a:pPr>
                <a:defRPr/>
              </a:pPr>
              <a:t>28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36DDDF-F411-4D21-8F73-A4D139FE2F1E}" type="slidenum">
              <a:rPr lang="ru-RU" smtClean="0"/>
              <a:pPr>
                <a:defRPr/>
              </a:pPr>
              <a:t>29</a:t>
            </a:fld>
            <a:endParaRPr lang="ru-RU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0" y="0"/>
            <a:ext cx="9144000" cy="6357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R="0" lvl="0" indent="263525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ru-RU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Функцию можно набрать вручную в формуле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ru-RU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или</a:t>
            </a:r>
            <a:r>
              <a:rPr kumimoji="0" lang="ru-RU" sz="3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ru-RU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использовать </a:t>
            </a:r>
            <a:r>
              <a:rPr kumimoji="0" lang="ru-RU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Мастер функций, </a:t>
            </a:r>
            <a:r>
              <a:rPr kumimoji="0" lang="ru-RU" sz="3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который вызывается:</a:t>
            </a:r>
          </a:p>
          <a:p>
            <a:pPr marR="0" lvl="0" indent="4572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1 способ: </a:t>
            </a:r>
          </a:p>
          <a:p>
            <a:pPr marR="0" lvl="0" indent="4572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600" b="1" i="0" u="none" strike="noStrike" kern="1200" cap="none" spc="0" normalizeH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ru-RU" sz="36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Вкл.</a:t>
            </a:r>
            <a:r>
              <a:rPr kumimoji="0" lang="ru-RU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ru-RU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Главная</a:t>
            </a:r>
            <a:r>
              <a:rPr kumimoji="0" lang="ru-RU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/</a:t>
            </a:r>
            <a:r>
              <a:rPr kumimoji="0" lang="ru-RU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ru-RU" sz="36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гр.</a:t>
            </a:r>
            <a:r>
              <a:rPr kumimoji="0" lang="ru-RU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ru-RU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Редактирование </a:t>
            </a: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/</a:t>
            </a:r>
            <a:r>
              <a:rPr kumimoji="0" lang="ru-RU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ru-RU" sz="36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кн.</a:t>
            </a:r>
            <a:r>
              <a:rPr kumimoji="0" lang="ru-RU" sz="36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С</a:t>
            </a:r>
            <a:r>
              <a:rPr kumimoji="0" lang="ru-RU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умма </a:t>
            </a: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/</a:t>
            </a:r>
            <a:r>
              <a:rPr kumimoji="0" lang="ru-RU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ru-RU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Другие функции</a:t>
            </a:r>
          </a:p>
          <a:p>
            <a:pPr lvl="0" indent="457200" fontAlgn="auto">
              <a:spcBef>
                <a:spcPts val="600"/>
              </a:spcBef>
              <a:spcAft>
                <a:spcPts val="0"/>
              </a:spcAft>
              <a:defRPr/>
            </a:pPr>
            <a:endParaRPr lang="en-US" sz="1000" b="1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indent="457200" fontAlgn="auto">
              <a:spcBef>
                <a:spcPts val="600"/>
              </a:spcBef>
              <a:spcAft>
                <a:spcPts val="0"/>
              </a:spcAft>
              <a:defRPr/>
            </a:pPr>
            <a:r>
              <a:rPr lang="ru-RU" sz="36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2 способ:</a:t>
            </a:r>
          </a:p>
          <a:p>
            <a:pPr lvl="0" indent="457200" fontAlgn="auto">
              <a:spcBef>
                <a:spcPts val="600"/>
              </a:spcBef>
              <a:spcAft>
                <a:spcPts val="0"/>
              </a:spcAft>
              <a:defRPr/>
            </a:pPr>
            <a:r>
              <a:rPr lang="ru-RU" sz="3600" b="1" i="1" dirty="0" smtClean="0">
                <a:latin typeface="Times New Roman" pitchFamily="18" charset="0"/>
                <a:cs typeface="Times New Roman" pitchFamily="18" charset="0"/>
              </a:rPr>
              <a:t>кн.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Вставить функцию (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находится в строке формул и на </a:t>
            </a:r>
            <a:r>
              <a:rPr lang="ru-RU" sz="3600" i="1" dirty="0" smtClean="0">
                <a:latin typeface="Times New Roman" pitchFamily="18" charset="0"/>
                <a:cs typeface="Times New Roman" pitchFamily="18" charset="0"/>
              </a:rPr>
              <a:t>вкладке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Формулы).</a:t>
            </a:r>
          </a:p>
          <a:p>
            <a:pPr indent="457200" fontAlgn="auto">
              <a:spcBef>
                <a:spcPts val="600"/>
              </a:spcBef>
              <a:spcAft>
                <a:spcPts val="0"/>
              </a:spcAft>
              <a:defRPr/>
            </a:pPr>
            <a:endParaRPr lang="en-US" sz="1000" b="1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457200" fontAlgn="auto">
              <a:spcBef>
                <a:spcPts val="600"/>
              </a:spcBef>
              <a:spcAft>
                <a:spcPts val="0"/>
              </a:spcAft>
              <a:defRPr/>
            </a:pPr>
            <a:r>
              <a:rPr lang="ru-RU" sz="36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3 способ: </a:t>
            </a:r>
            <a:r>
              <a:rPr lang="en-US" sz="36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Shift + F3</a:t>
            </a:r>
            <a:endParaRPr lang="ru-RU" sz="36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indent="4572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ru-RU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R="0" lvl="0" indent="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R="0" lvl="0" indent="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R="0" lvl="0" indent="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R="0" lvl="0" indent="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ru-RU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Box 3"/>
          <p:cNvSpPr txBox="1">
            <a:spLocks noChangeArrowheads="1"/>
          </p:cNvSpPr>
          <p:nvPr/>
        </p:nvSpPr>
        <p:spPr bwMode="auto">
          <a:xfrm>
            <a:off x="3643306" y="0"/>
            <a:ext cx="25971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Microsoft Excel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387" name="TextBox 4"/>
          <p:cNvSpPr txBox="1">
            <a:spLocks noChangeArrowheads="1"/>
          </p:cNvSpPr>
          <p:nvPr/>
        </p:nvSpPr>
        <p:spPr bwMode="auto">
          <a:xfrm>
            <a:off x="214282" y="571480"/>
            <a:ext cx="8786812" cy="594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457200" algn="just">
              <a:spcAft>
                <a:spcPts val="600"/>
              </a:spcAft>
            </a:pP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Excel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приложение,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позволяющее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c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помощью электронных таблиц анализировать данные, и выполнять вычисления, работать со списками. Оно упрощает доступ и анализ деловой информации, хранящейся на персональном компьютере, в сети и на веб-страницах.</a:t>
            </a:r>
          </a:p>
          <a:p>
            <a:pPr indent="457200" algn="just">
              <a:spcAft>
                <a:spcPts val="600"/>
              </a:spcAft>
            </a:pP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Электронная таблица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2000" b="1" i="1" dirty="0">
                <a:latin typeface="Times New Roman" pitchFamily="18" charset="0"/>
                <a:cs typeface="Times New Roman" pitchFamily="18" charset="0"/>
              </a:rPr>
              <a:t>табличный процессор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) – программа, используемая для отображения и обработки данных.</a:t>
            </a:r>
          </a:p>
          <a:p>
            <a:pPr indent="457200" algn="just">
              <a:spcAft>
                <a:spcPts val="600"/>
              </a:spcAft>
            </a:pP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Microsoft 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Excel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применяется при решении планово-экономических, финансовых,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технико-экономических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и инженерных задач, при выполнении бухгалтерского и банковского учета, для статистической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обработки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информации, для анализа данных и прогнозирования проектов, при заполнении налоговых деклараций.</a:t>
            </a:r>
          </a:p>
          <a:p>
            <a:pPr indent="457200" algn="just">
              <a:spcAft>
                <a:spcPts val="600"/>
              </a:spcAft>
            </a:pP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Электронная таблица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– прямоугольная матрица, разделенная на столбцы и строки, в которой могут храниться различные данные: тексты, числа, даты, результаты  выполнения арифметических, логических или других операций над исходной информацией.</a:t>
            </a:r>
          </a:p>
          <a:p>
            <a:pPr indent="457200" algn="just"/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Главное достоинство электронных таблиц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– автоматический пересчет данных по ранее заданным формулам и обновление диаграмм при изменении значения, хранящегося в ячейке.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36DDDF-F411-4D21-8F73-A4D139FE2F1E}" type="slidenum">
              <a:rPr lang="ru-RU" smtClean="0"/>
              <a:pPr>
                <a:defRPr/>
              </a:pPr>
              <a:t>3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dirty="0">
              <a:latin typeface="Georgia" pitchFamily="18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DDF97A-D91F-4399-907A-1A0D4BD29043}" type="slidenum">
              <a:rPr lang="ru-RU" smtClean="0"/>
              <a:pPr>
                <a:defRPr/>
              </a:pPr>
              <a:t>30</a:t>
            </a:fld>
            <a:endParaRPr lang="ru-RU" dirty="0"/>
          </a:p>
        </p:txBody>
      </p:sp>
      <p:sp>
        <p:nvSpPr>
          <p:cNvPr id="2053" name="Rectangle 8"/>
          <p:cNvSpPr>
            <a:spLocks noChangeArrowheads="1"/>
          </p:cNvSpPr>
          <p:nvPr/>
        </p:nvSpPr>
        <p:spPr bwMode="auto">
          <a:xfrm>
            <a:off x="3571868" y="928670"/>
            <a:ext cx="489743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4000" b="1" dirty="0" smtClean="0">
                <a:latin typeface="Georgia" pitchFamily="18" charset="0"/>
              </a:rPr>
              <a:t>Автосумма</a:t>
            </a:r>
            <a:endParaRPr lang="ru-RU" sz="4000" b="1" dirty="0">
              <a:latin typeface="Georgia" pitchFamily="18" charset="0"/>
            </a:endParaRPr>
          </a:p>
        </p:txBody>
      </p:sp>
      <p:sp>
        <p:nvSpPr>
          <p:cNvPr id="2054" name="Text Box 9"/>
          <p:cNvSpPr txBox="1">
            <a:spLocks noChangeArrowheads="1"/>
          </p:cNvSpPr>
          <p:nvPr/>
        </p:nvSpPr>
        <p:spPr bwMode="auto">
          <a:xfrm>
            <a:off x="2857488" y="4429132"/>
            <a:ext cx="538638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4000" b="1" dirty="0">
                <a:latin typeface="Georgia" pitchFamily="18" charset="0"/>
              </a:rPr>
              <a:t>Вставка функции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/>
          <a:srcRect t="6054" r="94825" b="82960"/>
          <a:stretch>
            <a:fillRect/>
          </a:stretch>
        </p:blipFill>
        <p:spPr bwMode="auto">
          <a:xfrm>
            <a:off x="642910" y="3143248"/>
            <a:ext cx="1643074" cy="2790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3">
            <a:lum contrast="20000"/>
          </a:blip>
          <a:srcRect l="84654" t="6054" r="11956" b="90650"/>
          <a:stretch>
            <a:fillRect/>
          </a:stretch>
        </p:blipFill>
        <p:spPr bwMode="auto">
          <a:xfrm>
            <a:off x="428596" y="285728"/>
            <a:ext cx="2204373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7"/>
          <p:cNvSpPr txBox="1">
            <a:spLocks/>
          </p:cNvSpPr>
          <p:nvPr/>
        </p:nvSpPr>
        <p:spPr>
          <a:xfrm>
            <a:off x="301625" y="228600"/>
            <a:ext cx="8534400" cy="758825"/>
          </a:xfrm>
          <a:prstGeom prst="rect">
            <a:avLst/>
          </a:prstGeo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ru-RU" sz="36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>Мастер функций</a:t>
            </a:r>
            <a:endParaRPr lang="ru-RU" sz="3600" b="1" dirty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1000108"/>
            <a:ext cx="6357982" cy="4989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36DDDF-F411-4D21-8F73-A4D139FE2F1E}" type="slidenum">
              <a:rPr lang="ru-RU" smtClean="0"/>
              <a:pPr>
                <a:defRPr/>
              </a:pPr>
              <a:t>31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4" name="Заголовок 7"/>
          <p:cNvSpPr txBox="1">
            <a:spLocks/>
          </p:cNvSpPr>
          <p:nvPr/>
        </p:nvSpPr>
        <p:spPr>
          <a:xfrm>
            <a:off x="301625" y="228600"/>
            <a:ext cx="8534400" cy="758825"/>
          </a:xfrm>
          <a:prstGeom prst="rect">
            <a:avLst/>
          </a:prstGeo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ru-RU" sz="36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>Вставка функции ЕСЛИ</a:t>
            </a:r>
            <a:endParaRPr lang="ru-RU" sz="3600" b="1" dirty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36DDDF-F411-4D21-8F73-A4D139FE2F1E}" type="slidenum">
              <a:rPr lang="ru-RU" smtClean="0"/>
              <a:pPr>
                <a:defRPr/>
              </a:pPr>
              <a:t>32</a:t>
            </a:fld>
            <a:endParaRPr lang="ru-RU" dirty="0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1137" y="1357298"/>
            <a:ext cx="8730085" cy="392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36DDDF-F411-4D21-8F73-A4D139FE2F1E}" type="slidenum">
              <a:rPr lang="ru-RU" smtClean="0"/>
              <a:pPr>
                <a:defRPr/>
              </a:pPr>
              <a:t>33</a:t>
            </a:fld>
            <a:endParaRPr lang="ru-RU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57158" y="214290"/>
            <a:ext cx="8229600" cy="785818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4000" b="1" u="sng" dirty="0" smtClean="0">
                <a:latin typeface="Arial" pitchFamily="34" charset="0"/>
                <a:ea typeface="+mj-ea"/>
                <a:cs typeface="Arial" pitchFamily="34" charset="0"/>
              </a:rPr>
              <a:t>Основные </a:t>
            </a:r>
            <a:r>
              <a:rPr kumimoji="0" lang="ru-RU" sz="40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функции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5720" y="1000108"/>
            <a:ext cx="5650586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СУММ(</a:t>
            </a:r>
            <a:r>
              <a:rPr lang="en-US" sz="2400" dirty="0" smtClean="0"/>
              <a:t>x; y;</a:t>
            </a:r>
            <a:r>
              <a:rPr lang="ru-RU" sz="2400" dirty="0" smtClean="0"/>
              <a:t>…)  -    </a:t>
            </a:r>
            <a:r>
              <a:rPr lang="en-US" sz="2400" dirty="0" smtClean="0"/>
              <a:t>c</a:t>
            </a:r>
            <a:r>
              <a:rPr lang="ru-RU" sz="2400" dirty="0" err="1" smtClean="0"/>
              <a:t>умма</a:t>
            </a:r>
            <a:r>
              <a:rPr lang="en-US" sz="2400" dirty="0" smtClean="0"/>
              <a:t> </a:t>
            </a:r>
            <a:r>
              <a:rPr lang="ru-RU" sz="2400" dirty="0" smtClean="0"/>
              <a:t>чисел </a:t>
            </a:r>
            <a:r>
              <a:rPr lang="en-US" sz="2400" dirty="0" smtClean="0"/>
              <a:t>x</a:t>
            </a:r>
            <a:r>
              <a:rPr lang="ru-RU" sz="2400" dirty="0" smtClean="0"/>
              <a:t>, у</a:t>
            </a:r>
          </a:p>
          <a:p>
            <a:r>
              <a:rPr lang="ru-RU" sz="2400" dirty="0" smtClean="0"/>
              <a:t>МИН(</a:t>
            </a:r>
            <a:r>
              <a:rPr lang="en-US" sz="2400" dirty="0" smtClean="0"/>
              <a:t>x; y;</a:t>
            </a:r>
            <a:r>
              <a:rPr lang="ru-RU" sz="2400" dirty="0" smtClean="0"/>
              <a:t>… )         минимум</a:t>
            </a:r>
          </a:p>
          <a:p>
            <a:r>
              <a:rPr lang="ru-RU" sz="2400" dirty="0" smtClean="0"/>
              <a:t>МАКС(</a:t>
            </a:r>
            <a:r>
              <a:rPr lang="en-US" sz="2400" dirty="0" smtClean="0"/>
              <a:t>x; y;</a:t>
            </a:r>
            <a:r>
              <a:rPr lang="ru-RU" sz="2400" dirty="0" smtClean="0"/>
              <a:t>…  )        максимум</a:t>
            </a:r>
          </a:p>
          <a:p>
            <a:r>
              <a:rPr lang="ru-RU" sz="2400" dirty="0" smtClean="0"/>
              <a:t>СРЗНАЧ(</a:t>
            </a:r>
            <a:r>
              <a:rPr lang="en-US" sz="2400" dirty="0" smtClean="0"/>
              <a:t>x; y;</a:t>
            </a:r>
            <a:r>
              <a:rPr lang="ru-RU" sz="2400" dirty="0" smtClean="0"/>
              <a:t>…   )    среднее</a:t>
            </a:r>
            <a:endParaRPr lang="en-US" sz="2400" dirty="0" smtClean="0"/>
          </a:p>
          <a:p>
            <a:r>
              <a:rPr lang="ru-RU" sz="2400" dirty="0" smtClean="0"/>
              <a:t>Корень(</a:t>
            </a:r>
            <a:r>
              <a:rPr lang="en-US" sz="2400" dirty="0" smtClean="0"/>
              <a:t>x</a:t>
            </a:r>
            <a:r>
              <a:rPr lang="ru-RU" sz="2400" dirty="0" smtClean="0"/>
              <a:t>) – </a:t>
            </a:r>
          </a:p>
          <a:p>
            <a:r>
              <a:rPr lang="en-US" sz="2400" dirty="0" smtClean="0"/>
              <a:t>ABS</a:t>
            </a:r>
            <a:r>
              <a:rPr lang="ru-RU" sz="2400" dirty="0" smtClean="0"/>
              <a:t>(</a:t>
            </a:r>
            <a:r>
              <a:rPr lang="en-US" sz="2400" dirty="0" smtClean="0"/>
              <a:t>x</a:t>
            </a:r>
            <a:r>
              <a:rPr lang="ru-RU" sz="2400" dirty="0" smtClean="0"/>
              <a:t>) – модуль </a:t>
            </a:r>
            <a:r>
              <a:rPr lang="ru-RU" sz="2400" dirty="0" err="1" smtClean="0"/>
              <a:t>х</a:t>
            </a:r>
            <a:endParaRPr lang="ru-RU" sz="2400" dirty="0" smtClean="0"/>
          </a:p>
          <a:p>
            <a:r>
              <a:rPr lang="en-US" sz="2400" dirty="0" smtClean="0"/>
              <a:t>Sin(x),  Cos(x),  Tan(x)</a:t>
            </a:r>
          </a:p>
          <a:p>
            <a:r>
              <a:rPr lang="en-US" sz="2400" dirty="0" err="1" smtClean="0"/>
              <a:t>Acos</a:t>
            </a:r>
            <a:r>
              <a:rPr lang="en-US" sz="2400" dirty="0" smtClean="0"/>
              <a:t>(x), </a:t>
            </a:r>
            <a:r>
              <a:rPr lang="en-US" sz="2400" dirty="0" err="1" smtClean="0"/>
              <a:t>Asin</a:t>
            </a:r>
            <a:r>
              <a:rPr lang="en-US" sz="2400" dirty="0" smtClean="0"/>
              <a:t>(x), </a:t>
            </a:r>
            <a:r>
              <a:rPr lang="en-US" sz="2400" dirty="0" err="1" smtClean="0"/>
              <a:t>Atan</a:t>
            </a:r>
            <a:r>
              <a:rPr lang="en-US" sz="2400" dirty="0" smtClean="0"/>
              <a:t>(x)</a:t>
            </a:r>
          </a:p>
          <a:p>
            <a:r>
              <a:rPr lang="en-US" sz="2400" dirty="0" err="1" smtClean="0"/>
              <a:t>Ln</a:t>
            </a:r>
            <a:r>
              <a:rPr lang="en-US" sz="2400" dirty="0" smtClean="0"/>
              <a:t>(x) – </a:t>
            </a:r>
            <a:r>
              <a:rPr lang="ru-RU" sz="2400" dirty="0" smtClean="0"/>
              <a:t>натуральный логарифм</a:t>
            </a:r>
          </a:p>
          <a:p>
            <a:r>
              <a:rPr lang="en-US" sz="2400" dirty="0" smtClean="0"/>
              <a:t>Log(x, y) </a:t>
            </a:r>
            <a:r>
              <a:rPr lang="ru-RU" sz="2400" dirty="0" smtClean="0"/>
              <a:t>- логарифм </a:t>
            </a:r>
            <a:r>
              <a:rPr lang="en-US" sz="2400" dirty="0" smtClean="0"/>
              <a:t>x</a:t>
            </a:r>
            <a:r>
              <a:rPr lang="ru-RU" sz="2400" dirty="0" smtClean="0"/>
              <a:t> по основанию у</a:t>
            </a:r>
            <a:endParaRPr lang="en-US" sz="2400" dirty="0" smtClean="0"/>
          </a:p>
          <a:p>
            <a:r>
              <a:rPr lang="en-US" sz="2400" dirty="0" smtClean="0"/>
              <a:t>Log10(x)</a:t>
            </a:r>
            <a:r>
              <a:rPr lang="ru-RU" sz="2400" dirty="0" smtClean="0"/>
              <a:t> – десятичный логарифм </a:t>
            </a:r>
            <a:r>
              <a:rPr lang="en-US" sz="2400" dirty="0" smtClean="0"/>
              <a:t>x</a:t>
            </a:r>
            <a:endParaRPr lang="ru-RU" sz="2400" dirty="0" smtClean="0"/>
          </a:p>
          <a:p>
            <a:r>
              <a:rPr lang="en-US" sz="2400" dirty="0" smtClean="0"/>
              <a:t>EXP(x</a:t>
            </a:r>
            <a:r>
              <a:rPr lang="ru-RU" sz="2400" dirty="0" smtClean="0"/>
              <a:t>) – (</a:t>
            </a:r>
            <a:r>
              <a:rPr lang="ru-RU" sz="2400" smtClean="0"/>
              <a:t>экспонента </a:t>
            </a:r>
            <a:r>
              <a:rPr lang="en-US" sz="2400" smtClean="0"/>
              <a:t>x</a:t>
            </a:r>
            <a:r>
              <a:rPr lang="ru-RU" sz="2400" smtClean="0"/>
              <a:t> </a:t>
            </a:r>
            <a:r>
              <a:rPr lang="ru-RU" sz="2400" dirty="0" smtClean="0"/>
              <a:t>- </a:t>
            </a:r>
            <a:r>
              <a:rPr lang="en-US" sz="2400" dirty="0" smtClean="0"/>
              <a:t> e</a:t>
            </a:r>
            <a:r>
              <a:rPr lang="en-US" sz="2400" baseline="30000" dirty="0" smtClean="0"/>
              <a:t>x</a:t>
            </a:r>
            <a:endParaRPr lang="ru-RU" sz="2400" baseline="30000" dirty="0" smtClean="0"/>
          </a:p>
          <a:p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36DDDF-F411-4D21-8F73-A4D139FE2F1E}" type="slidenum">
              <a:rPr lang="ru-RU" smtClean="0"/>
              <a:pPr>
                <a:defRPr/>
              </a:pPr>
              <a:t>34</a:t>
            </a:fld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14282" y="500042"/>
            <a:ext cx="83582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 smtClean="0">
                <a:latin typeface="Times New Roman" pitchFamily="18" charset="0"/>
                <a:cs typeface="Times New Roman" pitchFamily="18" charset="0"/>
              </a:rPr>
              <a:t>Аргументы функций разделяются точкой с запятой ( </a:t>
            </a:r>
            <a:r>
              <a:rPr lang="en-US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ru-RU" sz="4000" b="1" dirty="0" smtClean="0">
                <a:latin typeface="Times New Roman" pitchFamily="18" charset="0"/>
                <a:cs typeface="Times New Roman" pitchFamily="18" charset="0"/>
              </a:rPr>
              <a:t> )   </a:t>
            </a:r>
            <a:endParaRPr lang="ru-RU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7488" y="2143116"/>
            <a:ext cx="31432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Примеры</a:t>
            </a:r>
            <a:endParaRPr lang="ru-RU" sz="4000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2844" y="2928934"/>
            <a:ext cx="871543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СУММ(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A2:B4)  - 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один аргумент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диапазон ячеек</a:t>
            </a:r>
          </a:p>
          <a:p>
            <a:endParaRPr lang="ru-RU" sz="36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СУММ(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A2; B4; C6)  - 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три аргумента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отдельные ячейки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7885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642918"/>
            <a:ext cx="8929718" cy="6215082"/>
          </a:xfrm>
        </p:spPr>
        <p:txBody>
          <a:bodyPr>
            <a:normAutofit fontScale="92500" lnSpcReduction="10000"/>
          </a:bodyPr>
          <a:lstStyle/>
          <a:p>
            <a:pPr algn="ctr" eaLnBrk="1" hangingPunct="1">
              <a:buFont typeface="Wingdings 2" pitchFamily="18" charset="2"/>
              <a:buNone/>
            </a:pPr>
            <a:r>
              <a:rPr lang="ru-RU" sz="3500" b="1" u="sng" dirty="0" smtClean="0">
                <a:latin typeface="Times New Roman" pitchFamily="18" charset="0"/>
                <a:cs typeface="Times New Roman" pitchFamily="18" charset="0"/>
              </a:rPr>
              <a:t>Функция</a:t>
            </a:r>
            <a:r>
              <a:rPr lang="ru-RU" sz="3500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500" b="1" u="sng" dirty="0" smtClean="0">
                <a:latin typeface="Times New Roman" pitchFamily="18" charset="0"/>
                <a:cs typeface="Times New Roman" pitchFamily="18" charset="0"/>
              </a:rPr>
              <a:t>ЕСЛИ</a:t>
            </a:r>
            <a:endParaRPr lang="ru-RU" sz="3500" u="sng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355600">
              <a:lnSpc>
                <a:spcPct val="120000"/>
              </a:lnSpc>
              <a:buNone/>
            </a:pPr>
            <a:r>
              <a:rPr lang="ru-RU" sz="3500" b="1" dirty="0" smtClean="0">
                <a:latin typeface="Times New Roman" pitchFamily="18" charset="0"/>
                <a:cs typeface="Times New Roman" pitchFamily="18" charset="0"/>
              </a:rPr>
              <a:t>ЕСЛИ(условие;</a:t>
            </a:r>
            <a:r>
              <a:rPr lang="ru-RU" sz="3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500" b="1" dirty="0" smtClean="0">
                <a:latin typeface="Times New Roman" pitchFamily="18" charset="0"/>
                <a:cs typeface="Times New Roman" pitchFamily="18" charset="0"/>
              </a:rPr>
              <a:t>знач_истина;</a:t>
            </a:r>
            <a:r>
              <a:rPr lang="ru-RU" sz="3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500" b="1" dirty="0" smtClean="0">
                <a:latin typeface="Times New Roman" pitchFamily="18" charset="0"/>
                <a:cs typeface="Times New Roman" pitchFamily="18" charset="0"/>
              </a:rPr>
              <a:t>знач_ложь) </a:t>
            </a:r>
            <a:r>
              <a:rPr lang="ru-RU" sz="3500" dirty="0" smtClean="0"/>
              <a:t>– </a:t>
            </a:r>
            <a:r>
              <a:rPr lang="ru-RU" sz="3500" dirty="0" smtClean="0">
                <a:latin typeface="Times New Roman" pitchFamily="18" charset="0"/>
                <a:cs typeface="Times New Roman" pitchFamily="18" charset="0"/>
              </a:rPr>
              <a:t>вычисляет значения в зависимости от выполнения условия </a:t>
            </a:r>
          </a:p>
          <a:p>
            <a:pPr marL="0" indent="355600" algn="ctr">
              <a:lnSpc>
                <a:spcPct val="120000"/>
              </a:lnSpc>
              <a:buNone/>
            </a:pPr>
            <a:r>
              <a:rPr lang="ru-RU" sz="35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Примеры</a:t>
            </a:r>
          </a:p>
          <a:p>
            <a:pPr eaLnBrk="1" hangingPunct="1">
              <a:buFont typeface="Wingdings 2" pitchFamily="18" charset="2"/>
              <a:buNone/>
            </a:pPr>
            <a:r>
              <a:rPr lang="ru-RU" sz="3500" dirty="0" smtClean="0">
                <a:latin typeface="Times New Roman" pitchFamily="18" charset="0"/>
                <a:cs typeface="Times New Roman" pitchFamily="18" charset="0"/>
              </a:rPr>
              <a:t>1.  в ячейке А</a:t>
            </a:r>
            <a:r>
              <a:rPr lang="en-US" sz="35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sz="3500" dirty="0" smtClean="0">
                <a:latin typeface="Times New Roman" pitchFamily="18" charset="0"/>
                <a:cs typeface="Times New Roman" pitchFamily="18" charset="0"/>
              </a:rPr>
              <a:t> число 5, в </a:t>
            </a:r>
            <a:r>
              <a:rPr lang="en-US" sz="3500" dirty="0" smtClean="0">
                <a:latin typeface="Times New Roman" pitchFamily="18" charset="0"/>
                <a:cs typeface="Times New Roman" pitchFamily="18" charset="0"/>
              </a:rPr>
              <a:t>B1 - </a:t>
            </a:r>
            <a:r>
              <a:rPr lang="ru-RU" sz="3500" dirty="0" smtClean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sz="35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u-RU" sz="350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Wingdings 2" pitchFamily="18" charset="2"/>
              <a:buNone/>
            </a:pPr>
            <a:r>
              <a:rPr lang="ru-RU" sz="3500" b="1" dirty="0" smtClean="0">
                <a:latin typeface="Times New Roman" pitchFamily="18" charset="0"/>
                <a:cs typeface="Times New Roman" pitchFamily="18" charset="0"/>
              </a:rPr>
              <a:t>=ЕСЛИ(</a:t>
            </a:r>
            <a:r>
              <a:rPr lang="en-US" sz="3500" b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ru-RU" sz="3500" b="1" dirty="0" smtClean="0">
                <a:latin typeface="Times New Roman" pitchFamily="18" charset="0"/>
                <a:cs typeface="Times New Roman" pitchFamily="18" charset="0"/>
              </a:rPr>
              <a:t>1+</a:t>
            </a:r>
            <a:r>
              <a:rPr lang="en-US" sz="3500" b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sz="3500" b="1" dirty="0" smtClean="0">
                <a:latin typeface="Times New Roman" pitchFamily="18" charset="0"/>
                <a:cs typeface="Times New Roman" pitchFamily="18" charset="0"/>
              </a:rPr>
              <a:t>1&gt;10;  0;  </a:t>
            </a:r>
            <a:r>
              <a:rPr lang="en-US" sz="3500" b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ru-RU" sz="3500" b="1" dirty="0" smtClean="0">
                <a:latin typeface="Times New Roman" pitchFamily="18" charset="0"/>
                <a:cs typeface="Times New Roman" pitchFamily="18" charset="0"/>
              </a:rPr>
              <a:t>1-</a:t>
            </a:r>
            <a:r>
              <a:rPr lang="en-US" sz="3500" b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sz="3500" b="1" dirty="0" smtClean="0">
                <a:latin typeface="Times New Roman" pitchFamily="18" charset="0"/>
                <a:cs typeface="Times New Roman" pitchFamily="18" charset="0"/>
              </a:rPr>
              <a:t>1)</a:t>
            </a:r>
            <a:r>
              <a:rPr lang="ru-RU" sz="3500" dirty="0" smtClean="0">
                <a:latin typeface="Times New Roman" pitchFamily="18" charset="0"/>
                <a:cs typeface="Times New Roman" pitchFamily="18" charset="0"/>
              </a:rPr>
              <a:t>  - результат вычисления по формуле </a:t>
            </a:r>
            <a:r>
              <a:rPr lang="ru-RU" sz="3500" b="1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ru-RU" sz="35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r>
              <a:rPr lang="ru-RU" sz="3500" dirty="0" smtClean="0">
                <a:latin typeface="Times New Roman" pitchFamily="18" charset="0"/>
                <a:cs typeface="Times New Roman" pitchFamily="18" charset="0"/>
              </a:rPr>
              <a:t>2.  в ячейке А</a:t>
            </a:r>
            <a:r>
              <a:rPr lang="en-US" sz="35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sz="3500" dirty="0" smtClean="0">
                <a:latin typeface="Times New Roman" pitchFamily="18" charset="0"/>
                <a:cs typeface="Times New Roman" pitchFamily="18" charset="0"/>
              </a:rPr>
              <a:t> число </a:t>
            </a:r>
            <a:r>
              <a:rPr lang="en-US" sz="3500" dirty="0" smtClean="0"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ru-RU" sz="3500" dirty="0" smtClean="0">
                <a:latin typeface="Times New Roman" pitchFamily="18" charset="0"/>
                <a:cs typeface="Times New Roman" pitchFamily="18" charset="0"/>
              </a:rPr>
              <a:t>, в </a:t>
            </a:r>
            <a:r>
              <a:rPr lang="en-US" sz="3500" dirty="0" smtClean="0">
                <a:latin typeface="Times New Roman" pitchFamily="18" charset="0"/>
                <a:cs typeface="Times New Roman" pitchFamily="18" charset="0"/>
              </a:rPr>
              <a:t>B1 - </a:t>
            </a:r>
            <a:r>
              <a:rPr lang="ru-RU" sz="3500" dirty="0" smtClean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sz="35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u-RU" sz="35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u-RU" sz="3500" b="1" dirty="0" smtClean="0">
                <a:latin typeface="Times New Roman" pitchFamily="18" charset="0"/>
                <a:cs typeface="Times New Roman" pitchFamily="18" charset="0"/>
              </a:rPr>
              <a:t>=ЕСЛИ(</a:t>
            </a:r>
            <a:r>
              <a:rPr lang="en-US" sz="3500" b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ru-RU" sz="3500" b="1" dirty="0" smtClean="0">
                <a:latin typeface="Times New Roman" pitchFamily="18" charset="0"/>
                <a:cs typeface="Times New Roman" pitchFamily="18" charset="0"/>
              </a:rPr>
              <a:t>1-</a:t>
            </a:r>
            <a:r>
              <a:rPr lang="en-US" sz="3500" b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sz="3500" b="1" dirty="0" smtClean="0">
                <a:latin typeface="Times New Roman" pitchFamily="18" charset="0"/>
                <a:cs typeface="Times New Roman" pitchFamily="18" charset="0"/>
              </a:rPr>
              <a:t>1&gt;10;  </a:t>
            </a:r>
            <a:r>
              <a:rPr lang="en-US" sz="3500" b="1" dirty="0" smtClean="0">
                <a:latin typeface="Times New Roman" pitchFamily="18" charset="0"/>
                <a:cs typeface="Times New Roman" pitchFamily="18" charset="0"/>
              </a:rPr>
              <a:t>A1*0,1</a:t>
            </a:r>
            <a:r>
              <a:rPr lang="ru-RU" sz="3500" b="1" dirty="0" smtClean="0">
                <a:latin typeface="Times New Roman" pitchFamily="18" charset="0"/>
                <a:cs typeface="Times New Roman" pitchFamily="18" charset="0"/>
              </a:rPr>
              <a:t>;  </a:t>
            </a:r>
            <a:r>
              <a:rPr lang="en-US" sz="3500" b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ru-RU" sz="3500" b="1" dirty="0" smtClean="0">
                <a:latin typeface="Times New Roman" pitchFamily="18" charset="0"/>
                <a:cs typeface="Times New Roman" pitchFamily="18" charset="0"/>
              </a:rPr>
              <a:t>1-</a:t>
            </a:r>
            <a:r>
              <a:rPr lang="en-US" sz="3500" b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sz="3500" b="1" dirty="0" smtClean="0">
                <a:latin typeface="Times New Roman" pitchFamily="18" charset="0"/>
                <a:cs typeface="Times New Roman" pitchFamily="18" charset="0"/>
              </a:rPr>
              <a:t>1)</a:t>
            </a:r>
            <a:r>
              <a:rPr lang="ru-RU" sz="3500" dirty="0" smtClean="0">
                <a:latin typeface="Times New Roman" pitchFamily="18" charset="0"/>
                <a:cs typeface="Times New Roman" pitchFamily="18" charset="0"/>
              </a:rPr>
              <a:t>  - результат вычисления по формуле </a:t>
            </a:r>
            <a:r>
              <a:rPr lang="en-US" sz="3500" b="1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ru-RU" sz="35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eaLnBrk="1" hangingPunct="1">
              <a:buFontTx/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6" name="Заголовок 7"/>
          <p:cNvSpPr txBox="1">
            <a:spLocks/>
          </p:cNvSpPr>
          <p:nvPr/>
        </p:nvSpPr>
        <p:spPr>
          <a:xfrm>
            <a:off x="142844" y="0"/>
            <a:ext cx="8693181" cy="758825"/>
          </a:xfrm>
          <a:prstGeom prst="rect">
            <a:avLst/>
          </a:prstGeo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ru-RU" sz="3300" b="1" dirty="0">
                <a:latin typeface="Times New Roman" pitchFamily="18" charset="0"/>
                <a:ea typeface="+mj-ea"/>
                <a:cs typeface="Times New Roman" pitchFamily="18" charset="0"/>
              </a:rPr>
              <a:t>Логические </a:t>
            </a:r>
            <a:r>
              <a:rPr lang="ru-RU" sz="33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>функции (</a:t>
            </a: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ЕСЛИ,   И,   ИЛИ,   НЕ) </a:t>
            </a:r>
          </a:p>
          <a:p>
            <a:pPr algn="ctr" fontAlgn="auto">
              <a:spcAft>
                <a:spcPts val="0"/>
              </a:spcAft>
              <a:defRPr/>
            </a:pPr>
            <a:endParaRPr lang="ru-RU" sz="3300" b="1" dirty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36DDDF-F411-4D21-8F73-A4D139FE2F1E}" type="slidenum">
              <a:rPr lang="ru-RU" smtClean="0"/>
              <a:pPr>
                <a:defRPr/>
              </a:pPr>
              <a:t>35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7987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14282" y="1785926"/>
            <a:ext cx="8929718" cy="1785950"/>
          </a:xfrm>
        </p:spPr>
        <p:txBody>
          <a:bodyPr>
            <a:normAutofit/>
          </a:bodyPr>
          <a:lstStyle/>
          <a:p>
            <a:pPr marL="0" indent="355600" eaLnBrk="1" hangingPunct="1">
              <a:buFont typeface="Wingdings 2" pitchFamily="18" charset="2"/>
              <a:buNone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Изменяет значение ИСТИНА на ЛОЖЬ, а ЛОЖЬ на ИСТИНА</a:t>
            </a:r>
          </a:p>
          <a:p>
            <a:pPr algn="ctr" eaLnBrk="1" hangingPunct="1">
              <a:buFont typeface="Wingdings 2" pitchFamily="18" charset="2"/>
              <a:buNone/>
            </a:pP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НЕ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лог._значение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eaLnBrk="1" hangingPunct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buFont typeface="Wingdings 2" pitchFamily="18" charset="2"/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buFont typeface="Wingdings 2" pitchFamily="18" charset="2"/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buFont typeface="Wingdings 2" pitchFamily="18" charset="2"/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36DDDF-F411-4D21-8F73-A4D139FE2F1E}" type="slidenum">
              <a:rPr lang="ru-RU" smtClean="0"/>
              <a:pPr>
                <a:defRPr/>
              </a:pPr>
              <a:t>36</a:t>
            </a:fld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2928926" y="3714752"/>
            <a:ext cx="31432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Примеры</a:t>
            </a:r>
            <a:endParaRPr lang="ru-RU" sz="4000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500166" y="642918"/>
            <a:ext cx="639264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buFont typeface="Wingdings 2" pitchFamily="18" charset="2"/>
              <a:buNone/>
            </a:pPr>
            <a:r>
              <a:rPr lang="ru-RU" sz="4000" b="1" u="sng" dirty="0" smtClean="0">
                <a:latin typeface="Times New Roman" pitchFamily="18" charset="0"/>
                <a:cs typeface="Times New Roman" pitchFamily="18" charset="0"/>
              </a:rPr>
              <a:t>Функция   НЕ (отрицание)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142844" y="4429132"/>
            <a:ext cx="885831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buFont typeface="Wingdings 2" pitchFamily="18" charset="2"/>
              <a:buNone/>
            </a:pP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1=5   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2=3</a:t>
            </a:r>
          </a:p>
          <a:p>
            <a:pPr eaLnBrk="1" hangingPunct="1">
              <a:buFont typeface="Wingdings 2" pitchFamily="18" charset="2"/>
              <a:buNone/>
            </a:pP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=НЕ(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1&lt;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2) – значение ИСТИНА</a:t>
            </a:r>
          </a:p>
          <a:p>
            <a:pPr lvl="0"/>
            <a:r>
              <a:rPr lang="ru-RU" sz="36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=НЕ(</a:t>
            </a:r>
            <a:r>
              <a:rPr lang="en-US" sz="36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ru-RU" sz="36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sz="36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sz="36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ru-RU" sz="36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sz="36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&gt; 0</a:t>
            </a:r>
            <a:r>
              <a:rPr lang="ru-RU" sz="36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) – значение ЛОЖЬ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8089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214422"/>
            <a:ext cx="8504238" cy="2857520"/>
          </a:xfrm>
        </p:spPr>
        <p:txBody>
          <a:bodyPr>
            <a:normAutofit/>
          </a:bodyPr>
          <a:lstStyle/>
          <a:p>
            <a:pPr marL="0" indent="355600">
              <a:buNone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Возвращает значение ИСТИНА, если хотя бы один аргумент имеет значение ИСТИНА. Возвращает значение ЛОЖЬ, если все аргументы имеют значение ЛОЖЬ. </a:t>
            </a:r>
          </a:p>
          <a:p>
            <a:pPr algn="ctr" eaLnBrk="1" hangingPunct="1">
              <a:buFont typeface="Wingdings 2" pitchFamily="18" charset="2"/>
              <a:buNone/>
            </a:pPr>
            <a:endParaRPr lang="ru-RU" sz="8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buFont typeface="Wingdings 2" pitchFamily="18" charset="2"/>
              <a:buNone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ИЛИ(логич_знач1; логич_знач2; ...)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Заголовок 7"/>
          <p:cNvSpPr txBox="1">
            <a:spLocks/>
          </p:cNvSpPr>
          <p:nvPr/>
        </p:nvSpPr>
        <p:spPr>
          <a:xfrm>
            <a:off x="357158" y="285728"/>
            <a:ext cx="8534400" cy="758825"/>
          </a:xfrm>
          <a:prstGeom prst="rect">
            <a:avLst/>
          </a:prstGeo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ru-RU" sz="3600" b="1" u="sng" dirty="0" smtClean="0">
                <a:latin typeface="Times New Roman" pitchFamily="18" charset="0"/>
                <a:cs typeface="Times New Roman" pitchFamily="18" charset="0"/>
              </a:rPr>
              <a:t>Функция   ИЛИ (логическое сложение</a:t>
            </a:r>
            <a:r>
              <a:rPr lang="ru-RU" sz="3200" b="1" u="sng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3300" b="1" u="sng" dirty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36DDDF-F411-4D21-8F73-A4D139FE2F1E}" type="slidenum">
              <a:rPr lang="ru-RU" smtClean="0"/>
              <a:pPr>
                <a:defRPr/>
              </a:pPr>
              <a:t>37</a:t>
            </a:fld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786050" y="4000504"/>
            <a:ext cx="31432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Примеры</a:t>
            </a:r>
            <a:endParaRPr lang="ru-RU" sz="4000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0" y="4714884"/>
            <a:ext cx="857256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buFont typeface="Wingdings 2" pitchFamily="18" charset="2"/>
              <a:buNone/>
            </a:pP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A1=5 </a:t>
            </a: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B1=1</a:t>
            </a: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A2=3</a:t>
            </a: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B2=7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ИЛИ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(A1&gt;A2;</a:t>
            </a: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B1&gt;B2)</a:t>
            </a: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   - значение ИСТИНА</a:t>
            </a:r>
          </a:p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ИЛИ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(A1&lt;B1;</a:t>
            </a: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A2&gt;B2)</a:t>
            </a: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   - значение ЛОЖЬ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8192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214422"/>
            <a:ext cx="8929718" cy="2786082"/>
          </a:xfrm>
        </p:spPr>
        <p:txBody>
          <a:bodyPr>
            <a:normAutofit/>
          </a:bodyPr>
          <a:lstStyle/>
          <a:p>
            <a:pPr marL="0" indent="355600">
              <a:buNone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Возвращает значение ИСТИНА, если все аргументы имеют значение ИСТИНА. Возвращает значение ЛОЖЬ, если хотя бы один аргумент имеет значение ЛОЖЬ. </a:t>
            </a:r>
          </a:p>
          <a:p>
            <a:pPr marL="0" indent="355600">
              <a:buNone/>
            </a:pPr>
            <a:endParaRPr lang="ru-RU" sz="8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И(логич_знач.1;логич_знач.2; ...)</a:t>
            </a:r>
          </a:p>
          <a:p>
            <a:pPr algn="ctr" eaLnBrk="1" hangingPunct="1">
              <a:buFont typeface="Wingdings 2" pitchFamily="18" charset="2"/>
              <a:buNone/>
            </a:pPr>
            <a:endParaRPr lang="ru-RU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buFont typeface="Wingdings 2" pitchFamily="18" charset="2"/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36DDDF-F411-4D21-8F73-A4D139FE2F1E}" type="slidenum">
              <a:rPr lang="ru-RU" smtClean="0"/>
              <a:pPr>
                <a:defRPr/>
              </a:pPr>
              <a:t>38</a:t>
            </a:fld>
            <a:endParaRPr lang="ru-RU" dirty="0"/>
          </a:p>
        </p:txBody>
      </p:sp>
      <p:sp>
        <p:nvSpPr>
          <p:cNvPr id="7" name="Заголовок 7"/>
          <p:cNvSpPr txBox="1">
            <a:spLocks/>
          </p:cNvSpPr>
          <p:nvPr/>
        </p:nvSpPr>
        <p:spPr>
          <a:xfrm>
            <a:off x="301625" y="228600"/>
            <a:ext cx="8534400" cy="758825"/>
          </a:xfrm>
          <a:prstGeom prst="rect">
            <a:avLst/>
          </a:prstGeo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ru-RU" sz="3300" b="1" dirty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8" name="Заголовок 7"/>
          <p:cNvSpPr txBox="1">
            <a:spLocks/>
          </p:cNvSpPr>
          <p:nvPr/>
        </p:nvSpPr>
        <p:spPr>
          <a:xfrm>
            <a:off x="357158" y="357166"/>
            <a:ext cx="8534400" cy="758825"/>
          </a:xfrm>
          <a:prstGeom prst="rect">
            <a:avLst/>
          </a:prstGeo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ru-RU" sz="3600" b="1" u="sng" dirty="0" smtClean="0">
                <a:latin typeface="Times New Roman" pitchFamily="18" charset="0"/>
                <a:cs typeface="Times New Roman" pitchFamily="18" charset="0"/>
              </a:rPr>
              <a:t>Функция   И</a:t>
            </a:r>
            <a:r>
              <a:rPr lang="en-US" sz="3600" b="1" u="sng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ru-RU" sz="3600" b="1" u="sng" dirty="0" smtClean="0">
                <a:latin typeface="Times New Roman" pitchFamily="18" charset="0"/>
                <a:cs typeface="Times New Roman" pitchFamily="18" charset="0"/>
              </a:rPr>
              <a:t>логическое умножение)</a:t>
            </a:r>
            <a:endParaRPr lang="ru-RU" sz="3300" b="1" u="sng" dirty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14612" y="3929066"/>
            <a:ext cx="31432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Примеры</a:t>
            </a:r>
            <a:endParaRPr lang="ru-RU" sz="4000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285720" y="4714884"/>
            <a:ext cx="857256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buFont typeface="Wingdings 2" pitchFamily="18" charset="2"/>
              <a:buNone/>
            </a:pP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A1=5 </a:t>
            </a: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B1=1</a:t>
            </a: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A2=3</a:t>
            </a: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B2=7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И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(A1&gt;A2;</a:t>
            </a: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B1&gt;B2)</a:t>
            </a: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   - значение ЛОЖЬ</a:t>
            </a:r>
          </a:p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И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(A1&gt;B1;</a:t>
            </a: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A2&lt;B2)</a:t>
            </a: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   - значение ИСТИНА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7"/>
          <p:cNvSpPr txBox="1">
            <a:spLocks/>
          </p:cNvSpPr>
          <p:nvPr/>
        </p:nvSpPr>
        <p:spPr>
          <a:xfrm>
            <a:off x="214282" y="857232"/>
            <a:ext cx="8534400" cy="758825"/>
          </a:xfrm>
          <a:prstGeom prst="rect">
            <a:avLst/>
          </a:prstGeo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ru-RU" sz="4000" b="1" u="sng" dirty="0">
                <a:latin typeface="Times New Roman" pitchFamily="18" charset="0"/>
                <a:ea typeface="+mj-ea"/>
                <a:cs typeface="Times New Roman" pitchFamily="18" charset="0"/>
              </a:rPr>
              <a:t>Формула массива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36DDDF-F411-4D21-8F73-A4D139FE2F1E}" type="slidenum">
              <a:rPr lang="ru-RU" smtClean="0"/>
              <a:pPr>
                <a:defRPr/>
              </a:pPr>
              <a:t>39</a:t>
            </a:fld>
            <a:endParaRPr lang="ru-RU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57158" y="2500306"/>
            <a:ext cx="8572528" cy="335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indent="355600" algn="just">
              <a:buClr>
                <a:schemeClr val="accent1"/>
              </a:buClr>
              <a:buSzPct val="85000"/>
              <a:buFont typeface="Wingdings 2" pitchFamily="18" charset="2"/>
              <a:buNone/>
            </a:pPr>
            <a:r>
              <a:rPr lang="ru-RU" sz="4800" b="1" dirty="0" smtClean="0">
                <a:latin typeface="Times New Roman" pitchFamily="18" charset="0"/>
                <a:cs typeface="Times New Roman" pitchFamily="18" charset="0"/>
              </a:rPr>
              <a:t>Массив - </a:t>
            </a:r>
            <a:r>
              <a:rPr lang="ru-RU" sz="4800" dirty="0" smtClean="0">
                <a:latin typeface="Times New Roman" pitchFamily="18" charset="0"/>
                <a:cs typeface="Times New Roman" pitchFamily="18" charset="0"/>
              </a:rPr>
              <a:t>группа ячеек, которые содержат одни и те же формулы и обрабатываются как единое целое.</a:t>
            </a:r>
            <a:endParaRPr lang="ru-RU" sz="4800" dirty="0">
              <a:latin typeface="Times New Roman" pitchFamily="18" charset="0"/>
              <a:cs typeface="Times New Roman" pitchFamily="18" charset="0"/>
            </a:endParaRPr>
          </a:p>
          <a:p>
            <a:pPr indent="457200" algn="just">
              <a:buClr>
                <a:schemeClr val="accent1"/>
              </a:buClr>
              <a:buSzPct val="85000"/>
              <a:buFont typeface="Wingdings 2" pitchFamily="18" charset="2"/>
              <a:buNone/>
            </a:pP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indent="457200" algn="just">
              <a:buClr>
                <a:schemeClr val="accent1"/>
              </a:buClr>
              <a:buSzPct val="85000"/>
              <a:buFont typeface="Wingdings 2" pitchFamily="18" charset="2"/>
              <a:buNone/>
            </a:pP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Box 3"/>
          <p:cNvSpPr txBox="1">
            <a:spLocks noChangeArrowheads="1"/>
          </p:cNvSpPr>
          <p:nvPr/>
        </p:nvSpPr>
        <p:spPr bwMode="auto">
          <a:xfrm>
            <a:off x="3286125" y="142875"/>
            <a:ext cx="36385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Элементы окна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Excel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843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3" y="785794"/>
            <a:ext cx="7534713" cy="507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6" name="TextBox 5"/>
          <p:cNvSpPr txBox="1">
            <a:spLocks noChangeArrowheads="1"/>
          </p:cNvSpPr>
          <p:nvPr/>
        </p:nvSpPr>
        <p:spPr bwMode="auto">
          <a:xfrm>
            <a:off x="5715008" y="2143116"/>
            <a:ext cx="163397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строка формул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rot="10800000">
            <a:off x="5572132" y="1571612"/>
            <a:ext cx="627062" cy="54185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38" name="TextBox 11"/>
          <p:cNvSpPr txBox="1">
            <a:spLocks noChangeArrowheads="1"/>
          </p:cNvSpPr>
          <p:nvPr/>
        </p:nvSpPr>
        <p:spPr bwMode="auto">
          <a:xfrm>
            <a:off x="214313" y="1357313"/>
            <a:ext cx="120340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ru-RU" dirty="0">
                <a:latin typeface="Times New Roman" pitchFamily="18" charset="0"/>
                <a:cs typeface="Times New Roman" pitchFamily="18" charset="0"/>
              </a:rPr>
              <a:t>заголовок </a:t>
            </a:r>
          </a:p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столбца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4" name="Straight Arrow Connector 13"/>
          <p:cNvCxnSpPr>
            <a:stCxn id="18438" idx="3"/>
          </p:cNvCxnSpPr>
          <p:nvPr/>
        </p:nvCxnSpPr>
        <p:spPr>
          <a:xfrm>
            <a:off x="1417719" y="1680479"/>
            <a:ext cx="368219" cy="3402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40" name="TextBox 14"/>
          <p:cNvSpPr txBox="1">
            <a:spLocks noChangeArrowheads="1"/>
          </p:cNvSpPr>
          <p:nvPr/>
        </p:nvSpPr>
        <p:spPr bwMode="auto">
          <a:xfrm>
            <a:off x="214313" y="2500313"/>
            <a:ext cx="95295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ru-RU" dirty="0">
                <a:latin typeface="Times New Roman" pitchFamily="18" charset="0"/>
                <a:cs typeface="Times New Roman" pitchFamily="18" charset="0"/>
              </a:rPr>
              <a:t>рабочая</a:t>
            </a:r>
          </a:p>
          <a:p>
            <a:pPr algn="ctr"/>
            <a:r>
              <a:rPr lang="ru-RU" dirty="0">
                <a:latin typeface="Times New Roman" pitchFamily="18" charset="0"/>
                <a:cs typeface="Times New Roman" pitchFamily="18" charset="0"/>
              </a:rPr>
              <a:t>область</a:t>
            </a:r>
          </a:p>
        </p:txBody>
      </p:sp>
      <p:cxnSp>
        <p:nvCxnSpPr>
          <p:cNvPr id="17" name="Straight Arrow Connector 16"/>
          <p:cNvCxnSpPr>
            <a:stCxn id="18440" idx="3"/>
          </p:cNvCxnSpPr>
          <p:nvPr/>
        </p:nvCxnSpPr>
        <p:spPr>
          <a:xfrm flipV="1">
            <a:off x="1167266" y="2786063"/>
            <a:ext cx="1618797" cy="3741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42" name="TextBox 20"/>
          <p:cNvSpPr txBox="1">
            <a:spLocks noChangeArrowheads="1"/>
          </p:cNvSpPr>
          <p:nvPr/>
        </p:nvSpPr>
        <p:spPr bwMode="auto">
          <a:xfrm>
            <a:off x="3786188" y="2000250"/>
            <a:ext cx="114300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itchFamily="18" charset="0"/>
                <a:cs typeface="Times New Roman" pitchFamily="18" charset="0"/>
              </a:rPr>
              <a:t>активная</a:t>
            </a:r>
          </a:p>
          <a:p>
            <a:pPr algn="ctr"/>
            <a:r>
              <a:rPr lang="ru-RU" dirty="0">
                <a:latin typeface="Times New Roman" pitchFamily="18" charset="0"/>
                <a:cs typeface="Times New Roman" pitchFamily="18" charset="0"/>
              </a:rPr>
              <a:t>ячейка</a:t>
            </a:r>
          </a:p>
        </p:txBody>
      </p:sp>
      <p:cxnSp>
        <p:nvCxnSpPr>
          <p:cNvPr id="23" name="Straight Arrow Connector 22"/>
          <p:cNvCxnSpPr>
            <a:stCxn id="18442" idx="1"/>
          </p:cNvCxnSpPr>
          <p:nvPr/>
        </p:nvCxnSpPr>
        <p:spPr>
          <a:xfrm rot="10800000">
            <a:off x="2143126" y="1857380"/>
            <a:ext cx="1643062" cy="46603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44" name="TextBox 23"/>
          <p:cNvSpPr txBox="1">
            <a:spLocks noChangeArrowheads="1"/>
          </p:cNvSpPr>
          <p:nvPr/>
        </p:nvSpPr>
        <p:spPr bwMode="auto">
          <a:xfrm>
            <a:off x="142875" y="3500438"/>
            <a:ext cx="114569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ru-RU" dirty="0">
                <a:latin typeface="Times New Roman" pitchFamily="18" charset="0"/>
                <a:cs typeface="Times New Roman" pitchFamily="18" charset="0"/>
              </a:rPr>
              <a:t>заголовок</a:t>
            </a:r>
          </a:p>
          <a:p>
            <a:pPr algn="ctr"/>
            <a:r>
              <a:rPr lang="ru-RU" dirty="0">
                <a:latin typeface="Times New Roman" pitchFamily="18" charset="0"/>
                <a:cs typeface="Times New Roman" pitchFamily="18" charset="0"/>
              </a:rPr>
              <a:t>строки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1071563" y="3786188"/>
            <a:ext cx="571500" cy="158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46" name="TextBox 26"/>
          <p:cNvSpPr txBox="1">
            <a:spLocks noChangeArrowheads="1"/>
          </p:cNvSpPr>
          <p:nvPr/>
        </p:nvSpPr>
        <p:spPr bwMode="auto">
          <a:xfrm>
            <a:off x="2428875" y="4143375"/>
            <a:ext cx="181004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Вкладка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ярлык)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dirty="0">
                <a:latin typeface="Times New Roman" pitchFamily="18" charset="0"/>
                <a:cs typeface="Times New Roman" pitchFamily="18" charset="0"/>
              </a:rPr>
              <a:t>листа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rot="5400000">
            <a:off x="2143125" y="4714875"/>
            <a:ext cx="571500" cy="5715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48" name="TextBox 30"/>
          <p:cNvSpPr txBox="1">
            <a:spLocks noChangeArrowheads="1"/>
          </p:cNvSpPr>
          <p:nvPr/>
        </p:nvSpPr>
        <p:spPr bwMode="auto">
          <a:xfrm>
            <a:off x="214313" y="5072063"/>
            <a:ext cx="1641027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ru-RU" dirty="0">
                <a:latin typeface="Times New Roman" pitchFamily="18" charset="0"/>
                <a:cs typeface="Times New Roman" pitchFamily="18" charset="0"/>
              </a:rPr>
              <a:t>кнопки</a:t>
            </a:r>
          </a:p>
          <a:p>
            <a:pPr algn="ctr"/>
            <a:r>
              <a:rPr lang="ru-RU" dirty="0">
                <a:latin typeface="Times New Roman" pitchFamily="18" charset="0"/>
                <a:cs typeface="Times New Roman" pitchFamily="18" charset="0"/>
              </a:rPr>
              <a:t>перехода</a:t>
            </a:r>
          </a:p>
          <a:p>
            <a:pPr algn="ctr"/>
            <a:r>
              <a:rPr lang="ru-RU" dirty="0">
                <a:latin typeface="Times New Roman" pitchFamily="18" charset="0"/>
                <a:cs typeface="Times New Roman" pitchFamily="18" charset="0"/>
              </a:rPr>
              <a:t>на другой лист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1428750" y="5357813"/>
            <a:ext cx="285750" cy="21431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52" name="TextBox 39"/>
          <p:cNvSpPr txBox="1">
            <a:spLocks noChangeArrowheads="1"/>
          </p:cNvSpPr>
          <p:nvPr/>
        </p:nvSpPr>
        <p:spPr bwMode="auto">
          <a:xfrm>
            <a:off x="214313" y="714375"/>
            <a:ext cx="13149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поле имени</a:t>
            </a:r>
          </a:p>
        </p:txBody>
      </p:sp>
      <p:cxnSp>
        <p:nvCxnSpPr>
          <p:cNvPr id="42" name="Straight Arrow Connector 41"/>
          <p:cNvCxnSpPr>
            <a:stCxn id="18452" idx="2"/>
          </p:cNvCxnSpPr>
          <p:nvPr/>
        </p:nvCxnSpPr>
        <p:spPr>
          <a:xfrm rot="16200000" flipH="1">
            <a:off x="1192066" y="763441"/>
            <a:ext cx="487918" cy="112844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24" name="Номер слайда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36DDDF-F411-4D21-8F73-A4D139FE2F1E}" type="slidenum">
              <a:rPr lang="ru-RU" smtClean="0"/>
              <a:pPr>
                <a:defRPr/>
              </a:pPr>
              <a:t>4</a:t>
            </a:fld>
            <a:endParaRPr lang="ru-R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36DDDF-F411-4D21-8F73-A4D139FE2F1E}" type="slidenum">
              <a:rPr lang="ru-RU" smtClean="0"/>
              <a:pPr>
                <a:defRPr/>
              </a:pPr>
              <a:t>40</a:t>
            </a:fld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928662" y="571480"/>
            <a:ext cx="74506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u="sng" dirty="0" smtClean="0">
                <a:latin typeface="Times New Roman" pitchFamily="18" charset="0"/>
                <a:cs typeface="Times New Roman" pitchFamily="18" charset="0"/>
              </a:rPr>
              <a:t>Правила записи формулы массива</a:t>
            </a:r>
            <a:endParaRPr lang="ru-RU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428736"/>
            <a:ext cx="8858312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355600" algn="just">
              <a:spcBef>
                <a:spcPts val="600"/>
              </a:spcBef>
              <a:buClr>
                <a:schemeClr val="tx1"/>
              </a:buClr>
              <a:buSzPct val="100000"/>
              <a:buFont typeface="Wingdings 2" pitchFamily="18" charset="2"/>
              <a:buAutoNum type="arabicPeriod"/>
            </a:pPr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 Выделить диапазон ячеек, содержащих результат</a:t>
            </a:r>
          </a:p>
          <a:p>
            <a:pPr marL="0" lvl="1" indent="355600" algn="just">
              <a:spcBef>
                <a:spcPts val="600"/>
              </a:spcBef>
              <a:buClr>
                <a:schemeClr val="tx1"/>
              </a:buClr>
              <a:buSzPct val="100000"/>
              <a:buFont typeface="Wingdings 2" pitchFamily="18" charset="2"/>
              <a:buAutoNum type="arabicPeriod"/>
            </a:pPr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 Набрать формулу </a:t>
            </a:r>
          </a:p>
          <a:p>
            <a:pPr marL="0" lvl="1" indent="355600" algn="just">
              <a:spcBef>
                <a:spcPts val="600"/>
              </a:spcBef>
              <a:buClr>
                <a:schemeClr val="tx1"/>
              </a:buClr>
              <a:buSzPct val="100000"/>
              <a:buFont typeface="Wingdings 2" pitchFamily="18" charset="2"/>
              <a:buAutoNum type="arabicPeriod"/>
            </a:pPr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 Нажать  </a:t>
            </a:r>
            <a:r>
              <a:rPr lang="ru-RU" sz="4000" b="1" dirty="0" smtClean="0">
                <a:latin typeface="Times New Roman" pitchFamily="18" charset="0"/>
                <a:cs typeface="Times New Roman" pitchFamily="18" charset="0"/>
              </a:rPr>
              <a:t>Ctrl</a:t>
            </a:r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000" b="1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000" b="1" dirty="0" smtClean="0">
                <a:latin typeface="Times New Roman" pitchFamily="18" charset="0"/>
                <a:cs typeface="Times New Roman" pitchFamily="18" charset="0"/>
              </a:rPr>
              <a:t>Shift</a:t>
            </a:r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000" b="1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000" b="1" dirty="0" smtClean="0">
                <a:latin typeface="Times New Roman" pitchFamily="18" charset="0"/>
                <a:cs typeface="Times New Roman" pitchFamily="18" charset="0"/>
              </a:rPr>
              <a:t>Enter</a:t>
            </a:r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0" lvl="1" indent="355600" algn="just">
              <a:buClr>
                <a:schemeClr val="tx1"/>
              </a:buClr>
              <a:buSzPct val="100000"/>
              <a:buFont typeface="Wingdings 2" pitchFamily="18" charset="2"/>
              <a:buAutoNum type="arabicPeriod"/>
            </a:pPr>
            <a:endParaRPr lang="ru-RU" sz="4000" dirty="0" smtClean="0">
              <a:latin typeface="Times New Roman" pitchFamily="18" charset="0"/>
              <a:cs typeface="Times New Roman" pitchFamily="18" charset="0"/>
            </a:endParaRPr>
          </a:p>
          <a:p>
            <a:pPr marL="0" lvl="1" indent="355600" algn="just">
              <a:buClr>
                <a:schemeClr val="tx1"/>
              </a:buClr>
              <a:buSzPct val="100000"/>
            </a:pPr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Формула будет заключена в фигурные скобки </a:t>
            </a:r>
            <a:r>
              <a:rPr lang="en-US" sz="4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{}</a:t>
            </a:r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4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36DDDF-F411-4D21-8F73-A4D139FE2F1E}" type="slidenum">
              <a:rPr lang="ru-RU" smtClean="0"/>
              <a:pPr>
                <a:defRPr/>
              </a:pPr>
              <a:t>41</a:t>
            </a:fld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000232" y="500042"/>
            <a:ext cx="47851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u="sng" dirty="0" smtClean="0">
                <a:latin typeface="Times New Roman" pitchFamily="18" charset="0"/>
                <a:cs typeface="Times New Roman" pitchFamily="18" charset="0"/>
              </a:rPr>
              <a:t>Матричные функции </a:t>
            </a:r>
            <a:endParaRPr lang="ru-RU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14282" y="1214422"/>
            <a:ext cx="8572528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indent="355600" algn="just">
              <a:buClr>
                <a:schemeClr val="accent1"/>
              </a:buClr>
              <a:buSzPct val="85000"/>
              <a:buFont typeface="Wingdings 2" pitchFamily="18" charset="2"/>
              <a:buNone/>
            </a:pP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Матрица - 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массив ячеек прямоугольной формы. Размер матрицы определяется количеством строк и столбцов.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indent="457200" algn="just">
              <a:buClr>
                <a:schemeClr val="accent1"/>
              </a:buClr>
              <a:buSzPct val="85000"/>
              <a:buFont typeface="Wingdings 2" pitchFamily="18" charset="2"/>
              <a:buNone/>
            </a:pP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28794" y="2928934"/>
            <a:ext cx="31432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Примеры</a:t>
            </a:r>
            <a:endParaRPr lang="ru-RU" sz="4000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4348" y="3929066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endParaRPr lang="ru-RU" dirty="0"/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/>
        </p:nvGraphicFramePr>
        <p:xfrm>
          <a:off x="285720" y="5000636"/>
          <a:ext cx="3143272" cy="12573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Формула" r:id="rId3" imgW="1143000" imgH="457200" progId="Equation.3">
                  <p:embed/>
                </p:oleObj>
              </mc:Choice>
              <mc:Fallback>
                <p:oleObj name="Формула" r:id="rId3" imgW="1143000" imgH="457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20" y="5000636"/>
                        <a:ext cx="3143272" cy="125730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5072066" y="4000504"/>
          <a:ext cx="3213100" cy="251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Формула" r:id="rId5" imgW="1168200" imgH="914400" progId="Equation.3">
                  <p:embed/>
                </p:oleObj>
              </mc:Choice>
              <mc:Fallback>
                <p:oleObj name="Формула" r:id="rId5" imgW="1168200" imgH="9144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2066" y="4000504"/>
                        <a:ext cx="3213100" cy="2514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57158" y="4071942"/>
            <a:ext cx="35398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Матрица А(2х3)</a:t>
            </a:r>
            <a:endParaRPr lang="ru-RU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14942" y="3214686"/>
            <a:ext cx="35142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Матрица 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х3)</a:t>
            </a:r>
            <a:endParaRPr lang="ru-RU" sz="36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36DDDF-F411-4D21-8F73-A4D139FE2F1E}" type="slidenum">
              <a:rPr lang="ru-RU" smtClean="0"/>
              <a:pPr>
                <a:defRPr/>
              </a:pPr>
              <a:t>42</a:t>
            </a:fld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000108"/>
            <a:ext cx="9144000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5600">
              <a:spcAft>
                <a:spcPts val="1200"/>
              </a:spcAft>
              <a:buAutoNum type="arabicPeriod"/>
            </a:pP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 ТРАНСП (массив) – 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транспонирование матрицы (поменять местами строки и столбцы)</a:t>
            </a:r>
          </a:p>
          <a:p>
            <a:pPr marL="342900" indent="-342900">
              <a:spcAft>
                <a:spcPts val="1200"/>
              </a:spcAft>
              <a:buAutoNum type="arabicPeriod"/>
            </a:pP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 МОБР (массив) 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– обратная матрица</a:t>
            </a:r>
          </a:p>
          <a:p>
            <a:pPr marL="342900" indent="-342900">
              <a:spcAft>
                <a:spcPts val="1200"/>
              </a:spcAft>
              <a:buAutoNum type="arabicPeriod"/>
            </a:pP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 МУМНОЖ(массив1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массив2) – 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умножение матриц</a:t>
            </a:r>
          </a:p>
          <a:p>
            <a:pPr marL="342900" indent="-342900">
              <a:spcAft>
                <a:spcPts val="1200"/>
              </a:spcAft>
              <a:buAutoNum type="arabicPeriod"/>
            </a:pP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 МОПРЕД(массив) – 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определитель матрицы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2844" y="642918"/>
            <a:ext cx="9001156" cy="1071546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b="1" u="sng" dirty="0" smtClean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Отображение данных в виде диаграмм 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36DDDF-F411-4D21-8F73-A4D139FE2F1E}" type="slidenum">
              <a:rPr lang="ru-RU" smtClean="0"/>
              <a:pPr>
                <a:defRPr/>
              </a:pPr>
              <a:t>43</a:t>
            </a:fld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57158" y="2643182"/>
            <a:ext cx="8572528" cy="2939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5600">
              <a:spcAft>
                <a:spcPts val="600"/>
              </a:spcAft>
            </a:pPr>
            <a:r>
              <a:rPr lang="ru-RU" sz="3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ДИАГРАММА 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- графическое изображение, наглядно показывающее соотношение каких-либо величин. </a:t>
            </a:r>
          </a:p>
          <a:p>
            <a:pPr indent="355600">
              <a:spcAft>
                <a:spcPts val="600"/>
              </a:spcAft>
            </a:pPr>
            <a:r>
              <a:rPr lang="ru-RU" sz="36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Строятся на основании числовых данных, содержащихся в таблицах.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36DDDF-F411-4D21-8F73-A4D139FE2F1E}" type="slidenum">
              <a:rPr lang="ru-RU" smtClean="0"/>
              <a:pPr>
                <a:defRPr/>
              </a:pPr>
              <a:t>44</a:t>
            </a:fld>
            <a:endParaRPr lang="ru-RU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42844" y="714356"/>
            <a:ext cx="8643998" cy="23574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0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Основные типы диаграмм</a:t>
            </a:r>
          </a:p>
          <a:p>
            <a:pPr marL="342900" marR="0" lvl="0" indent="-342900" algn="ctr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3200" b="1" u="sng" dirty="0" smtClean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0" marR="0" lvl="0" indent="355600" algn="just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Гистограмма, График, Круговая, Кольцевая, Точечная, Лепестковая и др.</a:t>
            </a:r>
          </a:p>
          <a:p>
            <a:pPr marL="0" marR="0" lvl="0" indent="355600" algn="just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14282" y="3357562"/>
            <a:ext cx="850112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Точечная диаграмма </a:t>
            </a:r>
            <a:r>
              <a:rPr lang="ru-RU" sz="36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сравнивает пары значений величин.</a:t>
            </a:r>
          </a:p>
          <a:p>
            <a:r>
              <a:rPr lang="ru-RU" sz="36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Используется при построении графика функции.</a:t>
            </a:r>
            <a:endParaRPr lang="ru-RU" sz="3600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99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75" y="1143000"/>
            <a:ext cx="4598988" cy="4576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23850" y="228600"/>
            <a:ext cx="8534400" cy="758825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300" b="1" dirty="0">
                <a:latin typeface="Times New Roman" pitchFamily="18" charset="0"/>
                <a:ea typeface="+mj-ea"/>
                <a:cs typeface="+mj-cs"/>
                <a:sym typeface="Symbol" pitchFamily="18" charset="2"/>
              </a:rPr>
              <a:t>Отображение данных в виде диаграмм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36DDDF-F411-4D21-8F73-A4D139FE2F1E}" type="slidenum">
              <a:rPr lang="ru-RU" smtClean="0"/>
              <a:pPr>
                <a:defRPr/>
              </a:pPr>
              <a:t>45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01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1750" y="1214438"/>
            <a:ext cx="4462463" cy="5043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23850" y="228600"/>
            <a:ext cx="8534400" cy="758825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300" b="1" dirty="0">
                <a:latin typeface="Times New Roman" pitchFamily="18" charset="0"/>
                <a:ea typeface="+mj-ea"/>
                <a:cs typeface="+mj-cs"/>
                <a:sym typeface="Symbol" pitchFamily="18" charset="2"/>
              </a:rPr>
              <a:t>Отображение данных в виде диаграмм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36DDDF-F411-4D21-8F73-A4D139FE2F1E}" type="slidenum">
              <a:rPr lang="ru-RU" smtClean="0"/>
              <a:pPr>
                <a:defRPr/>
              </a:pPr>
              <a:t>46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04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38" y="928688"/>
            <a:ext cx="7072312" cy="530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23850" y="228600"/>
            <a:ext cx="8534400" cy="758825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300" b="1" dirty="0">
                <a:latin typeface="Times New Roman" pitchFamily="18" charset="0"/>
                <a:ea typeface="+mj-ea"/>
                <a:cs typeface="+mj-cs"/>
                <a:sym typeface="Symbol" pitchFamily="18" charset="2"/>
              </a:rPr>
              <a:t>Отображение данных в виде диаграмм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36DDDF-F411-4D21-8F73-A4D139FE2F1E}" type="slidenum">
              <a:rPr lang="ru-RU" smtClean="0"/>
              <a:pPr>
                <a:defRPr/>
              </a:pPr>
              <a:t>47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428750"/>
            <a:ext cx="6721475" cy="3830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23850" y="228600"/>
            <a:ext cx="8534400" cy="758825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300" b="1" dirty="0">
                <a:latin typeface="Times New Roman" pitchFamily="18" charset="0"/>
                <a:ea typeface="+mj-ea"/>
                <a:cs typeface="+mj-cs"/>
                <a:sym typeface="Symbol" pitchFamily="18" charset="2"/>
              </a:rPr>
              <a:t>Отображение данных в виде диаграмм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36DDDF-F411-4D21-8F73-A4D139FE2F1E}" type="slidenum">
              <a:rPr lang="ru-RU" smtClean="0"/>
              <a:pPr>
                <a:defRPr/>
              </a:pPr>
              <a:t>48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09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25" y="1000125"/>
            <a:ext cx="7000875" cy="524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23850" y="228600"/>
            <a:ext cx="8534400" cy="758825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300" b="1" dirty="0">
                <a:latin typeface="Times New Roman" pitchFamily="18" charset="0"/>
                <a:ea typeface="+mj-ea"/>
                <a:cs typeface="+mj-cs"/>
                <a:sym typeface="Symbol" pitchFamily="18" charset="2"/>
              </a:rPr>
              <a:t>Отображение данных в виде диаграмм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36DDDF-F411-4D21-8F73-A4D139FE2F1E}" type="slidenum">
              <a:rPr lang="ru-RU" smtClean="0"/>
              <a:pPr>
                <a:defRPr/>
              </a:pPr>
              <a:t>49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Box 3"/>
          <p:cNvSpPr txBox="1">
            <a:spLocks noChangeArrowheads="1"/>
          </p:cNvSpPr>
          <p:nvPr/>
        </p:nvSpPr>
        <p:spPr bwMode="auto">
          <a:xfrm>
            <a:off x="3500430" y="0"/>
            <a:ext cx="25019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Работа в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Excel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483" name="TextBox 4"/>
          <p:cNvSpPr txBox="1">
            <a:spLocks noChangeArrowheads="1"/>
          </p:cNvSpPr>
          <p:nvPr/>
        </p:nvSpPr>
        <p:spPr bwMode="auto">
          <a:xfrm>
            <a:off x="214282" y="500042"/>
            <a:ext cx="8786812" cy="5447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182563" algn="just">
              <a:spcAft>
                <a:spcPts val="1200"/>
              </a:spcAft>
            </a:pP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Основные объекты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Excel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: ячейка, лист, книга.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indent="182563" algn="just">
              <a:spcAft>
                <a:spcPts val="1200"/>
              </a:spcAft>
            </a:pP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Рабочая 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область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электронной таблицы состоит из строк и столбцов.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indent="182563" algn="just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Каждый 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столбец обозначается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буквами латинского алфавита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А, В, С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…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Z, затем АА, АВ, ...AZ, ВА, ВВ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…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BZ).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indent="182563" algn="just">
              <a:spcAft>
                <a:spcPts val="1200"/>
              </a:spcAft>
            </a:pP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indent="182563" algn="just">
              <a:spcAft>
                <a:spcPts val="1200"/>
              </a:spcAft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Каждая 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строка обозначается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числом (1, 2, 3, 4 ...).</a:t>
            </a:r>
          </a:p>
          <a:p>
            <a:pPr indent="182563" algn="just">
              <a:spcAft>
                <a:spcPts val="1200"/>
              </a:spcAft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Таблица может содержать до </a:t>
            </a:r>
            <a:r>
              <a:rPr lang="ru-RU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256 столбцов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(2</a:t>
            </a:r>
            <a:r>
              <a:rPr lang="ru-RU" sz="2400" baseline="30000" dirty="0">
                <a:latin typeface="Times New Roman" pitchFamily="18" charset="0"/>
                <a:cs typeface="Times New Roman" pitchFamily="18" charset="0"/>
              </a:rPr>
              <a:t>8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) и до </a:t>
            </a:r>
            <a:r>
              <a:rPr lang="ru-RU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65536 строк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(2</a:t>
            </a:r>
            <a:r>
              <a:rPr lang="ru-RU" sz="2400" baseline="30000" dirty="0">
                <a:latin typeface="Times New Roman" pitchFamily="18" charset="0"/>
                <a:cs typeface="Times New Roman" pitchFamily="18" charset="0"/>
              </a:rPr>
              <a:t>16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indent="182563" algn="just">
              <a:spcAft>
                <a:spcPts val="1200"/>
              </a:spcAft>
            </a:pP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Ячейка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– пересечение столбца и строки.</a:t>
            </a:r>
          </a:p>
          <a:p>
            <a:pPr indent="182563" algn="just">
              <a:spcAft>
                <a:spcPts val="600"/>
              </a:spcAft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Каждая ячейка имеет свой 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уникальный адрес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, который определяется именем столбца и номером строки (А5, АС85 и т.д.)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36DDDF-F411-4D21-8F73-A4D139FE2F1E}" type="slidenum">
              <a:rPr lang="ru-RU" smtClean="0"/>
              <a:pPr>
                <a:defRPr/>
              </a:pPr>
              <a:t>5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11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75" y="1143000"/>
            <a:ext cx="6834188" cy="509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23850" y="228600"/>
            <a:ext cx="8534400" cy="758825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300" b="1" dirty="0">
                <a:latin typeface="Times New Roman" pitchFamily="18" charset="0"/>
                <a:ea typeface="+mj-ea"/>
                <a:cs typeface="+mj-cs"/>
                <a:sym typeface="Symbol" pitchFamily="18" charset="2"/>
              </a:rPr>
              <a:t>Отображение данных в виде диаграмм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36DDDF-F411-4D21-8F73-A4D139FE2F1E}" type="slidenum">
              <a:rPr lang="ru-RU" smtClean="0"/>
              <a:pPr>
                <a:defRPr/>
              </a:pPr>
              <a:t>50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428728" y="214290"/>
            <a:ext cx="68682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u="sng" dirty="0" smtClean="0">
                <a:latin typeface="Times New Roman" pitchFamily="18" charset="0"/>
                <a:cs typeface="Times New Roman" pitchFamily="18" charset="0"/>
              </a:rPr>
              <a:t>Построение графиков</a:t>
            </a:r>
            <a:r>
              <a:rPr lang="en-US" sz="3600" b="1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b="1" u="sng" dirty="0" smtClean="0">
                <a:latin typeface="Times New Roman" pitchFamily="18" charset="0"/>
                <a:cs typeface="Times New Roman" pitchFamily="18" charset="0"/>
              </a:rPr>
              <a:t>функций </a:t>
            </a:r>
            <a:endParaRPr lang="ru-RU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4282" y="1142985"/>
            <a:ext cx="8501121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i="1" dirty="0" smtClean="0">
                <a:latin typeface="Times New Roman" pitchFamily="18" charset="0"/>
                <a:cs typeface="Times New Roman" pitchFamily="18" charset="0"/>
              </a:rPr>
              <a:t>Y = F(x)</a:t>
            </a:r>
          </a:p>
          <a:p>
            <a:r>
              <a:rPr lang="ru-RU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Функция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 - это </a:t>
            </a:r>
            <a:r>
              <a:rPr lang="ru-RU" sz="3600" b="1" i="1" dirty="0" smtClean="0">
                <a:latin typeface="Times New Roman" pitchFamily="18" charset="0"/>
                <a:cs typeface="Times New Roman" pitchFamily="18" charset="0"/>
              </a:rPr>
              <a:t>закон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 или </a:t>
            </a:r>
            <a:r>
              <a:rPr lang="ru-RU" sz="3600" b="1" i="1" dirty="0" smtClean="0">
                <a:latin typeface="Times New Roman" pitchFamily="18" charset="0"/>
                <a:cs typeface="Times New Roman" pitchFamily="18" charset="0"/>
              </a:rPr>
              <a:t>правило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, согласно которому каждому </a:t>
            </a:r>
            <a:r>
              <a:rPr lang="ru-RU" sz="3600" b="1" baseline="30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элементу </a:t>
            </a:r>
            <a:r>
              <a:rPr lang="en-US" sz="36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 ставится в соответствие единственный элемент </a:t>
            </a:r>
            <a:r>
              <a:rPr lang="en-US" sz="3600" b="1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36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sz="36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6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– аргумент функции </a:t>
            </a:r>
            <a:r>
              <a:rPr lang="en-US" sz="3600" b="1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u-RU" sz="36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600" b="1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значение функции </a:t>
            </a:r>
            <a:r>
              <a:rPr lang="en-US" sz="3600" b="1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 в точке </a:t>
            </a:r>
            <a:r>
              <a:rPr lang="en-US" sz="36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endParaRPr lang="ru-RU" sz="3600" b="1" i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/>
          </a:p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36DDDF-F411-4D21-8F73-A4D139FE2F1E}" type="slidenum">
              <a:rPr lang="ru-RU" smtClean="0"/>
              <a:pPr>
                <a:defRPr/>
              </a:pPr>
              <a:t>51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36DDDF-F411-4D21-8F73-A4D139FE2F1E}" type="slidenum">
              <a:rPr lang="ru-RU" smtClean="0"/>
              <a:pPr>
                <a:defRPr/>
              </a:pPr>
              <a:t>52</a:t>
            </a:fld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14282" y="714356"/>
            <a:ext cx="8929718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5600">
              <a:spcAft>
                <a:spcPts val="1200"/>
              </a:spcAft>
              <a:buAutoNum type="arabicPeriod"/>
            </a:pP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Оформить на рабочем листе таблицу значений аргумента и функции 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F(X)</a:t>
            </a:r>
            <a:endParaRPr lang="ru-RU" sz="3600" b="1" dirty="0" smtClean="0">
              <a:latin typeface="Times New Roman" pitchFamily="18" charset="0"/>
              <a:cs typeface="Times New Roman" pitchFamily="18" charset="0"/>
            </a:endParaRPr>
          </a:p>
          <a:p>
            <a:pPr indent="355600">
              <a:spcAft>
                <a:spcPts val="1200"/>
              </a:spcAft>
              <a:buAutoNum type="arabicPeriod"/>
            </a:pP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Выделить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таблицу ( с названиями столбцов)</a:t>
            </a:r>
          </a:p>
          <a:p>
            <a:pPr indent="355600">
              <a:spcAft>
                <a:spcPts val="1200"/>
              </a:spcAft>
              <a:buAutoNum type="arabicPeriod"/>
            </a:pPr>
            <a:r>
              <a:rPr lang="ru-RU" sz="3600" b="1" i="1" dirty="0" smtClean="0">
                <a:latin typeface="Times New Roman" pitchFamily="18" charset="0"/>
                <a:cs typeface="Times New Roman" pitchFamily="18" charset="0"/>
              </a:rPr>
              <a:t> Вкл.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 Вставка 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b="1" i="1" dirty="0" smtClean="0">
                <a:latin typeface="Times New Roman" pitchFamily="18" charset="0"/>
                <a:cs typeface="Times New Roman" pitchFamily="18" charset="0"/>
              </a:rPr>
              <a:t>гр. 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Диаграммы 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b="1" i="1" dirty="0" smtClean="0">
                <a:latin typeface="Times New Roman" pitchFamily="18" charset="0"/>
                <a:cs typeface="Times New Roman" pitchFamily="18" charset="0"/>
              </a:rPr>
              <a:t>кн. 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Точечная</a:t>
            </a:r>
          </a:p>
          <a:p>
            <a:pPr indent="355600">
              <a:spcAft>
                <a:spcPts val="1200"/>
              </a:spcAft>
              <a:buAutoNum type="arabicPeriod"/>
            </a:pP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 Выбрать тип точечной диаграммы  </a:t>
            </a:r>
          </a:p>
          <a:p>
            <a:pPr marL="342900" indent="-342900">
              <a:buAutoNum type="arabicPeriod"/>
            </a:pPr>
            <a:endParaRPr lang="ru-RU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50C50F-EAB3-4A86-9D0E-70891885DC7D}" type="slidenum">
              <a:rPr lang="ru-RU" smtClean="0"/>
              <a:pPr>
                <a:defRPr/>
              </a:pPr>
              <a:t>53</a:t>
            </a:fld>
            <a:endParaRPr lang="ru-RU" dirty="0"/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/>
          <a:srcRect l="53636" t="38000" r="21818" b="42800"/>
          <a:stretch>
            <a:fillRect/>
          </a:stretch>
        </p:blipFill>
        <p:spPr bwMode="auto">
          <a:xfrm>
            <a:off x="1357290" y="1643050"/>
            <a:ext cx="5907030" cy="350046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428596" y="214290"/>
            <a:ext cx="8229600" cy="582594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Маркер  заполнения</a:t>
            </a:r>
            <a:endParaRPr kumimoji="0" lang="ru-RU" sz="36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cxnSp>
        <p:nvCxnSpPr>
          <p:cNvPr id="12" name="Прямая со стрелкой 11"/>
          <p:cNvCxnSpPr/>
          <p:nvPr/>
        </p:nvCxnSpPr>
        <p:spPr>
          <a:xfrm rot="16200000" flipH="1">
            <a:off x="3607587" y="1107265"/>
            <a:ext cx="2214578" cy="18573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Овал 13"/>
          <p:cNvSpPr/>
          <p:nvPr/>
        </p:nvSpPr>
        <p:spPr>
          <a:xfrm>
            <a:off x="5643570" y="3143248"/>
            <a:ext cx="1000132" cy="100013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50C50F-EAB3-4A86-9D0E-70891885DC7D}" type="slidenum">
              <a:rPr lang="ru-RU" smtClean="0"/>
              <a:pPr>
                <a:defRPr/>
              </a:pPr>
              <a:t>54</a:t>
            </a:fld>
            <a:endParaRPr lang="ru-RU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28625" y="1214422"/>
            <a:ext cx="8715375" cy="5054600"/>
          </a:xfrm>
        </p:spPr>
        <p:txBody>
          <a:bodyPr>
            <a:normAutofit/>
          </a:bodyPr>
          <a:lstStyle/>
          <a:p>
            <a:pPr marL="0" indent="355600">
              <a:buNone/>
            </a:pPr>
            <a:r>
              <a:rPr lang="ru-RU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Автозаполнение</a:t>
            </a:r>
            <a:r>
              <a:rPr lang="ru-RU" sz="3600" b="1" dirty="0">
                <a:latin typeface="Times New Roman" pitchFamily="18" charset="0"/>
                <a:cs typeface="Times New Roman" pitchFamily="18" charset="0"/>
              </a:rPr>
              <a:t> – один из методов автоматизации ввода 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данных, позволяет </a:t>
            </a:r>
            <a:r>
              <a:rPr lang="ru-RU" sz="3600" b="1" dirty="0">
                <a:latin typeface="Times New Roman" pitchFamily="18" charset="0"/>
                <a:cs typeface="Times New Roman" pitchFamily="18" charset="0"/>
              </a:rPr>
              <a:t>автоматически 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определять </a:t>
            </a:r>
            <a:r>
              <a:rPr lang="ru-RU" sz="3600" b="1" dirty="0">
                <a:latin typeface="Times New Roman" pitchFamily="18" charset="0"/>
                <a:cs typeface="Times New Roman" pitchFamily="18" charset="0"/>
              </a:rPr>
              <a:t>значение следующей ячейки.</a:t>
            </a:r>
          </a:p>
          <a:p>
            <a:pPr marL="0" indent="355600">
              <a:buNone/>
            </a:pP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Используется </a:t>
            </a:r>
            <a:r>
              <a:rPr lang="ru-RU" sz="3600" b="1" dirty="0">
                <a:latin typeface="Times New Roman" pitchFamily="18" charset="0"/>
                <a:cs typeface="Times New Roman" pitchFamily="18" charset="0"/>
              </a:rPr>
              <a:t>при вводе:</a:t>
            </a:r>
          </a:p>
          <a:p>
            <a:pPr marL="0" lvl="1" indent="355600">
              <a:buNone/>
            </a:pP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1. одинаковых </a:t>
            </a:r>
            <a:r>
              <a:rPr lang="ru-RU" sz="3600" b="1" dirty="0">
                <a:latin typeface="Times New Roman" pitchFamily="18" charset="0"/>
                <a:cs typeface="Times New Roman" pitchFamily="18" charset="0"/>
              </a:rPr>
              <a:t>данных;</a:t>
            </a:r>
          </a:p>
          <a:p>
            <a:pPr marL="0" lvl="1" indent="355600">
              <a:buNone/>
            </a:pP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2. возрастающих </a:t>
            </a:r>
            <a:r>
              <a:rPr lang="ru-RU" sz="3600" b="1" dirty="0">
                <a:latin typeface="Times New Roman" pitchFamily="18" charset="0"/>
                <a:cs typeface="Times New Roman" pitchFamily="18" charset="0"/>
              </a:rPr>
              <a:t>и убывающих числовых последовательностей.</a:t>
            </a:r>
          </a:p>
          <a:p>
            <a:pPr marL="990600" lvl="1" indent="-533400"/>
            <a:endParaRPr lang="ru-RU" sz="24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643174" y="285728"/>
            <a:ext cx="3786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u="sng" dirty="0" smtClean="0">
                <a:latin typeface="Times New Roman" pitchFamily="18" charset="0"/>
                <a:cs typeface="Times New Roman" pitchFamily="18" charset="0"/>
              </a:rPr>
              <a:t>Автозаполнение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36DDDF-F411-4D21-8F73-A4D139FE2F1E}" type="slidenum">
              <a:rPr lang="ru-RU" smtClean="0"/>
              <a:pPr>
                <a:defRPr/>
              </a:pPr>
              <a:t>55</a:t>
            </a:fld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14282" y="714356"/>
            <a:ext cx="8929718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5600">
              <a:spcAft>
                <a:spcPts val="1200"/>
              </a:spcAft>
              <a:buAutoNum type="arabicPeriod"/>
            </a:pPr>
            <a:r>
              <a:rPr lang="ru-RU" sz="4000" b="1" dirty="0" smtClean="0">
                <a:latin typeface="Times New Roman" pitchFamily="18" charset="0"/>
                <a:cs typeface="Times New Roman" pitchFamily="18" charset="0"/>
              </a:rPr>
              <a:t> Ввести данные в 1-ю и 2-ю ячейки</a:t>
            </a:r>
          </a:p>
          <a:p>
            <a:pPr indent="355600">
              <a:spcAft>
                <a:spcPts val="1200"/>
              </a:spcAft>
              <a:buAutoNum type="arabicPeriod"/>
            </a:pPr>
            <a:r>
              <a:rPr lang="ru-RU" sz="4000" b="1" dirty="0" smtClean="0">
                <a:latin typeface="Times New Roman" pitchFamily="18" charset="0"/>
                <a:cs typeface="Times New Roman" pitchFamily="18" charset="0"/>
              </a:rPr>
              <a:t> Выделить</a:t>
            </a: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000" b="1" dirty="0" smtClean="0">
                <a:latin typeface="Times New Roman" pitchFamily="18" charset="0"/>
                <a:cs typeface="Times New Roman" pitchFamily="18" charset="0"/>
              </a:rPr>
              <a:t>их</a:t>
            </a:r>
          </a:p>
          <a:p>
            <a:pPr indent="355600">
              <a:spcAft>
                <a:spcPts val="1200"/>
              </a:spcAft>
              <a:buAutoNum type="arabicPeriod"/>
            </a:pPr>
            <a:r>
              <a:rPr lang="ru-RU" sz="4000" b="1" dirty="0" smtClean="0">
                <a:latin typeface="Times New Roman" pitchFamily="18" charset="0"/>
                <a:cs typeface="Times New Roman" pitchFamily="18" charset="0"/>
              </a:rPr>
              <a:t> Нажать ЛКМ, зацепить мышью маркер заполнения и протянуть на нужные ячейки </a:t>
            </a:r>
          </a:p>
          <a:p>
            <a:pPr indent="355600">
              <a:spcAft>
                <a:spcPts val="1200"/>
              </a:spcAft>
            </a:pPr>
            <a:endParaRPr lang="ru-RU" sz="3600" b="1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AutoNum type="arabicPeriod"/>
            </a:pPr>
            <a:endParaRPr lang="ru-RU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14648" t="15278" r="22689" b="51112"/>
          <a:stretch>
            <a:fillRect/>
          </a:stretch>
        </p:blipFill>
        <p:spPr bwMode="auto">
          <a:xfrm>
            <a:off x="1428728" y="142852"/>
            <a:ext cx="4000528" cy="1257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 l="19238" t="21250" r="3125" b="15000"/>
          <a:stretch>
            <a:fillRect/>
          </a:stretch>
        </p:blipFill>
        <p:spPr bwMode="auto">
          <a:xfrm>
            <a:off x="428596" y="4073928"/>
            <a:ext cx="5786478" cy="2784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142844" y="1428736"/>
            <a:ext cx="900115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Обычно дробная часть числа отделяется от целой части запятой (,).  Если использовать точку, то  в ячейке отображается дата.  В этом случае надо изменить формат ячейки </a:t>
            </a:r>
            <a:r>
              <a:rPr lang="ru-RU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Дата</a:t>
            </a: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 на </a:t>
            </a:r>
            <a:r>
              <a:rPr lang="ru-RU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Числовой</a:t>
            </a: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 или </a:t>
            </a:r>
            <a:r>
              <a:rPr lang="ru-RU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Общий</a:t>
            </a: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36DDDF-F411-4D21-8F73-A4D139FE2F1E}" type="slidenum">
              <a:rPr lang="ru-RU" smtClean="0"/>
              <a:pPr>
                <a:defRPr/>
              </a:pPr>
              <a:t>56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 l="-732" t="20000" r="18506" b="7500"/>
          <a:stretch>
            <a:fillRect/>
          </a:stretch>
        </p:blipFill>
        <p:spPr bwMode="auto">
          <a:xfrm>
            <a:off x="142844" y="642918"/>
            <a:ext cx="8849734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36DDDF-F411-4D21-8F73-A4D139FE2F1E}" type="slidenum">
              <a:rPr lang="ru-RU" smtClean="0"/>
              <a:pPr>
                <a:defRPr/>
              </a:pPr>
              <a:t>57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428860" y="0"/>
            <a:ext cx="45177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Лабораторная работа №1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36DDDF-F411-4D21-8F73-A4D139FE2F1E}" type="slidenum">
              <a:rPr lang="ru-RU" smtClean="0"/>
              <a:pPr>
                <a:defRPr/>
              </a:pPr>
              <a:t>58</a:t>
            </a:fld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00034" y="285728"/>
            <a:ext cx="3307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/>
              <a:t>Премия:    Оклад</a:t>
            </a:r>
            <a:r>
              <a:rPr lang="en-US" sz="2400" b="1" dirty="0" smtClean="0"/>
              <a:t>*0,5</a:t>
            </a:r>
            <a:endParaRPr lang="ru-RU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28596" y="1500174"/>
            <a:ext cx="5791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/>
              <a:t>Итого:    Оклад + Премия + Надбавка</a:t>
            </a:r>
            <a:endParaRPr lang="ru-RU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28596" y="857232"/>
            <a:ext cx="81324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/>
              <a:t>Надбавка за стаж:    =ЕСЛИ</a:t>
            </a:r>
            <a:r>
              <a:rPr lang="en-US" sz="2400" b="1" dirty="0" smtClean="0"/>
              <a:t> </a:t>
            </a:r>
            <a:r>
              <a:rPr lang="ru-RU" sz="2400" b="1" dirty="0" smtClean="0"/>
              <a:t>(Стаж</a:t>
            </a:r>
            <a:r>
              <a:rPr lang="en-US" sz="2400" b="1" dirty="0" smtClean="0"/>
              <a:t>&gt;10;  </a:t>
            </a:r>
            <a:r>
              <a:rPr lang="ru-RU" sz="2400" b="1" dirty="0" smtClean="0"/>
              <a:t>Оклад*0,1;  0)</a:t>
            </a:r>
            <a:endParaRPr lang="ru-RU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57158" y="2214554"/>
            <a:ext cx="5120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/>
              <a:t>Налоги:    Итого*Процент налога</a:t>
            </a:r>
            <a:endParaRPr lang="ru-RU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28596" y="2786058"/>
            <a:ext cx="43975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/>
              <a:t>Получить:    Итого – Налоги</a:t>
            </a:r>
            <a:endParaRPr lang="ru-RU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28596" y="3357562"/>
            <a:ext cx="4397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/>
              <a:t>Сумма:     СУММ (Диапазон)</a:t>
            </a:r>
            <a:endParaRPr lang="ru-RU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00034" y="3857628"/>
            <a:ext cx="5005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/>
              <a:t>Среднее:     СРЗНАЧ (Диапазон</a:t>
            </a:r>
            <a:r>
              <a:rPr lang="ru-RU" sz="2000" dirty="0" smtClean="0"/>
              <a:t>)</a:t>
            </a:r>
            <a:endParaRPr lang="ru-RU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500034" y="4429132"/>
            <a:ext cx="5307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/>
              <a:t>Доля:     Получить </a:t>
            </a:r>
            <a:r>
              <a:rPr lang="en-US" sz="2400" b="1" dirty="0" smtClean="0"/>
              <a:t>/</a:t>
            </a:r>
            <a:r>
              <a:rPr lang="ru-RU" sz="2400" b="1" dirty="0" smtClean="0"/>
              <a:t> Общая сумма</a:t>
            </a:r>
            <a:endParaRPr lang="ru-RU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303992" y="2571744"/>
            <a:ext cx="38400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chemeClr val="accent1"/>
                </a:solidFill>
              </a:rPr>
              <a:t>Процент налога – абсолютная ссылка</a:t>
            </a:r>
            <a:endParaRPr lang="ru-RU" sz="2000" b="1" dirty="0">
              <a:solidFill>
                <a:schemeClr val="accent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29256" y="3714752"/>
            <a:ext cx="35004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chemeClr val="accent1"/>
                </a:solidFill>
              </a:rPr>
              <a:t>Общая сумма – абсолютная ссылка</a:t>
            </a:r>
            <a:endParaRPr lang="ru-RU" sz="2000" b="1" dirty="0">
              <a:solidFill>
                <a:schemeClr val="accent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5357826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 каждой формуле вместо названий столбцов </a:t>
            </a:r>
          </a:p>
          <a:p>
            <a:r>
              <a:rPr lang="ru-RU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соответствующие адреса ячеек, например </a:t>
            </a:r>
            <a:r>
              <a:rPr 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E4*0,5</a:t>
            </a:r>
            <a:endParaRPr lang="ru-RU" sz="2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36DDDF-F411-4D21-8F73-A4D139FE2F1E}" type="slidenum">
              <a:rPr lang="ru-RU" smtClean="0"/>
              <a:pPr>
                <a:defRPr/>
              </a:pPr>
              <a:t>59</a:t>
            </a:fld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571604" y="357166"/>
            <a:ext cx="6286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/>
              <a:t>Для построения диаграммы</a:t>
            </a:r>
            <a:endParaRPr lang="ru-RU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42844" y="1071546"/>
            <a:ext cx="878687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sz="2400" b="1" dirty="0" smtClean="0">
                <a:latin typeface="Arial" pitchFamily="34" charset="0"/>
                <a:cs typeface="Arial" pitchFamily="34" charset="0"/>
              </a:rPr>
              <a:t>Выделяем столбцы Фамилия, Оклад, Получить (с названиями столбцов)</a:t>
            </a:r>
          </a:p>
          <a:p>
            <a:pPr marL="342900" indent="-342900">
              <a:buAutoNum type="arabicPeriod"/>
            </a:pPr>
            <a:endParaRPr lang="ru-RU" sz="2400" b="1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eriod"/>
            </a:pPr>
            <a:r>
              <a:rPr lang="ru-RU" sz="2400" b="1" i="1" dirty="0" smtClean="0">
                <a:latin typeface="Arial" pitchFamily="34" charset="0"/>
                <a:cs typeface="Arial" pitchFamily="34" charset="0"/>
              </a:rPr>
              <a:t>Вкл.</a:t>
            </a:r>
            <a:r>
              <a:rPr lang="ru-RU" sz="2400" b="1" dirty="0" smtClean="0">
                <a:latin typeface="Arial" pitchFamily="34" charset="0"/>
                <a:cs typeface="Arial" pitchFamily="34" charset="0"/>
              </a:rPr>
              <a:t> Вставка 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/ </a:t>
            </a:r>
            <a:r>
              <a:rPr lang="ru-RU" sz="2400" b="1" i="1" dirty="0" smtClean="0">
                <a:latin typeface="Arial" pitchFamily="34" charset="0"/>
                <a:cs typeface="Arial" pitchFamily="34" charset="0"/>
              </a:rPr>
              <a:t>гр.</a:t>
            </a:r>
            <a:r>
              <a:rPr lang="ru-RU" sz="2400" b="1" dirty="0" smtClean="0">
                <a:latin typeface="Arial" pitchFamily="34" charset="0"/>
                <a:cs typeface="Arial" pitchFamily="34" charset="0"/>
              </a:rPr>
              <a:t> Диаграммы 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/</a:t>
            </a:r>
            <a:r>
              <a:rPr lang="ru-RU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400" b="1" i="1" dirty="0" smtClean="0">
                <a:latin typeface="Arial" pitchFamily="34" charset="0"/>
                <a:cs typeface="Arial" pitchFamily="34" charset="0"/>
              </a:rPr>
              <a:t>кн.</a:t>
            </a:r>
            <a:r>
              <a:rPr lang="ru-RU" sz="2400" b="1" dirty="0" smtClean="0">
                <a:latin typeface="Arial" pitchFamily="34" charset="0"/>
                <a:cs typeface="Arial" pitchFamily="34" charset="0"/>
              </a:rPr>
              <a:t> Гистограмма</a:t>
            </a:r>
          </a:p>
          <a:p>
            <a:pPr marL="342900" indent="-342900">
              <a:buAutoNum type="arabicPeriod"/>
            </a:pPr>
            <a:endParaRPr lang="ru-RU" sz="2400" b="1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eriod"/>
            </a:pPr>
            <a:r>
              <a:rPr lang="ru-RU" sz="2400" b="1" i="1" dirty="0" smtClean="0">
                <a:latin typeface="Arial" pitchFamily="34" charset="0"/>
                <a:cs typeface="Arial" pitchFamily="34" charset="0"/>
              </a:rPr>
              <a:t>Вкл. </a:t>
            </a:r>
            <a:r>
              <a:rPr lang="ru-RU" sz="2400" b="1" dirty="0" smtClean="0">
                <a:latin typeface="Arial" pitchFamily="34" charset="0"/>
                <a:cs typeface="Arial" pitchFamily="34" charset="0"/>
              </a:rPr>
              <a:t>Макет 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/</a:t>
            </a:r>
            <a:r>
              <a:rPr lang="ru-RU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400" b="1" i="1" dirty="0" smtClean="0">
                <a:latin typeface="Arial" pitchFamily="34" charset="0"/>
                <a:cs typeface="Arial" pitchFamily="34" charset="0"/>
              </a:rPr>
              <a:t>гр.</a:t>
            </a:r>
            <a:r>
              <a:rPr lang="ru-RU" sz="2400" b="1" dirty="0" smtClean="0">
                <a:latin typeface="Arial" pitchFamily="34" charset="0"/>
                <a:cs typeface="Arial" pitchFamily="34" charset="0"/>
              </a:rPr>
              <a:t> Подписи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/ </a:t>
            </a:r>
            <a:r>
              <a:rPr lang="ru-RU" sz="2400" b="1" i="1" dirty="0" smtClean="0">
                <a:latin typeface="Arial" pitchFamily="34" charset="0"/>
                <a:cs typeface="Arial" pitchFamily="34" charset="0"/>
              </a:rPr>
              <a:t>кн.</a:t>
            </a:r>
            <a:r>
              <a:rPr lang="ru-RU" sz="2400" b="1" dirty="0" smtClean="0">
                <a:latin typeface="Arial" pitchFamily="34" charset="0"/>
                <a:cs typeface="Arial" pitchFamily="34" charset="0"/>
              </a:rPr>
              <a:t> Название диаграммы, </a:t>
            </a:r>
            <a:r>
              <a:rPr lang="ru-RU" sz="2400" b="1" i="1" dirty="0" smtClean="0">
                <a:latin typeface="Arial" pitchFamily="34" charset="0"/>
                <a:cs typeface="Arial" pitchFamily="34" charset="0"/>
              </a:rPr>
              <a:t>кн. </a:t>
            </a:r>
            <a:r>
              <a:rPr lang="ru-RU" sz="2400" b="1" dirty="0" smtClean="0">
                <a:latin typeface="Arial" pitchFamily="34" charset="0"/>
                <a:cs typeface="Arial" pitchFamily="34" charset="0"/>
              </a:rPr>
              <a:t>Названия осей </a:t>
            </a:r>
            <a:endParaRPr lang="ru-RU" sz="24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0"/>
            <a:ext cx="8229600" cy="785794"/>
          </a:xfrm>
        </p:spPr>
        <p:txBody>
          <a:bodyPr/>
          <a:lstStyle/>
          <a:p>
            <a:r>
              <a:rPr lang="ru-RU" sz="4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Текущая ячейка</a:t>
            </a:r>
          </a:p>
        </p:txBody>
      </p:sp>
      <p:sp>
        <p:nvSpPr>
          <p:cNvPr id="14341" name="Rectangle 5"/>
          <p:cNvSpPr>
            <a:spLocks noGrp="1" noChangeArrowheads="1"/>
          </p:cNvSpPr>
          <p:nvPr>
            <p:ph idx="1"/>
          </p:nvPr>
        </p:nvSpPr>
        <p:spPr>
          <a:xfrm>
            <a:off x="500034" y="857232"/>
            <a:ext cx="8229600" cy="4525963"/>
          </a:xfrm>
        </p:spPr>
        <p:txBody>
          <a:bodyPr/>
          <a:lstStyle/>
          <a:p>
            <a:r>
              <a:rPr lang="ru-RU" sz="2800" b="1" i="1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Текущая ячейка</a:t>
            </a:r>
            <a:r>
              <a:rPr lang="ru-RU" sz="2800" i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ячейка в которую выполняется ввод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данных (обведенная рамкой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выделенная ячейка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Адрес 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текущей ячейки отображается в поле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имени.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Содержание текущей ячейки отображается в строке формул.</a:t>
            </a:r>
          </a:p>
          <a:p>
            <a:endParaRPr lang="ru-RU" i="1" dirty="0" smtClean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buNone/>
            </a:pPr>
            <a:endParaRPr lang="ru-RU" i="1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4339" name="AutoShape 3" descr="Использование распознавания речи"/>
          <p:cNvSpPr>
            <a:spLocks noChangeAspect="1" noChangeArrowheads="1"/>
          </p:cNvSpPr>
          <p:nvPr/>
        </p:nvSpPr>
        <p:spPr bwMode="auto">
          <a:xfrm>
            <a:off x="155575" y="46038"/>
            <a:ext cx="304800" cy="304800"/>
          </a:xfrm>
          <a:prstGeom prst="rect">
            <a:avLst/>
          </a:prstGeom>
          <a:noFill/>
        </p:spPr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50C50F-EAB3-4A86-9D0E-70891885DC7D}" type="slidenum">
              <a:rPr lang="ru-RU" smtClean="0"/>
              <a:pPr>
                <a:defRPr/>
              </a:pPr>
              <a:t>6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 t="16250" r="18701" b="17500"/>
          <a:stretch>
            <a:fillRect/>
          </a:stretch>
        </p:blipFill>
        <p:spPr bwMode="auto">
          <a:xfrm>
            <a:off x="0" y="642918"/>
            <a:ext cx="9126504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36DDDF-F411-4D21-8F73-A4D139FE2F1E}" type="slidenum">
              <a:rPr lang="ru-RU" smtClean="0"/>
              <a:pPr>
                <a:defRPr/>
              </a:pPr>
              <a:t>60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42844" y="5143512"/>
            <a:ext cx="8143932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ru-RU" sz="2400" dirty="0" smtClean="0"/>
              <a:t>На листе </a:t>
            </a:r>
            <a:r>
              <a:rPr lang="ru-RU" sz="2400" b="1" dirty="0" smtClean="0"/>
              <a:t>Февраль</a:t>
            </a:r>
            <a:r>
              <a:rPr lang="ru-RU" sz="2400" dirty="0" smtClean="0"/>
              <a:t>  </a:t>
            </a:r>
            <a:r>
              <a:rPr lang="ru-RU" sz="2400" b="1" dirty="0" smtClean="0"/>
              <a:t>Оклад</a:t>
            </a:r>
            <a:r>
              <a:rPr lang="ru-RU" sz="2400" dirty="0" smtClean="0"/>
              <a:t> рассчитываем по формуле     </a:t>
            </a:r>
          </a:p>
          <a:p>
            <a:pPr algn="ctr">
              <a:spcAft>
                <a:spcPts val="600"/>
              </a:spcAft>
            </a:pPr>
            <a:r>
              <a:rPr lang="ru-RU" sz="2400" b="1" dirty="0" smtClean="0"/>
              <a:t>=Январь</a:t>
            </a:r>
            <a:r>
              <a:rPr lang="en-US" sz="2400" b="1" dirty="0" smtClean="0"/>
              <a:t>!E4 </a:t>
            </a:r>
            <a:r>
              <a:rPr lang="ru-RU" sz="2400" b="1" dirty="0" smtClean="0"/>
              <a:t>+</a:t>
            </a:r>
            <a:r>
              <a:rPr lang="en-US" sz="2400" b="1" dirty="0" smtClean="0"/>
              <a:t> </a:t>
            </a:r>
            <a:r>
              <a:rPr lang="ru-RU" sz="2400" b="1" dirty="0" smtClean="0"/>
              <a:t>Январь</a:t>
            </a:r>
            <a:r>
              <a:rPr lang="en-US" sz="2400" b="1" dirty="0" smtClean="0"/>
              <a:t>!E4*0,1</a:t>
            </a:r>
            <a:endParaRPr lang="ru-RU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 l="7324" t="21250" r="23095"/>
          <a:stretch>
            <a:fillRect/>
          </a:stretch>
        </p:blipFill>
        <p:spPr bwMode="auto">
          <a:xfrm>
            <a:off x="928662" y="142852"/>
            <a:ext cx="6786578" cy="4500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36DDDF-F411-4D21-8F73-A4D139FE2F1E}" type="slidenum">
              <a:rPr lang="ru-RU" smtClean="0"/>
              <a:pPr>
                <a:defRPr/>
              </a:pPr>
              <a:t>61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42844" y="5143512"/>
            <a:ext cx="81439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ru-RU" sz="2400" dirty="0" smtClean="0"/>
              <a:t>На листе </a:t>
            </a:r>
            <a:r>
              <a:rPr lang="ru-RU" sz="2400" b="1" dirty="0" smtClean="0"/>
              <a:t>4 </a:t>
            </a:r>
            <a:r>
              <a:rPr lang="ru-RU" sz="2400" dirty="0" smtClean="0"/>
              <a:t> данные для столбца </a:t>
            </a:r>
            <a:r>
              <a:rPr lang="ru-RU" sz="2400" b="1" dirty="0" smtClean="0"/>
              <a:t>Всего получить </a:t>
            </a:r>
            <a:r>
              <a:rPr lang="ru-RU" sz="2400" dirty="0" smtClean="0"/>
              <a:t>берем из листов Январь, Февраль, Март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t="2500" r="29687" b="52500"/>
          <a:stretch>
            <a:fillRect/>
          </a:stretch>
        </p:blipFill>
        <p:spPr bwMode="auto">
          <a:xfrm>
            <a:off x="214282" y="3071810"/>
            <a:ext cx="8382020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36DDDF-F411-4D21-8F73-A4D139FE2F1E}" type="slidenum">
              <a:rPr lang="ru-RU" smtClean="0"/>
              <a:pPr>
                <a:defRPr/>
              </a:pPr>
              <a:t>62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90257" y="142852"/>
            <a:ext cx="8753743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u="sng" dirty="0" smtClean="0">
                <a:latin typeface="Times New Roman" pitchFamily="18" charset="0"/>
                <a:cs typeface="Times New Roman" pitchFamily="18" charset="0"/>
              </a:rPr>
              <a:t>Отображение сетки, строки формул, </a:t>
            </a:r>
          </a:p>
          <a:p>
            <a:r>
              <a:rPr lang="ru-RU" sz="4000" b="1" u="sng" dirty="0" smtClean="0">
                <a:latin typeface="Times New Roman" pitchFamily="18" charset="0"/>
                <a:cs typeface="Times New Roman" pitchFamily="18" charset="0"/>
              </a:rPr>
              <a:t>заголовков столбцов и строк</a:t>
            </a:r>
          </a:p>
          <a:p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85720" y="1857364"/>
            <a:ext cx="84005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i="1" dirty="0" smtClean="0">
                <a:latin typeface="Times New Roman" pitchFamily="18" charset="0"/>
                <a:cs typeface="Times New Roman" pitchFamily="18" charset="0"/>
              </a:rPr>
              <a:t>Вкл.</a:t>
            </a:r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000" b="1" dirty="0" smtClean="0">
                <a:latin typeface="Times New Roman" pitchFamily="18" charset="0"/>
                <a:cs typeface="Times New Roman" pitchFamily="18" charset="0"/>
              </a:rPr>
              <a:t>Вид</a:t>
            </a:r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ru-RU" sz="4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000" b="1" i="1" dirty="0" smtClean="0">
                <a:latin typeface="Times New Roman" pitchFamily="18" charset="0"/>
                <a:cs typeface="Times New Roman" pitchFamily="18" charset="0"/>
              </a:rPr>
              <a:t>кн.</a:t>
            </a:r>
            <a:r>
              <a:rPr lang="ru-RU" sz="4000" b="1" dirty="0" smtClean="0">
                <a:latin typeface="Times New Roman" pitchFamily="18" charset="0"/>
                <a:cs typeface="Times New Roman" pitchFamily="18" charset="0"/>
              </a:rPr>
              <a:t> Показать или скрыть</a:t>
            </a:r>
            <a:endParaRPr lang="ru-RU" sz="40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1142984"/>
            <a:ext cx="87154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Ячейке или диапазону ячеек можно </a:t>
            </a:r>
            <a:r>
              <a:rPr lang="ru-RU" sz="3600" b="1" dirty="0">
                <a:latin typeface="Times New Roman" pitchFamily="18" charset="0"/>
                <a:cs typeface="Times New Roman" pitchFamily="18" charset="0"/>
              </a:rPr>
              <a:t>присвоить 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собственное имя и затем использовать его при ссылке на ячейку. Например,     </a:t>
            </a:r>
            <a:r>
              <a:rPr lang="ru-RU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СУММ(Продажи)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 вместо  </a:t>
            </a:r>
            <a:r>
              <a:rPr lang="ru-RU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СУММ(</a:t>
            </a:r>
            <a:r>
              <a:rPr lang="en-US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C20:C30)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u-RU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 flipH="1">
            <a:off x="2143108" y="0"/>
            <a:ext cx="5097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u="sng" dirty="0" smtClean="0">
                <a:latin typeface="Times New Roman" pitchFamily="18" charset="0"/>
                <a:cs typeface="Times New Roman" pitchFamily="18" charset="0"/>
              </a:rPr>
              <a:t>Имя ячейки</a:t>
            </a:r>
            <a:endParaRPr lang="ru-RU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36DDDF-F411-4D21-8F73-A4D139FE2F1E}" type="slidenum">
              <a:rPr lang="ru-RU" smtClean="0"/>
              <a:pPr>
                <a:defRPr/>
              </a:pPr>
              <a:t>63</a:t>
            </a:fld>
            <a:endParaRPr lang="ru-RU" dirty="0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36DDDF-F411-4D21-8F73-A4D139FE2F1E}" type="slidenum">
              <a:rPr lang="ru-RU" smtClean="0"/>
              <a:pPr>
                <a:defRPr/>
              </a:pPr>
              <a:t>64</a:t>
            </a:fld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285728"/>
            <a:ext cx="8929718" cy="59862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b="1" u="sng" dirty="0" smtClean="0">
                <a:latin typeface="Times New Roman" pitchFamily="18" charset="0"/>
                <a:cs typeface="Times New Roman" pitchFamily="18" charset="0"/>
              </a:rPr>
              <a:t>Правила составления имен</a:t>
            </a:r>
          </a:p>
          <a:p>
            <a:pPr algn="ctr"/>
            <a:endParaRPr lang="ru-RU" sz="4000" b="1" u="sng" dirty="0" smtClean="0">
              <a:latin typeface="Times New Roman" pitchFamily="18" charset="0"/>
              <a:cs typeface="Times New Roman" pitchFamily="18" charset="0"/>
            </a:endParaRPr>
          </a:p>
          <a:p>
            <a:pPr indent="355600">
              <a:spcAft>
                <a:spcPts val="600"/>
              </a:spcAft>
            </a:pP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Первый символ буква или символ подчеркивания;</a:t>
            </a:r>
          </a:p>
          <a:p>
            <a:pPr indent="355600">
              <a:spcAft>
                <a:spcPts val="600"/>
              </a:spcAft>
            </a:pP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пробелы не допускаются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ru-RU" sz="3600" b="1" dirty="0" smtClean="0">
              <a:latin typeface="Times New Roman" pitchFamily="18" charset="0"/>
              <a:cs typeface="Times New Roman" pitchFamily="18" charset="0"/>
            </a:endParaRPr>
          </a:p>
          <a:p>
            <a:pPr indent="355600">
              <a:spcAft>
                <a:spcPts val="600"/>
              </a:spcAft>
            </a:pP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в качестве разделителей слов можно использовать символ подчеркивания (_) и точку (.) </a:t>
            </a:r>
          </a:p>
          <a:p>
            <a:pPr indent="355600">
              <a:spcAft>
                <a:spcPts val="600"/>
              </a:spcAft>
            </a:pPr>
            <a:r>
              <a:rPr lang="ru-RU" sz="36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Например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ru-RU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Налог_Продаж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   или </a:t>
            </a:r>
            <a:r>
              <a:rPr lang="ru-RU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Первый.Квартал    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или   </a:t>
            </a:r>
            <a:r>
              <a:rPr lang="ru-RU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_Процент</a:t>
            </a:r>
            <a:endParaRPr lang="ru-RU" sz="36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36DDDF-F411-4D21-8F73-A4D139FE2F1E}" type="slidenum">
              <a:rPr lang="ru-RU" smtClean="0"/>
              <a:pPr>
                <a:defRPr/>
              </a:pPr>
              <a:t>65</a:t>
            </a:fld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285728"/>
            <a:ext cx="8786842" cy="3570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Для создания имени:</a:t>
            </a:r>
          </a:p>
          <a:p>
            <a:pPr marL="457200" indent="-457200">
              <a:spcAft>
                <a:spcPts val="600"/>
              </a:spcAft>
            </a:pP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1. Поставить курсор в нужную ячейку (или выделить нужный диапазон)</a:t>
            </a:r>
          </a:p>
          <a:p>
            <a:pPr marL="342900" indent="-342900">
              <a:spcAft>
                <a:spcPts val="600"/>
              </a:spcAft>
            </a:pP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2.  </a:t>
            </a:r>
            <a:r>
              <a:rPr lang="ru-RU" sz="3600" b="1" i="1" dirty="0" smtClean="0">
                <a:latin typeface="Times New Roman" pitchFamily="18" charset="0"/>
                <a:cs typeface="Times New Roman" pitchFamily="18" charset="0"/>
              </a:rPr>
              <a:t>Вкл.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 Формулы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b="1" i="1" dirty="0" smtClean="0">
                <a:latin typeface="Times New Roman" pitchFamily="18" charset="0"/>
                <a:cs typeface="Times New Roman" pitchFamily="18" charset="0"/>
              </a:rPr>
              <a:t>гр. 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Определенные имена 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3600" b="1" i="1" dirty="0" smtClean="0">
                <a:latin typeface="Times New Roman" pitchFamily="18" charset="0"/>
                <a:cs typeface="Times New Roman" pitchFamily="18" charset="0"/>
              </a:rPr>
              <a:t>кн. 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Присвоить имя</a:t>
            </a:r>
          </a:p>
          <a:p>
            <a:pPr>
              <a:spcAft>
                <a:spcPts val="600"/>
              </a:spcAft>
            </a:pP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3. Ввести имя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 t="22500" r="50195" b="27500"/>
          <a:stretch>
            <a:fillRect/>
          </a:stretch>
        </p:blipFill>
        <p:spPr bwMode="auto">
          <a:xfrm>
            <a:off x="500034" y="3929066"/>
            <a:ext cx="4714908" cy="2773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500694" y="3929066"/>
            <a:ext cx="2928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Пример</a:t>
            </a:r>
            <a:endParaRPr lang="ru-RU" sz="36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00760" y="4714884"/>
            <a:ext cx="30003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Ячейке </a:t>
            </a:r>
            <a:r>
              <a:rPr lang="en-US" sz="2800" b="1" dirty="0" smtClean="0"/>
              <a:t>b2 </a:t>
            </a:r>
            <a:r>
              <a:rPr lang="ru-RU" sz="2800" dirty="0" smtClean="0"/>
              <a:t>присваивается имя Процент</a:t>
            </a:r>
            <a:endParaRPr lang="ru-RU" sz="2800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1357298"/>
            <a:ext cx="878684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 smtClean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1 способ </a:t>
            </a:r>
          </a:p>
          <a:p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Набрать непосредственно в формуле </a:t>
            </a:r>
          </a:p>
          <a:p>
            <a:r>
              <a:rPr lang="ru-RU" sz="4000" b="1" dirty="0" smtClean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2 способ </a:t>
            </a:r>
          </a:p>
          <a:p>
            <a:r>
              <a:rPr lang="ru-RU" sz="4000" b="1" i="1" dirty="0" smtClean="0">
                <a:latin typeface="Times New Roman" pitchFamily="18" charset="0"/>
                <a:cs typeface="Times New Roman" pitchFamily="18" charset="0"/>
              </a:rPr>
              <a:t>Вкл.</a:t>
            </a:r>
            <a:r>
              <a:rPr lang="ru-RU" sz="4000" b="1" dirty="0" smtClean="0">
                <a:latin typeface="Times New Roman" pitchFamily="18" charset="0"/>
                <a:cs typeface="Times New Roman" pitchFamily="18" charset="0"/>
              </a:rPr>
              <a:t>Формула</a:t>
            </a:r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ru-RU" sz="4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000" b="1" i="1" dirty="0" smtClean="0">
                <a:latin typeface="Times New Roman" pitchFamily="18" charset="0"/>
                <a:cs typeface="Times New Roman" pitchFamily="18" charset="0"/>
              </a:rPr>
              <a:t>гр</a:t>
            </a:r>
            <a:r>
              <a:rPr lang="ru-RU" sz="4000" i="1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4000" b="1" dirty="0" smtClean="0">
                <a:latin typeface="Times New Roman" pitchFamily="18" charset="0"/>
                <a:cs typeface="Times New Roman" pitchFamily="18" charset="0"/>
              </a:rPr>
              <a:t>Определенные имена </a:t>
            </a: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ru-RU" sz="40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4000" b="1" i="1" dirty="0" smtClean="0">
                <a:latin typeface="Times New Roman" pitchFamily="18" charset="0"/>
                <a:cs typeface="Times New Roman" pitchFamily="18" charset="0"/>
              </a:rPr>
              <a:t>кн.</a:t>
            </a:r>
            <a:r>
              <a:rPr lang="ru-RU" sz="4000" b="1" dirty="0" smtClean="0">
                <a:latin typeface="Times New Roman" pitchFamily="18" charset="0"/>
                <a:cs typeface="Times New Roman" pitchFamily="18" charset="0"/>
              </a:rPr>
              <a:t> Использовать в формуле. </a:t>
            </a:r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Далее из списка выбрать нужное имя.</a:t>
            </a:r>
            <a:endParaRPr lang="ru-RU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36DDDF-F411-4D21-8F73-A4D139FE2F1E}" type="slidenum">
              <a:rPr lang="ru-RU" smtClean="0"/>
              <a:pPr>
                <a:defRPr/>
              </a:pPr>
              <a:t>66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85720" y="428604"/>
            <a:ext cx="864399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000" b="1" u="sng" dirty="0" smtClean="0">
                <a:latin typeface="Times New Roman" pitchFamily="18" charset="0"/>
                <a:cs typeface="Times New Roman" pitchFamily="18" charset="0"/>
              </a:rPr>
              <a:t>Вставка имени  в текущую формулу</a:t>
            </a:r>
            <a:endParaRPr lang="ru-RU" sz="4000" b="1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36DDDF-F411-4D21-8F73-A4D139FE2F1E}" type="slidenum">
              <a:rPr lang="ru-RU" smtClean="0"/>
              <a:pPr>
                <a:defRPr/>
              </a:pPr>
              <a:t>67</a:t>
            </a:fld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42918"/>
            <a:ext cx="9144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Используется для создания, изменения, удаления и поиска имен.</a:t>
            </a:r>
          </a:p>
          <a:p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Для вызова    нажать  </a:t>
            </a:r>
            <a:r>
              <a:rPr lang="en-US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Ctrl</a:t>
            </a:r>
            <a:r>
              <a:rPr lang="ru-RU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ru-RU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F3  </a:t>
            </a:r>
            <a:endParaRPr lang="ru-RU" sz="3600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или   </a:t>
            </a:r>
            <a:r>
              <a:rPr lang="ru-RU" sz="3600" b="1" i="1" dirty="0" smtClean="0">
                <a:latin typeface="Times New Roman" pitchFamily="18" charset="0"/>
                <a:cs typeface="Times New Roman" pitchFamily="18" charset="0"/>
              </a:rPr>
              <a:t>Вкл.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Формула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b="1" i="1" dirty="0" smtClean="0">
                <a:latin typeface="Times New Roman" pitchFamily="18" charset="0"/>
                <a:cs typeface="Times New Roman" pitchFamily="18" charset="0"/>
              </a:rPr>
              <a:t>гр. 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Определенные имена 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b="1" i="1" dirty="0" smtClean="0">
                <a:latin typeface="Times New Roman" pitchFamily="18" charset="0"/>
                <a:cs typeface="Times New Roman" pitchFamily="18" charset="0"/>
              </a:rPr>
              <a:t>кн.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Диспетчер имен)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 l="11718" t="3750" r="18701" b="17500"/>
          <a:stretch>
            <a:fillRect/>
          </a:stretch>
        </p:blipFill>
        <p:spPr bwMode="auto">
          <a:xfrm>
            <a:off x="1714480" y="3451560"/>
            <a:ext cx="4786346" cy="3174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 flipH="1">
            <a:off x="2143108" y="0"/>
            <a:ext cx="5097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u="sng" dirty="0" smtClean="0">
                <a:latin typeface="Times New Roman" pitchFamily="18" charset="0"/>
                <a:cs typeface="Times New Roman" pitchFamily="18" charset="0"/>
              </a:rPr>
              <a:t>Диспетчер имен</a:t>
            </a:r>
            <a:endParaRPr lang="ru-RU" sz="3600" b="1" u="sng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43240" y="428604"/>
            <a:ext cx="2276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mtClean="0"/>
              <a:t>Подбор параметра 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571472" y="1357298"/>
            <a:ext cx="737426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Для подключения надо:</a:t>
            </a:r>
          </a:p>
          <a:p>
            <a:pPr marL="342900" indent="-342900">
              <a:buAutoNum type="arabicPeriod"/>
            </a:pPr>
            <a:r>
              <a:rPr lang="ru-RU" dirty="0" smtClean="0"/>
              <a:t>Кн. </a:t>
            </a:r>
            <a:r>
              <a:rPr lang="en-US" dirty="0" smtClean="0"/>
              <a:t>Office / </a:t>
            </a:r>
            <a:r>
              <a:rPr lang="ru-RU" dirty="0" smtClean="0"/>
              <a:t>Кн. Параметры </a:t>
            </a:r>
            <a:r>
              <a:rPr lang="en-US" dirty="0" smtClean="0"/>
              <a:t>Excel</a:t>
            </a:r>
          </a:p>
          <a:p>
            <a:pPr marL="342900" indent="-342900">
              <a:buAutoNum type="arabicPeriod"/>
            </a:pPr>
            <a:r>
              <a:rPr lang="ru-RU" dirty="0" smtClean="0"/>
              <a:t>Надстройки </a:t>
            </a:r>
            <a:r>
              <a:rPr lang="en-US" dirty="0" smtClean="0"/>
              <a:t>/</a:t>
            </a:r>
            <a:r>
              <a:rPr lang="ru-RU" dirty="0" smtClean="0"/>
              <a:t> Поиск решения</a:t>
            </a:r>
            <a:r>
              <a:rPr lang="en-US" dirty="0" smtClean="0"/>
              <a:t>/</a:t>
            </a:r>
            <a:r>
              <a:rPr lang="ru-RU" dirty="0" smtClean="0"/>
              <a:t> кн. Перейти</a:t>
            </a:r>
          </a:p>
          <a:p>
            <a:pPr marL="342900" indent="-342900">
              <a:buAutoNum type="arabicPeriod"/>
            </a:pPr>
            <a:r>
              <a:rPr lang="ru-RU" dirty="0" smtClean="0"/>
              <a:t>В окне Надстройки поставить флажки напротив Поиск решения</a:t>
            </a:r>
          </a:p>
          <a:p>
            <a:pPr marL="342900" indent="-342900">
              <a:buAutoNum type="arabicPeriod"/>
            </a:pPr>
            <a:r>
              <a:rPr lang="ru-RU" dirty="0" smtClean="0"/>
              <a:t>На вкл. </a:t>
            </a:r>
            <a:r>
              <a:rPr lang="ru-RU" b="1" dirty="0" smtClean="0"/>
              <a:t>Данные</a:t>
            </a:r>
            <a:r>
              <a:rPr lang="ru-RU" dirty="0" smtClean="0"/>
              <a:t> появится гр. </a:t>
            </a:r>
            <a:r>
              <a:rPr lang="ru-RU" b="1" dirty="0" smtClean="0"/>
              <a:t>Анализ</a:t>
            </a:r>
            <a:endParaRPr lang="ru-RU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68" y="3071810"/>
            <a:ext cx="3467100" cy="347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36DDDF-F411-4D21-8F73-A4D139FE2F1E}" type="slidenum">
              <a:rPr lang="ru-RU" smtClean="0"/>
              <a:pPr>
                <a:defRPr/>
              </a:pPr>
              <a:t>68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Box 5"/>
          <p:cNvSpPr txBox="1">
            <a:spLocks noChangeArrowheads="1"/>
          </p:cNvSpPr>
          <p:nvPr/>
        </p:nvSpPr>
        <p:spPr bwMode="auto">
          <a:xfrm>
            <a:off x="571500" y="214313"/>
            <a:ext cx="8215313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Копирование и перемещение содержимого ячеек, не содержащих формулы</a:t>
            </a:r>
          </a:p>
        </p:txBody>
      </p:sp>
      <p:sp>
        <p:nvSpPr>
          <p:cNvPr id="44035" name="TextBox 4"/>
          <p:cNvSpPr txBox="1">
            <a:spLocks noChangeArrowheads="1"/>
          </p:cNvSpPr>
          <p:nvPr/>
        </p:nvSpPr>
        <p:spPr bwMode="auto">
          <a:xfrm>
            <a:off x="214313" y="1231900"/>
            <a:ext cx="8643937" cy="985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457200" algn="just">
              <a:spcAft>
                <a:spcPts val="1200"/>
              </a:spcAft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1. Стандартные действия (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Ctrl + C, Ctrl + V, Ctrl + X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и т.д.).</a:t>
            </a:r>
          </a:p>
          <a:p>
            <a:pPr indent="457200" algn="just">
              <a:spcAft>
                <a:spcPts val="1200"/>
              </a:spcAft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2. С использованием маркера заполнения.</a:t>
            </a:r>
          </a:p>
        </p:txBody>
      </p:sp>
      <p:pic>
        <p:nvPicPr>
          <p:cNvPr id="4403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75" y="2357438"/>
            <a:ext cx="2143125" cy="123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37" name="TextBox 7"/>
          <p:cNvSpPr txBox="1">
            <a:spLocks noChangeArrowheads="1"/>
          </p:cNvSpPr>
          <p:nvPr/>
        </p:nvSpPr>
        <p:spPr bwMode="auto">
          <a:xfrm>
            <a:off x="3429000" y="2357438"/>
            <a:ext cx="214312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dirty="0">
                <a:latin typeface="Georgia" pitchFamily="18" charset="0"/>
              </a:rPr>
              <a:t>маркер заполнения</a:t>
            </a:r>
          </a:p>
        </p:txBody>
      </p:sp>
      <p:cxnSp>
        <p:nvCxnSpPr>
          <p:cNvPr id="11" name="Прямая со стрелкой 10"/>
          <p:cNvCxnSpPr/>
          <p:nvPr/>
        </p:nvCxnSpPr>
        <p:spPr>
          <a:xfrm rot="10800000" flipV="1">
            <a:off x="2643188" y="2928938"/>
            <a:ext cx="785812" cy="35718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039" name="TextBox 11"/>
          <p:cNvSpPr txBox="1">
            <a:spLocks noChangeArrowheads="1"/>
          </p:cNvSpPr>
          <p:nvPr/>
        </p:nvSpPr>
        <p:spPr bwMode="auto">
          <a:xfrm>
            <a:off x="214313" y="3873500"/>
            <a:ext cx="8643937" cy="156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457200" algn="just">
              <a:spcAft>
                <a:spcPts val="1200"/>
              </a:spcAft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Приращение значений в пределах выделенного диапазона с помощью маркера заполнения: выделить начальное значение и перетащить маркер заполнения, удерживая нажатой клавишу «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Ctrl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».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36DDDF-F411-4D21-8F73-A4D139FE2F1E}" type="slidenum">
              <a:rPr lang="ru-RU" smtClean="0"/>
              <a:pPr>
                <a:defRPr/>
              </a:pPr>
              <a:t>69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142852"/>
            <a:ext cx="8229600" cy="714356"/>
          </a:xfrm>
        </p:spPr>
        <p:txBody>
          <a:bodyPr/>
          <a:lstStyle/>
          <a:p>
            <a:r>
              <a:rPr lang="ru-RU" sz="4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Текущая ячейка</a:t>
            </a:r>
            <a:r>
              <a:rPr lang="en-US" sz="4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B</a:t>
            </a:r>
            <a:r>
              <a:rPr lang="ru-RU" sz="4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4" name="TextBox 39"/>
          <p:cNvSpPr txBox="1">
            <a:spLocks noChangeArrowheads="1"/>
          </p:cNvSpPr>
          <p:nvPr/>
        </p:nvSpPr>
        <p:spPr bwMode="auto">
          <a:xfrm>
            <a:off x="0" y="1500174"/>
            <a:ext cx="13149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поле имени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928670"/>
            <a:ext cx="6978064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Straight Arrow Connector 41"/>
          <p:cNvCxnSpPr>
            <a:stCxn id="4" idx="2"/>
          </p:cNvCxnSpPr>
          <p:nvPr/>
        </p:nvCxnSpPr>
        <p:spPr>
          <a:xfrm rot="16200000" flipH="1">
            <a:off x="870584" y="1656410"/>
            <a:ext cx="630802" cy="105699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5"/>
          <p:cNvSpPr txBox="1">
            <a:spLocks noChangeArrowheads="1"/>
          </p:cNvSpPr>
          <p:nvPr/>
        </p:nvSpPr>
        <p:spPr bwMode="auto">
          <a:xfrm>
            <a:off x="4857752" y="3143248"/>
            <a:ext cx="163397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строка формул</a:t>
            </a:r>
          </a:p>
        </p:txBody>
      </p:sp>
      <p:cxnSp>
        <p:nvCxnSpPr>
          <p:cNvPr id="9" name="Straight Arrow Connector 7"/>
          <p:cNvCxnSpPr/>
          <p:nvPr/>
        </p:nvCxnSpPr>
        <p:spPr>
          <a:xfrm rot="10800000">
            <a:off x="4429124" y="2500306"/>
            <a:ext cx="627063" cy="52705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A74474-00DD-4122-993F-8DC29BC64623}" type="slidenum">
              <a:rPr lang="ru-RU" smtClean="0"/>
              <a:pPr>
                <a:defRPr/>
              </a:pPr>
              <a:t>7</a:t>
            </a:fld>
            <a:endParaRPr lang="ru-RU" dirty="0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Box 5"/>
          <p:cNvSpPr txBox="1">
            <a:spLocks noChangeArrowheads="1"/>
          </p:cNvSpPr>
          <p:nvPr/>
        </p:nvSpPr>
        <p:spPr bwMode="auto">
          <a:xfrm>
            <a:off x="571500" y="214313"/>
            <a:ext cx="82153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Примечание</a:t>
            </a:r>
          </a:p>
        </p:txBody>
      </p:sp>
      <p:sp>
        <p:nvSpPr>
          <p:cNvPr id="53251" name="TextBox 4"/>
          <p:cNvSpPr txBox="1">
            <a:spLocks noChangeArrowheads="1"/>
          </p:cNvSpPr>
          <p:nvPr/>
        </p:nvSpPr>
        <p:spPr bwMode="auto">
          <a:xfrm>
            <a:off x="214313" y="908050"/>
            <a:ext cx="8715375" cy="116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457200" algn="just">
              <a:spcAft>
                <a:spcPts val="1200"/>
              </a:spcAft>
            </a:pP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Примечание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содержит дополнительную информацию о данных, хранимых в ячейке.</a:t>
            </a:r>
          </a:p>
          <a:p>
            <a:pPr indent="457200" algn="just">
              <a:spcAft>
                <a:spcPts val="1200"/>
              </a:spcAft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Вставка примечания: меню 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Вставка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/ 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Примечание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pic>
        <p:nvPicPr>
          <p:cNvPr id="5325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3" y="2143125"/>
            <a:ext cx="2933700" cy="158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Овал 6"/>
          <p:cNvSpPr/>
          <p:nvPr/>
        </p:nvSpPr>
        <p:spPr>
          <a:xfrm>
            <a:off x="1357313" y="2500313"/>
            <a:ext cx="214312" cy="214312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3254" name="TextBox 7"/>
          <p:cNvSpPr txBox="1">
            <a:spLocks noChangeArrowheads="1"/>
          </p:cNvSpPr>
          <p:nvPr/>
        </p:nvSpPr>
        <p:spPr bwMode="auto">
          <a:xfrm>
            <a:off x="785813" y="4357688"/>
            <a:ext cx="23368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dirty="0">
                <a:latin typeface="Georgia" pitchFamily="18" charset="0"/>
              </a:rPr>
              <a:t>значок примечания</a:t>
            </a:r>
          </a:p>
        </p:txBody>
      </p:sp>
      <p:cxnSp>
        <p:nvCxnSpPr>
          <p:cNvPr id="10" name="Прямая со стрелкой 9"/>
          <p:cNvCxnSpPr>
            <a:endCxn id="7" idx="4"/>
          </p:cNvCxnSpPr>
          <p:nvPr/>
        </p:nvCxnSpPr>
        <p:spPr>
          <a:xfrm rot="16200000" flipV="1">
            <a:off x="624681" y="3553619"/>
            <a:ext cx="1785938" cy="10795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25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43250" y="4143375"/>
            <a:ext cx="15621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257" name="TextBox 10"/>
          <p:cNvSpPr txBox="1">
            <a:spLocks noChangeArrowheads="1"/>
          </p:cNvSpPr>
          <p:nvPr/>
        </p:nvSpPr>
        <p:spPr bwMode="auto">
          <a:xfrm>
            <a:off x="214313" y="5045075"/>
            <a:ext cx="8715375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457200" algn="just">
              <a:spcAft>
                <a:spcPts val="1200"/>
              </a:spcAft>
            </a:pP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Автор примечания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указывается на вкладке 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Общие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в диалоговом окне 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Параметры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, отображаемого на экране после выбора одноименной команды в меню 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Сервис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36DDDF-F411-4D21-8F73-A4D139FE2F1E}" type="slidenum">
              <a:rPr lang="ru-RU" smtClean="0"/>
              <a:pPr>
                <a:defRPr/>
              </a:pPr>
              <a:t>70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Box 5"/>
          <p:cNvSpPr txBox="1">
            <a:spLocks noChangeArrowheads="1"/>
          </p:cNvSpPr>
          <p:nvPr/>
        </p:nvSpPr>
        <p:spPr bwMode="auto">
          <a:xfrm>
            <a:off x="571500" y="214313"/>
            <a:ext cx="82153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Другие операторы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285750" y="1028700"/>
          <a:ext cx="8572560" cy="30784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571900"/>
                <a:gridCol w="500066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solidFill>
                            <a:schemeClr val="tx1"/>
                          </a:solidFill>
                        </a:rPr>
                        <a:t>Оператор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solidFill>
                            <a:schemeClr val="tx1"/>
                          </a:solidFill>
                        </a:rPr>
                        <a:t>Назначение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b="1" dirty="0" smtClean="0">
                          <a:solidFill>
                            <a:srgbClr val="7030A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Текстовый оператор</a:t>
                      </a:r>
                      <a:endParaRPr lang="ru-RU" sz="2000" b="1" dirty="0">
                        <a:solidFill>
                          <a:srgbClr val="7030A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&amp;</a:t>
                      </a:r>
                      <a:r>
                        <a:rPr lang="ru-RU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 (амперсанд)</a:t>
                      </a:r>
                      <a:endParaRPr lang="ru-RU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Объединение</a:t>
                      </a:r>
                      <a:r>
                        <a:rPr lang="ru-RU" sz="2000" baseline="0" dirty="0" smtClean="0"/>
                        <a:t> двух текстовых строк в одну</a:t>
                      </a:r>
                      <a:endParaRPr lang="ru-RU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b="1" dirty="0" smtClean="0">
                          <a:solidFill>
                            <a:srgbClr val="7030A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Адресные операторы</a:t>
                      </a:r>
                      <a:endParaRPr lang="ru-RU" sz="2000" b="1" dirty="0">
                        <a:solidFill>
                          <a:srgbClr val="7030A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: (двоеточие)</a:t>
                      </a:r>
                      <a:endParaRPr lang="ru-RU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Ссылка на все ячейки между границами диапазона включительно</a:t>
                      </a:r>
                      <a:endParaRPr lang="ru-RU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ru-RU" sz="20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(запятая)</a:t>
                      </a:r>
                      <a:endParaRPr lang="ru-RU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Ссылка на объединение ячеек диапазонов</a:t>
                      </a:r>
                      <a:endParaRPr lang="ru-RU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 (пробел)</a:t>
                      </a:r>
                      <a:endParaRPr lang="ru-RU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Ссылка на общие ячейки диапазонов</a:t>
                      </a:r>
                      <a:endParaRPr lang="ru-RU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36DDDF-F411-4D21-8F73-A4D139FE2F1E}" type="slidenum">
              <a:rPr lang="ru-RU" smtClean="0"/>
              <a:pPr>
                <a:defRPr/>
              </a:pPr>
              <a:t>71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Box 5"/>
          <p:cNvSpPr txBox="1">
            <a:spLocks noChangeArrowheads="1"/>
          </p:cNvSpPr>
          <p:nvPr/>
        </p:nvSpPr>
        <p:spPr bwMode="auto">
          <a:xfrm>
            <a:off x="571500" y="214313"/>
            <a:ext cx="82153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Стили в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Excel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347" name="TextBox 4"/>
          <p:cNvSpPr txBox="1">
            <a:spLocks noChangeArrowheads="1"/>
          </p:cNvSpPr>
          <p:nvPr/>
        </p:nvSpPr>
        <p:spPr bwMode="auto">
          <a:xfrm>
            <a:off x="214313" y="747713"/>
            <a:ext cx="871537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457200" algn="just">
              <a:spcAft>
                <a:spcPts val="1200"/>
              </a:spcAft>
            </a:pP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Применение стилей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indent="457200" algn="just">
              <a:spcAft>
                <a:spcPts val="1200"/>
              </a:spcAft>
              <a:buFontTx/>
              <a:buAutoNum type="arabicPeriod"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Выделить ячейку (диапазон ячеек).</a:t>
            </a:r>
          </a:p>
          <a:p>
            <a:pPr indent="457200" algn="just">
              <a:spcAft>
                <a:spcPts val="1200"/>
              </a:spcAft>
              <a:buFontTx/>
              <a:buAutoNum type="arabicPeriod"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Меню 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Формат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/ 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Стиль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grpSp>
        <p:nvGrpSpPr>
          <p:cNvPr id="2" name="Группа 15"/>
          <p:cNvGrpSpPr>
            <a:grpSpLocks/>
          </p:cNvGrpSpPr>
          <p:nvPr/>
        </p:nvGrpSpPr>
        <p:grpSpPr bwMode="auto">
          <a:xfrm>
            <a:off x="571500" y="1881188"/>
            <a:ext cx="8143875" cy="3333750"/>
            <a:chOff x="714348" y="2143116"/>
            <a:chExt cx="8143900" cy="3333756"/>
          </a:xfrm>
        </p:grpSpPr>
        <p:pic>
          <p:nvPicPr>
            <p:cNvPr id="57354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357422" y="3000372"/>
              <a:ext cx="4476750" cy="2476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7355" name="TextBox 8"/>
            <p:cNvSpPr txBox="1">
              <a:spLocks noChangeArrowheads="1"/>
            </p:cNvSpPr>
            <p:nvPr/>
          </p:nvSpPr>
          <p:spPr bwMode="auto">
            <a:xfrm>
              <a:off x="714348" y="2357430"/>
              <a:ext cx="231986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dirty="0">
                  <a:latin typeface="Georgia" pitchFamily="18" charset="0"/>
                </a:rPr>
                <a:t>выбор имени стиля</a:t>
              </a:r>
            </a:p>
          </p:txBody>
        </p:sp>
        <p:cxnSp>
          <p:nvCxnSpPr>
            <p:cNvPr id="12" name="Прямая со стрелкой 11"/>
            <p:cNvCxnSpPr/>
            <p:nvPr/>
          </p:nvCxnSpPr>
          <p:spPr>
            <a:xfrm>
              <a:off x="2143102" y="2714617"/>
              <a:ext cx="2214570" cy="71437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357" name="TextBox 12"/>
            <p:cNvSpPr txBox="1">
              <a:spLocks noChangeArrowheads="1"/>
            </p:cNvSpPr>
            <p:nvPr/>
          </p:nvSpPr>
          <p:spPr bwMode="auto">
            <a:xfrm>
              <a:off x="7072330" y="2143116"/>
              <a:ext cx="1785918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ru-RU" sz="1600" dirty="0">
                  <a:latin typeface="Georgia" pitchFamily="18" charset="0"/>
                </a:rPr>
                <a:t>изменение параметров стиля</a:t>
              </a:r>
            </a:p>
          </p:txBody>
        </p:sp>
        <p:cxnSp>
          <p:nvCxnSpPr>
            <p:cNvPr id="15" name="Прямая со стрелкой 14"/>
            <p:cNvCxnSpPr>
              <a:stCxn id="57357" idx="2"/>
            </p:cNvCxnSpPr>
            <p:nvPr/>
          </p:nvCxnSpPr>
          <p:spPr>
            <a:xfrm rot="5400000">
              <a:off x="6791317" y="2897179"/>
              <a:ext cx="1098552" cy="125095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349" name="TextBox 16"/>
          <p:cNvSpPr txBox="1">
            <a:spLocks noChangeArrowheads="1"/>
          </p:cNvSpPr>
          <p:nvPr/>
        </p:nvSpPr>
        <p:spPr bwMode="auto">
          <a:xfrm>
            <a:off x="214313" y="5314950"/>
            <a:ext cx="87153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Aft>
                <a:spcPts val="1200"/>
              </a:spcAft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3. Быстрое применение стандартных стилей ПИ 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Форматирование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pic>
        <p:nvPicPr>
          <p:cNvPr id="57350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625" y="5715000"/>
            <a:ext cx="7986713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Прямоугольник 17"/>
          <p:cNvSpPr/>
          <p:nvPr/>
        </p:nvSpPr>
        <p:spPr>
          <a:xfrm>
            <a:off x="4857750" y="5929313"/>
            <a:ext cx="857250" cy="357187"/>
          </a:xfrm>
          <a:prstGeom prst="rect">
            <a:avLst/>
          </a:prstGeom>
          <a:solidFill>
            <a:schemeClr val="accent1">
              <a:alpha val="0"/>
            </a:schemeClr>
          </a:solidFill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7352" name="TextBox 20"/>
          <p:cNvSpPr txBox="1">
            <a:spLocks noChangeArrowheads="1"/>
          </p:cNvSpPr>
          <p:nvPr/>
        </p:nvSpPr>
        <p:spPr bwMode="auto">
          <a:xfrm>
            <a:off x="1214438" y="6376988"/>
            <a:ext cx="7500937" cy="33813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600" dirty="0">
                <a:latin typeface="Georgia" pitchFamily="18" charset="0"/>
              </a:rPr>
              <a:t>1) денежный формат, 2) процентный формат,  3) формат с разделителями</a:t>
            </a:r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6A29D5-B92B-4F76-BBDB-66DEA236FC8E}" type="slidenum">
              <a:rPr lang="ru-RU" smtClean="0"/>
              <a:pPr>
                <a:defRPr/>
              </a:pPr>
              <a:t>72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Box 5"/>
          <p:cNvSpPr txBox="1">
            <a:spLocks noChangeArrowheads="1"/>
          </p:cNvSpPr>
          <p:nvPr/>
        </p:nvSpPr>
        <p:spPr bwMode="auto">
          <a:xfrm>
            <a:off x="571500" y="214313"/>
            <a:ext cx="82153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Защита ячеек, листов, книг</a:t>
            </a:r>
          </a:p>
        </p:txBody>
      </p:sp>
      <p:sp>
        <p:nvSpPr>
          <p:cNvPr id="58371" name="TextBox 4"/>
          <p:cNvSpPr txBox="1">
            <a:spLocks noChangeArrowheads="1"/>
          </p:cNvSpPr>
          <p:nvPr/>
        </p:nvSpPr>
        <p:spPr bwMode="auto">
          <a:xfrm>
            <a:off x="214313" y="747713"/>
            <a:ext cx="8715375" cy="4710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457200" algn="just">
              <a:spcAft>
                <a:spcPts val="1200"/>
              </a:spcAft>
            </a:pP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Защита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ячеек, листов, книг в Excel позволяет избежать несанкционированного изменения данных, скрыть часть информации установкой защиты ячеек, листов и рабочих книг.</a:t>
            </a:r>
          </a:p>
          <a:p>
            <a:pPr indent="457200" algn="just">
              <a:spcAft>
                <a:spcPts val="1200"/>
              </a:spcAft>
            </a:pP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Защита ячеек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indent="457200" algn="just">
              <a:spcAft>
                <a:spcPts val="1200"/>
              </a:spcAft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1. Выделить защищаемые ячейки.</a:t>
            </a:r>
          </a:p>
          <a:p>
            <a:pPr indent="457200" algn="just">
              <a:spcAft>
                <a:spcPts val="1200"/>
              </a:spcAft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2. Меню 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Формат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/ 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Ячейки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/ вкладка 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Защита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indent="457200" algn="just">
              <a:spcAft>
                <a:spcPts val="1200"/>
              </a:spcAft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3. Установить флажок 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Защищаемая ячейка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indent="457200" algn="just">
              <a:spcAft>
                <a:spcPts val="1200"/>
              </a:spcAft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4. Установить флажок 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Скрыть формулы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indent="457200" algn="just">
              <a:spcAft>
                <a:spcPts val="1200"/>
              </a:spcAft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5. Нажать ОК.</a:t>
            </a:r>
          </a:p>
          <a:p>
            <a:pPr indent="457200" algn="just">
              <a:spcAft>
                <a:spcPts val="1200"/>
              </a:spcAft>
            </a:pP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indent="457200" algn="just">
              <a:spcAft>
                <a:spcPts val="1200"/>
              </a:spcAft>
            </a:pPr>
            <a:r>
              <a:rPr lang="ru-RU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Защита ячейки не действует, если не включена защита листа.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6A29D5-B92B-4F76-BBDB-66DEA236FC8E}" type="slidenum">
              <a:rPr lang="ru-RU" smtClean="0"/>
              <a:pPr>
                <a:defRPr/>
              </a:pPr>
              <a:t>73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Box 5"/>
          <p:cNvSpPr txBox="1">
            <a:spLocks noChangeArrowheads="1"/>
          </p:cNvSpPr>
          <p:nvPr/>
        </p:nvSpPr>
        <p:spPr bwMode="auto">
          <a:xfrm>
            <a:off x="571500" y="214313"/>
            <a:ext cx="82153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Защита ячеек, листов, книг</a:t>
            </a:r>
          </a:p>
        </p:txBody>
      </p:sp>
      <p:sp>
        <p:nvSpPr>
          <p:cNvPr id="59395" name="TextBox 4"/>
          <p:cNvSpPr txBox="1">
            <a:spLocks noChangeArrowheads="1"/>
          </p:cNvSpPr>
          <p:nvPr/>
        </p:nvSpPr>
        <p:spPr bwMode="auto">
          <a:xfrm>
            <a:off x="214313" y="747713"/>
            <a:ext cx="8715375" cy="862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457200" algn="just">
              <a:spcAft>
                <a:spcPts val="1200"/>
              </a:spcAft>
            </a:pP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Защита листов (установка пароля)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indent="457200" algn="just">
              <a:spcAft>
                <a:spcPts val="1200"/>
              </a:spcAft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		Меню 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Сервис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/ 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Защита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/ 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Защитить лист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59396" name="TextBox 6"/>
          <p:cNvSpPr txBox="1">
            <a:spLocks noChangeArrowheads="1"/>
          </p:cNvSpPr>
          <p:nvPr/>
        </p:nvSpPr>
        <p:spPr bwMode="auto">
          <a:xfrm>
            <a:off x="500063" y="2143125"/>
            <a:ext cx="2468562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ru-RU" dirty="0">
                <a:latin typeface="Georgia" pitchFamily="18" charset="0"/>
              </a:rPr>
              <a:t>до 255 символов,</a:t>
            </a:r>
          </a:p>
          <a:p>
            <a:pPr algn="ctr"/>
            <a:r>
              <a:rPr lang="ru-RU" dirty="0">
                <a:latin typeface="Georgia" pitchFamily="18" charset="0"/>
              </a:rPr>
              <a:t>учитывается регистр</a:t>
            </a:r>
          </a:p>
        </p:txBody>
      </p:sp>
      <p:pic>
        <p:nvPicPr>
          <p:cNvPr id="5939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14688" y="2071688"/>
            <a:ext cx="3076575" cy="325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Прямая со стрелкой 8"/>
          <p:cNvCxnSpPr>
            <a:stCxn id="59396" idx="2"/>
          </p:cNvCxnSpPr>
          <p:nvPr/>
        </p:nvCxnSpPr>
        <p:spPr>
          <a:xfrm rot="16200000" flipH="1">
            <a:off x="2476501" y="2047875"/>
            <a:ext cx="139700" cy="162242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6A29D5-B92B-4F76-BBDB-66DEA236FC8E}" type="slidenum">
              <a:rPr lang="ru-RU" smtClean="0"/>
              <a:pPr>
                <a:defRPr/>
              </a:pPr>
              <a:t>74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Box 5"/>
          <p:cNvSpPr txBox="1">
            <a:spLocks noChangeArrowheads="1"/>
          </p:cNvSpPr>
          <p:nvPr/>
        </p:nvSpPr>
        <p:spPr bwMode="auto">
          <a:xfrm>
            <a:off x="571500" y="214313"/>
            <a:ext cx="82153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Защита ячеек, листов, книг</a:t>
            </a:r>
          </a:p>
        </p:txBody>
      </p:sp>
      <p:sp>
        <p:nvSpPr>
          <p:cNvPr id="60419" name="TextBox 4"/>
          <p:cNvSpPr txBox="1">
            <a:spLocks noChangeArrowheads="1"/>
          </p:cNvSpPr>
          <p:nvPr/>
        </p:nvSpPr>
        <p:spPr bwMode="auto">
          <a:xfrm>
            <a:off x="214313" y="747713"/>
            <a:ext cx="8715375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457200" algn="just">
              <a:spcAft>
                <a:spcPts val="1200"/>
              </a:spcAft>
            </a:pP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Защита книги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выполняется в тех случаях, когда информация, подлежащая защите, находится на нескольких листах.</a:t>
            </a:r>
          </a:p>
          <a:p>
            <a:pPr indent="457200" algn="ctr">
              <a:spcAft>
                <a:spcPts val="1200"/>
              </a:spcAft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Меню 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Сервис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/ 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Защита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/ 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Защитить книгу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indent="457200" algn="ctr">
              <a:spcAft>
                <a:spcPts val="1200"/>
              </a:spcAft>
            </a:pPr>
            <a:endParaRPr lang="ru-RU" sz="2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042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33763" y="2495550"/>
            <a:ext cx="2276475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421" name="TextBox 7"/>
          <p:cNvSpPr txBox="1">
            <a:spLocks noChangeArrowheads="1"/>
          </p:cNvSpPr>
          <p:nvPr/>
        </p:nvSpPr>
        <p:spPr bwMode="auto">
          <a:xfrm>
            <a:off x="285750" y="2214563"/>
            <a:ext cx="2500313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ru-RU" sz="1600" dirty="0">
                <a:latin typeface="Georgia" pitchFamily="18" charset="0"/>
              </a:rPr>
              <a:t>обеспечивает защиту структуры книги, что предотвращает удаление, перенос, скрытие, открытие, переименование и вставку новых листов</a:t>
            </a:r>
          </a:p>
        </p:txBody>
      </p:sp>
      <p:cxnSp>
        <p:nvCxnSpPr>
          <p:cNvPr id="11" name="Прямая со стрелкой 10"/>
          <p:cNvCxnSpPr>
            <a:stCxn id="60421" idx="3"/>
          </p:cNvCxnSpPr>
          <p:nvPr/>
        </p:nvCxnSpPr>
        <p:spPr>
          <a:xfrm flipV="1">
            <a:off x="2786063" y="3071813"/>
            <a:ext cx="785812" cy="508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423" name="TextBox 11"/>
          <p:cNvSpPr txBox="1">
            <a:spLocks noChangeArrowheads="1"/>
          </p:cNvSpPr>
          <p:nvPr/>
        </p:nvSpPr>
        <p:spPr bwMode="auto">
          <a:xfrm>
            <a:off x="6286500" y="2428875"/>
            <a:ext cx="257175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ru-RU" sz="1600" dirty="0">
                <a:latin typeface="Georgia" pitchFamily="18" charset="0"/>
              </a:rPr>
              <a:t>предотвращает перемещение, изменение размеров, скрытие, показ и закрытие окон</a:t>
            </a:r>
          </a:p>
        </p:txBody>
      </p:sp>
      <p:cxnSp>
        <p:nvCxnSpPr>
          <p:cNvPr id="14" name="Прямая со стрелкой 13"/>
          <p:cNvCxnSpPr>
            <a:stCxn id="60423" idx="1"/>
          </p:cNvCxnSpPr>
          <p:nvPr/>
        </p:nvCxnSpPr>
        <p:spPr>
          <a:xfrm rot="10800000" flipV="1">
            <a:off x="4000500" y="3090863"/>
            <a:ext cx="2286000" cy="19526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425" name="TextBox 14"/>
          <p:cNvSpPr txBox="1">
            <a:spLocks noChangeArrowheads="1"/>
          </p:cNvSpPr>
          <p:nvPr/>
        </p:nvSpPr>
        <p:spPr bwMode="auto">
          <a:xfrm>
            <a:off x="214313" y="4654550"/>
            <a:ext cx="8715375" cy="135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457200" algn="ctr"/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Удаление защиты листа или книги</a:t>
            </a:r>
          </a:p>
          <a:p>
            <a:pPr indent="457200" algn="just"/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indent="457200" algn="just"/>
            <a:r>
              <a:rPr lang="ru-RU" dirty="0">
                <a:latin typeface="Times New Roman" pitchFamily="18" charset="0"/>
                <a:cs typeface="Times New Roman" pitchFamily="18" charset="0"/>
              </a:rPr>
              <a:t>Меню 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Сервис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/ 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Защита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/ 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Снять защиту листа (Снять защиту книги)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/ ввести (если необходимо) пароль.</a:t>
            </a:r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6A29D5-B92B-4F76-BBDB-66DEA236FC8E}" type="slidenum">
              <a:rPr lang="ru-RU" smtClean="0"/>
              <a:pPr>
                <a:defRPr/>
              </a:pPr>
              <a:t>75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7"/>
          <p:cNvSpPr txBox="1">
            <a:spLocks/>
          </p:cNvSpPr>
          <p:nvPr/>
        </p:nvSpPr>
        <p:spPr>
          <a:xfrm>
            <a:off x="301625" y="228600"/>
            <a:ext cx="8534400" cy="628650"/>
          </a:xfrm>
          <a:prstGeom prst="rect">
            <a:avLst/>
          </a:prstGeo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ru-RU" sz="3300" b="1" dirty="0">
                <a:latin typeface="Times New Roman" pitchFamily="18" charset="0"/>
                <a:ea typeface="+mj-ea"/>
                <a:cs typeface="Times New Roman" pitchFamily="18" charset="0"/>
              </a:rPr>
              <a:t>Подбор параметра</a:t>
            </a:r>
          </a:p>
        </p:txBody>
      </p:sp>
      <p:sp>
        <p:nvSpPr>
          <p:cNvPr id="95235" name="Rectangle 3"/>
          <p:cNvSpPr txBox="1">
            <a:spLocks noChangeArrowheads="1"/>
          </p:cNvSpPr>
          <p:nvPr/>
        </p:nvSpPr>
        <p:spPr bwMode="auto">
          <a:xfrm>
            <a:off x="214313" y="928688"/>
            <a:ext cx="8643937" cy="528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indent="449263" algn="just">
              <a:buClr>
                <a:schemeClr val="accent1"/>
              </a:buClr>
              <a:buSzPct val="85000"/>
            </a:pPr>
            <a:r>
              <a:rPr lang="ru-RU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1. Выделить ячейку 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В9</a:t>
            </a:r>
            <a:r>
              <a:rPr lang="ru-RU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.</a:t>
            </a:r>
          </a:p>
          <a:p>
            <a:pPr indent="449263" algn="just">
              <a:buClr>
                <a:schemeClr val="accent1"/>
              </a:buClr>
              <a:buSzPct val="85000"/>
            </a:pPr>
            <a:r>
              <a:rPr lang="ru-RU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2. Выбрать в меню 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Сервис</a:t>
            </a:r>
            <a:r>
              <a:rPr lang="ru-RU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/ 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Подбор параметра</a:t>
            </a:r>
            <a:r>
              <a:rPr lang="ru-RU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.</a:t>
            </a:r>
          </a:p>
          <a:p>
            <a:pPr indent="449263" algn="just">
              <a:buClr>
                <a:schemeClr val="accent1"/>
              </a:buClr>
              <a:buSzPct val="85000"/>
            </a:pPr>
            <a:r>
              <a:rPr lang="ru-RU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3. В диалоговом окне 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Подбор параметра </a:t>
            </a:r>
            <a:r>
              <a:rPr lang="ru-RU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в поле 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Установить в ячейки</a:t>
            </a:r>
            <a:r>
              <a:rPr lang="ru-RU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будет видна ссылка на ячейку В9.</a:t>
            </a:r>
          </a:p>
          <a:p>
            <a:pPr indent="449263" algn="just">
              <a:buClr>
                <a:schemeClr val="accent1"/>
              </a:buClr>
              <a:buSzPct val="85000"/>
            </a:pPr>
            <a:r>
              <a:rPr lang="ru-RU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4. В поле 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Значение</a:t>
            </a:r>
            <a:r>
              <a:rPr lang="ru-RU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ввести искомое число дохода 90000.</a:t>
            </a:r>
          </a:p>
          <a:p>
            <a:pPr indent="449263" algn="just">
              <a:buClr>
                <a:schemeClr val="accent1"/>
              </a:buClr>
              <a:buSzPct val="85000"/>
            </a:pPr>
            <a:r>
              <a:rPr lang="ru-RU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5. В поле 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Изменение значения параметра </a:t>
            </a:r>
            <a:r>
              <a:rPr lang="ru-RU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укажите ссылку на ячейку, содержащую параметр, значение которого требуется подобрать для получения требуемого результата.</a:t>
            </a:r>
          </a:p>
          <a:p>
            <a:pPr indent="449263" algn="just">
              <a:buClr>
                <a:schemeClr val="accent1"/>
              </a:buClr>
              <a:buSzPct val="85000"/>
            </a:pPr>
            <a:r>
              <a:rPr lang="ru-RU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6. Нажать кнопку ОК. </a:t>
            </a:r>
            <a:endParaRPr lang="en-US" sz="24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pic>
        <p:nvPicPr>
          <p:cNvPr id="9523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6125" y="4286250"/>
            <a:ext cx="2881313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36DDDF-F411-4D21-8F73-A4D139FE2F1E}" type="slidenum">
              <a:rPr lang="ru-RU" smtClean="0"/>
              <a:pPr>
                <a:defRPr/>
              </a:pPr>
              <a:t>76</a:t>
            </a:fld>
            <a:endParaRPr lang="ru-R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38" y="1143000"/>
            <a:ext cx="7796212" cy="287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Заголовок 7"/>
          <p:cNvSpPr txBox="1">
            <a:spLocks/>
          </p:cNvSpPr>
          <p:nvPr/>
        </p:nvSpPr>
        <p:spPr>
          <a:xfrm>
            <a:off x="301625" y="228600"/>
            <a:ext cx="8534400" cy="628650"/>
          </a:xfrm>
          <a:prstGeom prst="rect">
            <a:avLst/>
          </a:prstGeo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ru-RU" sz="3300" b="1" dirty="0">
                <a:latin typeface="Times New Roman" pitchFamily="18" charset="0"/>
                <a:ea typeface="+mj-ea"/>
                <a:cs typeface="Times New Roman" pitchFamily="18" charset="0"/>
              </a:rPr>
              <a:t>Подбор параметра</a:t>
            </a:r>
          </a:p>
        </p:txBody>
      </p:sp>
      <p:sp>
        <p:nvSpPr>
          <p:cNvPr id="96260" name="TextBox 3"/>
          <p:cNvSpPr txBox="1">
            <a:spLocks noChangeArrowheads="1"/>
          </p:cNvSpPr>
          <p:nvPr/>
        </p:nvSpPr>
        <p:spPr bwMode="auto">
          <a:xfrm>
            <a:off x="3967163" y="5643563"/>
            <a:ext cx="13192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Результат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36DDDF-F411-4D21-8F73-A4D139FE2F1E}" type="slidenum">
              <a:rPr lang="ru-RU" smtClean="0"/>
              <a:pPr>
                <a:defRPr/>
              </a:pPr>
              <a:t>77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7"/>
          <p:cNvSpPr txBox="1">
            <a:spLocks/>
          </p:cNvSpPr>
          <p:nvPr/>
        </p:nvSpPr>
        <p:spPr>
          <a:xfrm>
            <a:off x="301625" y="228600"/>
            <a:ext cx="8534400" cy="628650"/>
          </a:xfrm>
          <a:prstGeom prst="rect">
            <a:avLst/>
          </a:prstGeo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ru-RU" sz="3300" b="1" dirty="0">
                <a:latin typeface="Times New Roman" pitchFamily="18" charset="0"/>
                <a:ea typeface="+mj-ea"/>
                <a:cs typeface="Times New Roman" pitchFamily="18" charset="0"/>
              </a:rPr>
              <a:t>Подбор параметра</a:t>
            </a:r>
          </a:p>
        </p:txBody>
      </p:sp>
      <p:sp>
        <p:nvSpPr>
          <p:cNvPr id="94211" name="Rectangle 3"/>
          <p:cNvSpPr txBox="1">
            <a:spLocks noChangeArrowheads="1"/>
          </p:cNvSpPr>
          <p:nvPr/>
        </p:nvSpPr>
        <p:spPr bwMode="auto">
          <a:xfrm>
            <a:off x="214313" y="928688"/>
            <a:ext cx="8643937" cy="528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indent="449263" algn="ctr">
              <a:buClr>
                <a:schemeClr val="accent1"/>
              </a:buClr>
              <a:buSzPct val="85000"/>
            </a:pPr>
            <a:r>
              <a:rPr lang="ru-RU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Меню 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Сервис / Подбор параметра</a:t>
            </a:r>
          </a:p>
          <a:p>
            <a:pPr indent="449263" algn="just">
              <a:buClr>
                <a:schemeClr val="accent1"/>
              </a:buClr>
              <a:buSzPct val="85000"/>
            </a:pPr>
            <a:endParaRPr lang="en-US" sz="24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pic>
        <p:nvPicPr>
          <p:cNvPr id="9421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4563" y="1643063"/>
            <a:ext cx="4876800" cy="355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4213" name="TextBox 4"/>
          <p:cNvSpPr txBox="1">
            <a:spLocks noChangeArrowheads="1"/>
          </p:cNvSpPr>
          <p:nvPr/>
        </p:nvSpPr>
        <p:spPr bwMode="auto">
          <a:xfrm>
            <a:off x="3648075" y="5643563"/>
            <a:ext cx="22558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Исходные данные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36DDDF-F411-4D21-8F73-A4D139FE2F1E}" type="slidenum">
              <a:rPr lang="ru-RU" smtClean="0"/>
              <a:pPr>
                <a:defRPr/>
              </a:pPr>
              <a:t>78</a:t>
            </a:fld>
            <a:endParaRPr lang="ru-R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/>
          <a:lstStyle/>
          <a:p>
            <a:r>
              <a:rPr lang="ru-RU" sz="4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Диапазон</a:t>
            </a:r>
            <a:r>
              <a:rPr lang="en-US" sz="4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ячеек</a:t>
            </a:r>
            <a:endParaRPr lang="ru-RU" sz="4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b="1" i="1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Диапазон</a:t>
            </a:r>
            <a:r>
              <a:rPr lang="ru-RU" i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прямоугольная область электронной таблицы.</a:t>
            </a:r>
          </a:p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Диапазон задается адресами </a:t>
            </a:r>
            <a:r>
              <a:rPr lang="ru-RU" b="1" i="1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начальной</a:t>
            </a:r>
            <a:r>
              <a:rPr lang="ru-RU" i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ru-RU" b="1" i="1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конечной</a:t>
            </a:r>
            <a:r>
              <a:rPr lang="ru-RU" i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ячейки,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разделенных двоеточием.</a:t>
            </a:r>
          </a:p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Пример задания диапазона:</a:t>
            </a:r>
          </a:p>
          <a:p>
            <a:pPr lvl="1"/>
            <a:r>
              <a:rPr lang="ru-RU" b="1" i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A1:D7</a:t>
            </a:r>
            <a:r>
              <a:rPr lang="ru-RU" b="1" i="1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/>
            <a:r>
              <a:rPr lang="ru-RU" b="1" i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B2:E10</a:t>
            </a:r>
            <a:r>
              <a:rPr lang="ru-RU" b="1" i="1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50C50F-EAB3-4A86-9D0E-70891885DC7D}" type="slidenum">
              <a:rPr lang="ru-RU" smtClean="0"/>
              <a:pPr>
                <a:defRPr/>
              </a:pPr>
              <a:t>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ru-RU" sz="4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Диапазон </a:t>
            </a:r>
            <a:r>
              <a:rPr lang="en-US" sz="4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A1:D7</a:t>
            </a:r>
            <a:endParaRPr lang="ru-RU" sz="4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000108"/>
            <a:ext cx="7358114" cy="552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A74474-00DD-4122-993F-8DC29BC64623}" type="slidenum">
              <a:rPr lang="ru-RU" smtClean="0"/>
              <a:pPr>
                <a:defRPr/>
              </a:pPr>
              <a:t>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1613</TotalTime>
  <Words>3061</Words>
  <Application>Microsoft Office PowerPoint</Application>
  <PresentationFormat>Экран (4:3)</PresentationFormat>
  <Paragraphs>530</Paragraphs>
  <Slides>78</Slides>
  <Notes>5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78</vt:i4>
      </vt:variant>
    </vt:vector>
  </HeadingPairs>
  <TitlesOfParts>
    <vt:vector size="80" baseType="lpstr">
      <vt:lpstr>Тема Office</vt:lpstr>
      <vt:lpstr>Формула</vt:lpstr>
      <vt:lpstr>ОСНОВЫ ИНФОРМАЦИОННЫХ ТЕХНОЛОГИЙ</vt:lpstr>
      <vt:lpstr>Презентация PowerPoint</vt:lpstr>
      <vt:lpstr>Презентация PowerPoint</vt:lpstr>
      <vt:lpstr>Презентация PowerPoint</vt:lpstr>
      <vt:lpstr>Презентация PowerPoint</vt:lpstr>
      <vt:lpstr>Текущая ячейка</vt:lpstr>
      <vt:lpstr>Текущая ячейка B4</vt:lpstr>
      <vt:lpstr>Диапазон ячеек</vt:lpstr>
      <vt:lpstr>Диапазон A1:D7</vt:lpstr>
      <vt:lpstr>Диапазон B2:E10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Ссылки в Excel</vt:lpstr>
      <vt:lpstr>Презентация PowerPoint</vt:lpstr>
      <vt:lpstr>Расчеты по формулам в Excel</vt:lpstr>
      <vt:lpstr>Презентация PowerPoint</vt:lpstr>
      <vt:lpstr>Презентация PowerPoint</vt:lpstr>
      <vt:lpstr>Презентация PowerPoint</vt:lpstr>
      <vt:lpstr>Правило копирования формул</vt:lpstr>
      <vt:lpstr>Презентация PowerPoint</vt:lpstr>
      <vt:lpstr>Использование функций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Отображение данных в виде диаграмм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EPAM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LenaK</dc:creator>
  <cp:lastModifiedBy>Надежда</cp:lastModifiedBy>
  <cp:revision>212</cp:revision>
  <dcterms:created xsi:type="dcterms:W3CDTF">2009-09-22T09:24:34Z</dcterms:created>
  <dcterms:modified xsi:type="dcterms:W3CDTF">2015-08-29T07:52:06Z</dcterms:modified>
</cp:coreProperties>
</file>