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53"/>
  </p:notesMasterIdLst>
  <p:sldIdLst>
    <p:sldId id="257" r:id="rId2"/>
    <p:sldId id="258" r:id="rId3"/>
    <p:sldId id="324" r:id="rId4"/>
    <p:sldId id="259" r:id="rId5"/>
    <p:sldId id="314" r:id="rId6"/>
    <p:sldId id="298" r:id="rId7"/>
    <p:sldId id="262" r:id="rId8"/>
    <p:sldId id="326" r:id="rId9"/>
    <p:sldId id="328" r:id="rId10"/>
    <p:sldId id="329" r:id="rId11"/>
    <p:sldId id="343" r:id="rId12"/>
    <p:sldId id="317" r:id="rId13"/>
    <p:sldId id="299" r:id="rId14"/>
    <p:sldId id="307" r:id="rId15"/>
    <p:sldId id="330" r:id="rId16"/>
    <p:sldId id="331" r:id="rId17"/>
    <p:sldId id="334" r:id="rId18"/>
    <p:sldId id="332" r:id="rId19"/>
    <p:sldId id="333" r:id="rId20"/>
    <p:sldId id="260" r:id="rId21"/>
    <p:sldId id="261" r:id="rId22"/>
    <p:sldId id="263" r:id="rId23"/>
    <p:sldId id="264" r:id="rId24"/>
    <p:sldId id="269" r:id="rId25"/>
    <p:sldId id="267" r:id="rId26"/>
    <p:sldId id="273" r:id="rId27"/>
    <p:sldId id="274" r:id="rId28"/>
    <p:sldId id="275" r:id="rId29"/>
    <p:sldId id="276" r:id="rId30"/>
    <p:sldId id="277" r:id="rId31"/>
    <p:sldId id="278" r:id="rId32"/>
    <p:sldId id="296" r:id="rId33"/>
    <p:sldId id="335" r:id="rId34"/>
    <p:sldId id="336" r:id="rId35"/>
    <p:sldId id="347" r:id="rId36"/>
    <p:sldId id="337" r:id="rId37"/>
    <p:sldId id="320" r:id="rId38"/>
    <p:sldId id="348" r:id="rId39"/>
    <p:sldId id="349" r:id="rId40"/>
    <p:sldId id="350" r:id="rId41"/>
    <p:sldId id="351" r:id="rId42"/>
    <p:sldId id="352" r:id="rId43"/>
    <p:sldId id="338" r:id="rId44"/>
    <p:sldId id="340" r:id="rId45"/>
    <p:sldId id="339" r:id="rId46"/>
    <p:sldId id="318" r:id="rId47"/>
    <p:sldId id="319" r:id="rId48"/>
    <p:sldId id="321" r:id="rId49"/>
    <p:sldId id="322" r:id="rId50"/>
    <p:sldId id="323" r:id="rId51"/>
    <p:sldId id="341" r:id="rId5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D4490A"/>
    <a:srgbClr val="FF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94481" autoAdjust="0"/>
  </p:normalViewPr>
  <p:slideViewPr>
    <p:cSldViewPr>
      <p:cViewPr varScale="1">
        <p:scale>
          <a:sx n="70" d="100"/>
          <a:sy n="70" d="100"/>
        </p:scale>
        <p:origin x="6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1865E9E-46D4-4BA8-AD5E-09141402CD1B}" type="datetimeFigureOut">
              <a:rPr lang="ru-RU"/>
              <a:pPr>
                <a:defRPr/>
              </a:pPr>
              <a:t>03.10.2015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802A10-ABBD-47D0-AF6A-1F54AA81F00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5279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1255B-AD6F-4A42-A66D-5337450E083C}" type="slidenum">
              <a:rPr lang="ru-RU" smtClean="0">
                <a:latin typeface="Arial" pitchFamily="34" charset="0"/>
              </a:rPr>
              <a:pPr/>
              <a:t>9</a:t>
            </a:fld>
            <a:endParaRPr lang="ru-RU" dirty="0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0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03.10.2015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03.10.2015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03.10.2015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03.10.2015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03.10.2015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03.10.2015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03.10.2015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03.10.2015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03.10.2015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03.10.2015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03.10.2015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1B4666-6A4D-4154-BD51-EF076A7667FC}" type="datetime1">
              <a:rPr lang="ru-RU" smtClean="0"/>
              <a:pPr>
                <a:defRPr/>
              </a:pPr>
              <a:t>03.10.2015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A06FA8-A114-49E9-975D-72F324D862B4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85720" y="2000240"/>
            <a:ext cx="835818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5400" b="1" dirty="0" smtClean="0">
                <a:latin typeface="Times New Roman" pitchFamily="18" charset="0"/>
                <a:cs typeface="Times New Roman" pitchFamily="18" charset="0"/>
              </a:rPr>
              <a:t>Условные операторы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400" b="1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VBA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42852"/>
          <a:ext cx="8858312" cy="5047488"/>
        </p:xfrm>
        <a:graphic>
          <a:graphicData uri="http://schemas.openxmlformats.org/drawingml/2006/table">
            <a:tbl>
              <a:tblPr/>
              <a:tblGrid>
                <a:gridCol w="2500362"/>
                <a:gridCol w="6357950"/>
              </a:tblGrid>
              <a:tr h="6960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Логическая операция</a:t>
                      </a:r>
                      <a:endParaRPr lang="ru-RU" sz="32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Действие</a:t>
                      </a:r>
                      <a:endParaRPr lang="ru-RU" sz="32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8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And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 B 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True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(да), если оба логических</a:t>
                      </a:r>
                      <a:r>
                        <a:rPr lang="ru-RU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выражения истинны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False (</a:t>
                      </a:r>
                      <a:r>
                        <a:rPr lang="ru-RU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нет), если хотя бы одно ложно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 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Or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 B</a:t>
                      </a: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True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(да), если </a:t>
                      </a:r>
                      <a:r>
                        <a:rPr lang="ru-RU" sz="28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хотя бы одно 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из логических</a:t>
                      </a:r>
                      <a:r>
                        <a:rPr lang="ru-RU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выражений истинно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False (</a:t>
                      </a:r>
                      <a:r>
                        <a:rPr lang="ru-RU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нет), если оба ложны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Not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endParaRPr lang="ru-RU" sz="2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True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, если </a:t>
                      </a:r>
                      <a:r>
                        <a:rPr lang="ru-RU" sz="28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условие </a:t>
                      </a: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en-US" sz="2800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ложно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False</a:t>
                      </a:r>
                      <a:r>
                        <a:rPr lang="ru-RU" sz="28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, 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если условие </a:t>
                      </a: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</a:t>
                      </a:r>
                      <a:r>
                        <a:rPr lang="ru-RU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истинно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71604" y="5643578"/>
            <a:ext cx="5314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А и В – логические выражения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14282" y="1428736"/>
          <a:ext cx="7834346" cy="2720995"/>
        </p:xfrm>
        <a:graphic>
          <a:graphicData uri="http://schemas.openxmlformats.org/drawingml/2006/table">
            <a:tbl>
              <a:tblPr/>
              <a:tblGrid>
                <a:gridCol w="7834346"/>
              </a:tblGrid>
              <a:tr h="89987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And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 B –</a:t>
                      </a:r>
                      <a:r>
                        <a:rPr lang="en-US" sz="2800" b="1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ru-RU" sz="2800" b="1" baseline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да, если оба верны 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89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  </a:t>
                      </a:r>
                      <a:r>
                        <a:rPr lang="en-US" sz="28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Or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 B</a:t>
                      </a:r>
                      <a:r>
                        <a:rPr lang="ru-RU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– да, если хотя бы одно верно</a:t>
                      </a: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endParaRPr lang="ru-RU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22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Not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28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ru-RU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– да, когда </a:t>
                      </a:r>
                      <a:r>
                        <a:rPr lang="en-US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ru-RU" sz="28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ложно</a:t>
                      </a:r>
                      <a:endParaRPr lang="ru-RU" sz="2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14414" y="428604"/>
            <a:ext cx="64618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А и В – логические выражения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2"/>
          <p:cNvSpPr txBox="1">
            <a:spLocks noChangeArrowheads="1"/>
          </p:cNvSpPr>
          <p:nvPr/>
        </p:nvSpPr>
        <p:spPr bwMode="auto">
          <a:xfrm>
            <a:off x="0" y="260350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Примеры</a:t>
            </a:r>
            <a:endParaRPr lang="en-US" sz="36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x &gt; y</a:t>
            </a:r>
          </a:p>
          <a:p>
            <a:pPr algn="just">
              <a:spcAft>
                <a:spcPts val="1200"/>
              </a:spcAft>
            </a:pPr>
            <a:r>
              <a:rPr lang="ru-RU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&lt;&gt;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spcAft>
                <a:spcPts val="1200"/>
              </a:spcAft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&gt;= 1 And x &lt;=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условие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верно при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x </a:t>
            </a:r>
            <a:r>
              <a:rPr lang="ru-RU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 </a:t>
            </a:r>
            <a:r>
              <a:rPr lang="en-US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[1; 5]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b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&lt;- 3 Or b &gt; 3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верно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при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b </a:t>
            </a:r>
            <a:r>
              <a:rPr lang="ru-RU" sz="3200" dirty="0">
                <a:latin typeface="Arial" pitchFamily="34" charset="0"/>
                <a:cs typeface="Arial" pitchFamily="34" charset="0"/>
                <a:sym typeface="Symbol" pitchFamily="18" charset="2"/>
              </a:rPr>
              <a:t>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] -∞; 3[ U ] 3;∞; [ </a:t>
            </a:r>
          </a:p>
          <a:p>
            <a:pPr algn="just">
              <a:spcAft>
                <a:spcPts val="1200"/>
              </a:spcAft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(x &lt; 2)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условие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верно при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x ≥ 2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1200"/>
              </a:spcAft>
            </a:pPr>
            <a:endParaRPr lang="ru-RU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428596" y="142852"/>
            <a:ext cx="83534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u="sng" dirty="0"/>
              <a:t>Примеры сложных (составных) условий</a:t>
            </a: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42844" y="1214422"/>
            <a:ext cx="9001156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         </a:t>
            </a:r>
            <a:r>
              <a:rPr lang="en-US" sz="3200" b="1" dirty="0"/>
              <a:t>x = 3       y = 8     z = -6</a:t>
            </a:r>
          </a:p>
          <a:p>
            <a:endParaRPr lang="en-US" sz="2800" dirty="0"/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 &gt; y And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 &gt; z    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z &gt; y  And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z &gt; 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  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z &gt;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y 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z &gt; x    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x &gt; y And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 &gt; z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Or x &lt; y    </a:t>
            </a:r>
            <a:endParaRPr lang="ru-RU" sz="36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1071546"/>
            <a:ext cx="80724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Значение выражения  0 (Ложь)</a:t>
            </a:r>
          </a:p>
          <a:p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(Ложь)</a:t>
            </a:r>
          </a:p>
          <a:p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Значение выражения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(Истина)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Значение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(Истина)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Box 12"/>
          <p:cNvSpPr txBox="1">
            <a:spLocks noChangeArrowheads="1"/>
          </p:cNvSpPr>
          <p:nvPr/>
        </p:nvSpPr>
        <p:spPr bwMode="auto">
          <a:xfrm>
            <a:off x="0" y="620713"/>
            <a:ext cx="91440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>
              <a:spcBef>
                <a:spcPts val="1200"/>
              </a:spcBef>
              <a:defRPr/>
            </a:pPr>
            <a:r>
              <a:rPr lang="ru-RU" sz="3200" dirty="0">
                <a:latin typeface="Arial" pitchFamily="34" charset="0"/>
                <a:cs typeface="Arial" pitchFamily="34" charset="0"/>
              </a:rPr>
              <a:t>Оператор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IF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может быть записан в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строчной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или 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блочной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форме</a:t>
            </a:r>
          </a:p>
          <a:p>
            <a:pPr indent="457200" algn="just">
              <a:spcBef>
                <a:spcPts val="1200"/>
              </a:spcBef>
              <a:defRPr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1200"/>
              </a:spcBef>
              <a:defRPr/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Строчная (полная) 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Условие</a:t>
            </a:r>
            <a:r>
              <a:rPr lang="ru-RU" sz="3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Оператор1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Оператор2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Bef>
                <a:spcPts val="1200"/>
              </a:spcBef>
              <a:defRPr/>
            </a:pP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 indent="457200" algn="just">
              <a:spcBef>
                <a:spcPts val="1200"/>
              </a:spcBef>
              <a:defRPr/>
            </a:pPr>
            <a:endParaRPr lang="ru-RU" sz="2400" b="1" dirty="0">
              <a:solidFill>
                <a:srgbClr val="00B050"/>
              </a:solidFill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787900" y="3068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Box 12"/>
          <p:cNvSpPr txBox="1">
            <a:spLocks noChangeArrowheads="1"/>
          </p:cNvSpPr>
          <p:nvPr/>
        </p:nvSpPr>
        <p:spPr bwMode="auto">
          <a:xfrm>
            <a:off x="0" y="0"/>
            <a:ext cx="91440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ctr">
              <a:spcBef>
                <a:spcPts val="1200"/>
              </a:spcBef>
              <a:defRPr/>
            </a:pP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Блочная </a:t>
            </a:r>
            <a:r>
              <a:rPr lang="ru-RU" sz="3200" b="1" u="sng" dirty="0">
                <a:latin typeface="Arial" pitchFamily="34" charset="0"/>
                <a:cs typeface="Arial" pitchFamily="34" charset="0"/>
              </a:rPr>
              <a:t>(полная</a:t>
            </a:r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) форма</a:t>
            </a:r>
            <a:endParaRPr lang="ru-RU" sz="3200" b="1" i="1" u="sng" dirty="0">
              <a:latin typeface="Arial" pitchFamily="34" charset="0"/>
              <a:cs typeface="Arial" pitchFamily="34" charset="0"/>
            </a:endParaRPr>
          </a:p>
          <a:p>
            <a:pPr indent="457200">
              <a:spcBef>
                <a:spcPts val="1200"/>
              </a:spcBef>
              <a:defRPr/>
            </a:pPr>
            <a:endParaRPr lang="ru-RU" sz="3600" b="1" dirty="0" smtClean="0">
              <a:solidFill>
                <a:srgbClr val="00B050"/>
              </a:solidFill>
            </a:endParaRPr>
          </a:p>
          <a:p>
            <a:pPr indent="457200">
              <a:spcBef>
                <a:spcPts val="1200"/>
              </a:spcBef>
              <a:defRPr/>
            </a:pPr>
            <a:r>
              <a:rPr lang="en-US" sz="3600" b="1" dirty="0" smtClean="0">
                <a:solidFill>
                  <a:srgbClr val="00B050"/>
                </a:solidFill>
              </a:rPr>
              <a:t>If</a:t>
            </a:r>
            <a:r>
              <a:rPr lang="en-US" sz="3600" dirty="0" smtClean="0"/>
              <a:t> </a:t>
            </a:r>
            <a:r>
              <a:rPr lang="ru-RU" sz="3600" dirty="0" smtClean="0"/>
              <a:t> </a:t>
            </a:r>
            <a:r>
              <a:rPr lang="ru-RU" sz="3600" b="1" i="1" dirty="0"/>
              <a:t>Условие</a:t>
            </a:r>
            <a:r>
              <a:rPr lang="ru-RU" sz="3600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Then</a:t>
            </a:r>
            <a:endParaRPr lang="ru-RU" sz="3600" b="1" dirty="0">
              <a:solidFill>
                <a:srgbClr val="00B050"/>
              </a:solidFill>
            </a:endParaRPr>
          </a:p>
          <a:p>
            <a:pPr marL="0" lvl="1" indent="457200">
              <a:defRPr/>
            </a:pPr>
            <a:r>
              <a:rPr lang="ru-RU" sz="3600" b="1" i="1" dirty="0"/>
              <a:t>	Оператор1</a:t>
            </a:r>
          </a:p>
          <a:p>
            <a:pPr indent="457200">
              <a:defRPr/>
            </a:pPr>
            <a:r>
              <a:rPr lang="ru-RU" sz="3600" b="1" i="1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Else</a:t>
            </a:r>
          </a:p>
          <a:p>
            <a:pPr marL="0" lvl="1" indent="457200">
              <a:defRPr/>
            </a:pPr>
            <a:r>
              <a:rPr lang="en-US" sz="3600" b="1" dirty="0"/>
              <a:t>	</a:t>
            </a:r>
            <a:r>
              <a:rPr lang="ru-RU" sz="3600" b="1" i="1" dirty="0"/>
              <a:t>Оператор2</a:t>
            </a:r>
          </a:p>
          <a:p>
            <a:pPr marL="0" lvl="1" indent="457200">
              <a:defRPr/>
            </a:pP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End If</a:t>
            </a:r>
            <a:r>
              <a:rPr lang="ru-RU" sz="3600" b="1" dirty="0">
                <a:solidFill>
                  <a:srgbClr val="00B050"/>
                </a:solidFill>
              </a:rPr>
              <a:t>   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787900" y="3068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42844" y="4929198"/>
            <a:ext cx="90011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dirty="0">
                <a:latin typeface="Arial" pitchFamily="34" charset="0"/>
                <a:cs typeface="Arial" pitchFamily="34" charset="0"/>
              </a:rPr>
              <a:t>Блочный условный оператор заканчивается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строкой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с ключевым словом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EndIf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3"/>
          <p:cNvSpPr txBox="1">
            <a:spLocks noChangeArrowheads="1"/>
          </p:cNvSpPr>
          <p:nvPr/>
        </p:nvSpPr>
        <p:spPr bwMode="auto">
          <a:xfrm>
            <a:off x="357158" y="0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Блочная (полная) форма</a:t>
            </a:r>
            <a:endParaRPr lang="ru-RU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5" name="TextBox 34"/>
          <p:cNvSpPr txBox="1">
            <a:spLocks noChangeArrowheads="1"/>
          </p:cNvSpPr>
          <p:nvPr/>
        </p:nvSpPr>
        <p:spPr bwMode="auto">
          <a:xfrm>
            <a:off x="428596" y="714356"/>
            <a:ext cx="8358187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indent="457200" algn="just">
              <a:spcBef>
                <a:spcPts val="600"/>
              </a:spcBef>
            </a:pP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Условие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endParaRPr lang="ru-RU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Оператор1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Оператор2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...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Оператор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lvl="1" indent="457200" algn="just">
              <a:spcBef>
                <a:spcPts val="6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Оператор1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Оператор2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...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	Оператор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End If</a:t>
            </a:r>
            <a:endParaRPr lang="ru-RU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786182" y="1357298"/>
            <a:ext cx="142879" cy="200026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Right Brace 4"/>
          <p:cNvSpPr/>
          <p:nvPr/>
        </p:nvSpPr>
        <p:spPr>
          <a:xfrm>
            <a:off x="3714744" y="3786190"/>
            <a:ext cx="214317" cy="200026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4214810" y="1571612"/>
            <a:ext cx="42148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latin typeface="Verdana" pitchFamily="34" charset="0"/>
              </a:rPr>
              <a:t>Группа операторов, которая выполняется, если </a:t>
            </a:r>
            <a:r>
              <a:rPr lang="ru-RU" sz="2400" dirty="0" smtClean="0">
                <a:latin typeface="Verdana" pitchFamily="34" charset="0"/>
              </a:rPr>
              <a:t>условие истинно</a:t>
            </a:r>
            <a:endParaRPr lang="ru-RU" sz="2400" dirty="0">
              <a:latin typeface="Verdana" pitchFamily="34" charset="0"/>
            </a:endParaRPr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4214810" y="4143380"/>
            <a:ext cx="42148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latin typeface="Verdana" pitchFamily="34" charset="0"/>
              </a:rPr>
              <a:t>Группа операторов, которая выполняется, если </a:t>
            </a:r>
            <a:r>
              <a:rPr lang="ru-RU" sz="2400" dirty="0" smtClean="0">
                <a:latin typeface="Verdana" pitchFamily="34" charset="0"/>
              </a:rPr>
              <a:t>условие ложно</a:t>
            </a:r>
            <a:endParaRPr lang="ru-RU" sz="2400" dirty="0">
              <a:latin typeface="Verdana" pitchFamily="34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4787900" y="30686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500166" y="214290"/>
            <a:ext cx="6357982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600" b="1" dirty="0"/>
              <a:t>Блочная (сокращенная</a:t>
            </a:r>
            <a:r>
              <a:rPr lang="ru-RU" sz="3600" b="1" dirty="0" smtClean="0"/>
              <a:t>)</a:t>
            </a:r>
            <a:endParaRPr lang="ru-RU" sz="3600" b="1" i="1" dirty="0"/>
          </a:p>
          <a:p>
            <a:endParaRPr lang="ru-RU" sz="3600" b="1" dirty="0">
              <a:solidFill>
                <a:srgbClr val="00B050"/>
              </a:solidFill>
            </a:endParaRPr>
          </a:p>
          <a:p>
            <a:r>
              <a:rPr lang="en-US" sz="3600" b="1" dirty="0">
                <a:solidFill>
                  <a:srgbClr val="00B050"/>
                </a:solidFill>
              </a:rPr>
              <a:t>If</a:t>
            </a:r>
            <a:r>
              <a:rPr lang="en-US" sz="3600" dirty="0"/>
              <a:t> </a:t>
            </a:r>
            <a:r>
              <a:rPr lang="ru-RU" sz="3600" dirty="0"/>
              <a:t> </a:t>
            </a:r>
            <a:r>
              <a:rPr lang="ru-RU" sz="3600" b="1" i="1" dirty="0"/>
              <a:t>Условие</a:t>
            </a:r>
            <a:r>
              <a:rPr lang="ru-RU" sz="3600" dirty="0"/>
              <a:t> </a:t>
            </a:r>
            <a:r>
              <a:rPr lang="en-US" sz="3600" b="1" dirty="0">
                <a:solidFill>
                  <a:srgbClr val="00B050"/>
                </a:solidFill>
              </a:rPr>
              <a:t>Then</a:t>
            </a:r>
            <a:endParaRPr lang="ru-RU" sz="3600" b="1" dirty="0">
              <a:solidFill>
                <a:srgbClr val="00B050"/>
              </a:solidFill>
            </a:endParaRPr>
          </a:p>
          <a:p>
            <a:pPr lvl="1"/>
            <a:r>
              <a:rPr lang="ru-RU" sz="3600" b="1" i="1" dirty="0"/>
              <a:t>Оператор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End If</a:t>
            </a:r>
            <a:r>
              <a:rPr lang="ru-RU" sz="3600" b="1" dirty="0">
                <a:solidFill>
                  <a:srgbClr val="00B050"/>
                </a:solidFill>
              </a:rPr>
              <a:t>   </a:t>
            </a:r>
          </a:p>
          <a:p>
            <a:endParaRPr lang="ru-RU" sz="240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3"/>
          <p:cNvSpPr txBox="1">
            <a:spLocks noChangeArrowheads="1"/>
          </p:cNvSpPr>
          <p:nvPr/>
        </p:nvSpPr>
        <p:spPr bwMode="auto">
          <a:xfrm>
            <a:off x="385763" y="384175"/>
            <a:ext cx="8359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 smtClean="0"/>
              <a:t>Блочная (сокращенная)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TextBox 34"/>
          <p:cNvSpPr txBox="1">
            <a:spLocks noChangeArrowheads="1"/>
          </p:cNvSpPr>
          <p:nvPr/>
        </p:nvSpPr>
        <p:spPr bwMode="auto">
          <a:xfrm>
            <a:off x="388938" y="1179513"/>
            <a:ext cx="8358187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/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Условие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endParaRPr lang="ru-RU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>
              <a:spcBef>
                <a:spcPts val="600"/>
              </a:spcBef>
            </a:pP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	Оператор1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	Оператор2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	...</a:t>
            </a:r>
          </a:p>
          <a:p>
            <a:pPr marL="0" lvl="1" indent="457200" algn="just">
              <a:spcBef>
                <a:spcPts val="600"/>
              </a:spcBef>
            </a:pP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	Оператор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lvl="1" indent="457200" algn="just">
              <a:spcBef>
                <a:spcPts val="600"/>
              </a:spcBef>
            </a:pP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End If</a:t>
            </a:r>
            <a:endParaRPr lang="ru-RU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357158" y="0"/>
            <a:ext cx="8359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>
                <a:latin typeface="Arial" pitchFamily="34" charset="0"/>
                <a:cs typeface="Arial" pitchFamily="34" charset="0"/>
              </a:rPr>
              <a:t>Условные операторы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0" y="1643050"/>
            <a:ext cx="8747125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3600" b="1" dirty="0">
                <a:latin typeface="Arial" pitchFamily="34" charset="0"/>
                <a:cs typeface="Arial" pitchFamily="34" charset="0"/>
              </a:rPr>
              <a:t>Операторы выбора (условные операторы)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используются в программе, когда надо в зависимости от определенного условия выполнить те или иные действия. </a:t>
            </a:r>
          </a:p>
          <a:p>
            <a:pPr indent="457200"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4"/>
          <p:cNvGrpSpPr>
            <a:grpSpLocks/>
          </p:cNvGrpSpPr>
          <p:nvPr/>
        </p:nvGrpSpPr>
        <p:grpSpPr bwMode="auto">
          <a:xfrm>
            <a:off x="1000125" y="1771650"/>
            <a:ext cx="5830888" cy="3871913"/>
            <a:chOff x="1376178" y="1376165"/>
            <a:chExt cx="5831602" cy="3872119"/>
          </a:xfrm>
        </p:grpSpPr>
        <p:sp>
          <p:nvSpPr>
            <p:cNvPr id="3" name="AutoShape 18"/>
            <p:cNvSpPr>
              <a:spLocks noChangeArrowheads="1"/>
            </p:cNvSpPr>
            <p:nvPr/>
          </p:nvSpPr>
          <p:spPr bwMode="auto">
            <a:xfrm>
              <a:off x="3060745" y="1376165"/>
              <a:ext cx="3780734" cy="1625497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10800" rIns="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Условие</a:t>
              </a:r>
            </a:p>
          </p:txBody>
        </p:sp>
        <p:sp>
          <p:nvSpPr>
            <p:cNvPr id="4" name="AutoShape 19"/>
            <p:cNvSpPr>
              <a:spLocks noChangeArrowheads="1"/>
            </p:cNvSpPr>
            <p:nvPr/>
          </p:nvSpPr>
          <p:spPr bwMode="auto">
            <a:xfrm>
              <a:off x="1376178" y="3158191"/>
              <a:ext cx="2646514" cy="1083664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08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Оператор1</a:t>
              </a:r>
            </a:p>
          </p:txBody>
        </p:sp>
        <p:sp>
          <p:nvSpPr>
            <p:cNvPr id="5" name="Line 20"/>
            <p:cNvSpPr>
              <a:spLocks noChangeShapeType="1"/>
            </p:cNvSpPr>
            <p:nvPr/>
          </p:nvSpPr>
          <p:spPr bwMode="auto">
            <a:xfrm>
              <a:off x="2684438" y="2182658"/>
              <a:ext cx="1588" cy="966839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7206192" y="2187421"/>
              <a:ext cx="1588" cy="251949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>
              <a:off x="2740008" y="4243343"/>
              <a:ext cx="1587" cy="46833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2736833" y="4708505"/>
              <a:ext cx="4464597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V="1">
              <a:off x="4951666" y="4706917"/>
              <a:ext cx="1588" cy="541367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6826733" y="2187421"/>
              <a:ext cx="377871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681263" y="2185833"/>
              <a:ext cx="377871" cy="317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</p:grpSp>
      <p:sp>
        <p:nvSpPr>
          <p:cNvPr id="18435" name="TextBox 13"/>
          <p:cNvSpPr txBox="1">
            <a:spLocks noChangeArrowheads="1"/>
          </p:cNvSpPr>
          <p:nvPr/>
        </p:nvSpPr>
        <p:spPr bwMode="auto">
          <a:xfrm>
            <a:off x="385763" y="384175"/>
            <a:ext cx="835977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Оператор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выбора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...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Then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Сокращенная форма</a:t>
            </a:r>
          </a:p>
        </p:txBody>
      </p:sp>
      <p:sp>
        <p:nvSpPr>
          <p:cNvPr id="16" name="Plus 15"/>
          <p:cNvSpPr/>
          <p:nvPr/>
        </p:nvSpPr>
        <p:spPr>
          <a:xfrm>
            <a:off x="2214563" y="2000250"/>
            <a:ext cx="642937" cy="557213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7" name="Minus 16"/>
          <p:cNvSpPr/>
          <p:nvPr/>
        </p:nvSpPr>
        <p:spPr>
          <a:xfrm>
            <a:off x="6215063" y="2071688"/>
            <a:ext cx="642937" cy="557212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1"/>
          <p:cNvGrpSpPr>
            <a:grpSpLocks/>
          </p:cNvGrpSpPr>
          <p:nvPr/>
        </p:nvGrpSpPr>
        <p:grpSpPr bwMode="auto">
          <a:xfrm>
            <a:off x="1000125" y="3000375"/>
            <a:ext cx="7072313" cy="3500438"/>
            <a:chOff x="1376178" y="1376165"/>
            <a:chExt cx="5831602" cy="3872119"/>
          </a:xfrm>
        </p:grpSpPr>
        <p:sp>
          <p:nvSpPr>
            <p:cNvPr id="3" name="AutoShape 18"/>
            <p:cNvSpPr>
              <a:spLocks noChangeArrowheads="1"/>
            </p:cNvSpPr>
            <p:nvPr/>
          </p:nvSpPr>
          <p:spPr bwMode="auto">
            <a:xfrm>
              <a:off x="3060745" y="1376165"/>
              <a:ext cx="3780734" cy="1625497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10800" rIns="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Temperatura&lt;10</a:t>
              </a:r>
              <a:endParaRPr lang="ru-RU" sz="2000" dirty="0"/>
            </a:p>
          </p:txBody>
        </p:sp>
        <p:sp>
          <p:nvSpPr>
            <p:cNvPr id="4" name="AutoShape 19"/>
            <p:cNvSpPr>
              <a:spLocks noChangeArrowheads="1"/>
            </p:cNvSpPr>
            <p:nvPr/>
          </p:nvSpPr>
          <p:spPr bwMode="auto">
            <a:xfrm>
              <a:off x="1376178" y="3158191"/>
              <a:ext cx="2646514" cy="1083664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08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MsgBox</a:t>
              </a:r>
              <a:r>
                <a:rPr lang="ru-RU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”Надеть</a:t>
              </a:r>
              <a:r>
                <a:rPr lang="ru-RU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куртку”</a:t>
              </a:r>
              <a:endParaRPr lang="ru-RU" sz="2000" dirty="0"/>
            </a:p>
          </p:txBody>
        </p:sp>
        <p:sp>
          <p:nvSpPr>
            <p:cNvPr id="5" name="Line 20"/>
            <p:cNvSpPr>
              <a:spLocks noChangeShapeType="1"/>
            </p:cNvSpPr>
            <p:nvPr/>
          </p:nvSpPr>
          <p:spPr bwMode="auto">
            <a:xfrm>
              <a:off x="2683871" y="2183954"/>
              <a:ext cx="2618" cy="965835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7205162" y="2187466"/>
              <a:ext cx="2618" cy="2519951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>
              <a:off x="2738849" y="4243816"/>
              <a:ext cx="2618" cy="46886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2737540" y="4709172"/>
              <a:ext cx="4463695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 flipV="1">
              <a:off x="4951061" y="4705660"/>
              <a:ext cx="2618" cy="54262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6826860" y="2187466"/>
              <a:ext cx="378302" cy="351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11" name="Line 26"/>
            <p:cNvSpPr>
              <a:spLocks noChangeShapeType="1"/>
            </p:cNvSpPr>
            <p:nvPr/>
          </p:nvSpPr>
          <p:spPr bwMode="auto">
            <a:xfrm>
              <a:off x="2681253" y="2185710"/>
              <a:ext cx="378301" cy="351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</p:grpSp>
      <p:sp>
        <p:nvSpPr>
          <p:cNvPr id="19459" name="TextBox 13"/>
          <p:cNvSpPr txBox="1">
            <a:spLocks noChangeArrowheads="1"/>
          </p:cNvSpPr>
          <p:nvPr/>
        </p:nvSpPr>
        <p:spPr bwMode="auto">
          <a:xfrm>
            <a:off x="385763" y="384175"/>
            <a:ext cx="835977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Оператор выбора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If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сокращенная форма</a:t>
            </a:r>
          </a:p>
        </p:txBody>
      </p:sp>
      <p:grpSp>
        <p:nvGrpSpPr>
          <p:cNvPr id="19460" name="Group 22"/>
          <p:cNvGrpSpPr>
            <a:grpSpLocks/>
          </p:cNvGrpSpPr>
          <p:nvPr/>
        </p:nvGrpSpPr>
        <p:grpSpPr bwMode="auto">
          <a:xfrm>
            <a:off x="388938" y="1597025"/>
            <a:ext cx="8358187" cy="1331913"/>
            <a:chOff x="388688" y="1179972"/>
            <a:chExt cx="8358246" cy="1332476"/>
          </a:xfrm>
        </p:grpSpPr>
        <p:sp>
          <p:nvSpPr>
            <p:cNvPr id="19464" name="TextBox 12"/>
            <p:cNvSpPr txBox="1">
              <a:spLocks noChangeArrowheads="1"/>
            </p:cNvSpPr>
            <p:nvPr/>
          </p:nvSpPr>
          <p:spPr bwMode="auto">
            <a:xfrm>
              <a:off x="388688" y="1179972"/>
              <a:ext cx="835824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indent="457200" algn="just"/>
              <a:r>
                <a:rPr lang="en-US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If</a:t>
              </a:r>
              <a:r>
                <a:rPr lang="en-US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600" b="1" i="1" dirty="0">
                  <a:latin typeface="Times New Roman" pitchFamily="18" charset="0"/>
                  <a:cs typeface="Times New Roman" pitchFamily="18" charset="0"/>
                </a:rPr>
                <a:t>Temperatura</a:t>
              </a:r>
              <a:r>
                <a:rPr lang="en-US" sz="2600" b="1" dirty="0">
                  <a:latin typeface="Times New Roman" pitchFamily="18" charset="0"/>
                  <a:cs typeface="Times New Roman" pitchFamily="18" charset="0"/>
                </a:rPr>
                <a:t>&lt;10 </a:t>
              </a:r>
              <a:r>
                <a:rPr lang="en-US" sz="26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  <a:r>
                <a:rPr lang="en-US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600" b="1" i="1" dirty="0">
                  <a:latin typeface="Times New Roman" pitchFamily="18" charset="0"/>
                  <a:cs typeface="Times New Roman" pitchFamily="18" charset="0"/>
                </a:rPr>
                <a:t>MsgBox</a:t>
              </a:r>
              <a:r>
                <a:rPr lang="ru-RU" sz="26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600" b="1" i="1" dirty="0">
                  <a:latin typeface="Times New Roman" pitchFamily="18" charset="0"/>
                  <a:cs typeface="Times New Roman" pitchFamily="18" charset="0"/>
                </a:rPr>
                <a:t>”Надеть куртку”</a:t>
              </a:r>
            </a:p>
          </p:txBody>
        </p:sp>
        <p:sp>
          <p:nvSpPr>
            <p:cNvPr id="19465" name="TextBox 14"/>
            <p:cNvSpPr txBox="1">
              <a:spLocks noChangeArrowheads="1"/>
            </p:cNvSpPr>
            <p:nvPr/>
          </p:nvSpPr>
          <p:spPr bwMode="auto">
            <a:xfrm>
              <a:off x="1857356" y="2143116"/>
              <a:ext cx="11560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Verdana" pitchFamily="34" charset="0"/>
                </a:rPr>
                <a:t>Условие</a:t>
              </a:r>
            </a:p>
          </p:txBody>
        </p:sp>
        <p:sp>
          <p:nvSpPr>
            <p:cNvPr id="19466" name="TextBox 15"/>
            <p:cNvSpPr txBox="1">
              <a:spLocks noChangeArrowheads="1"/>
            </p:cNvSpPr>
            <p:nvPr/>
          </p:nvSpPr>
          <p:spPr bwMode="auto">
            <a:xfrm>
              <a:off x="5286380" y="2143116"/>
              <a:ext cx="13308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Verdana" pitchFamily="34" charset="0"/>
                </a:rPr>
                <a:t>Оператор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V="1">
              <a:off x="1896720" y="1889916"/>
              <a:ext cx="498686" cy="1492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9466" idx="0"/>
            </p:cNvCxnSpPr>
            <p:nvPr/>
          </p:nvCxnSpPr>
          <p:spPr>
            <a:xfrm rot="5400000" flipH="1" flipV="1">
              <a:off x="5869497" y="1868484"/>
              <a:ext cx="355750" cy="1920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eft Brace 20"/>
            <p:cNvSpPr/>
            <p:nvPr/>
          </p:nvSpPr>
          <p:spPr>
            <a:xfrm rot="16200000">
              <a:off x="6036964" y="-107247"/>
              <a:ext cx="427218" cy="378621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2" name="Left Brace 21"/>
            <p:cNvSpPr/>
            <p:nvPr/>
          </p:nvSpPr>
          <p:spPr>
            <a:xfrm rot="16200000">
              <a:off x="2178518" y="536459"/>
              <a:ext cx="428806" cy="235745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</p:grpSp>
      <p:sp>
        <p:nvSpPr>
          <p:cNvPr id="24" name="Plus 23"/>
          <p:cNvSpPr/>
          <p:nvPr/>
        </p:nvSpPr>
        <p:spPr>
          <a:xfrm>
            <a:off x="2500313" y="3143250"/>
            <a:ext cx="642937" cy="557213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5" name="Minus 24"/>
          <p:cNvSpPr/>
          <p:nvPr/>
        </p:nvSpPr>
        <p:spPr>
          <a:xfrm>
            <a:off x="7500938" y="3143250"/>
            <a:ext cx="642937" cy="557213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3"/>
          <p:cNvSpPr txBox="1">
            <a:spLocks noChangeArrowheads="1"/>
          </p:cNvSpPr>
          <p:nvPr/>
        </p:nvSpPr>
        <p:spPr bwMode="auto">
          <a:xfrm>
            <a:off x="385763" y="384175"/>
            <a:ext cx="835977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Оператор выбора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If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Полная форма</a:t>
            </a:r>
          </a:p>
        </p:txBody>
      </p:sp>
      <p:grpSp>
        <p:nvGrpSpPr>
          <p:cNvPr id="20483" name="Group 36"/>
          <p:cNvGrpSpPr>
            <a:grpSpLocks/>
          </p:cNvGrpSpPr>
          <p:nvPr/>
        </p:nvGrpSpPr>
        <p:grpSpPr bwMode="auto">
          <a:xfrm>
            <a:off x="1428750" y="2152650"/>
            <a:ext cx="6337300" cy="3519488"/>
            <a:chOff x="1428728" y="2152952"/>
            <a:chExt cx="6337300" cy="3519176"/>
          </a:xfrm>
        </p:grpSpPr>
        <p:sp>
          <p:nvSpPr>
            <p:cNvPr id="20487" name="Line 23"/>
            <p:cNvSpPr>
              <a:spLocks noChangeShapeType="1"/>
            </p:cNvSpPr>
            <p:nvPr/>
          </p:nvSpPr>
          <p:spPr bwMode="auto">
            <a:xfrm>
              <a:off x="6694717" y="4707166"/>
              <a:ext cx="1893" cy="487646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2899481" y="2152952"/>
              <a:ext cx="3407151" cy="1462937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08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Условие</a:t>
              </a:r>
            </a:p>
          </p:txBody>
        </p:sp>
        <p:sp>
          <p:nvSpPr>
            <p:cNvPr id="25" name="AutoShape 18"/>
            <p:cNvSpPr>
              <a:spLocks noChangeArrowheads="1"/>
            </p:cNvSpPr>
            <p:nvPr/>
          </p:nvSpPr>
          <p:spPr bwMode="auto">
            <a:xfrm>
              <a:off x="1428728" y="3756764"/>
              <a:ext cx="2385005" cy="975291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08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Оператор1</a:t>
              </a:r>
            </a:p>
          </p:txBody>
        </p:sp>
        <p:sp>
          <p:nvSpPr>
            <p:cNvPr id="26" name="AutoShape 19"/>
            <p:cNvSpPr>
              <a:spLocks noChangeArrowheads="1"/>
            </p:cNvSpPr>
            <p:nvPr/>
          </p:nvSpPr>
          <p:spPr bwMode="auto">
            <a:xfrm>
              <a:off x="5381023" y="3756764"/>
              <a:ext cx="2385005" cy="975291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18000" tIns="10800" rIns="180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Оператор2</a:t>
              </a:r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>
              <a:off x="2583276" y="2876629"/>
              <a:ext cx="1893" cy="869635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0498" name="Line 21"/>
            <p:cNvSpPr>
              <a:spLocks noChangeShapeType="1"/>
            </p:cNvSpPr>
            <p:nvPr/>
          </p:nvSpPr>
          <p:spPr bwMode="auto">
            <a:xfrm>
              <a:off x="6622497" y="2871890"/>
              <a:ext cx="1893" cy="869635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0499" name="Line 22"/>
            <p:cNvSpPr>
              <a:spLocks noChangeShapeType="1"/>
            </p:cNvSpPr>
            <p:nvPr/>
          </p:nvSpPr>
          <p:spPr bwMode="auto">
            <a:xfrm>
              <a:off x="2579394" y="4714786"/>
              <a:ext cx="1893" cy="487646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0500" name="Line 24"/>
            <p:cNvSpPr>
              <a:spLocks noChangeShapeType="1"/>
            </p:cNvSpPr>
            <p:nvPr/>
          </p:nvSpPr>
          <p:spPr bwMode="auto">
            <a:xfrm>
              <a:off x="2592741" y="5190073"/>
              <a:ext cx="4109402" cy="2709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0501" name="Line 25"/>
            <p:cNvSpPr>
              <a:spLocks noChangeShapeType="1"/>
            </p:cNvSpPr>
            <p:nvPr/>
          </p:nvSpPr>
          <p:spPr bwMode="auto">
            <a:xfrm flipV="1">
              <a:off x="4603057" y="5184482"/>
              <a:ext cx="1893" cy="487646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0502" name="Line 26"/>
            <p:cNvSpPr>
              <a:spLocks noChangeShapeType="1"/>
            </p:cNvSpPr>
            <p:nvPr/>
          </p:nvSpPr>
          <p:spPr bwMode="auto">
            <a:xfrm>
              <a:off x="6278142" y="2877816"/>
              <a:ext cx="340715" cy="2709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0503" name="Line 27"/>
            <p:cNvSpPr>
              <a:spLocks noChangeShapeType="1"/>
            </p:cNvSpPr>
            <p:nvPr/>
          </p:nvSpPr>
          <p:spPr bwMode="auto">
            <a:xfrm>
              <a:off x="2573763" y="2877816"/>
              <a:ext cx="340715" cy="2709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  <p:sp>
        <p:nvSpPr>
          <p:cNvPr id="38" name="Plus 37"/>
          <p:cNvSpPr/>
          <p:nvPr/>
        </p:nvSpPr>
        <p:spPr>
          <a:xfrm>
            <a:off x="2500313" y="2286000"/>
            <a:ext cx="642937" cy="557213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39" name="Minus 38"/>
          <p:cNvSpPr/>
          <p:nvPr/>
        </p:nvSpPr>
        <p:spPr>
          <a:xfrm>
            <a:off x="6072188" y="2286000"/>
            <a:ext cx="642937" cy="557213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3"/>
          <p:cNvSpPr txBox="1">
            <a:spLocks noChangeArrowheads="1"/>
          </p:cNvSpPr>
          <p:nvPr/>
        </p:nvSpPr>
        <p:spPr bwMode="auto">
          <a:xfrm>
            <a:off x="357158" y="0"/>
            <a:ext cx="835977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Оператор выбора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If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полная форма</a:t>
            </a:r>
          </a:p>
        </p:txBody>
      </p:sp>
      <p:grpSp>
        <p:nvGrpSpPr>
          <p:cNvPr id="21507" name="Group 36"/>
          <p:cNvGrpSpPr>
            <a:grpSpLocks/>
          </p:cNvGrpSpPr>
          <p:nvPr/>
        </p:nvGrpSpPr>
        <p:grpSpPr bwMode="auto">
          <a:xfrm>
            <a:off x="1000125" y="3786188"/>
            <a:ext cx="6572250" cy="2600325"/>
            <a:chOff x="1428728" y="2152952"/>
            <a:chExt cx="6337300" cy="3519176"/>
          </a:xfrm>
        </p:grpSpPr>
        <p:sp>
          <p:nvSpPr>
            <p:cNvPr id="21522" name="Line 23"/>
            <p:cNvSpPr>
              <a:spLocks noChangeShapeType="1"/>
            </p:cNvSpPr>
            <p:nvPr/>
          </p:nvSpPr>
          <p:spPr bwMode="auto">
            <a:xfrm>
              <a:off x="6694717" y="4707166"/>
              <a:ext cx="1893" cy="487646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4" name="AutoShape 17"/>
            <p:cNvSpPr>
              <a:spLocks noChangeArrowheads="1"/>
            </p:cNvSpPr>
            <p:nvPr/>
          </p:nvSpPr>
          <p:spPr bwMode="auto">
            <a:xfrm>
              <a:off x="2899481" y="2152952"/>
              <a:ext cx="3407151" cy="1462937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08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Number&lt;10</a:t>
              </a:r>
              <a:endParaRPr lang="ru-RU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AutoShape 18"/>
            <p:cNvSpPr>
              <a:spLocks noChangeArrowheads="1"/>
            </p:cNvSpPr>
            <p:nvPr/>
          </p:nvSpPr>
          <p:spPr bwMode="auto">
            <a:xfrm>
              <a:off x="1428728" y="3756764"/>
              <a:ext cx="2385005" cy="975291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108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Result=10</a:t>
              </a:r>
              <a:endParaRPr lang="ru-RU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AutoShape 19"/>
            <p:cNvSpPr>
              <a:spLocks noChangeArrowheads="1"/>
            </p:cNvSpPr>
            <p:nvPr/>
          </p:nvSpPr>
          <p:spPr bwMode="auto">
            <a:xfrm>
              <a:off x="5381023" y="3756764"/>
              <a:ext cx="2385005" cy="975291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18000" tIns="10800" rIns="18000" bIns="1080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Result=20</a:t>
              </a:r>
              <a:endParaRPr lang="ru-RU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32" name="Line 20"/>
            <p:cNvSpPr>
              <a:spLocks noChangeShapeType="1"/>
            </p:cNvSpPr>
            <p:nvPr/>
          </p:nvSpPr>
          <p:spPr bwMode="auto">
            <a:xfrm>
              <a:off x="2583276" y="2876629"/>
              <a:ext cx="1893" cy="869635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533" name="Line 21"/>
            <p:cNvSpPr>
              <a:spLocks noChangeShapeType="1"/>
            </p:cNvSpPr>
            <p:nvPr/>
          </p:nvSpPr>
          <p:spPr bwMode="auto">
            <a:xfrm>
              <a:off x="6622497" y="2871890"/>
              <a:ext cx="1893" cy="869635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534" name="Line 22"/>
            <p:cNvSpPr>
              <a:spLocks noChangeShapeType="1"/>
            </p:cNvSpPr>
            <p:nvPr/>
          </p:nvSpPr>
          <p:spPr bwMode="auto">
            <a:xfrm>
              <a:off x="2579394" y="4714786"/>
              <a:ext cx="1893" cy="487646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535" name="Line 24"/>
            <p:cNvSpPr>
              <a:spLocks noChangeShapeType="1"/>
            </p:cNvSpPr>
            <p:nvPr/>
          </p:nvSpPr>
          <p:spPr bwMode="auto">
            <a:xfrm>
              <a:off x="2592741" y="5190073"/>
              <a:ext cx="4109402" cy="2709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536" name="Line 25"/>
            <p:cNvSpPr>
              <a:spLocks noChangeShapeType="1"/>
            </p:cNvSpPr>
            <p:nvPr/>
          </p:nvSpPr>
          <p:spPr bwMode="auto">
            <a:xfrm flipV="1">
              <a:off x="4603057" y="5184482"/>
              <a:ext cx="1893" cy="487646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537" name="Line 26"/>
            <p:cNvSpPr>
              <a:spLocks noChangeShapeType="1"/>
            </p:cNvSpPr>
            <p:nvPr/>
          </p:nvSpPr>
          <p:spPr bwMode="auto">
            <a:xfrm>
              <a:off x="6278142" y="2877816"/>
              <a:ext cx="340715" cy="2709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1538" name="Line 27"/>
            <p:cNvSpPr>
              <a:spLocks noChangeShapeType="1"/>
            </p:cNvSpPr>
            <p:nvPr/>
          </p:nvSpPr>
          <p:spPr bwMode="auto">
            <a:xfrm>
              <a:off x="2573763" y="2877816"/>
              <a:ext cx="340715" cy="2709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  <p:grpSp>
        <p:nvGrpSpPr>
          <p:cNvPr id="21508" name="Group 38"/>
          <p:cNvGrpSpPr>
            <a:grpSpLocks/>
          </p:cNvGrpSpPr>
          <p:nvPr/>
        </p:nvGrpSpPr>
        <p:grpSpPr bwMode="auto">
          <a:xfrm>
            <a:off x="0" y="1500174"/>
            <a:ext cx="9001097" cy="1604673"/>
            <a:chOff x="-254227" y="1596458"/>
            <a:chExt cx="9001161" cy="1605267"/>
          </a:xfrm>
        </p:grpSpPr>
        <p:sp>
          <p:nvSpPr>
            <p:cNvPr id="21512" name="TextBox 14"/>
            <p:cNvSpPr txBox="1">
              <a:spLocks noChangeArrowheads="1"/>
            </p:cNvSpPr>
            <p:nvPr/>
          </p:nvSpPr>
          <p:spPr bwMode="auto">
            <a:xfrm>
              <a:off x="-254227" y="1596458"/>
              <a:ext cx="9001161" cy="584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indent="457200" algn="just"/>
              <a:r>
                <a:rPr lang="en-US" sz="32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If</a:t>
              </a:r>
              <a:r>
                <a:rPr lang="en-US" sz="32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i="1" dirty="0" smtClean="0">
                  <a:latin typeface="Times New Roman" pitchFamily="18" charset="0"/>
                  <a:cs typeface="Times New Roman" pitchFamily="18" charset="0"/>
                </a:rPr>
                <a:t>Number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&lt;10 </a:t>
              </a:r>
              <a:r>
                <a:rPr lang="ru-RU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Then</a:t>
              </a:r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32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i="1" dirty="0" smtClean="0">
                  <a:latin typeface="Times New Roman" pitchFamily="18" charset="0"/>
                  <a:cs typeface="Times New Roman" pitchFamily="18" charset="0"/>
                </a:rPr>
                <a:t>Result=10 </a:t>
              </a:r>
              <a:r>
                <a:rPr lang="ru-RU" sz="32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smtClean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Else</a:t>
              </a:r>
              <a:r>
                <a:rPr lang="en-US" sz="32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ru-RU" sz="3200" b="1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i="1" dirty="0" smtClean="0">
                  <a:latin typeface="Times New Roman" pitchFamily="18" charset="0"/>
                  <a:cs typeface="Times New Roman" pitchFamily="18" charset="0"/>
                </a:rPr>
                <a:t>Result=20</a:t>
              </a:r>
              <a:endParaRPr lang="en-US" sz="32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eft Brace 15"/>
            <p:cNvSpPr/>
            <p:nvPr/>
          </p:nvSpPr>
          <p:spPr>
            <a:xfrm rot="16200000">
              <a:off x="1622902" y="1040231"/>
              <a:ext cx="428784" cy="2182824"/>
            </a:xfrm>
            <a:prstGeom prst="leftBrac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17" name="Left Brace 16"/>
            <p:cNvSpPr/>
            <p:nvPr/>
          </p:nvSpPr>
          <p:spPr>
            <a:xfrm rot="16200000">
              <a:off x="4746361" y="1214046"/>
              <a:ext cx="428784" cy="1857402"/>
            </a:xfrm>
            <a:prstGeom prst="leftBrac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18" name="Left Brace 17"/>
            <p:cNvSpPr/>
            <p:nvPr/>
          </p:nvSpPr>
          <p:spPr>
            <a:xfrm rot="16200000">
              <a:off x="7532463" y="1239470"/>
              <a:ext cx="428784" cy="1857402"/>
            </a:xfrm>
            <a:prstGeom prst="leftBrac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1516" name="TextBox 18"/>
            <p:cNvSpPr txBox="1">
              <a:spLocks noChangeArrowheads="1"/>
            </p:cNvSpPr>
            <p:nvPr/>
          </p:nvSpPr>
          <p:spPr bwMode="auto">
            <a:xfrm>
              <a:off x="1442939" y="2702478"/>
              <a:ext cx="1313958" cy="461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Условие</a:t>
              </a:r>
            </a:p>
          </p:txBody>
        </p:sp>
        <p:sp>
          <p:nvSpPr>
            <p:cNvPr id="21517" name="TextBox 19"/>
            <p:cNvSpPr txBox="1">
              <a:spLocks noChangeArrowheads="1"/>
            </p:cNvSpPr>
            <p:nvPr/>
          </p:nvSpPr>
          <p:spPr bwMode="auto">
            <a:xfrm>
              <a:off x="3662217" y="2714620"/>
              <a:ext cx="1681113" cy="461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Оператор1</a:t>
              </a:r>
            </a:p>
          </p:txBody>
        </p:sp>
        <p:sp>
          <p:nvSpPr>
            <p:cNvPr id="21518" name="TextBox 20"/>
            <p:cNvSpPr txBox="1">
              <a:spLocks noChangeArrowheads="1"/>
            </p:cNvSpPr>
            <p:nvPr/>
          </p:nvSpPr>
          <p:spPr bwMode="auto">
            <a:xfrm>
              <a:off x="6746715" y="2739889"/>
              <a:ext cx="1681113" cy="461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2400" b="1" dirty="0">
                  <a:latin typeface="Times New Roman" pitchFamily="18" charset="0"/>
                  <a:cs typeface="Times New Roman" pitchFamily="18" charset="0"/>
                </a:rPr>
                <a:t>Оператор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ru-RU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6200000" flipV="1">
              <a:off x="1695925" y="2504073"/>
              <a:ext cx="487542" cy="101601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V="1">
              <a:off x="4654271" y="2546144"/>
              <a:ext cx="500247" cy="30163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7386827" y="2599743"/>
              <a:ext cx="428785" cy="137360"/>
            </a:xfrm>
            <a:prstGeom prst="straightConnector1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Plus 39"/>
          <p:cNvSpPr/>
          <p:nvPr/>
        </p:nvSpPr>
        <p:spPr>
          <a:xfrm>
            <a:off x="2071688" y="3786188"/>
            <a:ext cx="642937" cy="557212"/>
          </a:xfrm>
          <a:prstGeom prst="mathPl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1" name="Minus 40"/>
          <p:cNvSpPr/>
          <p:nvPr/>
        </p:nvSpPr>
        <p:spPr>
          <a:xfrm>
            <a:off x="5857875" y="3786188"/>
            <a:ext cx="642938" cy="557212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41"/>
          <p:cNvGrpSpPr>
            <a:grpSpLocks/>
          </p:cNvGrpSpPr>
          <p:nvPr/>
        </p:nvGrpSpPr>
        <p:grpSpPr bwMode="auto">
          <a:xfrm>
            <a:off x="785813" y="1628775"/>
            <a:ext cx="7729537" cy="3946525"/>
            <a:chOff x="785786" y="1628276"/>
            <a:chExt cx="7730218" cy="3946394"/>
          </a:xfrm>
        </p:grpSpPr>
        <p:sp>
          <p:nvSpPr>
            <p:cNvPr id="24581" name="Line 13"/>
            <p:cNvSpPr>
              <a:spLocks noChangeShapeType="1"/>
            </p:cNvSpPr>
            <p:nvPr/>
          </p:nvSpPr>
          <p:spPr bwMode="auto">
            <a:xfrm>
              <a:off x="2224071" y="2252654"/>
              <a:ext cx="45719" cy="290514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4582" name="Line 13"/>
            <p:cNvSpPr>
              <a:spLocks noChangeShapeType="1"/>
            </p:cNvSpPr>
            <p:nvPr/>
          </p:nvSpPr>
          <p:spPr bwMode="auto">
            <a:xfrm>
              <a:off x="7127538" y="2238366"/>
              <a:ext cx="45719" cy="290514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4583" name="Line 6"/>
            <p:cNvSpPr>
              <a:spLocks noChangeShapeType="1"/>
            </p:cNvSpPr>
            <p:nvPr/>
          </p:nvSpPr>
          <p:spPr bwMode="auto">
            <a:xfrm flipV="1">
              <a:off x="4674081" y="1628276"/>
              <a:ext cx="0" cy="250726"/>
            </a:xfrm>
            <a:prstGeom prst="line">
              <a:avLst/>
            </a:prstGeom>
            <a:no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grpSp>
          <p:nvGrpSpPr>
            <p:cNvPr id="24584" name="Group 7"/>
            <p:cNvGrpSpPr>
              <a:grpSpLocks/>
            </p:cNvGrpSpPr>
            <p:nvPr/>
          </p:nvGrpSpPr>
          <p:grpSpPr bwMode="auto">
            <a:xfrm>
              <a:off x="785786" y="1880644"/>
              <a:ext cx="7730218" cy="3694026"/>
              <a:chOff x="1380" y="12355"/>
              <a:chExt cx="3334" cy="2652"/>
            </a:xfrm>
          </p:grpSpPr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>
                <a:off x="1380" y="12947"/>
                <a:ext cx="1260" cy="360"/>
              </a:xfrm>
              <a:prstGeom prst="flowChartProcess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10800" bIns="1080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2400" b="1" dirty="0">
                    <a:latin typeface="Times New Roman" pitchFamily="18" charset="0"/>
                    <a:cs typeface="Times New Roman" pitchFamily="18" charset="0"/>
                  </a:rPr>
                  <a:t>Оператор1</a:t>
                </a:r>
              </a:p>
            </p:txBody>
          </p:sp>
          <p:sp>
            <p:nvSpPr>
              <p:cNvPr id="7" name="AutoShape 9"/>
              <p:cNvSpPr>
                <a:spLocks noChangeArrowheads="1"/>
              </p:cNvSpPr>
              <p:nvPr/>
            </p:nvSpPr>
            <p:spPr bwMode="auto">
              <a:xfrm>
                <a:off x="1380" y="13409"/>
                <a:ext cx="1260" cy="360"/>
              </a:xfrm>
              <a:prstGeom prst="flowChartProcess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10800" bIns="1080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2400" b="1" dirty="0">
                    <a:latin typeface="Times New Roman" pitchFamily="18" charset="0"/>
                    <a:cs typeface="Times New Roman" pitchFamily="18" charset="0"/>
                  </a:rPr>
                  <a:t>Оператор2</a:t>
                </a: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>
                <a:off x="1380" y="14163"/>
                <a:ext cx="1260" cy="360"/>
              </a:xfrm>
              <a:prstGeom prst="flowChartProcess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10800" bIns="10800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2400" b="1" dirty="0">
                    <a:latin typeface="Times New Roman" pitchFamily="18" charset="0"/>
                    <a:cs typeface="Times New Roman" pitchFamily="18" charset="0"/>
                  </a:rPr>
                  <a:t>Оператор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ru-RU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4597" name="Group 11"/>
              <p:cNvGrpSpPr>
                <a:grpSpLocks/>
              </p:cNvGrpSpPr>
              <p:nvPr/>
            </p:nvGrpSpPr>
            <p:grpSpPr bwMode="auto">
              <a:xfrm>
                <a:off x="1694" y="12355"/>
                <a:ext cx="3020" cy="2652"/>
                <a:chOff x="1694" y="12355"/>
                <a:chExt cx="3020" cy="2652"/>
              </a:xfrm>
            </p:grpSpPr>
            <p:sp>
              <p:nvSpPr>
                <p:cNvPr id="24598" name="Line 29"/>
                <p:cNvSpPr>
                  <a:spLocks noChangeShapeType="1"/>
                </p:cNvSpPr>
                <p:nvPr/>
              </p:nvSpPr>
              <p:spPr bwMode="auto">
                <a:xfrm>
                  <a:off x="2859" y="12581"/>
                  <a:ext cx="1256" cy="37"/>
                </a:xfrm>
                <a:prstGeom prst="line">
                  <a:avLst/>
                </a:prstGeom>
                <a:noFill/>
                <a:ln w="9525">
                  <a:solidFill>
                    <a:srgbClr val="007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dirty="0"/>
                </a:p>
              </p:txBody>
            </p:sp>
            <p:sp>
              <p:nvSpPr>
                <p:cNvPr id="10" name="AutoShape 12"/>
                <p:cNvSpPr>
                  <a:spLocks noChangeArrowheads="1"/>
                </p:cNvSpPr>
                <p:nvPr/>
              </p:nvSpPr>
              <p:spPr bwMode="auto">
                <a:xfrm>
                  <a:off x="2157" y="12355"/>
                  <a:ext cx="1800" cy="540"/>
                </a:xfrm>
                <a:prstGeom prst="flowChartDecision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tIns="10800" bIns="10800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2400" b="1" dirty="0">
                      <a:latin typeface="Times New Roman" pitchFamily="18" charset="0"/>
                      <a:cs typeface="Times New Roman" pitchFamily="18" charset="0"/>
                    </a:rPr>
                    <a:t>Условие</a:t>
                  </a:r>
                  <a:r>
                    <a:rPr lang="en-US" sz="2400" b="1" dirty="0"/>
                    <a:t> </a:t>
                  </a:r>
                  <a:endParaRPr lang="ru-RU" sz="2400" b="1" dirty="0"/>
                </a:p>
              </p:txBody>
            </p:sp>
            <p:sp>
              <p:nvSpPr>
                <p:cNvPr id="24602" name="Line 14"/>
                <p:cNvSpPr>
                  <a:spLocks noChangeShapeType="1"/>
                </p:cNvSpPr>
                <p:nvPr/>
              </p:nvSpPr>
              <p:spPr bwMode="auto">
                <a:xfrm>
                  <a:off x="3032" y="14707"/>
                  <a:ext cx="1" cy="300"/>
                </a:xfrm>
                <a:prstGeom prst="line">
                  <a:avLst/>
                </a:prstGeom>
                <a:noFill/>
                <a:ln w="9525">
                  <a:solidFill>
                    <a:srgbClr val="007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dirty="0"/>
                </a:p>
              </p:txBody>
            </p:sp>
            <p:sp>
              <p:nvSpPr>
                <p:cNvPr id="24603" name="Line 16"/>
                <p:cNvSpPr>
                  <a:spLocks noChangeShapeType="1"/>
                </p:cNvSpPr>
                <p:nvPr/>
              </p:nvSpPr>
              <p:spPr bwMode="auto">
                <a:xfrm>
                  <a:off x="2014" y="14702"/>
                  <a:ext cx="1019" cy="1"/>
                </a:xfrm>
                <a:prstGeom prst="line">
                  <a:avLst/>
                </a:prstGeom>
                <a:noFill/>
                <a:ln w="9525">
                  <a:solidFill>
                    <a:srgbClr val="0070C0"/>
                  </a:solidFill>
                  <a:round/>
                  <a:headEnd/>
                  <a:tailEnd type="stealth" w="med" len="lg"/>
                </a:ln>
              </p:spPr>
              <p:txBody>
                <a:bodyPr/>
                <a:lstStyle/>
                <a:p>
                  <a:endParaRPr lang="ru-RU" dirty="0"/>
                </a:p>
              </p:txBody>
            </p:sp>
            <p:sp>
              <p:nvSpPr>
                <p:cNvPr id="24604" name="Line 17"/>
                <p:cNvSpPr>
                  <a:spLocks noChangeShapeType="1"/>
                </p:cNvSpPr>
                <p:nvPr/>
              </p:nvSpPr>
              <p:spPr bwMode="auto">
                <a:xfrm>
                  <a:off x="1997" y="12620"/>
                  <a:ext cx="180" cy="1"/>
                </a:xfrm>
                <a:prstGeom prst="line">
                  <a:avLst/>
                </a:prstGeom>
                <a:noFill/>
                <a:ln w="9525">
                  <a:solidFill>
                    <a:srgbClr val="007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dirty="0"/>
                </a:p>
              </p:txBody>
            </p:sp>
            <p:sp>
              <p:nvSpPr>
                <p:cNvPr id="22" name="AutoShape 24"/>
                <p:cNvSpPr>
                  <a:spLocks noChangeArrowheads="1"/>
                </p:cNvSpPr>
                <p:nvPr/>
              </p:nvSpPr>
              <p:spPr bwMode="auto">
                <a:xfrm>
                  <a:off x="3368" y="12947"/>
                  <a:ext cx="1346" cy="360"/>
                </a:xfrm>
                <a:prstGeom prst="flowChartProcess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tIns="10800" bIns="10800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2400" b="1" dirty="0">
                      <a:latin typeface="Times New Roman" pitchFamily="18" charset="0"/>
                      <a:cs typeface="Times New Roman" pitchFamily="18" charset="0"/>
                    </a:rPr>
                    <a:t>Оператор1</a:t>
                  </a:r>
                </a:p>
              </p:txBody>
            </p:sp>
            <p:sp>
              <p:nvSpPr>
                <p:cNvPr id="23" name="AutoShape 25"/>
                <p:cNvSpPr>
                  <a:spLocks noChangeArrowheads="1"/>
                </p:cNvSpPr>
                <p:nvPr/>
              </p:nvSpPr>
              <p:spPr bwMode="auto">
                <a:xfrm>
                  <a:off x="3362" y="13409"/>
                  <a:ext cx="1352" cy="360"/>
                </a:xfrm>
                <a:prstGeom prst="flowChartProcess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tIns="10800" bIns="10800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2400" b="1" dirty="0">
                      <a:latin typeface="Times New Roman" pitchFamily="18" charset="0"/>
                      <a:cs typeface="Times New Roman" pitchFamily="18" charset="0"/>
                    </a:rPr>
                    <a:t>Оператор2</a:t>
                  </a:r>
                </a:p>
              </p:txBody>
            </p:sp>
            <p:sp>
              <p:nvSpPr>
                <p:cNvPr id="24" name="AutoShape 26"/>
                <p:cNvSpPr>
                  <a:spLocks noChangeArrowheads="1"/>
                </p:cNvSpPr>
                <p:nvPr/>
              </p:nvSpPr>
              <p:spPr bwMode="auto">
                <a:xfrm>
                  <a:off x="3392" y="14163"/>
                  <a:ext cx="1322" cy="360"/>
                </a:xfrm>
                <a:prstGeom prst="flowChartProcess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tIns="10800" bIns="10800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ru-RU" sz="2400" b="1" dirty="0">
                      <a:latin typeface="Times New Roman" pitchFamily="18" charset="0"/>
                      <a:cs typeface="Times New Roman" pitchFamily="18" charset="0"/>
                    </a:rPr>
                    <a:t>Оператор</a:t>
                  </a:r>
                  <a:r>
                    <a:rPr lang="en-US" sz="2400" b="1" dirty="0"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endParaRPr lang="ru-RU" sz="2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4614" name="Line 34"/>
                <p:cNvSpPr>
                  <a:spLocks noChangeShapeType="1"/>
                </p:cNvSpPr>
                <p:nvPr/>
              </p:nvSpPr>
              <p:spPr bwMode="auto">
                <a:xfrm>
                  <a:off x="3037" y="14702"/>
                  <a:ext cx="1102" cy="0"/>
                </a:xfrm>
                <a:prstGeom prst="line">
                  <a:avLst/>
                </a:prstGeom>
                <a:noFill/>
                <a:ln w="9525">
                  <a:solidFill>
                    <a:srgbClr val="0070C0"/>
                  </a:solidFill>
                  <a:round/>
                  <a:headEnd type="stealth" w="med" len="lg"/>
                  <a:tailEnd/>
                </a:ln>
              </p:spPr>
              <p:txBody>
                <a:bodyPr/>
                <a:lstStyle/>
                <a:p>
                  <a:endParaRPr lang="ru-RU" dirty="0"/>
                </a:p>
              </p:txBody>
            </p:sp>
            <p:sp>
              <p:nvSpPr>
                <p:cNvPr id="24615" name="AutoShape 23"/>
                <p:cNvSpPr>
                  <a:spLocks noChangeArrowheads="1"/>
                </p:cNvSpPr>
                <p:nvPr/>
              </p:nvSpPr>
              <p:spPr bwMode="auto">
                <a:xfrm>
                  <a:off x="1694" y="13860"/>
                  <a:ext cx="625" cy="206"/>
                </a:xfrm>
                <a:prstGeom prst="flowChartProcess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ru-RU" sz="1600" dirty="0">
                      <a:latin typeface="Verdana" pitchFamily="34" charset="0"/>
                    </a:rPr>
                    <a:t>…</a:t>
                  </a:r>
                </a:p>
              </p:txBody>
            </p:sp>
          </p:grpSp>
        </p:grpSp>
        <p:sp>
          <p:nvSpPr>
            <p:cNvPr id="33" name="Plus 32"/>
            <p:cNvSpPr/>
            <p:nvPr/>
          </p:nvSpPr>
          <p:spPr>
            <a:xfrm>
              <a:off x="1714555" y="1999739"/>
              <a:ext cx="503282" cy="504808"/>
            </a:xfrm>
            <a:prstGeom prst="mathPlu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34" name="Minus 33"/>
            <p:cNvSpPr/>
            <p:nvPr/>
          </p:nvSpPr>
          <p:spPr>
            <a:xfrm>
              <a:off x="7144283" y="1999739"/>
              <a:ext cx="503282" cy="504808"/>
            </a:xfrm>
            <a:prstGeom prst="mathMinu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24587" name="AutoShape 23"/>
            <p:cNvSpPr>
              <a:spLocks noChangeArrowheads="1"/>
            </p:cNvSpPr>
            <p:nvPr/>
          </p:nvSpPr>
          <p:spPr bwMode="auto">
            <a:xfrm>
              <a:off x="6429388" y="4000504"/>
              <a:ext cx="1449126" cy="287138"/>
            </a:xfrm>
            <a:prstGeom prst="flowChartProcess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ru-RU" sz="1600" dirty="0">
                  <a:latin typeface="Verdana" pitchFamily="34" charset="0"/>
                </a:rPr>
                <a:t>…</a:t>
              </a:r>
            </a:p>
          </p:txBody>
        </p:sp>
      </p:grpSp>
      <p:sp>
        <p:nvSpPr>
          <p:cNvPr id="24579" name="TextBox 40"/>
          <p:cNvSpPr txBox="1">
            <a:spLocks noChangeArrowheads="1"/>
          </p:cNvSpPr>
          <p:nvPr/>
        </p:nvSpPr>
        <p:spPr bwMode="auto">
          <a:xfrm>
            <a:off x="385763" y="384175"/>
            <a:ext cx="8359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>
                <a:latin typeface="Arial" pitchFamily="34" charset="0"/>
                <a:cs typeface="Arial" pitchFamily="34" charset="0"/>
              </a:rPr>
              <a:t>Блочный оператор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выбора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Нижний колонтитул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3"/>
          <p:cNvSpPr txBox="1">
            <a:spLocks noChangeArrowheads="1"/>
          </p:cNvSpPr>
          <p:nvPr/>
        </p:nvSpPr>
        <p:spPr bwMode="auto">
          <a:xfrm>
            <a:off x="357158" y="214290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>
                <a:latin typeface="Arial" pitchFamily="34" charset="0"/>
                <a:cs typeface="Arial" pitchFamily="34" charset="0"/>
              </a:rPr>
              <a:t>Вложенные операторы выбора</a:t>
            </a:r>
          </a:p>
        </p:txBody>
      </p:sp>
      <p:sp>
        <p:nvSpPr>
          <p:cNvPr id="25603" name="TextBox 34"/>
          <p:cNvSpPr txBox="1">
            <a:spLocks noChangeArrowheads="1"/>
          </p:cNvSpPr>
          <p:nvPr/>
        </p:nvSpPr>
        <p:spPr bwMode="auto">
          <a:xfrm>
            <a:off x="388938" y="1179513"/>
            <a:ext cx="835818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457200" algn="just"/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i="1" dirty="0">
                <a:latin typeface="Arial" pitchFamily="34" charset="0"/>
                <a:cs typeface="Arial" pitchFamily="34" charset="0"/>
              </a:rPr>
              <a:t>Условие1</a:t>
            </a:r>
            <a:r>
              <a:rPr lang="ru-RU" sz="3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indent="457200" algn="just"/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Оператор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en-US" sz="3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pPr indent="457200" algn="just"/>
            <a:r>
              <a:rPr lang="en-US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If </a:t>
            </a:r>
            <a:r>
              <a:rPr lang="ru-RU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Условие2</a:t>
            </a:r>
            <a:r>
              <a:rPr lang="ru-RU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indent="457200" algn="just"/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ru-RU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Оператор</a:t>
            </a:r>
            <a:r>
              <a:rPr lang="en-US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200" b="1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indent="457200" algn="just"/>
            <a:r>
              <a:rPr lang="ru-RU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pPr indent="457200" algn="just"/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ru-RU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Оператор</a:t>
            </a:r>
            <a:r>
              <a:rPr lang="en-US" sz="32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indent="457200" algn="just"/>
            <a:r>
              <a:rPr lang="en-US" sz="3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End If</a:t>
            </a:r>
          </a:p>
          <a:p>
            <a:pPr indent="457200" algn="just"/>
            <a:r>
              <a:rPr lang="en-US" sz="32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End If</a:t>
            </a:r>
          </a:p>
          <a:p>
            <a:pPr indent="457200" algn="just"/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2692400"/>
          <a:ext cx="209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Формула" r:id="rId3" imgW="114151" imgH="215619" progId="Equation.3">
                  <p:embed/>
                </p:oleObj>
              </mc:Choice>
              <mc:Fallback>
                <p:oleObj name="Формула" r:id="rId3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92400"/>
                        <a:ext cx="2095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143108" y="1857364"/>
          <a:ext cx="5129212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Формула" r:id="rId5" imgW="977476" imgH="482391" progId="Equation.3">
                  <p:embed/>
                </p:oleObj>
              </mc:Choice>
              <mc:Fallback>
                <p:oleObj name="Формула" r:id="rId5" imgW="977476" imgH="4823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1857364"/>
                        <a:ext cx="5129212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260475" y="3929063"/>
          <a:ext cx="6888163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Формула" r:id="rId7" imgW="1650960" imgH="583920" progId="Equation.3">
                  <p:embed/>
                </p:oleObj>
              </mc:Choice>
              <mc:Fallback>
                <p:oleObj name="Формула" r:id="rId7" imgW="165096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929063"/>
                        <a:ext cx="6888163" cy="242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357188" y="428625"/>
            <a:ext cx="842962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450850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  <a:p>
            <a:pPr indent="450850"/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=0,5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n=5,5    </a:t>
            </a: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y=32  </a:t>
            </a: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вычислить:</a:t>
            </a:r>
          </a:p>
          <a:p>
            <a:pPr indent="450850" eaLnBrk="0" hangingPunct="0"/>
            <a:endParaRPr lang="ru-RU" sz="4000" dirty="0">
              <a:latin typeface="Verdana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3111500"/>
            <a:ext cx="831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ru-RU" sz="1400" dirty="0">
                <a:latin typeface="Verdana" pitchFamily="34" charset="0"/>
                <a:cs typeface="Times New Roman" pitchFamily="18" charset="0"/>
              </a:rPr>
              <a:t>    </a:t>
            </a:r>
            <a:endParaRPr lang="ru-RU" dirty="0">
              <a:latin typeface="Verdana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3978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Verdana" pitchFamily="34" charset="0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42844" y="0"/>
            <a:ext cx="9144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 smtClean="0">
                <a:latin typeface="+mn-lt"/>
                <a:cs typeface="Tahoma" pitchFamily="34" charset="0"/>
              </a:rPr>
              <a:t>Dim x As Single, y As Single, w As Single, </a:t>
            </a:r>
            <a:r>
              <a:rPr lang="en-US" sz="3200" b="1" dirty="0">
                <a:latin typeface="+mn-lt"/>
                <a:cs typeface="Tahoma" pitchFamily="34" charset="0"/>
              </a:rPr>
              <a:t>n  As Single</a:t>
            </a: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x</a:t>
            </a:r>
            <a:r>
              <a:rPr lang="ru-RU" sz="3200" b="1" dirty="0">
                <a:latin typeface="+mn-lt"/>
                <a:cs typeface="Tahoma" pitchFamily="34" charset="0"/>
              </a:rPr>
              <a:t>=</a:t>
            </a:r>
            <a:r>
              <a:rPr lang="en-US" sz="3200" b="1" dirty="0">
                <a:latin typeface="+mn-lt"/>
                <a:cs typeface="Tahoma" pitchFamily="34" charset="0"/>
              </a:rPr>
              <a:t>Val</a:t>
            </a:r>
            <a:r>
              <a:rPr lang="ru-RU" sz="3200" b="1" dirty="0">
                <a:latin typeface="+mn-lt"/>
                <a:cs typeface="Tahoma" pitchFamily="34" charset="0"/>
              </a:rPr>
              <a:t>(</a:t>
            </a:r>
            <a:r>
              <a:rPr lang="en-US" sz="3200" b="1" dirty="0">
                <a:latin typeface="+mn-lt"/>
                <a:cs typeface="Tahoma" pitchFamily="34" charset="0"/>
              </a:rPr>
              <a:t>InputBox</a:t>
            </a:r>
            <a:r>
              <a:rPr lang="ru-RU" sz="3200" b="1" dirty="0" smtClean="0">
                <a:latin typeface="+mn-lt"/>
                <a:cs typeface="Tahoma" pitchFamily="34" charset="0"/>
              </a:rPr>
              <a:t>(“х</a:t>
            </a:r>
            <a:r>
              <a:rPr lang="en-US" sz="3200" b="1" dirty="0" smtClean="0">
                <a:latin typeface="+mn-lt"/>
                <a:cs typeface="Tahoma" pitchFamily="34" charset="0"/>
              </a:rPr>
              <a:t>=</a:t>
            </a:r>
            <a:r>
              <a:rPr lang="ru-RU" sz="3200" b="1" dirty="0" smtClean="0">
                <a:latin typeface="+mn-lt"/>
                <a:cs typeface="Tahoma" pitchFamily="34" charset="0"/>
              </a:rPr>
              <a:t>”))</a:t>
            </a:r>
            <a:endParaRPr lang="en-US" sz="3200" b="1" dirty="0">
              <a:latin typeface="+mn-lt"/>
              <a:cs typeface="Tahoma" pitchFamily="34" charset="0"/>
            </a:endParaRP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n</a:t>
            </a:r>
            <a:r>
              <a:rPr lang="ru-RU" sz="3200" b="1" dirty="0">
                <a:latin typeface="+mn-lt"/>
                <a:cs typeface="Tahoma" pitchFamily="34" charset="0"/>
              </a:rPr>
              <a:t>=</a:t>
            </a:r>
            <a:r>
              <a:rPr lang="en-US" sz="3200" b="1" dirty="0">
                <a:latin typeface="+mn-lt"/>
                <a:cs typeface="Tahoma" pitchFamily="34" charset="0"/>
              </a:rPr>
              <a:t>Val</a:t>
            </a:r>
            <a:r>
              <a:rPr lang="ru-RU" sz="3200" b="1" dirty="0">
                <a:latin typeface="+mn-lt"/>
                <a:cs typeface="Tahoma" pitchFamily="34" charset="0"/>
              </a:rPr>
              <a:t>(</a:t>
            </a:r>
            <a:r>
              <a:rPr lang="en-US" sz="3200" b="1" dirty="0">
                <a:latin typeface="+mn-lt"/>
                <a:cs typeface="Tahoma" pitchFamily="34" charset="0"/>
              </a:rPr>
              <a:t>InputBox</a:t>
            </a:r>
            <a:r>
              <a:rPr lang="ru-RU" sz="3200" b="1" dirty="0" smtClean="0">
                <a:latin typeface="+mn-lt"/>
                <a:cs typeface="Tahoma" pitchFamily="34" charset="0"/>
              </a:rPr>
              <a:t>(“</a:t>
            </a:r>
            <a:r>
              <a:rPr lang="en-US" sz="3200" b="1" dirty="0" smtClean="0">
                <a:latin typeface="+mn-lt"/>
                <a:cs typeface="Tahoma" pitchFamily="34" charset="0"/>
              </a:rPr>
              <a:t>n=</a:t>
            </a:r>
            <a:r>
              <a:rPr lang="ru-RU" sz="3200" b="1" dirty="0" smtClean="0">
                <a:latin typeface="+mn-lt"/>
                <a:cs typeface="Tahoma" pitchFamily="34" charset="0"/>
              </a:rPr>
              <a:t>”))</a:t>
            </a:r>
            <a:endParaRPr lang="en-US" sz="3200" b="1" dirty="0">
              <a:latin typeface="+mn-lt"/>
              <a:cs typeface="Tahoma" pitchFamily="34" charset="0"/>
            </a:endParaRP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y</a:t>
            </a:r>
            <a:r>
              <a:rPr lang="ru-RU" sz="3200" b="1" dirty="0">
                <a:latin typeface="+mn-lt"/>
                <a:cs typeface="Tahoma" pitchFamily="34" charset="0"/>
              </a:rPr>
              <a:t>=</a:t>
            </a:r>
            <a:r>
              <a:rPr lang="en-US" sz="3200" b="1" dirty="0">
                <a:latin typeface="+mn-lt"/>
                <a:cs typeface="Tahoma" pitchFamily="34" charset="0"/>
              </a:rPr>
              <a:t>Val</a:t>
            </a:r>
            <a:r>
              <a:rPr lang="ru-RU" sz="3200" b="1" dirty="0">
                <a:latin typeface="+mn-lt"/>
                <a:cs typeface="Tahoma" pitchFamily="34" charset="0"/>
              </a:rPr>
              <a:t>(</a:t>
            </a:r>
            <a:r>
              <a:rPr lang="en-US" sz="3200" b="1" dirty="0">
                <a:latin typeface="+mn-lt"/>
                <a:cs typeface="Tahoma" pitchFamily="34" charset="0"/>
              </a:rPr>
              <a:t>InputBox</a:t>
            </a:r>
            <a:r>
              <a:rPr lang="ru-RU" sz="3200" b="1" dirty="0" smtClean="0">
                <a:latin typeface="+mn-lt"/>
                <a:cs typeface="Tahoma" pitchFamily="34" charset="0"/>
              </a:rPr>
              <a:t>(“</a:t>
            </a:r>
            <a:r>
              <a:rPr lang="en-US" sz="3200" b="1" dirty="0" smtClean="0">
                <a:latin typeface="+mn-lt"/>
                <a:cs typeface="Tahoma" pitchFamily="34" charset="0"/>
              </a:rPr>
              <a:t>y=</a:t>
            </a:r>
            <a:r>
              <a:rPr lang="ru-RU" sz="3200" b="1" dirty="0" smtClean="0">
                <a:latin typeface="+mn-lt"/>
                <a:cs typeface="Tahoma" pitchFamily="34" charset="0"/>
              </a:rPr>
              <a:t>”))</a:t>
            </a:r>
            <a:endParaRPr lang="en-US" sz="3200" b="1" dirty="0">
              <a:latin typeface="+mn-lt"/>
              <a:cs typeface="Tahoma" pitchFamily="34" charset="0"/>
            </a:endParaRP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z = Sin(x) / Sqr(Abs(x + 1)) </a:t>
            </a:r>
            <a:r>
              <a:rPr lang="ru-RU" sz="3200" b="1" dirty="0" smtClean="0">
                <a:latin typeface="+mn-lt"/>
                <a:cs typeface="Tahoma" pitchFamily="34" charset="0"/>
              </a:rPr>
              <a:t>+</a:t>
            </a:r>
            <a:r>
              <a:rPr lang="en-US" sz="3200" b="1" dirty="0" smtClean="0">
                <a:latin typeface="+mn-lt"/>
                <a:cs typeface="Tahoma" pitchFamily="34" charset="0"/>
              </a:rPr>
              <a:t> </a:t>
            </a:r>
            <a:r>
              <a:rPr lang="en-US" sz="3200" b="1" dirty="0">
                <a:latin typeface="+mn-lt"/>
                <a:cs typeface="Tahoma" pitchFamily="34" charset="0"/>
              </a:rPr>
              <a:t>x</a:t>
            </a: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 smtClean="0">
                <a:latin typeface="+mn-lt"/>
                <a:cs typeface="Tahoma" pitchFamily="34" charset="0"/>
              </a:rPr>
              <a:t>If </a:t>
            </a:r>
            <a:r>
              <a:rPr lang="en-US" sz="3200" b="1" dirty="0">
                <a:latin typeface="+mn-lt"/>
                <a:cs typeface="Tahoma" pitchFamily="34" charset="0"/>
              </a:rPr>
              <a:t>x &lt; z ^ 2 Then</a:t>
            </a: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 w = Sqr(Abs(x * y))</a:t>
            </a: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 Else </a:t>
            </a:r>
            <a:endParaRPr lang="ru-RU" sz="3200" b="1" dirty="0">
              <a:latin typeface="+mn-lt"/>
              <a:cs typeface="Tahoma" pitchFamily="34" charset="0"/>
            </a:endParaRP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w = n * Log(Abs(x </a:t>
            </a:r>
            <a:r>
              <a:rPr lang="ru-RU" sz="3200" b="1" dirty="0" smtClean="0">
                <a:latin typeface="+mn-lt"/>
                <a:cs typeface="Tahoma" pitchFamily="34" charset="0"/>
              </a:rPr>
              <a:t>))</a:t>
            </a:r>
            <a:r>
              <a:rPr lang="en-US" sz="3200" b="1" dirty="0" smtClean="0">
                <a:latin typeface="+mn-lt"/>
                <a:cs typeface="Tahoma" pitchFamily="34" charset="0"/>
              </a:rPr>
              <a:t>+ 2</a:t>
            </a:r>
            <a:endParaRPr lang="en-US" sz="3200" b="1" dirty="0">
              <a:latin typeface="+mn-lt"/>
              <a:cs typeface="Tahoma" pitchFamily="34" charset="0"/>
            </a:endParaRP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>
                <a:latin typeface="+mn-lt"/>
                <a:cs typeface="Tahoma" pitchFamily="34" charset="0"/>
              </a:rPr>
              <a:t>Endif</a:t>
            </a:r>
          </a:p>
          <a:p>
            <a:pPr>
              <a:lnSpc>
                <a:spcPts val="3600"/>
              </a:lnSpc>
              <a:spcAft>
                <a:spcPts val="600"/>
              </a:spcAft>
            </a:pPr>
            <a:r>
              <a:rPr lang="en-US" sz="3200" b="1" dirty="0" smtClean="0">
                <a:latin typeface="+mn-lt"/>
                <a:cs typeface="Tahoma" pitchFamily="34" charset="0"/>
              </a:rPr>
              <a:t>MsgBox  (z, w)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2714620"/>
            <a:ext cx="5786446" cy="25717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Verdana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28625" y="1214438"/>
          <a:ext cx="8286750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739880" imgH="507960" progId="Equation.3">
                  <p:embed/>
                </p:oleObj>
              </mc:Choice>
              <mc:Fallback>
                <p:oleObj name="Equation" r:id="rId3" imgW="1739880" imgH="507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214438"/>
                        <a:ext cx="8286750" cy="2586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385763" y="384175"/>
            <a:ext cx="83597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000" b="1" dirty="0">
                <a:latin typeface="Arial" pitchFamily="34" charset="0"/>
                <a:cs typeface="Arial" pitchFamily="34" charset="0"/>
              </a:rPr>
              <a:t>Вычислить значение функции </a:t>
            </a:r>
            <a:r>
              <a:rPr lang="en-US" sz="3000" b="1" dirty="0">
                <a:latin typeface="Arial" pitchFamily="34" charset="0"/>
                <a:cs typeface="Arial" pitchFamily="34" charset="0"/>
              </a:rPr>
              <a:t>Y</a:t>
            </a:r>
            <a:endParaRPr lang="ru-RU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500063" y="642938"/>
            <a:ext cx="8215312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, n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, y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endParaRPr lang="ru-RU" sz="3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InputBox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("Введите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"))</a:t>
            </a:r>
          </a:p>
          <a:p>
            <a:pPr>
              <a:spcAft>
                <a:spcPts val="600"/>
              </a:spcAft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InputBox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Введите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n"))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&gt;= 0 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&gt;= 0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x &lt; 0 </a:t>
            </a:r>
            <a:r>
              <a:rPr lang="en-US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n &lt; 0 </a:t>
            </a: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y = n * x + 2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500042"/>
            <a:ext cx="814393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4000" b="1" u="sng" dirty="0" smtClean="0">
                <a:latin typeface="Arial" pitchFamily="34" charset="0"/>
                <a:cs typeface="Arial" pitchFamily="34" charset="0"/>
              </a:rPr>
              <a:t>Типы операторов выбора</a:t>
            </a:r>
            <a:endParaRPr lang="ru-RU" sz="4000" u="sng" dirty="0" smtClean="0">
              <a:latin typeface="Arial" pitchFamily="34" charset="0"/>
              <a:cs typeface="Arial" pitchFamily="34" charset="0"/>
            </a:endParaRPr>
          </a:p>
          <a:p>
            <a:pPr indent="457200" algn="just">
              <a:lnSpc>
                <a:spcPct val="150000"/>
              </a:lnSpc>
            </a:pPr>
            <a:endParaRPr lang="en-US" sz="4000" b="1" dirty="0" smtClean="0">
              <a:latin typeface="Arial" pitchFamily="34" charset="0"/>
              <a:cs typeface="Arial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1.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If … Then</a:t>
            </a:r>
          </a:p>
          <a:p>
            <a:pPr indent="457200" algn="just">
              <a:lnSpc>
                <a:spcPct val="150000"/>
              </a:lnSpc>
            </a:pPr>
            <a:r>
              <a:rPr lang="ru-RU" sz="4400" b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4400" b="1" dirty="0" smtClean="0">
                <a:latin typeface="Arial" pitchFamily="34" charset="0"/>
                <a:cs typeface="Arial" pitchFamily="34" charset="0"/>
              </a:rPr>
              <a:t> Select Case</a:t>
            </a:r>
            <a:endParaRPr lang="ru-RU" sz="4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362950" cy="14176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endParaRPr lang="ru-RU" sz="40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>
              <a:latin typeface="Verdana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00125" y="1643063"/>
          <a:ext cx="6997700" cy="359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Формула" r:id="rId3" imgW="1485900" imgH="762000" progId="Equation.3">
                  <p:embed/>
                </p:oleObj>
              </mc:Choice>
              <mc:Fallback>
                <p:oleObj name="Формула" r:id="rId3" imgW="1485900" imgH="762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643063"/>
                        <a:ext cx="6997700" cy="359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385763" y="384175"/>
            <a:ext cx="83597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000" b="1" u="sng" dirty="0">
                <a:latin typeface="Arial" pitchFamily="34" charset="0"/>
                <a:cs typeface="Arial" pitchFamily="34" charset="0"/>
              </a:rPr>
              <a:t>Вычислить с использованием вложенных операторов </a:t>
            </a:r>
            <a:r>
              <a:rPr lang="en-US" sz="3000" b="1" u="sng" dirty="0">
                <a:latin typeface="Arial" pitchFamily="34" charset="0"/>
                <a:cs typeface="Arial" pitchFamily="34" charset="0"/>
              </a:rPr>
              <a:t>If</a:t>
            </a:r>
            <a:endParaRPr lang="ru-RU" sz="30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785794"/>
            <a:ext cx="900115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52413"/>
            <a:r>
              <a:rPr lang="en-US" sz="36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, y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endParaRPr lang="ru-RU" sz="36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InputBox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("Введите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pPr indent="252413"/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&lt; 0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ru-RU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ru-RU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^ 2</a:t>
            </a:r>
            <a:r>
              <a:rPr lang="ru-RU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Else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(5 *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indent="252413"/>
            <a:r>
              <a:rPr lang="en-US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EndIf</a:t>
            </a:r>
            <a:endParaRPr lang="ru-RU" sz="36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ru-RU" sz="36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2428860" y="0"/>
            <a:ext cx="4249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u="sng" dirty="0"/>
              <a:t>Решение 1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285720" y="642918"/>
            <a:ext cx="8429625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52413"/>
            <a:r>
              <a:rPr lang="en-US" sz="32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Dim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y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As Single</a:t>
            </a:r>
            <a:endParaRPr lang="ru-RU" sz="32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InputBox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("Введите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"))</a:t>
            </a:r>
          </a:p>
          <a:p>
            <a:pPr indent="252413"/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&lt; 0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ru-RU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5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 indent="252413"/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Sqr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(5 *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Else </a:t>
            </a:r>
          </a:p>
          <a:p>
            <a:pPr indent="252413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  y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^ 2</a:t>
            </a:r>
            <a:r>
              <a:rPr lang="ru-RU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252413"/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 EndIf</a:t>
            </a:r>
            <a:endParaRPr lang="ru-RU" sz="32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en-US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EndIf</a:t>
            </a:r>
            <a:endParaRPr lang="ru-RU" sz="32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52413"/>
            <a:r>
              <a:rPr lang="ru-RU" sz="3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MsgBox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 txBox="1">
            <a:spLocks noGrp="1"/>
          </p:cNvSpPr>
          <p:nvPr/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rPr>
              <a:t>Кабак Е.В.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428860" y="0"/>
            <a:ext cx="4249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u="sng" dirty="0"/>
              <a:t>Решение 2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14414" y="0"/>
            <a:ext cx="6929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Оператор выбора</a:t>
            </a:r>
            <a:r>
              <a:rPr lang="en-US" sz="3200" b="1" u="sng" dirty="0" smtClean="0">
                <a:latin typeface="Arial" pitchFamily="34" charset="0"/>
                <a:cs typeface="Arial" pitchFamily="34" charset="0"/>
              </a:rPr>
              <a:t> Select Case</a:t>
            </a:r>
            <a:endParaRPr lang="ru-RU" sz="3200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00364" y="785794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Общий вид 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1571612"/>
            <a:ext cx="67151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Select Case</a:t>
            </a:r>
            <a:r>
              <a:rPr lang="en-US" sz="3200" dirty="0" smtClean="0"/>
              <a:t> </a:t>
            </a:r>
            <a:r>
              <a:rPr lang="ru-RU" sz="3200" dirty="0" smtClean="0"/>
              <a:t>выражение</a:t>
            </a:r>
          </a:p>
          <a:p>
            <a:r>
              <a:rPr lang="en-US" sz="3200" b="1" dirty="0" smtClean="0"/>
              <a:t>Case</a:t>
            </a:r>
            <a:r>
              <a:rPr lang="en-US" sz="3200" dirty="0" smtClean="0"/>
              <a:t> </a:t>
            </a:r>
            <a:r>
              <a:rPr lang="ru-RU" sz="3200" dirty="0" smtClean="0"/>
              <a:t>значение1</a:t>
            </a:r>
            <a:endParaRPr lang="en-US" sz="3200" dirty="0" smtClean="0"/>
          </a:p>
          <a:p>
            <a:r>
              <a:rPr lang="ru-RU" sz="3200" dirty="0" smtClean="0"/>
              <a:t>оператор1 </a:t>
            </a:r>
            <a:endParaRPr lang="ru-RU" sz="3200" i="1" dirty="0" smtClean="0"/>
          </a:p>
          <a:p>
            <a:r>
              <a:rPr lang="en-US" sz="3200" b="1" dirty="0" smtClean="0"/>
              <a:t>Case</a:t>
            </a:r>
            <a:r>
              <a:rPr lang="en-US" sz="3200" dirty="0" smtClean="0"/>
              <a:t> </a:t>
            </a:r>
            <a:r>
              <a:rPr lang="ru-RU" sz="3200" dirty="0" smtClean="0"/>
              <a:t>значение2</a:t>
            </a:r>
            <a:endParaRPr lang="en-US" sz="3200" dirty="0" smtClean="0"/>
          </a:p>
          <a:p>
            <a:r>
              <a:rPr lang="ru-RU" sz="3200" dirty="0" smtClean="0"/>
              <a:t>оператор2 </a:t>
            </a:r>
            <a:endParaRPr lang="ru-RU" sz="3200" i="1" dirty="0" smtClean="0"/>
          </a:p>
          <a:p>
            <a:r>
              <a:rPr lang="en-US" sz="3200" dirty="0" smtClean="0"/>
              <a:t>...</a:t>
            </a:r>
          </a:p>
          <a:p>
            <a:r>
              <a:rPr lang="en-US" sz="3200" b="1" dirty="0" smtClean="0"/>
              <a:t>Case Else</a:t>
            </a:r>
            <a:endParaRPr lang="en-US" sz="3200" dirty="0" smtClean="0"/>
          </a:p>
          <a:p>
            <a:r>
              <a:rPr lang="ru-RU" sz="3200" dirty="0" smtClean="0"/>
              <a:t>оператор </a:t>
            </a:r>
            <a:endParaRPr lang="ru-RU" sz="3200" i="1" dirty="0" smtClean="0"/>
          </a:p>
          <a:p>
            <a:r>
              <a:rPr lang="en-US" sz="3200" b="1" dirty="0" smtClean="0"/>
              <a:t>End Select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000108"/>
            <a:ext cx="80724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Dim </a:t>
            </a:r>
            <a:r>
              <a:rPr lang="en-US" sz="2800" dirty="0" smtClean="0"/>
              <a:t>Number</a:t>
            </a:r>
            <a:r>
              <a:rPr lang="en-US" sz="2800" b="1" dirty="0" smtClean="0"/>
              <a:t> As Integer</a:t>
            </a:r>
          </a:p>
          <a:p>
            <a:r>
              <a:rPr lang="en-US" sz="2800" dirty="0" smtClean="0"/>
              <a:t>Number</a:t>
            </a:r>
            <a:r>
              <a:rPr lang="en-US" sz="2800" b="1" dirty="0" smtClean="0"/>
              <a:t> = Val(inputbox(“</a:t>
            </a:r>
            <a:r>
              <a:rPr lang="ru-RU" sz="2800" dirty="0" smtClean="0"/>
              <a:t>Введите число</a:t>
            </a:r>
            <a:r>
              <a:rPr lang="en-US" sz="2800" b="1" dirty="0" smtClean="0"/>
              <a:t>”)) </a:t>
            </a:r>
          </a:p>
          <a:p>
            <a:r>
              <a:rPr lang="en-US" sz="2800" b="1" dirty="0" smtClean="0"/>
              <a:t>Select Case </a:t>
            </a:r>
            <a:r>
              <a:rPr lang="en-US" sz="2800" dirty="0" smtClean="0"/>
              <a:t>Number</a:t>
            </a:r>
            <a:r>
              <a:rPr lang="en-US" sz="2800" b="1" dirty="0" smtClean="0"/>
              <a:t> </a:t>
            </a:r>
          </a:p>
          <a:p>
            <a:r>
              <a:rPr lang="en-US" sz="2800" b="1" dirty="0" smtClean="0"/>
              <a:t>Case </a:t>
            </a:r>
            <a:r>
              <a:rPr lang="en-US" sz="2800" dirty="0" smtClean="0"/>
              <a:t>1</a:t>
            </a:r>
          </a:p>
          <a:p>
            <a:r>
              <a:rPr lang="en-US" sz="2800" b="1" dirty="0" smtClean="0"/>
              <a:t>MsgBox </a:t>
            </a:r>
            <a:r>
              <a:rPr lang="en-US" sz="2800" dirty="0" smtClean="0"/>
              <a:t>“</a:t>
            </a:r>
            <a:r>
              <a:rPr lang="ru-RU" sz="2800" dirty="0" smtClean="0"/>
              <a:t>Число = 1</a:t>
            </a:r>
            <a:r>
              <a:rPr lang="en-US" sz="2800" dirty="0" smtClean="0"/>
              <a:t>”</a:t>
            </a:r>
            <a:endParaRPr lang="ru-RU" sz="2800" dirty="0" smtClean="0"/>
          </a:p>
          <a:p>
            <a:r>
              <a:rPr lang="en-US" sz="2800" b="1" dirty="0" smtClean="0"/>
              <a:t>Case </a:t>
            </a:r>
            <a:r>
              <a:rPr lang="ru-RU" sz="2800" dirty="0" smtClean="0"/>
              <a:t>2</a:t>
            </a:r>
            <a:endParaRPr lang="en-US" sz="2800" dirty="0" smtClean="0"/>
          </a:p>
          <a:p>
            <a:r>
              <a:rPr lang="en-US" sz="2800" b="1" dirty="0" smtClean="0"/>
              <a:t>MsgBox </a:t>
            </a:r>
            <a:r>
              <a:rPr lang="en-US" sz="2800" dirty="0" smtClean="0"/>
              <a:t>“</a:t>
            </a:r>
            <a:r>
              <a:rPr lang="ru-RU" sz="2800" dirty="0" smtClean="0"/>
              <a:t>Число = </a:t>
            </a:r>
            <a:r>
              <a:rPr lang="en-US" sz="2800" dirty="0" smtClean="0"/>
              <a:t>2”</a:t>
            </a:r>
            <a:endParaRPr lang="ru-RU" sz="2800" dirty="0" smtClean="0"/>
          </a:p>
          <a:p>
            <a:r>
              <a:rPr lang="en-US" sz="2800" b="1" dirty="0" smtClean="0"/>
              <a:t>Case </a:t>
            </a:r>
            <a:r>
              <a:rPr lang="en-US" sz="2800" dirty="0" smtClean="0"/>
              <a:t>3</a:t>
            </a:r>
          </a:p>
          <a:p>
            <a:r>
              <a:rPr lang="en-US" sz="2800" b="1" dirty="0" smtClean="0"/>
              <a:t>MsgBox </a:t>
            </a:r>
            <a:r>
              <a:rPr lang="en-US" sz="2800" dirty="0" smtClean="0"/>
              <a:t>“</a:t>
            </a:r>
            <a:r>
              <a:rPr lang="ru-RU" sz="2800" dirty="0" smtClean="0"/>
              <a:t>Число =</a:t>
            </a:r>
            <a:r>
              <a:rPr lang="en-US" sz="2800" dirty="0" smtClean="0"/>
              <a:t>3”</a:t>
            </a:r>
            <a:endParaRPr lang="ru-RU" sz="2800" dirty="0" smtClean="0"/>
          </a:p>
          <a:p>
            <a:r>
              <a:rPr lang="en-US" sz="2800" b="1" dirty="0" smtClean="0"/>
              <a:t>Case Else</a:t>
            </a:r>
          </a:p>
          <a:p>
            <a:r>
              <a:rPr lang="en-US" sz="2800" b="1" dirty="0" smtClean="0"/>
              <a:t>MsgBox </a:t>
            </a:r>
            <a:r>
              <a:rPr lang="en-US" sz="2800" dirty="0" smtClean="0"/>
              <a:t>«</a:t>
            </a:r>
            <a:r>
              <a:rPr lang="ru-RU" sz="2800" dirty="0" smtClean="0"/>
              <a:t>Число </a:t>
            </a:r>
            <a:r>
              <a:rPr lang="en-US" sz="2800" dirty="0" smtClean="0"/>
              <a:t>&gt; 3</a:t>
            </a:r>
            <a:r>
              <a:rPr lang="ru-RU" sz="2800" dirty="0" smtClean="0"/>
              <a:t>"</a:t>
            </a:r>
          </a:p>
          <a:p>
            <a:r>
              <a:rPr lang="en-US" sz="2800" b="1" dirty="0" smtClean="0"/>
              <a:t>End Select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71604" y="0"/>
            <a:ext cx="6538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u="sng" dirty="0" smtClean="0"/>
              <a:t>Пример использования </a:t>
            </a:r>
            <a:r>
              <a:rPr lang="en-US" sz="2800" b="1" u="sng" dirty="0" smtClean="0"/>
              <a:t>Select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3108" y="0"/>
            <a:ext cx="4645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Формы пользователя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714356"/>
            <a:ext cx="80724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Это диалоговые окна, на которых могут размещаться элементы управления   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 l="19238" t="42310" r="67578" b="41211"/>
          <a:stretch>
            <a:fillRect/>
          </a:stretch>
        </p:blipFill>
        <p:spPr bwMode="auto">
          <a:xfrm>
            <a:off x="5786446" y="3000372"/>
            <a:ext cx="30718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3" y="2752028"/>
            <a:ext cx="5143537" cy="3837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3108" y="0"/>
            <a:ext cx="4645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Формы пользователя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 l="14063" t="10449" r="9570" b="35718"/>
          <a:stretch>
            <a:fillRect/>
          </a:stretch>
        </p:blipFill>
        <p:spPr bwMode="auto">
          <a:xfrm>
            <a:off x="428596" y="2000240"/>
            <a:ext cx="810728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500034" y="714356"/>
            <a:ext cx="79961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 редакторе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VBA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выполнить </a:t>
            </a:r>
          </a:p>
          <a:p>
            <a:pPr algn="ctr"/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Insert / UserForm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(Вставка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/UserForm)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4282" y="0"/>
            <a:ext cx="8359775" cy="667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На форме можно создавать элементы управления</a:t>
            </a:r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u="sng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Label 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надпись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TextBox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текстовое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поле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CommandButton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кнопка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ComboBox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комбинированный список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ListBox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простой список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Image</a:t>
            </a:r>
            <a:r>
              <a:rPr lang="ru-RU" sz="4000" b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рисунок</a:t>
            </a: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и другие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14282" y="1785926"/>
            <a:ext cx="83597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Состояние элемента управления можно изменить 2 способами:</a:t>
            </a:r>
          </a:p>
          <a:p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marL="742950" indent="-742950">
              <a:buAutoNum type="arabicPeriod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изменяя его свойства</a:t>
            </a:r>
          </a:p>
          <a:p>
            <a:pPr marL="742950" indent="-742950">
              <a:buAutoNum type="arabicPeriod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применяя к нему некоторые действия (методы)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5786" y="214290"/>
            <a:ext cx="7358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 smtClean="0">
                <a:latin typeface="Arial" pitchFamily="34" charset="0"/>
                <a:cs typeface="Arial" pitchFamily="34" charset="0"/>
              </a:rPr>
              <a:t>Свойства и методы</a:t>
            </a:r>
            <a:endParaRPr lang="ru-RU" sz="4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28596" y="785794"/>
            <a:ext cx="835977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Изменить свойство элемента управления (объекта) можно в окне свойств (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Properties)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или в программе, записав команду</a:t>
            </a:r>
          </a:p>
          <a:p>
            <a:pPr algn="ctr"/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Объект.свойство=значение </a:t>
            </a:r>
          </a:p>
          <a:p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428596" y="142852"/>
            <a:ext cx="8359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>
                <a:latin typeface="Arial" pitchFamily="34" charset="0"/>
                <a:cs typeface="Arial" pitchFamily="34" charset="0"/>
              </a:rPr>
              <a:t>Оператор</a:t>
            </a:r>
            <a:r>
              <a:rPr lang="en-US" sz="3600" b="1" u="sng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u="sng" dirty="0">
                <a:latin typeface="Arial" pitchFamily="34" charset="0"/>
                <a:cs typeface="Arial" pitchFamily="34" charset="0"/>
              </a:rPr>
              <a:t>выбора </a:t>
            </a:r>
            <a:r>
              <a:rPr lang="en-US" sz="3600" b="1" u="sng" dirty="0">
                <a:latin typeface="Arial" pitchFamily="34" charset="0"/>
                <a:cs typeface="Arial" pitchFamily="34" charset="0"/>
              </a:rPr>
              <a:t>If</a:t>
            </a:r>
            <a:r>
              <a:rPr lang="ru-RU" sz="3600" b="1" u="sng" dirty="0">
                <a:latin typeface="Arial" pitchFamily="34" charset="0"/>
                <a:cs typeface="Arial" pitchFamily="34" charset="0"/>
              </a:rPr>
              <a:t> ...</a:t>
            </a:r>
            <a:r>
              <a:rPr lang="en-US" sz="3600" b="1" u="sng" dirty="0">
                <a:latin typeface="Arial" pitchFamily="34" charset="0"/>
                <a:cs typeface="Arial" pitchFamily="34" charset="0"/>
              </a:rPr>
              <a:t> Then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0" y="2428868"/>
            <a:ext cx="9144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dirty="0">
                <a:latin typeface="Arial" pitchFamily="34" charset="0"/>
                <a:cs typeface="Arial" pitchFamily="34" charset="0"/>
              </a:rPr>
              <a:t>Общий вид 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(полная форма):</a:t>
            </a:r>
          </a:p>
          <a:p>
            <a:pPr indent="457200" algn="just"/>
            <a:endParaRPr lang="ru-RU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/>
              <a:t>If </a:t>
            </a:r>
            <a:r>
              <a:rPr lang="ru-RU" sz="2800" dirty="0"/>
              <a:t>&lt;условие&gt;</a:t>
            </a:r>
            <a:r>
              <a:rPr lang="ru-RU" sz="2800" b="1" dirty="0"/>
              <a:t> </a:t>
            </a:r>
            <a:r>
              <a:rPr lang="en-US" sz="2800" b="1" dirty="0"/>
              <a:t>Then </a:t>
            </a:r>
            <a:r>
              <a:rPr lang="ru-RU" sz="2800" dirty="0"/>
              <a:t>&lt;</a:t>
            </a:r>
            <a:r>
              <a:rPr lang="ru-RU" sz="2800" dirty="0" smtClean="0"/>
              <a:t>оператор1</a:t>
            </a:r>
            <a:r>
              <a:rPr lang="ru-RU" sz="2800" dirty="0"/>
              <a:t>&gt;</a:t>
            </a:r>
            <a:r>
              <a:rPr lang="ru-RU" sz="2800" b="1" dirty="0"/>
              <a:t> </a:t>
            </a:r>
            <a:r>
              <a:rPr lang="en-US" sz="2800" b="1" dirty="0"/>
              <a:t>Else </a:t>
            </a:r>
            <a:r>
              <a:rPr lang="ru-RU" sz="2800" dirty="0"/>
              <a:t>&lt;</a:t>
            </a:r>
            <a:r>
              <a:rPr lang="ru-RU" sz="2800" dirty="0" smtClean="0"/>
              <a:t>оператор2</a:t>
            </a:r>
            <a:r>
              <a:rPr lang="en-US" sz="2800" dirty="0"/>
              <a:t>&gt;</a:t>
            </a:r>
            <a:endParaRPr lang="ru-RU" sz="2800" dirty="0"/>
          </a:p>
          <a:p>
            <a:pPr indent="457200"/>
            <a:endParaRPr lang="ru-RU" sz="1000" dirty="0"/>
          </a:p>
          <a:p>
            <a:pPr indent="457200"/>
            <a:endParaRPr lang="ru-RU" sz="2400" b="1" dirty="0" smtClean="0"/>
          </a:p>
          <a:p>
            <a:pPr indent="457200"/>
            <a:r>
              <a:rPr lang="ru-RU" sz="2800" b="1" dirty="0" smtClean="0"/>
              <a:t>Смысл</a:t>
            </a:r>
            <a:r>
              <a:rPr lang="ru-RU" sz="2800" b="1" dirty="0"/>
              <a:t>:</a:t>
            </a:r>
            <a:r>
              <a:rPr lang="ru-RU" sz="2800" dirty="0"/>
              <a:t> если условие </a:t>
            </a:r>
            <a:r>
              <a:rPr lang="ru-RU" sz="2800" dirty="0" smtClean="0"/>
              <a:t>верно, </a:t>
            </a:r>
            <a:r>
              <a:rPr lang="ru-RU" sz="2800" dirty="0"/>
              <a:t>то нужно выполнить оператор 1, иначе – нужно выполнить оператор 2</a:t>
            </a:r>
            <a:r>
              <a:rPr lang="ru-RU" sz="2800" dirty="0" smtClean="0"/>
              <a:t>.</a:t>
            </a:r>
            <a:endParaRPr lang="en-US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57356" y="1000108"/>
            <a:ext cx="5072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457200"/>
            <a:r>
              <a:rPr lang="en-US" sz="3600" dirty="0" smtClean="0"/>
              <a:t>If …Then …Else  </a:t>
            </a:r>
            <a:r>
              <a:rPr lang="ru-RU" sz="3600" dirty="0" smtClean="0"/>
              <a:t>    </a:t>
            </a:r>
            <a:r>
              <a:rPr lang="en-US" sz="3600" dirty="0" smtClean="0"/>
              <a:t> </a:t>
            </a:r>
            <a:endParaRPr lang="ru-RU" sz="3600" dirty="0" smtClean="0"/>
          </a:p>
          <a:p>
            <a:pPr lvl="1" indent="80963"/>
            <a:r>
              <a:rPr lang="ru-RU" sz="3600" dirty="0" smtClean="0"/>
              <a:t>Если … То …Иначе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0" y="857232"/>
            <a:ext cx="92869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Надпись на командной кнопке можно изменить, записав в программе команду</a:t>
            </a:r>
          </a:p>
          <a:p>
            <a:pPr algn="ctr"/>
            <a:endParaRPr lang="en-US" sz="1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CommandButton1</a:t>
            </a:r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Caption</a:t>
            </a:r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Вычислить</a:t>
            </a:r>
            <a:r>
              <a:rPr lang="en-US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ru-RU" sz="32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1538" y="142852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Примеры</a:t>
            </a:r>
            <a:r>
              <a:rPr lang="ru-RU" sz="3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3500438"/>
            <a:ext cx="914400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Изменить размер букв в текстовом поле можно командой</a:t>
            </a:r>
          </a:p>
          <a:p>
            <a:pPr algn="ctr"/>
            <a:endParaRPr lang="ru-RU" sz="1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TextBox1</a:t>
            </a:r>
            <a:r>
              <a:rPr lang="ru-RU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Font.Size </a:t>
            </a:r>
            <a:r>
              <a:rPr lang="ru-RU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3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14</a:t>
            </a:r>
            <a:endParaRPr lang="ru-RU" sz="36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28596" y="785794"/>
            <a:ext cx="83597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Для применения некоторого метода к объекту используется следующая команда</a:t>
            </a:r>
          </a:p>
          <a:p>
            <a:pPr algn="ctr"/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4400" b="1" dirty="0" smtClean="0">
                <a:latin typeface="Arial" pitchFamily="34" charset="0"/>
                <a:cs typeface="Arial" pitchFamily="34" charset="0"/>
              </a:rPr>
              <a:t>Объект.метод</a:t>
            </a:r>
          </a:p>
          <a:p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1538" y="142852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Пример</a:t>
            </a:r>
            <a:r>
              <a:rPr lang="ru-RU" sz="3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14282" y="2928934"/>
            <a:ext cx="785814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ListBox1</a:t>
            </a:r>
            <a:r>
              <a:rPr lang="ru-RU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40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Additem</a:t>
            </a:r>
            <a:r>
              <a:rPr lang="en-US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sz="4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7158" y="1071546"/>
            <a:ext cx="8143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Добавить в список  значение </a:t>
            </a:r>
            <a:r>
              <a:rPr lang="ru-RU" sz="3600" b="1" i="1" dirty="0" err="1" smtClean="0">
                <a:latin typeface="Arial" pitchFamily="34" charset="0"/>
                <a:cs typeface="Arial" pitchFamily="34" charset="0"/>
              </a:rPr>
              <a:t>х</a:t>
            </a:r>
            <a:r>
              <a:rPr lang="ru-RU" sz="36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можно командой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14282" y="714356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Показать форму пользователя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3108" y="1428736"/>
            <a:ext cx="44021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UserForm1.Show</a:t>
            </a:r>
            <a:endParaRPr lang="ru-RU" sz="4000" b="1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7158" y="3286124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Закрыть форму пользователя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43108" y="4143380"/>
            <a:ext cx="41472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UserForm1.Hide</a:t>
            </a:r>
            <a:endParaRPr lang="ru-RU" sz="40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85720" y="285728"/>
            <a:ext cx="8359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Ввод данных из текстового поля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57290" y="1214422"/>
            <a:ext cx="61098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/>
              <a:t>х</a:t>
            </a:r>
            <a:r>
              <a:rPr lang="en-US" sz="4400" b="1" dirty="0" smtClean="0"/>
              <a:t> = Val(TextBox1.Text)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00232" y="3786190"/>
            <a:ext cx="49179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TextBox3.Text = 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500034" y="2786058"/>
            <a:ext cx="8359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Вывод данных в текстовое поле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 t="25061" r="12207" b="21462"/>
          <a:stretch>
            <a:fillRect/>
          </a:stretch>
        </p:blipFill>
        <p:spPr bwMode="auto">
          <a:xfrm>
            <a:off x="0" y="2000240"/>
            <a:ext cx="908930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u="sng" dirty="0" smtClean="0"/>
              <a:t>Вставка рисунка на форме </a:t>
            </a:r>
          </a:p>
          <a:p>
            <a:r>
              <a:rPr lang="en-US" sz="2800" b="1" dirty="0" smtClean="0"/>
              <a:t>1. </a:t>
            </a:r>
            <a:r>
              <a:rPr lang="ru-RU" sz="2800" b="1" dirty="0" smtClean="0"/>
              <a:t>создать элемент </a:t>
            </a:r>
            <a:r>
              <a:rPr lang="en-US" sz="2800" b="1" dirty="0" smtClean="0">
                <a:solidFill>
                  <a:srgbClr val="FF0000"/>
                </a:solidFill>
              </a:rPr>
              <a:t>Image</a:t>
            </a:r>
          </a:p>
          <a:p>
            <a:r>
              <a:rPr lang="en-US" sz="2800" b="1" dirty="0" smtClean="0"/>
              <a:t>2. </a:t>
            </a:r>
            <a:r>
              <a:rPr lang="ru-RU" sz="2800" b="1" dirty="0" smtClean="0"/>
              <a:t>в свойстве </a:t>
            </a:r>
            <a:r>
              <a:rPr lang="en-US" sz="2800" b="1" dirty="0" smtClean="0">
                <a:solidFill>
                  <a:srgbClr val="FF0000"/>
                </a:solidFill>
              </a:rPr>
              <a:t>Picture</a:t>
            </a:r>
            <a:r>
              <a:rPr lang="en-US" sz="2800" b="1" dirty="0" smtClean="0"/>
              <a:t> </a:t>
            </a:r>
            <a:r>
              <a:rPr lang="ru-RU" sz="2800" b="1" dirty="0" smtClean="0"/>
              <a:t>указать имя графического файла.</a:t>
            </a:r>
            <a:endParaRPr lang="en-US" sz="2800" b="1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596" y="142852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Лабораторная работа 2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/>
          <a:srcRect t="19884" r="48242" b="47803"/>
          <a:stretch>
            <a:fillRect/>
          </a:stretch>
        </p:blipFill>
        <p:spPr bwMode="auto">
          <a:xfrm>
            <a:off x="-10162" y="1357298"/>
            <a:ext cx="9154162" cy="45720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642918"/>
            <a:ext cx="85725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Dim</a:t>
            </a:r>
            <a:r>
              <a:rPr lang="en-US" sz="3200" b="1" dirty="0" smtClean="0"/>
              <a:t> r </a:t>
            </a:r>
            <a:r>
              <a:rPr lang="en-US" sz="3200" b="1" dirty="0" smtClean="0">
                <a:solidFill>
                  <a:srgbClr val="7030A0"/>
                </a:solidFill>
              </a:rPr>
              <a:t>As Single</a:t>
            </a:r>
            <a:r>
              <a:rPr lang="en-US" sz="3200" b="1" dirty="0" smtClean="0"/>
              <a:t>, h </a:t>
            </a:r>
            <a:r>
              <a:rPr lang="en-US" sz="3200" b="1" dirty="0" smtClean="0">
                <a:solidFill>
                  <a:srgbClr val="7030A0"/>
                </a:solidFill>
              </a:rPr>
              <a:t>As Single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Dim</a:t>
            </a:r>
            <a:r>
              <a:rPr lang="en-US" sz="3200" b="1" dirty="0" smtClean="0"/>
              <a:t> s </a:t>
            </a:r>
            <a:r>
              <a:rPr lang="en-US" sz="3200" b="1" dirty="0" smtClean="0">
                <a:solidFill>
                  <a:srgbClr val="7030A0"/>
                </a:solidFill>
              </a:rPr>
              <a:t>As Single</a:t>
            </a:r>
            <a:r>
              <a:rPr lang="en-US" sz="3200" b="1" dirty="0" smtClean="0"/>
              <a:t>, v </a:t>
            </a:r>
            <a:r>
              <a:rPr lang="en-US" sz="3200" b="1" dirty="0" smtClean="0">
                <a:solidFill>
                  <a:srgbClr val="7030A0"/>
                </a:solidFill>
              </a:rPr>
              <a:t>As Single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Const</a:t>
            </a:r>
            <a:r>
              <a:rPr lang="en-US" sz="3200" b="1" dirty="0" smtClean="0"/>
              <a:t> pi = 3.14</a:t>
            </a:r>
          </a:p>
          <a:p>
            <a:r>
              <a:rPr lang="en-US" sz="3200" b="1" dirty="0" smtClean="0"/>
              <a:t>r = </a:t>
            </a:r>
            <a:r>
              <a:rPr lang="en-US" sz="3200" b="1" dirty="0" smtClean="0">
                <a:solidFill>
                  <a:srgbClr val="7030A0"/>
                </a:solidFill>
              </a:rPr>
              <a:t>Worksheets</a:t>
            </a:r>
            <a:r>
              <a:rPr lang="en-US" sz="3200" b="1" dirty="0" smtClean="0"/>
              <a:t>(“</a:t>
            </a:r>
            <a:r>
              <a:rPr lang="ru-RU" sz="3200" b="1" dirty="0" smtClean="0"/>
              <a:t>Иванов</a:t>
            </a:r>
            <a:r>
              <a:rPr lang="en-US" sz="3200" b="1" dirty="0" smtClean="0"/>
              <a:t>2").</a:t>
            </a:r>
            <a:r>
              <a:rPr lang="en-US" sz="3200" b="1" dirty="0" smtClean="0">
                <a:solidFill>
                  <a:srgbClr val="7030A0"/>
                </a:solidFill>
              </a:rPr>
              <a:t>Cells</a:t>
            </a:r>
            <a:r>
              <a:rPr lang="en-US" sz="3200" b="1" dirty="0" smtClean="0"/>
              <a:t>(3, 3)</a:t>
            </a:r>
          </a:p>
          <a:p>
            <a:r>
              <a:rPr lang="en-US" sz="3200" b="1" dirty="0" smtClean="0"/>
              <a:t>h = </a:t>
            </a:r>
            <a:r>
              <a:rPr lang="en-US" sz="3200" b="1" dirty="0" smtClean="0">
                <a:solidFill>
                  <a:srgbClr val="7030A0"/>
                </a:solidFill>
              </a:rPr>
              <a:t>Worksheets</a:t>
            </a:r>
            <a:r>
              <a:rPr lang="en-US" sz="3200" b="1" dirty="0" smtClean="0"/>
              <a:t>("</a:t>
            </a:r>
            <a:r>
              <a:rPr lang="ru-RU" sz="3200" b="1" dirty="0" smtClean="0"/>
              <a:t>Иванов</a:t>
            </a:r>
            <a:r>
              <a:rPr lang="en-US" sz="3200" b="1" dirty="0" smtClean="0"/>
              <a:t>2").</a:t>
            </a:r>
            <a:r>
              <a:rPr lang="en-US" sz="3200" b="1" dirty="0" smtClean="0">
                <a:solidFill>
                  <a:srgbClr val="7030A0"/>
                </a:solidFill>
              </a:rPr>
              <a:t>Cells</a:t>
            </a:r>
            <a:r>
              <a:rPr lang="en-US" sz="3200" b="1" dirty="0" smtClean="0"/>
              <a:t>(4, 3)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If</a:t>
            </a:r>
            <a:r>
              <a:rPr lang="en-US" sz="3200" b="1" dirty="0" smtClean="0"/>
              <a:t> r &gt; 5 </a:t>
            </a:r>
            <a:r>
              <a:rPr lang="en-US" sz="3200" b="1" dirty="0" smtClean="0">
                <a:solidFill>
                  <a:srgbClr val="7030A0"/>
                </a:solidFill>
              </a:rPr>
              <a:t>And</a:t>
            </a:r>
            <a:r>
              <a:rPr lang="en-US" sz="3200" b="1" dirty="0" smtClean="0"/>
              <a:t> h &gt; 5 </a:t>
            </a:r>
            <a:r>
              <a:rPr lang="en-US" sz="3200" b="1" dirty="0" smtClean="0">
                <a:solidFill>
                  <a:srgbClr val="7030A0"/>
                </a:solidFill>
              </a:rPr>
              <a:t>Then</a:t>
            </a:r>
          </a:p>
          <a:p>
            <a:r>
              <a:rPr lang="en-US" sz="3200" b="1" dirty="0" smtClean="0"/>
              <a:t>s = 2 * pi * r * h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Worksheets</a:t>
            </a:r>
            <a:r>
              <a:rPr lang="en-US" sz="3200" b="1" dirty="0" smtClean="0"/>
              <a:t>("</a:t>
            </a:r>
            <a:r>
              <a:rPr lang="ru-RU" sz="3200" b="1" dirty="0" smtClean="0"/>
              <a:t>Иванов</a:t>
            </a:r>
            <a:r>
              <a:rPr lang="en-US" sz="3200" b="1" dirty="0" smtClean="0"/>
              <a:t>2").</a:t>
            </a:r>
            <a:r>
              <a:rPr lang="en-US" sz="3200" b="1" dirty="0" smtClean="0">
                <a:solidFill>
                  <a:srgbClr val="7030A0"/>
                </a:solidFill>
              </a:rPr>
              <a:t>Cells</a:t>
            </a:r>
            <a:r>
              <a:rPr lang="en-US" sz="3200" b="1" dirty="0" smtClean="0"/>
              <a:t>(8, 3) = s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Else</a:t>
            </a:r>
          </a:p>
          <a:p>
            <a:r>
              <a:rPr lang="en-US" sz="3200" b="1" dirty="0" smtClean="0"/>
              <a:t>v = pi * r ^ 2 * h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Worksheets</a:t>
            </a:r>
            <a:r>
              <a:rPr lang="en-US" sz="3200" b="1" dirty="0" smtClean="0"/>
              <a:t>("</a:t>
            </a:r>
            <a:r>
              <a:rPr lang="ru-RU" sz="3200" b="1" dirty="0" smtClean="0"/>
              <a:t>Иванов</a:t>
            </a:r>
            <a:r>
              <a:rPr lang="en-US" sz="3200" b="1" dirty="0" smtClean="0"/>
              <a:t>2").</a:t>
            </a:r>
            <a:r>
              <a:rPr lang="en-US" sz="3200" b="1" dirty="0" smtClean="0">
                <a:solidFill>
                  <a:srgbClr val="7030A0"/>
                </a:solidFill>
              </a:rPr>
              <a:t>Cells</a:t>
            </a:r>
            <a:r>
              <a:rPr lang="en-US" sz="3200" b="1" dirty="0" smtClean="0"/>
              <a:t>(7, 3) = v</a:t>
            </a:r>
          </a:p>
          <a:p>
            <a:r>
              <a:rPr lang="en-US" sz="3200" b="1" dirty="0" smtClean="0">
                <a:solidFill>
                  <a:srgbClr val="7030A0"/>
                </a:solidFill>
              </a:rPr>
              <a:t>End If</a:t>
            </a:r>
            <a:endParaRPr lang="ru-RU" sz="3200" b="1" dirty="0">
              <a:solidFill>
                <a:srgbClr val="7030A0"/>
              </a:solidFill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57158" y="0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2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Вычислить</a:t>
            </a:r>
            <a:endParaRPr lang="ru-RU" sz="3200" b="1" i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14290"/>
            <a:ext cx="6500858" cy="485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571480"/>
            <a:ext cx="171553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Label</a:t>
            </a:r>
          </a:p>
          <a:p>
            <a:r>
              <a:rPr lang="en-US" sz="2400" b="1" dirty="0" smtClean="0"/>
              <a:t>(</a:t>
            </a:r>
            <a:r>
              <a:rPr lang="ru-RU" sz="2400" b="1" dirty="0" smtClean="0"/>
              <a:t>Надпись</a:t>
            </a:r>
            <a:r>
              <a:rPr lang="en-US" sz="2400" b="1" dirty="0" smtClean="0"/>
              <a:t>)</a:t>
            </a:r>
            <a:endParaRPr lang="ru-RU" sz="2400" b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857356" y="1000108"/>
            <a:ext cx="714380" cy="714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857356" y="1214422"/>
            <a:ext cx="714380" cy="42862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285852" y="1357298"/>
            <a:ext cx="1571636" cy="12144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6200000" flipH="1">
            <a:off x="571472" y="1714488"/>
            <a:ext cx="2000264" cy="14287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71934" y="5357826"/>
            <a:ext cx="171553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TextBox</a:t>
            </a:r>
          </a:p>
          <a:p>
            <a:r>
              <a:rPr lang="en-US" sz="2400" b="1" dirty="0" smtClean="0"/>
              <a:t>(</a:t>
            </a:r>
            <a:r>
              <a:rPr lang="ru-RU" sz="2400" b="1" dirty="0" smtClean="0"/>
              <a:t>Поле</a:t>
            </a:r>
            <a:r>
              <a:rPr lang="en-US" sz="2400" b="1" dirty="0" smtClean="0"/>
              <a:t>)</a:t>
            </a:r>
            <a:endParaRPr lang="ru-RU" sz="2400" b="1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rot="16200000" flipV="1">
            <a:off x="3428992" y="4857760"/>
            <a:ext cx="785818" cy="50006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5500694" y="4714884"/>
            <a:ext cx="928694" cy="85725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16200000" flipV="1">
            <a:off x="3286116" y="4143380"/>
            <a:ext cx="2571768" cy="1428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071546"/>
            <a:ext cx="88582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Dim r As Single, h As Single</a:t>
            </a:r>
          </a:p>
          <a:p>
            <a:r>
              <a:rPr lang="en-US" sz="3600" b="1" dirty="0" smtClean="0"/>
              <a:t>Dim s As Single, v As Single</a:t>
            </a:r>
          </a:p>
          <a:p>
            <a:r>
              <a:rPr lang="en-US" sz="3600" b="1" dirty="0" smtClean="0"/>
              <a:t>Dim str As String</a:t>
            </a:r>
          </a:p>
          <a:p>
            <a:r>
              <a:rPr lang="en-US" sz="3600" b="1" dirty="0" smtClean="0"/>
              <a:t>Const pi = 3.14</a:t>
            </a:r>
            <a:endParaRPr lang="ru-RU" sz="3600" b="1" dirty="0" smtClean="0"/>
          </a:p>
          <a:p>
            <a:endParaRPr lang="en-US" sz="3600" b="1" dirty="0" smtClean="0"/>
          </a:p>
          <a:p>
            <a:r>
              <a:rPr lang="en-US" sz="3600" b="1" dirty="0" smtClean="0"/>
              <a:t>r = Worksheets("</a:t>
            </a:r>
            <a:r>
              <a:rPr lang="ru-RU" sz="3600" b="1" dirty="0" smtClean="0"/>
              <a:t>Иванов2").</a:t>
            </a:r>
            <a:r>
              <a:rPr lang="en-US" sz="3600" b="1" dirty="0" smtClean="0"/>
              <a:t>Cells(3, 3)</a:t>
            </a:r>
          </a:p>
          <a:p>
            <a:r>
              <a:rPr lang="en-US" sz="3600" b="1" dirty="0" smtClean="0"/>
              <a:t>h = Worksheets("</a:t>
            </a:r>
            <a:r>
              <a:rPr lang="ru-RU" sz="3600" b="1" dirty="0" smtClean="0"/>
              <a:t>Иванов2").</a:t>
            </a:r>
            <a:r>
              <a:rPr lang="en-US" sz="3600" b="1" dirty="0" smtClean="0"/>
              <a:t>Cells(4, 3)</a:t>
            </a:r>
          </a:p>
          <a:p>
            <a:r>
              <a:rPr lang="en-US" sz="3600" b="1" dirty="0" smtClean="0"/>
              <a:t>str = InputBox(“</a:t>
            </a:r>
            <a:r>
              <a:rPr lang="ru-RU" sz="3600" b="1" dirty="0" smtClean="0"/>
              <a:t>Введите название фигуры (шар, куб, конус или цилиндр)</a:t>
            </a:r>
            <a:r>
              <a:rPr lang="en-US" sz="3600" b="1" dirty="0" smtClean="0"/>
              <a:t>”</a:t>
            </a:r>
            <a:r>
              <a:rPr lang="ru-RU" sz="3600" b="1" dirty="0" smtClean="0"/>
              <a:t>)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57158" y="0"/>
            <a:ext cx="83597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Программа для кнопки </a:t>
            </a:r>
            <a:r>
              <a:rPr lang="ru-RU" sz="32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Объем фигуры</a:t>
            </a:r>
            <a:endParaRPr lang="ru-RU" sz="3200" b="1" i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0" y="857232"/>
            <a:ext cx="9144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457200" algn="ctr"/>
            <a:endParaRPr lang="ru-RU" sz="2800" dirty="0"/>
          </a:p>
          <a:p>
            <a:pPr indent="457200"/>
            <a:r>
              <a:rPr lang="ru-RU" sz="3200" b="1" dirty="0">
                <a:latin typeface="Arial" pitchFamily="34" charset="0"/>
                <a:cs typeface="Arial" pitchFamily="34" charset="0"/>
              </a:rPr>
              <a:t>Общий вид 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(сокращенная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форма без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Else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indent="457200" algn="ctr"/>
            <a:endParaRPr lang="ru-RU" sz="3200" dirty="0">
              <a:latin typeface="Arial" pitchFamily="34" charset="0"/>
              <a:cs typeface="Arial" pitchFamily="34" charset="0"/>
            </a:endParaRPr>
          </a:p>
          <a:p>
            <a:pPr lvl="1" indent="457200" algn="ctr"/>
            <a:r>
              <a:rPr lang="en-US" sz="4000" b="1" dirty="0"/>
              <a:t>If </a:t>
            </a:r>
            <a:r>
              <a:rPr lang="ru-RU" sz="4000" dirty="0"/>
              <a:t>&lt;условие&gt;</a:t>
            </a:r>
            <a:r>
              <a:rPr lang="ru-RU" sz="4000" b="1" dirty="0"/>
              <a:t> </a:t>
            </a:r>
            <a:r>
              <a:rPr lang="en-US" sz="4000" b="1" dirty="0"/>
              <a:t>Then </a:t>
            </a:r>
            <a:r>
              <a:rPr lang="ru-RU" sz="4000" dirty="0"/>
              <a:t>&lt;оператор&gt;</a:t>
            </a:r>
            <a:endParaRPr lang="en-US" sz="4000" dirty="0"/>
          </a:p>
          <a:p>
            <a:pPr lvl="1" indent="457200" algn="ctr"/>
            <a:endParaRPr lang="en-US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0"/>
            <a:ext cx="900115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Select Case </a:t>
            </a:r>
            <a:r>
              <a:rPr lang="en-US" sz="3200" b="1" dirty="0" smtClean="0"/>
              <a:t>str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Case</a:t>
            </a:r>
            <a:r>
              <a:rPr lang="en-US" sz="3200" b="1" dirty="0" smtClean="0"/>
              <a:t> "</a:t>
            </a:r>
            <a:r>
              <a:rPr lang="ru-RU" sz="3200" b="1" dirty="0" smtClean="0"/>
              <a:t>шар"</a:t>
            </a:r>
          </a:p>
          <a:p>
            <a:r>
              <a:rPr lang="en-US" sz="3200" b="1" dirty="0" smtClean="0"/>
              <a:t>v = 4 / 3 * pi * r ^ 3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Case</a:t>
            </a:r>
            <a:r>
              <a:rPr lang="en-US" sz="3200" b="1" dirty="0" smtClean="0"/>
              <a:t> "</a:t>
            </a:r>
            <a:r>
              <a:rPr lang="ru-RU" sz="3200" b="1" dirty="0" smtClean="0"/>
              <a:t>цилиндр"</a:t>
            </a:r>
          </a:p>
          <a:p>
            <a:r>
              <a:rPr lang="en-US" sz="3200" b="1" dirty="0" smtClean="0"/>
              <a:t>v = pi * r ^ 2 * h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Case</a:t>
            </a:r>
            <a:r>
              <a:rPr lang="en-US" sz="3200" b="1" dirty="0" smtClean="0"/>
              <a:t> "</a:t>
            </a:r>
            <a:r>
              <a:rPr lang="ru-RU" sz="3200" b="1" dirty="0" smtClean="0"/>
              <a:t>куб"</a:t>
            </a:r>
          </a:p>
          <a:p>
            <a:r>
              <a:rPr lang="en-US" sz="3200" b="1" dirty="0" smtClean="0"/>
              <a:t>v = r ^ 3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Case</a:t>
            </a:r>
            <a:r>
              <a:rPr lang="en-US" sz="3200" b="1" dirty="0" smtClean="0"/>
              <a:t> "</a:t>
            </a:r>
            <a:r>
              <a:rPr lang="ru-RU" sz="3200" b="1" dirty="0" smtClean="0"/>
              <a:t>конус"</a:t>
            </a:r>
          </a:p>
          <a:p>
            <a:r>
              <a:rPr lang="en-US" sz="3200" b="1" dirty="0" smtClean="0"/>
              <a:t>v = 1 / 3 * pi * r ^ 2 * h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Case Else</a:t>
            </a:r>
          </a:p>
          <a:p>
            <a:r>
              <a:rPr lang="en-US" sz="3200" b="1" dirty="0" smtClean="0"/>
              <a:t>MsgBox "</a:t>
            </a:r>
            <a:r>
              <a:rPr lang="ru-RU" sz="3200" b="1" dirty="0" smtClean="0"/>
              <a:t>неправильное название фигуры"</a:t>
            </a:r>
          </a:p>
          <a:p>
            <a:r>
              <a:rPr lang="en-US" sz="3200" b="1" dirty="0" smtClean="0">
                <a:solidFill>
                  <a:schemeClr val="accent1"/>
                </a:solidFill>
              </a:rPr>
              <a:t>End Select</a:t>
            </a:r>
          </a:p>
          <a:p>
            <a:r>
              <a:rPr lang="en-US" sz="3200" b="1" dirty="0" smtClean="0"/>
              <a:t>MsgBox "</a:t>
            </a:r>
            <a:r>
              <a:rPr lang="ru-RU" sz="3200" b="1" dirty="0" smtClean="0"/>
              <a:t>Объем " &amp; </a:t>
            </a:r>
            <a:r>
              <a:rPr lang="en-US" sz="3200" b="1" dirty="0" smtClean="0"/>
              <a:t>str &amp; "</a:t>
            </a:r>
            <a:r>
              <a:rPr lang="ru-RU" sz="3200" b="1" dirty="0" smtClean="0"/>
              <a:t>а рав</a:t>
            </a:r>
            <a:r>
              <a:rPr lang="ru-RU" sz="3600" b="1" dirty="0" smtClean="0"/>
              <a:t>ен " &amp; </a:t>
            </a:r>
            <a:r>
              <a:rPr lang="en-US" sz="3600" b="1" dirty="0" smtClean="0"/>
              <a:t>v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714356"/>
            <a:ext cx="835824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Dim r As Single, h As Single</a:t>
            </a:r>
          </a:p>
          <a:p>
            <a:r>
              <a:rPr lang="en-US" sz="3200" b="1" dirty="0" smtClean="0"/>
              <a:t>Dim s As Single, v As Single</a:t>
            </a:r>
          </a:p>
          <a:p>
            <a:r>
              <a:rPr lang="en-US" sz="3200" b="1" dirty="0" smtClean="0"/>
              <a:t>Const pi = 3.14</a:t>
            </a:r>
          </a:p>
          <a:p>
            <a:pPr algn="ctr"/>
            <a:r>
              <a:rPr lang="en-US" sz="3200" b="1" dirty="0" smtClean="0"/>
              <a:t>r = Val(TextBox1.Text)</a:t>
            </a:r>
            <a:r>
              <a:rPr lang="ru-RU" sz="3200" b="1" dirty="0" smtClean="0"/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‘ </a:t>
            </a:r>
            <a:r>
              <a:rPr lang="ru-RU" sz="3200" b="1" dirty="0" smtClean="0">
                <a:solidFill>
                  <a:srgbClr val="00B050"/>
                </a:solidFill>
              </a:rPr>
              <a:t>ввод данных из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3200" b="1" dirty="0" smtClean="0"/>
              <a:t>h = Val(TextBox2.Text)</a:t>
            </a:r>
            <a:r>
              <a:rPr lang="ru-RU" sz="3200" b="1" dirty="0" smtClean="0"/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‘ </a:t>
            </a:r>
            <a:r>
              <a:rPr lang="ru-RU" sz="3200" b="1" dirty="0" smtClean="0">
                <a:solidFill>
                  <a:srgbClr val="00B050"/>
                </a:solidFill>
              </a:rPr>
              <a:t>текстового поля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sz="3200" b="1" dirty="0" smtClean="0"/>
              <a:t>If r &gt; 5 And h &gt; 5 Then</a:t>
            </a:r>
          </a:p>
          <a:p>
            <a:r>
              <a:rPr lang="en-US" sz="3200" b="1" dirty="0" smtClean="0"/>
              <a:t>s = 2 * pi * r * h</a:t>
            </a:r>
          </a:p>
          <a:p>
            <a:r>
              <a:rPr lang="en-US" sz="3200" b="1" dirty="0" smtClean="0"/>
              <a:t>TextBox3.Text = s</a:t>
            </a:r>
            <a:r>
              <a:rPr lang="ru-RU" sz="3200" b="1" dirty="0" smtClean="0"/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‘</a:t>
            </a:r>
            <a:r>
              <a:rPr lang="ru-RU" sz="3200" b="1" dirty="0" smtClean="0">
                <a:solidFill>
                  <a:srgbClr val="00B050"/>
                </a:solidFill>
              </a:rPr>
              <a:t>вывод в тест. поле3</a:t>
            </a:r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sz="3200" b="1" dirty="0" smtClean="0"/>
              <a:t>Else</a:t>
            </a:r>
          </a:p>
          <a:p>
            <a:r>
              <a:rPr lang="en-US" sz="3200" b="1" dirty="0" smtClean="0"/>
              <a:t>v = pi * r ^ 2 * h</a:t>
            </a:r>
          </a:p>
          <a:p>
            <a:r>
              <a:rPr lang="en-US" sz="3200" b="1" dirty="0" smtClean="0"/>
              <a:t>TextBox4.Text = v</a:t>
            </a:r>
            <a:r>
              <a:rPr lang="ru-RU" sz="3200" b="1" dirty="0" smtClean="0"/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‘</a:t>
            </a:r>
            <a:r>
              <a:rPr lang="ru-RU" sz="3200" b="1" dirty="0" smtClean="0">
                <a:solidFill>
                  <a:srgbClr val="00B050"/>
                </a:solidFill>
              </a:rPr>
              <a:t>вывод в тест. поле4</a:t>
            </a:r>
            <a:endParaRPr lang="en-US" sz="3200" b="1" dirty="0" smtClean="0"/>
          </a:p>
          <a:p>
            <a:r>
              <a:rPr lang="en-US" sz="3200" b="1" dirty="0" smtClean="0"/>
              <a:t>End If</a:t>
            </a:r>
            <a:endParaRPr lang="ru-RU" sz="3200" b="1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5012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3200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Программа для кн. </a:t>
            </a:r>
            <a:r>
              <a:rPr lang="ru-RU" sz="3200" b="1" i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Вычислить</a:t>
            </a:r>
            <a:r>
              <a:rPr lang="ru-RU" sz="3200" b="1" u="sng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на форме</a:t>
            </a:r>
            <a:endParaRPr lang="ru-RU" sz="3200" b="1" u="sng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285720" y="0"/>
            <a:ext cx="8359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Примеры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chemeClr val="bg2">
                    <a:shade val="50000"/>
                  </a:schemeClr>
                </a:solidFill>
                <a:latin typeface="+mn-lt"/>
                <a:cs typeface="+mn-cs"/>
              </a:rPr>
              <a:t>Кабак Е.В.</a:t>
            </a:r>
          </a:p>
        </p:txBody>
      </p:sp>
      <p:sp>
        <p:nvSpPr>
          <p:cNvPr id="13316" name="Text Box 12"/>
          <p:cNvSpPr txBox="1">
            <a:spLocks noChangeArrowheads="1"/>
          </p:cNvSpPr>
          <p:nvPr/>
        </p:nvSpPr>
        <p:spPr bwMode="auto">
          <a:xfrm>
            <a:off x="879475" y="3736975"/>
            <a:ext cx="1531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13317" name="Text Box 13"/>
          <p:cNvSpPr txBox="1">
            <a:spLocks noChangeArrowheads="1"/>
          </p:cNvSpPr>
          <p:nvPr/>
        </p:nvSpPr>
        <p:spPr bwMode="auto">
          <a:xfrm>
            <a:off x="0" y="1357298"/>
            <a:ext cx="89297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</a:rPr>
              <a:t>If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a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&gt;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b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</a:rPr>
              <a:t>Then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x = 3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</a:rPr>
              <a:t>Else</a:t>
            </a:r>
            <a:r>
              <a:rPr lang="ru-RU" sz="3600" b="1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 x = 5</a:t>
            </a:r>
            <a:endParaRPr lang="ru-RU" sz="3600" dirty="0">
              <a:latin typeface="Times New Roman" pitchFamily="18" charset="0"/>
            </a:endParaRPr>
          </a:p>
          <a:p>
            <a:endParaRPr lang="ru-RU" dirty="0">
              <a:latin typeface="Times New Roman" pitchFamily="18" charset="0"/>
            </a:endParaRPr>
          </a:p>
        </p:txBody>
      </p:sp>
      <p:sp>
        <p:nvSpPr>
          <p:cNvPr id="13318" name="Text Box 14"/>
          <p:cNvSpPr txBox="1">
            <a:spLocks noChangeArrowheads="1"/>
          </p:cNvSpPr>
          <p:nvPr/>
        </p:nvSpPr>
        <p:spPr bwMode="auto">
          <a:xfrm>
            <a:off x="142844" y="2857496"/>
            <a:ext cx="77755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>
                <a:latin typeface="Times New Roman" pitchFamily="18" charset="0"/>
              </a:rPr>
              <a:t>If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x &gt; n^2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</a:rPr>
              <a:t>Then</a:t>
            </a:r>
            <a:r>
              <a:rPr lang="en-US" sz="3600" dirty="0">
                <a:latin typeface="Times New Roman" pitchFamily="18" charset="0"/>
              </a:rPr>
              <a:t> </a:t>
            </a:r>
            <a:r>
              <a:rPr lang="ru-RU" sz="3600" dirty="0">
                <a:latin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</a:rPr>
              <a:t>x = “</a:t>
            </a:r>
            <a:r>
              <a:rPr lang="ru-RU" sz="3600" dirty="0">
                <a:latin typeface="Times New Roman" pitchFamily="18" charset="0"/>
              </a:rPr>
              <a:t>Информатика</a:t>
            </a:r>
            <a:r>
              <a:rPr lang="en-US" sz="3600" dirty="0">
                <a:latin typeface="Times New Roman" pitchFamily="18" charset="0"/>
              </a:rPr>
              <a:t>”</a:t>
            </a:r>
            <a:endParaRPr lang="ru-RU" sz="3600" dirty="0">
              <a:latin typeface="Times New Roman" pitchFamily="18" charset="0"/>
            </a:endParaRPr>
          </a:p>
          <a:p>
            <a:endParaRPr lang="ru-RU" dirty="0">
              <a:latin typeface="Times New Roman" pitchFamily="18" charset="0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2"/>
          <p:cNvSpPr txBox="1">
            <a:spLocks noChangeArrowheads="1"/>
          </p:cNvSpPr>
          <p:nvPr/>
        </p:nvSpPr>
        <p:spPr bwMode="auto">
          <a:xfrm>
            <a:off x="142844" y="142852"/>
            <a:ext cx="8610631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3600" b="1" dirty="0">
                <a:latin typeface="Arial" pitchFamily="34" charset="0"/>
                <a:cs typeface="Arial" pitchFamily="34" charset="0"/>
              </a:rPr>
              <a:t>Условие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в операторе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If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является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логическим выражением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, истинность которого проверяется. Оно может принимать</a:t>
            </a:r>
            <a:r>
              <a:rPr lang="ru-RU" sz="3600" b="1" dirty="0">
                <a:latin typeface="Arial" pitchFamily="34" charset="0"/>
                <a:cs typeface="Arial" pitchFamily="34" charset="0"/>
              </a:rPr>
              <a:t> два значения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истина, да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)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и </a:t>
            </a:r>
            <a:r>
              <a:rPr lang="en-US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(ложь, нет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3600" dirty="0">
                <a:latin typeface="Arial" pitchFamily="34" charset="0"/>
                <a:cs typeface="Arial" pitchFamily="34" charset="0"/>
              </a:rPr>
              <a:t>Условие может быть </a:t>
            </a:r>
            <a:r>
              <a:rPr lang="ru-RU" sz="3600" b="1" dirty="0">
                <a:latin typeface="Arial" pitchFamily="34" charset="0"/>
                <a:cs typeface="Arial" pitchFamily="34" charset="0"/>
              </a:rPr>
              <a:t>простым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 и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сложным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составным)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Сложное условие состоит из нескольких простых, объединенных логическими операциями (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Or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Not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).</a:t>
            </a:r>
            <a:endParaRPr lang="ru-RU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14282" y="1000108"/>
          <a:ext cx="8644027" cy="4547597"/>
        </p:xfrm>
        <a:graphic>
          <a:graphicData uri="http://schemas.openxmlformats.org/drawingml/2006/table">
            <a:tbl>
              <a:tblPr/>
              <a:tblGrid>
                <a:gridCol w="3050833"/>
                <a:gridCol w="5593194"/>
              </a:tblGrid>
              <a:tr h="4907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Операция</a:t>
                      </a:r>
                      <a:endParaRPr lang="ru-RU" sz="2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Описание</a:t>
                      </a:r>
                      <a:endParaRPr lang="ru-RU" sz="28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</a:t>
                      </a:r>
                      <a:r>
                        <a:rPr lang="ru-RU" sz="3200" b="1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=</a:t>
                      </a:r>
                      <a:r>
                        <a:rPr lang="ru-RU" sz="32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b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Равно</a:t>
                      </a:r>
                      <a:endParaRPr lang="ru-RU" sz="32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 </a:t>
                      </a:r>
                      <a:r>
                        <a:rPr lang="en-US" sz="3200" b="1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&lt;&gt;</a:t>
                      </a:r>
                      <a:r>
                        <a:rPr lang="en-US" sz="32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b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Не </a:t>
                      </a:r>
                      <a:r>
                        <a:rPr lang="ru-RU" sz="3200" b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равно </a:t>
                      </a:r>
                      <a:endParaRPr lang="ru-RU" sz="32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en-US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&gt;</a:t>
                      </a: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b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Больше </a:t>
                      </a:r>
                      <a:endParaRPr lang="ru-RU" sz="32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en-US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&lt;</a:t>
                      </a: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b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Меньше </a:t>
                      </a:r>
                      <a:endParaRPr lang="ru-RU" sz="32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0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ru-RU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=</a:t>
                      </a:r>
                      <a:r>
                        <a:rPr lang="en-US" sz="3200" b="1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&gt;</a:t>
                      </a:r>
                      <a:r>
                        <a:rPr lang="en-US" sz="320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 </a:t>
                      </a: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b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Больше или </a:t>
                      </a:r>
                      <a:r>
                        <a:rPr lang="ru-RU" sz="3200" b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равно </a:t>
                      </a:r>
                      <a:endParaRPr lang="ru-RU" sz="32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a</a:t>
                      </a:r>
                      <a:r>
                        <a:rPr lang="en-US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&lt;</a:t>
                      </a:r>
                      <a:r>
                        <a:rPr lang="ru-RU" sz="3200" b="1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=</a:t>
                      </a:r>
                      <a:r>
                        <a:rPr lang="en-US" sz="320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b</a:t>
                      </a:r>
                      <a:endParaRPr lang="ru-RU" sz="32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Меньше или </a:t>
                      </a:r>
                      <a:r>
                        <a:rPr lang="ru-RU" sz="3200" b="0" dirty="0" smtClean="0">
                          <a:latin typeface="Arial" pitchFamily="34" charset="0"/>
                          <a:ea typeface="Arial Unicode MS"/>
                          <a:cs typeface="Arial" pitchFamily="34" charset="0"/>
                        </a:rPr>
                        <a:t>равно </a:t>
                      </a:r>
                      <a:endParaRPr lang="ru-RU" sz="3200" b="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794" y="0"/>
            <a:ext cx="45731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 u="sng" dirty="0" smtClean="0"/>
              <a:t>Операции отношения</a:t>
            </a:r>
            <a:endParaRPr lang="ru-RU" sz="32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28596" y="357166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ru-RU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Основные логические операции</a:t>
            </a:r>
          </a:p>
          <a:p>
            <a:pPr algn="ctr">
              <a:defRPr/>
            </a:pPr>
            <a:r>
              <a:rPr lang="en-US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And (</a:t>
            </a:r>
            <a:r>
              <a:rPr lang="ru-RU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И)</a:t>
            </a:r>
            <a:r>
              <a:rPr lang="en-US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 , Or</a:t>
            </a:r>
            <a:r>
              <a:rPr lang="ru-RU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 (Или)</a:t>
            </a:r>
            <a:r>
              <a:rPr lang="en-US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, Not</a:t>
            </a:r>
            <a:r>
              <a:rPr lang="ru-RU" sz="3200" b="1" u="sng" dirty="0">
                <a:solidFill>
                  <a:schemeClr val="tx1"/>
                </a:solidFill>
                <a:ea typeface="+mj-ea"/>
                <a:cs typeface="Arial" pitchFamily="34" charset="0"/>
              </a:rPr>
              <a:t> (Не)</a:t>
            </a:r>
          </a:p>
          <a:p>
            <a:pPr>
              <a:defRPr/>
            </a:pPr>
            <a:endParaRPr lang="ru-RU" sz="32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defRPr/>
            </a:pPr>
            <a:endParaRPr lang="ru-RU" sz="32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285720" y="2000240"/>
            <a:ext cx="850112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П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рименяются </a:t>
            </a:r>
            <a:r>
              <a:rPr lang="ru-RU" sz="3600" dirty="0">
                <a:solidFill>
                  <a:schemeClr val="tx1"/>
                </a:solidFill>
                <a:cs typeface="Arial" pitchFamily="34" charset="0"/>
              </a:rPr>
              <a:t>в логических </a:t>
            </a:r>
            <a:r>
              <a:rPr lang="ru-RU" sz="3600" dirty="0" smtClean="0">
                <a:solidFill>
                  <a:schemeClr val="tx1"/>
                </a:solidFill>
                <a:cs typeface="Arial" pitchFamily="34" charset="0"/>
              </a:rPr>
              <a:t>выражениях для записи составных условий </a:t>
            </a:r>
            <a:endParaRPr lang="ru-RU" sz="36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1560</Words>
  <Application>Microsoft Office PowerPoint</Application>
  <PresentationFormat>Экран (4:3)</PresentationFormat>
  <Paragraphs>341</Paragraphs>
  <Slides>51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51</vt:i4>
      </vt:variant>
    </vt:vector>
  </HeadingPairs>
  <TitlesOfParts>
    <vt:vector size="61" baseType="lpstr">
      <vt:lpstr>Arial Unicode MS</vt:lpstr>
      <vt:lpstr>Arial</vt:lpstr>
      <vt:lpstr>Calibri</vt:lpstr>
      <vt:lpstr>Symbol</vt:lpstr>
      <vt:lpstr>Tahoma</vt:lpstr>
      <vt:lpstr>Times New Roman</vt:lpstr>
      <vt:lpstr>Verdana</vt:lpstr>
      <vt:lpstr>Тема Office</vt:lpstr>
      <vt:lpstr>Формула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LenaK</dc:creator>
  <cp:lastModifiedBy>тсо</cp:lastModifiedBy>
  <cp:revision>109</cp:revision>
  <dcterms:created xsi:type="dcterms:W3CDTF">2009-10-23T07:57:11Z</dcterms:created>
  <dcterms:modified xsi:type="dcterms:W3CDTF">2015-10-03T06:51:04Z</dcterms:modified>
</cp:coreProperties>
</file>