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92" r:id="rId2"/>
    <p:sldId id="282" r:id="rId3"/>
    <p:sldId id="294" r:id="rId4"/>
    <p:sldId id="286" r:id="rId5"/>
    <p:sldId id="283" r:id="rId6"/>
    <p:sldId id="290" r:id="rId7"/>
    <p:sldId id="295" r:id="rId8"/>
    <p:sldId id="296" r:id="rId9"/>
    <p:sldId id="284" r:id="rId10"/>
    <p:sldId id="285" r:id="rId11"/>
    <p:sldId id="297" r:id="rId12"/>
    <p:sldId id="298" r:id="rId13"/>
    <p:sldId id="299" r:id="rId14"/>
    <p:sldId id="300" r:id="rId15"/>
    <p:sldId id="293" r:id="rId16"/>
  </p:sldIdLst>
  <p:sldSz cx="9906000" cy="6858000" type="A4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66"/>
    <a:srgbClr val="CC3300"/>
    <a:srgbClr val="FF0000"/>
    <a:srgbClr val="C5E2FF"/>
    <a:srgbClr val="FFFFE6"/>
    <a:srgbClr val="763B00"/>
    <a:srgbClr val="FF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21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88"/>
    </p:cViewPr>
  </p:sorterViewPr>
  <p:notesViewPr>
    <p:cSldViewPr>
      <p:cViewPr varScale="1">
        <p:scale>
          <a:sx n="53" d="100"/>
          <a:sy n="53" d="100"/>
        </p:scale>
        <p:origin x="-1602" y="-90"/>
      </p:cViewPr>
      <p:guideLst>
        <p:guide orient="horz" pos="313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048000" y="0"/>
            <a:ext cx="381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Преобразование Фурье               </a:t>
            </a:r>
            <a:fld id="{633EED50-88CE-46D3-90FC-A01F715C15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800600" y="9601200"/>
            <a:ext cx="1828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ru-RU" sz="1100" b="0">
                <a:latin typeface="Times New Roman" pitchFamily="18" charset="0"/>
              </a:rPr>
              <a:t>Численные методы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9050" y="9601200"/>
            <a:ext cx="20574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ru-RU" sz="1100" b="0">
                <a:latin typeface="Times New Roman" pitchFamily="18" charset="0"/>
              </a:rPr>
              <a:t>Кафедра ПиКО</a:t>
            </a:r>
          </a:p>
        </p:txBody>
      </p:sp>
    </p:spTree>
    <p:extLst>
      <p:ext uri="{BB962C8B-B14F-4D97-AF65-F5344CB8AC3E}">
        <p14:creationId xmlns="" xmlns:p14="http://schemas.microsoft.com/office/powerpoint/2010/main" val="2814473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6125"/>
            <a:ext cx="538638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A14338AB-C3C7-4A39-BAC0-0F9E45E07F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1065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grpSp>
            <p:nvGrpSpPr>
              <p:cNvPr id="1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2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4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6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7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8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1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2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3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5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6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7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8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9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1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2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5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6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7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8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9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0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3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4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5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6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7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8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9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0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1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6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7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6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" name="Arc 62"/>
              <p:cNvSpPr>
                <a:spLocks/>
              </p:cNvSpPr>
              <p:nvPr/>
            </p:nvSpPr>
            <p:spPr bwMode="ltGray">
              <a:xfrm rot="16200000" flipH="1">
                <a:off x="425" y="861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9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908050" y="3597275"/>
            <a:ext cx="79248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sz="3600" b="0">
                <a:latin typeface="Tahoma" pitchFamily="34" charset="0"/>
              </a:rPr>
              <a:t>Численные методы в оптике</a:t>
            </a:r>
            <a:r>
              <a:rPr lang="ru-RU" sz="2800" b="0">
                <a:latin typeface="Tahoma" pitchFamily="34" charset="0"/>
              </a:rPr>
              <a:t> </a:t>
            </a:r>
          </a:p>
          <a:p>
            <a:pPr algn="r">
              <a:spcBef>
                <a:spcPct val="100000"/>
              </a:spcBef>
              <a:defRPr/>
            </a:pPr>
            <a:r>
              <a:rPr lang="ru-RU" sz="2800" b="0">
                <a:latin typeface="Tahoma" pitchFamily="34" charset="0"/>
              </a:rPr>
              <a:t>кафедра </a:t>
            </a:r>
            <a:br>
              <a:rPr lang="ru-RU" sz="2800" b="0">
                <a:latin typeface="Tahoma" pitchFamily="34" charset="0"/>
              </a:rPr>
            </a:br>
            <a:r>
              <a:rPr lang="ru-RU" sz="2800" b="0">
                <a:latin typeface="Tahoma" pitchFamily="34" charset="0"/>
              </a:rPr>
              <a:t>прикладной и компьютерной оптики</a:t>
            </a:r>
          </a:p>
        </p:txBody>
      </p:sp>
      <p:sp>
        <p:nvSpPr>
          <p:cNvPr id="1034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08050" y="1524000"/>
            <a:ext cx="8585200" cy="15240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9878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C2E89-4A31-439E-9172-F2A393FF62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3065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4400" y="152400"/>
            <a:ext cx="2311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152400"/>
            <a:ext cx="6781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63745-67D8-4406-856C-8799E7632D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33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183C3-785F-4AE5-AFD5-43458635D7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117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646B-2F0C-4A08-A1A0-609036D451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183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524000"/>
            <a:ext cx="4381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300" y="1524000"/>
            <a:ext cx="4381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F551-C9E9-4FD6-89C6-E7151F4BC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29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BD1C3-307B-4D1D-903E-5EF955DB1C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818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1CB64-10B3-4803-96A3-BF41E1787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762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4DFA2-C99F-4E38-8906-EC83DFB2F4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8256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8C9AD-EB3B-4164-8A36-2506FFA298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437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23C28-EA30-4220-A4F8-CE600111BE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482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grpSp>
          <p:nvGrpSpPr>
            <p:cNvPr id="103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103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4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024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sp>
          <p:nvSpPr>
            <p:cNvPr id="1024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24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103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246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7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24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246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52400"/>
            <a:ext cx="924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5240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02465" name="Rectangle 6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01200" y="0"/>
            <a:ext cx="304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/>
            </a:lvl1pPr>
          </a:lstStyle>
          <a:p>
            <a:pPr>
              <a:defRPr/>
            </a:pPr>
            <a:fld id="{F3088E60-0D25-46EF-B893-2240A99723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4DFA2-C99F-4E38-8906-EC83DFB2F43D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 l="23706" t="36784" r="19073" b="47889"/>
          <a:stretch>
            <a:fillRect/>
          </a:stretch>
        </p:blipFill>
        <p:spPr bwMode="auto">
          <a:xfrm>
            <a:off x="1095348" y="2143116"/>
            <a:ext cx="800105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1ACABE-7300-4761-AD1A-C0129F041F39}" type="slidenum">
              <a:rPr lang="ru-RU" sz="1600"/>
              <a:pPr eaLnBrk="1" hangingPunct="1"/>
              <a:t>10</a:t>
            </a:fld>
            <a:endParaRPr lang="ru-RU" sz="16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Производная высоких порядков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Производная </a:t>
            </a:r>
            <a:r>
              <a:rPr lang="ru-RU" i="1" dirty="0" smtClean="0"/>
              <a:t>n</a:t>
            </a:r>
            <a:r>
              <a:rPr lang="ru-RU" dirty="0" smtClean="0"/>
              <a:t>-</a:t>
            </a:r>
            <a:r>
              <a:rPr lang="ru-RU" dirty="0" err="1" smtClean="0"/>
              <a:t>го</a:t>
            </a:r>
            <a:r>
              <a:rPr lang="ru-RU" dirty="0" smtClean="0"/>
              <a:t> порядка считается первой производной от (</a:t>
            </a:r>
            <a:r>
              <a:rPr lang="ru-RU" i="1" dirty="0" smtClean="0"/>
              <a:t>n</a:t>
            </a:r>
            <a:r>
              <a:rPr lang="ru-RU" dirty="0" smtClean="0"/>
              <a:t>-1)-го порядка: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или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1516571"/>
              </p:ext>
            </p:extLst>
          </p:nvPr>
        </p:nvGraphicFramePr>
        <p:xfrm>
          <a:off x="1280591" y="2428868"/>
          <a:ext cx="2743715" cy="715753"/>
        </p:xfrm>
        <a:graphic>
          <a:graphicData uri="http://schemas.openxmlformats.org/presentationml/2006/ole">
            <p:oleObj spid="_x0000_s33841" name="Формула" r:id="rId3" imgW="1167893" imgH="304668" progId="Equation.3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6908720"/>
              </p:ext>
            </p:extLst>
          </p:nvPr>
        </p:nvGraphicFramePr>
        <p:xfrm>
          <a:off x="4953000" y="2357430"/>
          <a:ext cx="3071834" cy="1368970"/>
        </p:xfrm>
        <a:graphic>
          <a:graphicData uri="http://schemas.openxmlformats.org/presentationml/2006/ole">
            <p:oleObj spid="_x0000_s33842" name="Формула" r:id="rId4" imgW="1168400" imgH="520700" progId="Equation.3">
              <p:embed/>
            </p:oleObj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72750356"/>
              </p:ext>
            </p:extLst>
          </p:nvPr>
        </p:nvGraphicFramePr>
        <p:xfrm>
          <a:off x="1524000" y="4479925"/>
          <a:ext cx="7286652" cy="1438275"/>
        </p:xfrm>
        <a:graphic>
          <a:graphicData uri="http://schemas.openxmlformats.org/presentationml/2006/ole">
            <p:oleObj spid="_x0000_s33843" name="Формула" r:id="rId5" imgW="403848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1ACABE-7300-4761-AD1A-C0129F041F39}" type="slidenum">
              <a:rPr lang="ru-RU" sz="1600"/>
              <a:pPr eaLnBrk="1" hangingPunct="1"/>
              <a:t>11</a:t>
            </a:fld>
            <a:endParaRPr lang="ru-RU" sz="16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 cstate="print"/>
          <a:srcRect l="13846" t="12692" r="12307" b="41154"/>
          <a:stretch>
            <a:fillRect/>
          </a:stretch>
        </p:blipFill>
        <p:spPr bwMode="auto">
          <a:xfrm>
            <a:off x="23778" y="-24"/>
            <a:ext cx="985844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1ACABE-7300-4761-AD1A-C0129F041F39}" type="slidenum">
              <a:rPr lang="ru-RU" sz="1600"/>
              <a:pPr eaLnBrk="1" hangingPunct="1"/>
              <a:t>12</a:t>
            </a:fld>
            <a:endParaRPr lang="ru-RU" sz="16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13720" t="35442" r="12194" b="19969"/>
          <a:stretch>
            <a:fillRect/>
          </a:stretch>
        </p:blipFill>
        <p:spPr bwMode="auto">
          <a:xfrm>
            <a:off x="95215" y="71414"/>
            <a:ext cx="9792501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1ACABE-7300-4761-AD1A-C0129F041F39}" type="slidenum">
              <a:rPr lang="ru-RU" sz="1600"/>
              <a:pPr eaLnBrk="1" hangingPunct="1"/>
              <a:t>13</a:t>
            </a:fld>
            <a:endParaRPr lang="ru-RU" sz="16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 l="13166" t="23511" r="11598" b="29467"/>
          <a:stretch>
            <a:fillRect/>
          </a:stretch>
        </p:blipFill>
        <p:spPr bwMode="auto">
          <a:xfrm>
            <a:off x="95216" y="-24"/>
            <a:ext cx="9810784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1ACABE-7300-4761-AD1A-C0129F041F39}" type="slidenum">
              <a:rPr lang="ru-RU" sz="1600"/>
              <a:pPr eaLnBrk="1" hangingPunct="1"/>
              <a:t>14</a:t>
            </a:fld>
            <a:endParaRPr lang="ru-RU" sz="16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 l="18991" t="22393" r="16024" b="18768"/>
          <a:stretch>
            <a:fillRect/>
          </a:stretch>
        </p:blipFill>
        <p:spPr bwMode="auto">
          <a:xfrm>
            <a:off x="23778" y="-24"/>
            <a:ext cx="9882222" cy="672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4DFA2-C99F-4E38-8906-EC83DFB2F43D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09596" y="1785926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Т.В. Иванова. Численные методы в оптике. Учебное пособие. – СПб: Университет ИТМО, 2017 - 84 с.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38554" y="500042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Литература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9596" y="2714620"/>
            <a:ext cx="864399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err="1" smtClean="0"/>
              <a:t>Турчак</a:t>
            </a:r>
            <a:r>
              <a:rPr lang="ru-RU" sz="2400" dirty="0" smtClean="0"/>
              <a:t> Л.И., Плотников П.В. Основы численных методов: Учебное</a:t>
            </a:r>
            <a:r>
              <a:rPr lang="en-US" sz="2400" dirty="0" smtClean="0"/>
              <a:t> </a:t>
            </a:r>
            <a:r>
              <a:rPr lang="ru-RU" sz="2400" dirty="0" smtClean="0"/>
              <a:t>пособие. — 2-е изд. — М.: ФИЗМАТЛИТ, 2003. — 304 с.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774" y="4371811"/>
            <a:ext cx="8925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В.В. </a:t>
            </a:r>
            <a:r>
              <a:rPr lang="ru-RU" sz="2400" dirty="0" err="1" smtClean="0"/>
              <a:t>Комраков</a:t>
            </a:r>
            <a:r>
              <a:rPr lang="ru-RU" sz="2400" dirty="0" smtClean="0"/>
              <a:t>. ЧИСЛЕННЫЕ МЕТОДЫ МАТЕМАТИЧЕСКОЙ ФИЗИКИ Курс лекций по одноименной дисциплине для студентов специальности 1-40 01 02 Информационные системы и технологии (по направлениям). - Гомель, ГГТУ им. П.О. Сухого, 2013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CF3ED4-E730-444B-B9E3-08B1A4F33649}" type="slidenum">
              <a:rPr lang="ru-RU" sz="1600"/>
              <a:pPr eaLnBrk="1" hangingPunct="1"/>
              <a:t>2</a:t>
            </a:fld>
            <a:endParaRPr lang="ru-RU" sz="16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Односторонняя разность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88950" y="1477969"/>
            <a:ext cx="8915400" cy="2808287"/>
          </a:xfrm>
        </p:spPr>
        <p:txBody>
          <a:bodyPr/>
          <a:lstStyle/>
          <a:p>
            <a:pPr eaLnBrk="1" hangingPunct="1"/>
            <a:r>
              <a:rPr lang="ru-RU" dirty="0" smtClean="0"/>
              <a:t>Производная функции определяется выражением: 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lvl="1" eaLnBrk="1" hangingPunct="1"/>
            <a:endParaRPr lang="ru-RU" dirty="0" smtClean="0"/>
          </a:p>
          <a:p>
            <a:pPr eaLnBrk="1" hangingPunct="1"/>
            <a:r>
              <a:rPr lang="ru-RU" dirty="0" smtClean="0"/>
              <a:t>заменяем приращение</a:t>
            </a:r>
            <a:r>
              <a:rPr lang="en-US" dirty="0" smtClean="0"/>
              <a:t> </a:t>
            </a:r>
            <a:r>
              <a:rPr lang="en-US" i="1" dirty="0" smtClean="0"/>
              <a:t>dx</a:t>
            </a:r>
            <a:r>
              <a:rPr lang="ru-RU" dirty="0" smtClean="0"/>
              <a:t> на конечную величину </a:t>
            </a:r>
            <a:br>
              <a:rPr lang="ru-RU" dirty="0" smtClean="0"/>
            </a:br>
            <a:r>
              <a:rPr lang="ru-RU" dirty="0" smtClean="0"/>
              <a:t>(шаг дифференцирования):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2228850" y="2743200"/>
            <a:ext cx="990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5457825" y="6400800"/>
            <a:ext cx="3024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1300" name="Freeform 36"/>
          <p:cNvSpPr>
            <a:spLocks/>
          </p:cNvSpPr>
          <p:nvPr/>
        </p:nvSpPr>
        <p:spPr bwMode="auto">
          <a:xfrm>
            <a:off x="5962650" y="3448050"/>
            <a:ext cx="2232025" cy="3095625"/>
          </a:xfrm>
          <a:custGeom>
            <a:avLst/>
            <a:gdLst>
              <a:gd name="T0" fmla="*/ 0 w 1406"/>
              <a:gd name="T1" fmla="*/ 1089 h 1089"/>
              <a:gd name="T2" fmla="*/ 91 w 1406"/>
              <a:gd name="T3" fmla="*/ 862 h 1089"/>
              <a:gd name="T4" fmla="*/ 272 w 1406"/>
              <a:gd name="T5" fmla="*/ 726 h 1089"/>
              <a:gd name="T6" fmla="*/ 589 w 1406"/>
              <a:gd name="T7" fmla="*/ 635 h 1089"/>
              <a:gd name="T8" fmla="*/ 952 w 1406"/>
              <a:gd name="T9" fmla="*/ 409 h 1089"/>
              <a:gd name="T10" fmla="*/ 1088 w 1406"/>
              <a:gd name="T11" fmla="*/ 91 h 1089"/>
              <a:gd name="T12" fmla="*/ 1406 w 1406"/>
              <a:gd name="T13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089">
                <a:moveTo>
                  <a:pt x="0" y="1089"/>
                </a:moveTo>
                <a:cubicBezTo>
                  <a:pt x="23" y="1005"/>
                  <a:pt x="46" y="922"/>
                  <a:pt x="91" y="862"/>
                </a:cubicBezTo>
                <a:cubicBezTo>
                  <a:pt x="136" y="802"/>
                  <a:pt x="189" y="764"/>
                  <a:pt x="272" y="726"/>
                </a:cubicBezTo>
                <a:cubicBezTo>
                  <a:pt x="355" y="688"/>
                  <a:pt x="476" y="688"/>
                  <a:pt x="589" y="635"/>
                </a:cubicBezTo>
                <a:cubicBezTo>
                  <a:pt x="702" y="582"/>
                  <a:pt x="869" y="500"/>
                  <a:pt x="952" y="409"/>
                </a:cubicBezTo>
                <a:cubicBezTo>
                  <a:pt x="1035" y="318"/>
                  <a:pt x="1012" y="159"/>
                  <a:pt x="1088" y="91"/>
                </a:cubicBezTo>
                <a:cubicBezTo>
                  <a:pt x="1164" y="23"/>
                  <a:pt x="1353" y="15"/>
                  <a:pt x="140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6754813" y="5335588"/>
            <a:ext cx="0" cy="106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6538913" y="6184900"/>
            <a:ext cx="215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0</a:t>
            </a:r>
            <a:endParaRPr lang="ru-RU" sz="400" b="0">
              <a:latin typeface="Times New Roman" pitchFamily="18" charset="0"/>
            </a:endParaRP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6538913" y="5103813"/>
            <a:ext cx="3603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 dirty="0">
                <a:latin typeface="Times New Roman" pitchFamily="18" charset="0"/>
              </a:rPr>
              <a:t>f</a:t>
            </a:r>
            <a:r>
              <a:rPr lang="ru-RU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x</a:t>
            </a:r>
            <a:r>
              <a:rPr lang="en-US" sz="800" b="0" dirty="0">
                <a:latin typeface="Times New Roman" pitchFamily="18" charset="0"/>
              </a:rPr>
              <a:t>0</a:t>
            </a:r>
            <a:r>
              <a:rPr lang="ru-RU" b="0" dirty="0">
                <a:latin typeface="Times New Roman" pitchFamily="18" charset="0"/>
              </a:rPr>
              <a:t>)</a:t>
            </a:r>
            <a:endParaRPr lang="ru-RU" sz="800" b="0" dirty="0">
              <a:latin typeface="Times New Roman" pitchFamily="18" charset="0"/>
            </a:endParaRPr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6970713" y="5180013"/>
            <a:ext cx="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7042150" y="5103813"/>
            <a:ext cx="792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 dirty="0">
                <a:latin typeface="Times New Roman" pitchFamily="18" charset="0"/>
              </a:rPr>
              <a:t>f</a:t>
            </a:r>
            <a:r>
              <a:rPr lang="ru-RU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x</a:t>
            </a:r>
            <a:r>
              <a:rPr lang="en-US" sz="800" b="0" dirty="0">
                <a:latin typeface="Times New Roman" pitchFamily="18" charset="0"/>
              </a:rPr>
              <a:t>0</a:t>
            </a:r>
            <a:r>
              <a:rPr lang="en-US" b="0" dirty="0">
                <a:latin typeface="Times New Roman" pitchFamily="18" charset="0"/>
              </a:rPr>
              <a:t>+</a:t>
            </a:r>
            <a:r>
              <a:rPr lang="el-GR" b="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0" i="1" dirty="0">
                <a:latin typeface="Times New Roman" pitchFamily="18" charset="0"/>
              </a:rPr>
              <a:t>x</a:t>
            </a:r>
            <a:r>
              <a:rPr lang="en-US" b="0" dirty="0">
                <a:latin typeface="Times New Roman" pitchFamily="18" charset="0"/>
              </a:rPr>
              <a:t>)</a:t>
            </a:r>
            <a:endParaRPr lang="ru-RU" sz="800" b="0" dirty="0">
              <a:latin typeface="Times New Roman" pitchFamily="18" charset="0"/>
            </a:endParaRP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6970713" y="6184900"/>
            <a:ext cx="7921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0</a:t>
            </a:r>
            <a:r>
              <a:rPr lang="en-US" b="0">
                <a:latin typeface="Times New Roman" pitchFamily="18" charset="0"/>
              </a:rPr>
              <a:t>+</a:t>
            </a:r>
            <a:r>
              <a:rPr lang="el-GR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0" i="1">
                <a:latin typeface="Times New Roman" pitchFamily="18" charset="0"/>
              </a:rPr>
              <a:t>x</a:t>
            </a:r>
            <a:endParaRPr lang="ru-RU" sz="800" b="0">
              <a:latin typeface="Times New Roman" pitchFamily="18" charset="0"/>
            </a:endParaRPr>
          </a:p>
        </p:txBody>
      </p:sp>
      <p:sp>
        <p:nvSpPr>
          <p:cNvPr id="11312" name="AutoShape 48"/>
          <p:cNvSpPr>
            <a:spLocks/>
          </p:cNvSpPr>
          <p:nvPr/>
        </p:nvSpPr>
        <p:spPr bwMode="auto">
          <a:xfrm rot="16200000">
            <a:off x="6827044" y="6328569"/>
            <a:ext cx="71438" cy="215900"/>
          </a:xfrm>
          <a:prstGeom prst="leftBrace">
            <a:avLst>
              <a:gd name="adj1" fmla="val 2518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6754813" y="6475413"/>
            <a:ext cx="288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endParaRPr lang="ru-RU" sz="8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22535527"/>
              </p:ext>
            </p:extLst>
          </p:nvPr>
        </p:nvGraphicFramePr>
        <p:xfrm>
          <a:off x="2017791" y="2071678"/>
          <a:ext cx="5391688" cy="857256"/>
        </p:xfrm>
        <a:graphic>
          <a:graphicData uri="http://schemas.openxmlformats.org/presentationml/2006/ole">
            <p:oleObj spid="_x0000_s30754" name="Формула" r:id="rId3" imgW="3035300" imgH="482600" progId="Equation.3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2815590"/>
              </p:ext>
            </p:extLst>
          </p:nvPr>
        </p:nvGraphicFramePr>
        <p:xfrm>
          <a:off x="643551" y="4429132"/>
          <a:ext cx="4952391" cy="1071570"/>
        </p:xfrm>
        <a:graphic>
          <a:graphicData uri="http://schemas.openxmlformats.org/presentationml/2006/ole">
            <p:oleObj spid="_x0000_s30755" name="Формула" r:id="rId4" imgW="21717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4DFA2-C99F-4E38-8906-EC83DFB2F43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l="12353" t="11772" r="10882" b="19868"/>
          <a:stretch>
            <a:fillRect/>
          </a:stretch>
        </p:blipFill>
        <p:spPr bwMode="auto">
          <a:xfrm>
            <a:off x="184227" y="0"/>
            <a:ext cx="96265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9601200" y="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BF0C9611-CA35-405A-B527-7FAE47D0767E}" type="slidenum">
              <a:rPr lang="ru-RU" sz="1600"/>
              <a:pPr algn="ctr" eaLnBrk="1" hangingPunct="1"/>
              <a:t>4</a:t>
            </a:fld>
            <a:endParaRPr lang="ru-RU" sz="16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Односторонняя разность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557338"/>
            <a:ext cx="8915400" cy="2303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smtClean="0"/>
              <a:t>Численное дифференцирование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(для дискретной функции):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 smtClean="0"/>
              <a:t>правосторонняя разность:</a:t>
            </a:r>
          </a:p>
          <a:p>
            <a:pPr lvl="1" eaLnBrk="1" hangingPunct="1">
              <a:lnSpc>
                <a:spcPct val="90000"/>
              </a:lnSpc>
            </a:pPr>
            <a:endParaRPr lang="ru-RU" dirty="0" smtClean="0"/>
          </a:p>
          <a:p>
            <a:pPr lvl="1" eaLnBrk="1" hangingPunct="1">
              <a:lnSpc>
                <a:spcPct val="90000"/>
              </a:lnSpc>
            </a:pPr>
            <a:endParaRPr lang="ru-RU" dirty="0" smtClean="0"/>
          </a:p>
          <a:p>
            <a:pPr lvl="1" eaLnBrk="1" hangingPunct="1">
              <a:lnSpc>
                <a:spcPct val="90000"/>
              </a:lnSpc>
            </a:pPr>
            <a:endParaRPr lang="ru-RU" dirty="0" smtClean="0"/>
          </a:p>
          <a:p>
            <a:pPr lvl="1" eaLnBrk="1" hangingPunct="1">
              <a:lnSpc>
                <a:spcPct val="90000"/>
              </a:lnSpc>
            </a:pPr>
            <a:r>
              <a:rPr lang="ru-RU" dirty="0" smtClean="0"/>
              <a:t>левосторонняя разность:</a:t>
            </a:r>
          </a:p>
        </p:txBody>
      </p:sp>
      <p:sp>
        <p:nvSpPr>
          <p:cNvPr id="28679" name="Rectangle 20"/>
          <p:cNvSpPr>
            <a:spLocks noChangeArrowheads="1"/>
          </p:cNvSpPr>
          <p:nvPr/>
        </p:nvSpPr>
        <p:spPr bwMode="auto">
          <a:xfrm>
            <a:off x="2228850" y="2743200"/>
            <a:ext cx="990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562583" y="6381750"/>
            <a:ext cx="215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</a:t>
            </a:r>
            <a:endParaRPr lang="ru-RU" sz="400" b="0">
              <a:latin typeface="Times New Roman" pitchFamily="18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313040" y="6400800"/>
            <a:ext cx="3024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5830320" y="3453319"/>
            <a:ext cx="2029114" cy="3095625"/>
          </a:xfrm>
          <a:custGeom>
            <a:avLst/>
            <a:gdLst>
              <a:gd name="T0" fmla="*/ 0 w 1406"/>
              <a:gd name="T1" fmla="*/ 1089 h 1089"/>
              <a:gd name="T2" fmla="*/ 91 w 1406"/>
              <a:gd name="T3" fmla="*/ 862 h 1089"/>
              <a:gd name="T4" fmla="*/ 272 w 1406"/>
              <a:gd name="T5" fmla="*/ 726 h 1089"/>
              <a:gd name="T6" fmla="*/ 589 w 1406"/>
              <a:gd name="T7" fmla="*/ 635 h 1089"/>
              <a:gd name="T8" fmla="*/ 952 w 1406"/>
              <a:gd name="T9" fmla="*/ 409 h 1089"/>
              <a:gd name="T10" fmla="*/ 1088 w 1406"/>
              <a:gd name="T11" fmla="*/ 91 h 1089"/>
              <a:gd name="T12" fmla="*/ 1406 w 1406"/>
              <a:gd name="T13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089">
                <a:moveTo>
                  <a:pt x="0" y="1089"/>
                </a:moveTo>
                <a:cubicBezTo>
                  <a:pt x="23" y="1005"/>
                  <a:pt x="46" y="922"/>
                  <a:pt x="91" y="862"/>
                </a:cubicBezTo>
                <a:cubicBezTo>
                  <a:pt x="136" y="802"/>
                  <a:pt x="189" y="764"/>
                  <a:pt x="272" y="726"/>
                </a:cubicBezTo>
                <a:cubicBezTo>
                  <a:pt x="355" y="688"/>
                  <a:pt x="476" y="688"/>
                  <a:pt x="589" y="635"/>
                </a:cubicBezTo>
                <a:cubicBezTo>
                  <a:pt x="702" y="582"/>
                  <a:pt x="869" y="500"/>
                  <a:pt x="952" y="409"/>
                </a:cubicBezTo>
                <a:cubicBezTo>
                  <a:pt x="1035" y="318"/>
                  <a:pt x="1012" y="159"/>
                  <a:pt x="1088" y="91"/>
                </a:cubicBezTo>
                <a:cubicBezTo>
                  <a:pt x="1164" y="23"/>
                  <a:pt x="1353" y="15"/>
                  <a:pt x="1406" y="0"/>
                </a:cubicBezTo>
              </a:path>
            </a:pathLst>
          </a:custGeom>
          <a:noFill/>
          <a:ln w="8255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6494321" y="53975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411771" y="4957763"/>
            <a:ext cx="3603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f</a:t>
            </a:r>
            <a:r>
              <a:rPr lang="ru-RU" b="0">
                <a:latin typeface="Times New Roman" pitchFamily="18" charset="0"/>
              </a:rPr>
              <a:t>(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</a:t>
            </a:r>
            <a:r>
              <a:rPr lang="ru-RU" b="0">
                <a:latin typeface="Times New Roman" pitchFamily="18" charset="0"/>
              </a:rPr>
              <a:t>)</a:t>
            </a:r>
            <a:endParaRPr lang="ru-RU" sz="800" b="0">
              <a:latin typeface="Times New Roman" pitchFamily="18" charset="0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6764196" y="5180013"/>
            <a:ext cx="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6835633" y="5103813"/>
            <a:ext cx="792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f</a:t>
            </a:r>
            <a:r>
              <a:rPr lang="ru-RU" b="0">
                <a:latin typeface="Times New Roman" pitchFamily="18" charset="0"/>
              </a:rPr>
              <a:t>(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i+1</a:t>
            </a:r>
            <a:r>
              <a:rPr lang="en-US" b="0">
                <a:latin typeface="Times New Roman" pitchFamily="18" charset="0"/>
              </a:rPr>
              <a:t>)</a:t>
            </a:r>
            <a:endParaRPr lang="ru-RU" sz="800" b="0">
              <a:latin typeface="Times New Roman" pitchFamily="18" charset="0"/>
            </a:endParaRP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6638783" y="5322888"/>
            <a:ext cx="0" cy="1077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6259371" y="6202363"/>
            <a:ext cx="10810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i-1 </a:t>
            </a:r>
            <a:r>
              <a:rPr lang="ru-RU" sz="800" b="0">
                <a:latin typeface="Times New Roman" pitchFamily="18" charset="0"/>
              </a:rPr>
              <a:t>            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i+1</a:t>
            </a:r>
            <a:endParaRPr lang="ru-RU" sz="400" b="0">
              <a:latin typeface="Times New Roman" pitchFamily="18" charset="0"/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6070458" y="5160963"/>
            <a:ext cx="431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f</a:t>
            </a:r>
            <a:r>
              <a:rPr lang="ru-RU" b="0">
                <a:latin typeface="Times New Roman" pitchFamily="18" charset="0"/>
              </a:rPr>
              <a:t>(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</a:t>
            </a:r>
            <a:r>
              <a:rPr lang="ru-RU" sz="800" b="0">
                <a:latin typeface="Times New Roman" pitchFamily="18" charset="0"/>
              </a:rPr>
              <a:t>-</a:t>
            </a:r>
            <a:r>
              <a:rPr lang="en-US" sz="800" b="0">
                <a:latin typeface="Times New Roman" pitchFamily="18" charset="0"/>
              </a:rPr>
              <a:t>1</a:t>
            </a:r>
            <a:r>
              <a:rPr lang="en-US" b="0">
                <a:latin typeface="Times New Roman" pitchFamily="18" charset="0"/>
              </a:rPr>
              <a:t>)</a:t>
            </a:r>
            <a:endParaRPr lang="ru-RU" sz="800" b="0">
              <a:latin typeface="Times New Roman" pitchFamily="18" charset="0"/>
            </a:endParaRPr>
          </a:p>
        </p:txBody>
      </p:sp>
      <p:graphicFrame>
        <p:nvGraphicFramePr>
          <p:cNvPr id="28787" name="Group 115"/>
          <p:cNvGraphicFramePr>
            <a:graphicFrameLocks noGrp="1"/>
          </p:cNvGraphicFramePr>
          <p:nvPr/>
        </p:nvGraphicFramePr>
        <p:xfrm>
          <a:off x="8266113" y="2708275"/>
          <a:ext cx="1295400" cy="23774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ru-RU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0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20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1904768"/>
              </p:ext>
            </p:extLst>
          </p:nvPr>
        </p:nvGraphicFramePr>
        <p:xfrm>
          <a:off x="3024174" y="4104175"/>
          <a:ext cx="3495797" cy="753585"/>
        </p:xfrm>
        <a:graphic>
          <a:graphicData uri="http://schemas.openxmlformats.org/presentationml/2006/ole">
            <p:oleObj spid="_x0000_s31808" name="Формула" r:id="rId3" imgW="2120900" imgH="457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1723940"/>
              </p:ext>
            </p:extLst>
          </p:nvPr>
        </p:nvGraphicFramePr>
        <p:xfrm>
          <a:off x="3788619" y="2571744"/>
          <a:ext cx="3624476" cy="785818"/>
        </p:xfrm>
        <a:graphic>
          <a:graphicData uri="http://schemas.openxmlformats.org/presentationml/2006/ole">
            <p:oleObj spid="_x0000_s31809" name="Формула" r:id="rId4" imgW="2171700" imgH="469900" progId="Equation.3">
              <p:embed/>
            </p:oleObj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06077601"/>
              </p:ext>
            </p:extLst>
          </p:nvPr>
        </p:nvGraphicFramePr>
        <p:xfrm>
          <a:off x="738158" y="4147370"/>
          <a:ext cx="1633897" cy="710390"/>
        </p:xfrm>
        <a:graphic>
          <a:graphicData uri="http://schemas.openxmlformats.org/presentationml/2006/ole">
            <p:oleObj spid="_x0000_s31810" name="Формула" r:id="rId5" imgW="1168400" imgH="508000" progId="Equation.3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03951352"/>
              </p:ext>
            </p:extLst>
          </p:nvPr>
        </p:nvGraphicFramePr>
        <p:xfrm>
          <a:off x="1280592" y="2630543"/>
          <a:ext cx="1672144" cy="727019"/>
        </p:xfrm>
        <a:graphic>
          <a:graphicData uri="http://schemas.openxmlformats.org/presentationml/2006/ole">
            <p:oleObj spid="_x0000_s31811" name="Формула" r:id="rId6" imgW="11684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493D28-7416-41FC-800B-4EAB70DE9B4D}" type="slidenum">
              <a:rPr lang="ru-RU" sz="1600"/>
              <a:pPr eaLnBrk="1" hangingPunct="1"/>
              <a:t>5</a:t>
            </a:fld>
            <a:endParaRPr lang="ru-RU" sz="16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Двусторонняя разность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0400" y="1524000"/>
            <a:ext cx="8915400" cy="2552700"/>
          </a:xfrm>
        </p:spPr>
        <p:txBody>
          <a:bodyPr/>
          <a:lstStyle/>
          <a:p>
            <a:pPr marL="457200" indent="-457200" eaLnBrk="1" hangingPunct="1"/>
            <a:r>
              <a:rPr lang="ru-RU" dirty="0" smtClean="0"/>
              <a:t>Более точное значение производной:</a:t>
            </a:r>
          </a:p>
          <a:p>
            <a:pPr marL="457200" indent="-457200" eaLnBrk="1" hangingPunct="1"/>
            <a:endParaRPr lang="ru-RU" dirty="0" smtClean="0"/>
          </a:p>
          <a:p>
            <a:pPr marL="457200" indent="-457200" eaLnBrk="1" hangingPunct="1"/>
            <a:endParaRPr lang="ru-RU" dirty="0" smtClean="0"/>
          </a:p>
          <a:p>
            <a:pPr marL="457200" indent="-457200" eaLnBrk="1" hangingPunct="1"/>
            <a:r>
              <a:rPr lang="ru-RU" dirty="0" smtClean="0"/>
              <a:t>Двусторонняя разность: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769100" y="6381750"/>
            <a:ext cx="215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</a:t>
            </a:r>
            <a:endParaRPr lang="ru-RU" sz="400" b="0">
              <a:latin typeface="Times New Roman" pitchFamily="18" charset="0"/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457825" y="6400800"/>
            <a:ext cx="3024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5994734" y="3448050"/>
            <a:ext cx="2232025" cy="3095625"/>
          </a:xfrm>
          <a:custGeom>
            <a:avLst/>
            <a:gdLst>
              <a:gd name="T0" fmla="*/ 0 w 1406"/>
              <a:gd name="T1" fmla="*/ 1089 h 1089"/>
              <a:gd name="T2" fmla="*/ 91 w 1406"/>
              <a:gd name="T3" fmla="*/ 862 h 1089"/>
              <a:gd name="T4" fmla="*/ 272 w 1406"/>
              <a:gd name="T5" fmla="*/ 726 h 1089"/>
              <a:gd name="T6" fmla="*/ 589 w 1406"/>
              <a:gd name="T7" fmla="*/ 635 h 1089"/>
              <a:gd name="T8" fmla="*/ 952 w 1406"/>
              <a:gd name="T9" fmla="*/ 409 h 1089"/>
              <a:gd name="T10" fmla="*/ 1088 w 1406"/>
              <a:gd name="T11" fmla="*/ 91 h 1089"/>
              <a:gd name="T12" fmla="*/ 1406 w 1406"/>
              <a:gd name="T13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089">
                <a:moveTo>
                  <a:pt x="0" y="1089"/>
                </a:moveTo>
                <a:cubicBezTo>
                  <a:pt x="23" y="1005"/>
                  <a:pt x="46" y="922"/>
                  <a:pt x="91" y="862"/>
                </a:cubicBezTo>
                <a:cubicBezTo>
                  <a:pt x="136" y="802"/>
                  <a:pt x="189" y="764"/>
                  <a:pt x="272" y="726"/>
                </a:cubicBezTo>
                <a:cubicBezTo>
                  <a:pt x="355" y="688"/>
                  <a:pt x="476" y="688"/>
                  <a:pt x="589" y="635"/>
                </a:cubicBezTo>
                <a:cubicBezTo>
                  <a:pt x="702" y="582"/>
                  <a:pt x="869" y="500"/>
                  <a:pt x="952" y="409"/>
                </a:cubicBezTo>
                <a:cubicBezTo>
                  <a:pt x="1035" y="318"/>
                  <a:pt x="1012" y="159"/>
                  <a:pt x="1088" y="91"/>
                </a:cubicBezTo>
                <a:cubicBezTo>
                  <a:pt x="1164" y="23"/>
                  <a:pt x="1353" y="15"/>
                  <a:pt x="1406" y="0"/>
                </a:cubicBezTo>
              </a:path>
            </a:pathLst>
          </a:custGeom>
          <a:noFill/>
          <a:ln w="8255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6700838" y="53975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618288" y="4957763"/>
            <a:ext cx="3603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f</a:t>
            </a:r>
            <a:r>
              <a:rPr lang="ru-RU" b="0">
                <a:latin typeface="Times New Roman" pitchFamily="18" charset="0"/>
              </a:rPr>
              <a:t>(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</a:t>
            </a:r>
            <a:r>
              <a:rPr lang="ru-RU" b="0">
                <a:latin typeface="Times New Roman" pitchFamily="18" charset="0"/>
              </a:rPr>
              <a:t>)</a:t>
            </a:r>
            <a:endParaRPr lang="ru-RU" sz="800" b="0">
              <a:latin typeface="Times New Roman" pitchFamily="18" charset="0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970713" y="5180013"/>
            <a:ext cx="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042150" y="5103813"/>
            <a:ext cx="792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f</a:t>
            </a:r>
            <a:r>
              <a:rPr lang="ru-RU" b="0">
                <a:latin typeface="Times New Roman" pitchFamily="18" charset="0"/>
              </a:rPr>
              <a:t>(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i+1</a:t>
            </a:r>
            <a:r>
              <a:rPr lang="en-US" b="0">
                <a:latin typeface="Times New Roman" pitchFamily="18" charset="0"/>
              </a:rPr>
              <a:t>)</a:t>
            </a:r>
            <a:endParaRPr lang="ru-RU" sz="800" b="0">
              <a:latin typeface="Times New Roman" pitchFamily="18" charset="0"/>
            </a:endParaRP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6845300" y="5322888"/>
            <a:ext cx="0" cy="1077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465888" y="6202363"/>
            <a:ext cx="10810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i-1 </a:t>
            </a:r>
            <a:r>
              <a:rPr lang="ru-RU" sz="800" b="0">
                <a:latin typeface="Times New Roman" pitchFamily="18" charset="0"/>
              </a:rPr>
              <a:t>            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i+1</a:t>
            </a:r>
            <a:endParaRPr lang="ru-RU" sz="400" b="0">
              <a:latin typeface="Times New Roman" pitchFamily="18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276975" y="5160963"/>
            <a:ext cx="431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latin typeface="Times New Roman" pitchFamily="18" charset="0"/>
              </a:rPr>
              <a:t>f</a:t>
            </a:r>
            <a:r>
              <a:rPr lang="ru-RU" b="0">
                <a:latin typeface="Times New Roman" pitchFamily="18" charset="0"/>
              </a:rPr>
              <a:t>(</a:t>
            </a:r>
            <a:r>
              <a:rPr lang="en-US" b="0" i="1">
                <a:latin typeface="Times New Roman" pitchFamily="18" charset="0"/>
              </a:rPr>
              <a:t>x</a:t>
            </a:r>
            <a:r>
              <a:rPr lang="en-US" sz="800" b="0">
                <a:latin typeface="Times New Roman" pitchFamily="18" charset="0"/>
              </a:rPr>
              <a:t>i</a:t>
            </a:r>
            <a:r>
              <a:rPr lang="ru-RU" sz="800" b="0">
                <a:latin typeface="Times New Roman" pitchFamily="18" charset="0"/>
              </a:rPr>
              <a:t>-</a:t>
            </a:r>
            <a:r>
              <a:rPr lang="en-US" sz="800" b="0">
                <a:latin typeface="Times New Roman" pitchFamily="18" charset="0"/>
              </a:rPr>
              <a:t>1</a:t>
            </a:r>
            <a:r>
              <a:rPr lang="en-US" b="0">
                <a:latin typeface="Times New Roman" pitchFamily="18" charset="0"/>
              </a:rPr>
              <a:t>)</a:t>
            </a:r>
            <a:endParaRPr lang="ru-RU" sz="800" b="0">
              <a:latin typeface="Times New Roman" pitchFamily="18" charset="0"/>
            </a:endParaRPr>
          </a:p>
        </p:txBody>
      </p:sp>
      <p:graphicFrame>
        <p:nvGraphicFramePr>
          <p:cNvPr id="12309" name="Group 21"/>
          <p:cNvGraphicFramePr>
            <a:graphicFrameLocks noGrp="1"/>
          </p:cNvGraphicFramePr>
          <p:nvPr/>
        </p:nvGraphicFramePr>
        <p:xfrm>
          <a:off x="8266113" y="2708275"/>
          <a:ext cx="1295400" cy="23774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0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20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90192571"/>
              </p:ext>
            </p:extLst>
          </p:nvPr>
        </p:nvGraphicFramePr>
        <p:xfrm>
          <a:off x="2113556" y="2000240"/>
          <a:ext cx="4339642" cy="796649"/>
        </p:xfrm>
        <a:graphic>
          <a:graphicData uri="http://schemas.openxmlformats.org/presentationml/2006/ole">
            <p:oleObj spid="_x0000_s32801" name="Формула" r:id="rId3" imgW="2628900" imgH="482600" progId="Equation.3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06077567"/>
              </p:ext>
            </p:extLst>
          </p:nvPr>
        </p:nvGraphicFramePr>
        <p:xfrm>
          <a:off x="2809860" y="3429000"/>
          <a:ext cx="2301138" cy="925199"/>
        </p:xfrm>
        <a:graphic>
          <a:graphicData uri="http://schemas.openxmlformats.org/presentationml/2006/ole">
            <p:oleObj spid="_x0000_s32802" name="Формула" r:id="rId4" imgW="1231366" imgH="495085" progId="Equation.3">
              <p:embed/>
            </p:oleObj>
          </a:graphicData>
        </a:graphic>
      </p:graphicFrame>
      <p:grpSp>
        <p:nvGrpSpPr>
          <p:cNvPr id="20" name="Canvas 75"/>
          <p:cNvGrpSpPr/>
          <p:nvPr/>
        </p:nvGrpSpPr>
        <p:grpSpPr>
          <a:xfrm>
            <a:off x="344488" y="4475480"/>
            <a:ext cx="2553970" cy="1844040"/>
            <a:chOff x="0" y="0"/>
            <a:chExt cx="2553970" cy="184404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2553970" cy="18440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" name="Freeform 21"/>
            <p:cNvSpPr/>
            <p:nvPr/>
          </p:nvSpPr>
          <p:spPr>
            <a:xfrm>
              <a:off x="101391" y="0"/>
              <a:ext cx="1809688" cy="1418757"/>
            </a:xfrm>
            <a:custGeom>
              <a:avLst/>
              <a:gdLst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69107 w 1924140"/>
                <a:gd name="connsiteY3" fmla="*/ 797392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76715 w 1924140"/>
                <a:gd name="connsiteY6" fmla="*/ 1092361 h 1265426"/>
                <a:gd name="connsiteX7" fmla="*/ 0 w 1924140"/>
                <a:gd name="connsiteY7" fmla="*/ 1265426 h 1265426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3485 w 1978701"/>
                <a:gd name="connsiteY3" fmla="*/ 876824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3485 w 1978701"/>
                <a:gd name="connsiteY3" fmla="*/ 876824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0 w 1978701"/>
                <a:gd name="connsiteY6" fmla="*/ 1337209 h 1337209"/>
                <a:gd name="connsiteX0" fmla="*/ 2035857 w 2035857"/>
                <a:gd name="connsiteY0" fmla="*/ 0 h 1200840"/>
                <a:gd name="connsiteX1" fmla="*/ 1786282 w 2035857"/>
                <a:gd name="connsiteY1" fmla="*/ 336136 h 1200840"/>
                <a:gd name="connsiteX2" fmla="*/ 1625937 w 2035857"/>
                <a:gd name="connsiteY2" fmla="*/ 591821 h 1200840"/>
                <a:gd name="connsiteX3" fmla="*/ 1535020 w 2035857"/>
                <a:gd name="connsiteY3" fmla="*/ 869940 h 1200840"/>
                <a:gd name="connsiteX4" fmla="*/ 1170904 w 2035857"/>
                <a:gd name="connsiteY4" fmla="*/ 947180 h 1200840"/>
                <a:gd name="connsiteX5" fmla="*/ 850214 w 2035857"/>
                <a:gd name="connsiteY5" fmla="*/ 1033853 h 1200840"/>
                <a:gd name="connsiteX6" fmla="*/ 0 w 2035857"/>
                <a:gd name="connsiteY6" fmla="*/ 1200840 h 1200840"/>
                <a:gd name="connsiteX0" fmla="*/ 1885895 w 1885895"/>
                <a:gd name="connsiteY0" fmla="*/ 0 h 1202728"/>
                <a:gd name="connsiteX1" fmla="*/ 1786282 w 1885895"/>
                <a:gd name="connsiteY1" fmla="*/ 338024 h 1202728"/>
                <a:gd name="connsiteX2" fmla="*/ 1625937 w 1885895"/>
                <a:gd name="connsiteY2" fmla="*/ 593709 h 1202728"/>
                <a:gd name="connsiteX3" fmla="*/ 1535020 w 1885895"/>
                <a:gd name="connsiteY3" fmla="*/ 871828 h 1202728"/>
                <a:gd name="connsiteX4" fmla="*/ 1170904 w 1885895"/>
                <a:gd name="connsiteY4" fmla="*/ 949068 h 1202728"/>
                <a:gd name="connsiteX5" fmla="*/ 850214 w 1885895"/>
                <a:gd name="connsiteY5" fmla="*/ 1035741 h 1202728"/>
                <a:gd name="connsiteX6" fmla="*/ 0 w 1885895"/>
                <a:gd name="connsiteY6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688" h="1418757">
                  <a:moveTo>
                    <a:pt x="1809688" y="0"/>
                  </a:moveTo>
                  <a:cubicBezTo>
                    <a:pt x="1755530" y="123690"/>
                    <a:pt x="1608209" y="448404"/>
                    <a:pt x="1549730" y="593709"/>
                  </a:cubicBezTo>
                  <a:cubicBezTo>
                    <a:pt x="1519471" y="716934"/>
                    <a:pt x="1489119" y="779122"/>
                    <a:pt x="1458813" y="871828"/>
                  </a:cubicBezTo>
                  <a:cubicBezTo>
                    <a:pt x="1382974" y="931054"/>
                    <a:pt x="1267235" y="917238"/>
                    <a:pt x="1094697" y="949068"/>
                  </a:cubicBezTo>
                  <a:lnTo>
                    <a:pt x="774007" y="1035741"/>
                  </a:lnTo>
                  <a:cubicBezTo>
                    <a:pt x="376338" y="1182571"/>
                    <a:pt x="264375" y="1208645"/>
                    <a:pt x="0" y="1418757"/>
                  </a:cubicBezTo>
                </a:path>
              </a:pathLst>
            </a:custGeom>
            <a:ln w="28575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70"/>
            <p:cNvSpPr txBox="1">
              <a:spLocks noChangeArrowheads="1"/>
            </p:cNvSpPr>
            <p:nvPr/>
          </p:nvSpPr>
          <p:spPr bwMode="auto">
            <a:xfrm>
              <a:off x="781144" y="605127"/>
              <a:ext cx="665586" cy="333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i-1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)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71"/>
            <p:cNvSpPr txBox="1">
              <a:spLocks noChangeArrowheads="1"/>
            </p:cNvSpPr>
            <p:nvPr/>
          </p:nvSpPr>
          <p:spPr bwMode="auto">
            <a:xfrm>
              <a:off x="1171280" y="201555"/>
              <a:ext cx="786257" cy="365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i+1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)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197"/>
            <p:cNvSpPr txBox="1">
              <a:spLocks noChangeArrowheads="1"/>
            </p:cNvSpPr>
            <p:nvPr/>
          </p:nvSpPr>
          <p:spPr bwMode="auto">
            <a:xfrm>
              <a:off x="1523887" y="779203"/>
              <a:ext cx="537105" cy="3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1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1400" baseline="-25000">
                  <a:effectLst/>
                  <a:latin typeface="Times New Roman"/>
                  <a:ea typeface="Times New Roman"/>
                </a:rPr>
                <a:t>i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)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125893" y="904113"/>
              <a:ext cx="90000" cy="900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01785" y="82242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24553" y="510032"/>
              <a:ext cx="90000" cy="900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741952" y="132696"/>
              <a:ext cx="1808246" cy="14352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304925" y="0"/>
              <a:ext cx="548795" cy="161012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70"/>
            <p:cNvSpPr txBox="1">
              <a:spLocks noChangeArrowheads="1"/>
            </p:cNvSpPr>
            <p:nvPr/>
          </p:nvSpPr>
          <p:spPr bwMode="auto">
            <a:xfrm>
              <a:off x="1366786" y="1227736"/>
              <a:ext cx="491478" cy="31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en-US" sz="1000" i="1">
                  <a:solidFill>
                    <a:srgbClr val="0000FF"/>
                  </a:solidFill>
                  <a:effectLst/>
                  <a:latin typeface="Times New Roman"/>
                  <a:ea typeface="Times New Roman"/>
                </a:rPr>
                <a:t>tg</a:t>
              </a:r>
              <a:r>
                <a:rPr lang="en-US" sz="1000" i="1">
                  <a:solidFill>
                    <a:srgbClr val="0000FF"/>
                  </a:solidFill>
                  <a:effectLst/>
                  <a:latin typeface="Times New Roman"/>
                  <a:ea typeface="Times New Roman"/>
                  <a:sym typeface="Symbol"/>
                </a:rPr>
                <a:t></a:t>
              </a:r>
              <a:r>
                <a:rPr lang="en-US" sz="1000" baseline="-25000">
                  <a:solidFill>
                    <a:srgbClr val="0000FF"/>
                  </a:solidFill>
                  <a:effectLst/>
                  <a:latin typeface="Times New Roman"/>
                  <a:ea typeface="Times New Roman"/>
                </a:rPr>
                <a:t>2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933546" y="1235254"/>
              <a:ext cx="493639" cy="331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en-US" sz="1000" i="1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tg</a:t>
              </a:r>
              <a:r>
                <a:rPr lang="en-US" sz="1000" i="1">
                  <a:solidFill>
                    <a:srgbClr val="FF0000"/>
                  </a:solidFill>
                  <a:effectLst/>
                  <a:latin typeface="Times New Roman"/>
                  <a:ea typeface="Times New Roman"/>
                  <a:sym typeface="Symbol"/>
                </a:rPr>
                <a:t></a:t>
              </a:r>
              <a:r>
                <a:rPr lang="en-US" sz="1000" baseline="-25000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1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51160" y="1467757"/>
              <a:ext cx="16860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>
              <a:off x="1192493" y="1323358"/>
              <a:ext cx="277216" cy="277216"/>
            </a:xfrm>
            <a:prstGeom prst="arc">
              <a:avLst>
                <a:gd name="adj1" fmla="val 17931327"/>
                <a:gd name="adj2" fmla="val 0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742016" y="1328159"/>
              <a:ext cx="276860" cy="276860"/>
            </a:xfrm>
            <a:prstGeom prst="arc">
              <a:avLst>
                <a:gd name="adj1" fmla="val 19316699"/>
                <a:gd name="adj2" fmla="val 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Графическое представление производной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0400" y="4086244"/>
                <a:ext cx="8915400" cy="2543155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ru-RU" dirty="0" smtClean="0"/>
                  <a:t>Односторонняя </a:t>
                </a:r>
                <a:r>
                  <a:rPr lang="ru-RU" dirty="0"/>
                  <a:t>разность </a:t>
                </a:r>
                <a:r>
                  <a:rPr lang="ru-RU" dirty="0" smtClean="0"/>
                  <a:t>		Двусторонняя разность</a:t>
                </a:r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ru-RU" dirty="0" smtClean="0"/>
                  <a:t> - точное </a:t>
                </a:r>
                <a:r>
                  <a:rPr lang="ru-RU" dirty="0"/>
                  <a:t>значение </a:t>
                </a:r>
                <a:r>
                  <a:rPr lang="ru-RU" dirty="0" smtClean="0"/>
                  <a:t>производной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(тангенс угла наклона касательной к функции в точке </a:t>
                </a:r>
                <a:r>
                  <a:rPr lang="ru-RU" i="1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ru-RU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tg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ru-RU" dirty="0" smtClean="0"/>
                  <a:t> - вычисленное значение производной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4086244"/>
                <a:ext cx="8915400" cy="2543155"/>
              </a:xfrm>
              <a:blipFill rotWithShape="1">
                <a:blip r:embed="rId2" cstate="print"/>
                <a:stretch>
                  <a:fillRect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183C3-785F-4AE5-AFD5-43458635D7C4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pSp>
        <p:nvGrpSpPr>
          <p:cNvPr id="5" name="Canvas 75"/>
          <p:cNvGrpSpPr>
            <a:grpSpLocks noChangeAspect="1"/>
          </p:cNvGrpSpPr>
          <p:nvPr/>
        </p:nvGrpSpPr>
        <p:grpSpPr>
          <a:xfrm>
            <a:off x="834013" y="1671052"/>
            <a:ext cx="3830955" cy="2766060"/>
            <a:chOff x="0" y="0"/>
            <a:chExt cx="2553970" cy="18440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553970" cy="18440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Freeform 6"/>
            <p:cNvSpPr/>
            <p:nvPr/>
          </p:nvSpPr>
          <p:spPr>
            <a:xfrm>
              <a:off x="101391" y="0"/>
              <a:ext cx="1809688" cy="1418757"/>
            </a:xfrm>
            <a:custGeom>
              <a:avLst/>
              <a:gdLst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69107 w 1924140"/>
                <a:gd name="connsiteY3" fmla="*/ 797392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76715 w 1924140"/>
                <a:gd name="connsiteY6" fmla="*/ 1092361 h 1265426"/>
                <a:gd name="connsiteX7" fmla="*/ 0 w 1924140"/>
                <a:gd name="connsiteY7" fmla="*/ 1265426 h 1265426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3485 w 1978701"/>
                <a:gd name="connsiteY3" fmla="*/ 876824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3485 w 1978701"/>
                <a:gd name="connsiteY3" fmla="*/ 876824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0 w 1978701"/>
                <a:gd name="connsiteY6" fmla="*/ 1337209 h 1337209"/>
                <a:gd name="connsiteX0" fmla="*/ 2035857 w 2035857"/>
                <a:gd name="connsiteY0" fmla="*/ 0 h 1200840"/>
                <a:gd name="connsiteX1" fmla="*/ 1786282 w 2035857"/>
                <a:gd name="connsiteY1" fmla="*/ 336136 h 1200840"/>
                <a:gd name="connsiteX2" fmla="*/ 1625937 w 2035857"/>
                <a:gd name="connsiteY2" fmla="*/ 591821 h 1200840"/>
                <a:gd name="connsiteX3" fmla="*/ 1535020 w 2035857"/>
                <a:gd name="connsiteY3" fmla="*/ 869940 h 1200840"/>
                <a:gd name="connsiteX4" fmla="*/ 1170904 w 2035857"/>
                <a:gd name="connsiteY4" fmla="*/ 947180 h 1200840"/>
                <a:gd name="connsiteX5" fmla="*/ 850214 w 2035857"/>
                <a:gd name="connsiteY5" fmla="*/ 1033853 h 1200840"/>
                <a:gd name="connsiteX6" fmla="*/ 0 w 2035857"/>
                <a:gd name="connsiteY6" fmla="*/ 1200840 h 1200840"/>
                <a:gd name="connsiteX0" fmla="*/ 1885895 w 1885895"/>
                <a:gd name="connsiteY0" fmla="*/ 0 h 1202728"/>
                <a:gd name="connsiteX1" fmla="*/ 1786282 w 1885895"/>
                <a:gd name="connsiteY1" fmla="*/ 338024 h 1202728"/>
                <a:gd name="connsiteX2" fmla="*/ 1625937 w 1885895"/>
                <a:gd name="connsiteY2" fmla="*/ 593709 h 1202728"/>
                <a:gd name="connsiteX3" fmla="*/ 1535020 w 1885895"/>
                <a:gd name="connsiteY3" fmla="*/ 871828 h 1202728"/>
                <a:gd name="connsiteX4" fmla="*/ 1170904 w 1885895"/>
                <a:gd name="connsiteY4" fmla="*/ 949068 h 1202728"/>
                <a:gd name="connsiteX5" fmla="*/ 850214 w 1885895"/>
                <a:gd name="connsiteY5" fmla="*/ 1035741 h 1202728"/>
                <a:gd name="connsiteX6" fmla="*/ 0 w 1885895"/>
                <a:gd name="connsiteY6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688" h="1418757">
                  <a:moveTo>
                    <a:pt x="1809688" y="0"/>
                  </a:moveTo>
                  <a:cubicBezTo>
                    <a:pt x="1755530" y="123690"/>
                    <a:pt x="1608209" y="448404"/>
                    <a:pt x="1549730" y="593709"/>
                  </a:cubicBezTo>
                  <a:cubicBezTo>
                    <a:pt x="1519471" y="716934"/>
                    <a:pt x="1489119" y="779122"/>
                    <a:pt x="1458813" y="871828"/>
                  </a:cubicBezTo>
                  <a:cubicBezTo>
                    <a:pt x="1382974" y="931054"/>
                    <a:pt x="1267235" y="917238"/>
                    <a:pt x="1094697" y="949068"/>
                  </a:cubicBezTo>
                  <a:lnTo>
                    <a:pt x="774007" y="1035741"/>
                  </a:lnTo>
                  <a:cubicBezTo>
                    <a:pt x="376338" y="1182571"/>
                    <a:pt x="264375" y="1208645"/>
                    <a:pt x="0" y="1418757"/>
                  </a:cubicBezTo>
                </a:path>
              </a:pathLst>
            </a:custGeom>
            <a:ln w="28575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8" name="Text Box 70"/>
            <p:cNvSpPr txBox="1">
              <a:spLocks noChangeArrowheads="1"/>
            </p:cNvSpPr>
            <p:nvPr/>
          </p:nvSpPr>
          <p:spPr bwMode="auto">
            <a:xfrm>
              <a:off x="781144" y="605127"/>
              <a:ext cx="665586" cy="333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2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2400" baseline="-25000">
                  <a:effectLst/>
                  <a:latin typeface="Times New Roman"/>
                  <a:ea typeface="Times New Roman"/>
                </a:rPr>
                <a:t>i-1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)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Text Box 71"/>
            <p:cNvSpPr txBox="1">
              <a:spLocks noChangeArrowheads="1"/>
            </p:cNvSpPr>
            <p:nvPr/>
          </p:nvSpPr>
          <p:spPr bwMode="auto">
            <a:xfrm>
              <a:off x="1171280" y="201555"/>
              <a:ext cx="786257" cy="365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2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2400" baseline="-25000">
                  <a:effectLst/>
                  <a:latin typeface="Times New Roman"/>
                  <a:ea typeface="Times New Roman"/>
                </a:rPr>
                <a:t>i+1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)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Text Box 197"/>
            <p:cNvSpPr txBox="1">
              <a:spLocks noChangeArrowheads="1"/>
            </p:cNvSpPr>
            <p:nvPr/>
          </p:nvSpPr>
          <p:spPr bwMode="auto">
            <a:xfrm>
              <a:off x="1523887" y="779203"/>
              <a:ext cx="537105" cy="3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2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2400" baseline="-25000">
                  <a:effectLst/>
                  <a:latin typeface="Times New Roman"/>
                  <a:ea typeface="Times New Roman"/>
                </a:rPr>
                <a:t>i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)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25893" y="904113"/>
              <a:ext cx="90000" cy="900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2" name="Oval 11"/>
            <p:cNvSpPr/>
            <p:nvPr/>
          </p:nvSpPr>
          <p:spPr>
            <a:xfrm>
              <a:off x="1501785" y="82242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>
              <a:off x="1624553" y="510032"/>
              <a:ext cx="90000" cy="900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741952" y="132696"/>
              <a:ext cx="1808246" cy="14352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304925" y="0"/>
              <a:ext cx="548795" cy="161012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>
              <a:off x="1366786" y="1227736"/>
              <a:ext cx="491478" cy="31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en-US" sz="1600" i="1">
                  <a:solidFill>
                    <a:srgbClr val="0000FF"/>
                  </a:solidFill>
                  <a:effectLst/>
                  <a:latin typeface="Times New Roman"/>
                  <a:ea typeface="Times New Roman"/>
                </a:rPr>
                <a:t>tg</a:t>
              </a:r>
              <a:r>
                <a:rPr lang="en-US" sz="1600" i="1">
                  <a:solidFill>
                    <a:srgbClr val="0000FF"/>
                  </a:solidFill>
                  <a:effectLst/>
                  <a:latin typeface="Times New Roman"/>
                  <a:ea typeface="Times New Roman"/>
                  <a:sym typeface="Symbol"/>
                </a:rPr>
                <a:t></a:t>
              </a:r>
              <a:r>
                <a:rPr lang="en-US" sz="1600" baseline="-25000">
                  <a:solidFill>
                    <a:srgbClr val="0000FF"/>
                  </a:solidFill>
                  <a:effectLst/>
                  <a:latin typeface="Times New Roman"/>
                  <a:ea typeface="Times New Roman"/>
                </a:rPr>
                <a:t>2</a:t>
              </a:r>
              <a:endParaRPr lang="en-US" sz="28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70"/>
            <p:cNvSpPr txBox="1">
              <a:spLocks noChangeArrowheads="1"/>
            </p:cNvSpPr>
            <p:nvPr/>
          </p:nvSpPr>
          <p:spPr bwMode="auto">
            <a:xfrm>
              <a:off x="933546" y="1235254"/>
              <a:ext cx="493639" cy="331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en-US" sz="1600" i="1" dirty="0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tg</a:t>
              </a:r>
              <a:r>
                <a:rPr lang="en-US" sz="1600" i="1" dirty="0">
                  <a:solidFill>
                    <a:srgbClr val="FF0000"/>
                  </a:solidFill>
                  <a:effectLst/>
                  <a:latin typeface="Times New Roman"/>
                  <a:ea typeface="Times New Roman"/>
                  <a:sym typeface="Symbol"/>
                </a:rPr>
                <a:t></a:t>
              </a:r>
              <a:r>
                <a:rPr lang="en-US" sz="1600" baseline="-25000" dirty="0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1</a:t>
              </a:r>
              <a:endParaRPr lang="en-US" sz="28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51160" y="1467757"/>
              <a:ext cx="16860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>
              <a:off x="1192493" y="1323358"/>
              <a:ext cx="277216" cy="277216"/>
            </a:xfrm>
            <a:prstGeom prst="arc">
              <a:avLst>
                <a:gd name="adj1" fmla="val 17931327"/>
                <a:gd name="adj2" fmla="val 0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20" name="Arc 19"/>
            <p:cNvSpPr/>
            <p:nvPr/>
          </p:nvSpPr>
          <p:spPr>
            <a:xfrm>
              <a:off x="742016" y="1328159"/>
              <a:ext cx="276860" cy="276860"/>
            </a:xfrm>
            <a:prstGeom prst="arc">
              <a:avLst>
                <a:gd name="adj1" fmla="val 19316699"/>
                <a:gd name="adj2" fmla="val 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/>
                  <a:ea typeface="Times New Roman"/>
                </a:rPr>
                <a:t> </a:t>
              </a:r>
              <a:endParaRPr lang="en-US" sz="24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21" name="Canvas 75"/>
          <p:cNvGrpSpPr>
            <a:grpSpLocks noChangeAspect="1"/>
          </p:cNvGrpSpPr>
          <p:nvPr/>
        </p:nvGrpSpPr>
        <p:grpSpPr>
          <a:xfrm>
            <a:off x="5169024" y="1700808"/>
            <a:ext cx="3830955" cy="2837498"/>
            <a:chOff x="0" y="0"/>
            <a:chExt cx="2553970" cy="1891665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2553970" cy="189166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Freeform 22"/>
            <p:cNvSpPr/>
            <p:nvPr/>
          </p:nvSpPr>
          <p:spPr>
            <a:xfrm>
              <a:off x="101391" y="0"/>
              <a:ext cx="1809688" cy="1418757"/>
            </a:xfrm>
            <a:custGeom>
              <a:avLst/>
              <a:gdLst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69107 w 1924140"/>
                <a:gd name="connsiteY3" fmla="*/ 797392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317471 w 1924140"/>
                <a:gd name="connsiteY4" fmla="*/ 864877 h 1265426"/>
                <a:gd name="connsiteX5" fmla="*/ 1113748 w 1924140"/>
                <a:gd name="connsiteY5" fmla="*/ 875397 h 1265426"/>
                <a:gd name="connsiteX6" fmla="*/ 793058 w 1924140"/>
                <a:gd name="connsiteY6" fmla="*/ 962070 h 1265426"/>
                <a:gd name="connsiteX7" fmla="*/ 489702 w 1924140"/>
                <a:gd name="connsiteY7" fmla="*/ 1092080 h 1265426"/>
                <a:gd name="connsiteX8" fmla="*/ 0 w 1924140"/>
                <a:gd name="connsiteY8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89702 w 1924140"/>
                <a:gd name="connsiteY6" fmla="*/ 1092080 h 1265426"/>
                <a:gd name="connsiteX7" fmla="*/ 0 w 1924140"/>
                <a:gd name="connsiteY7" fmla="*/ 1265426 h 1265426"/>
                <a:gd name="connsiteX0" fmla="*/ 1924140 w 1924140"/>
                <a:gd name="connsiteY0" fmla="*/ 0 h 1265426"/>
                <a:gd name="connsiteX1" fmla="*/ 1729126 w 1924140"/>
                <a:gd name="connsiteY1" fmla="*/ 264353 h 1265426"/>
                <a:gd name="connsiteX2" fmla="*/ 1568781 w 1924140"/>
                <a:gd name="connsiteY2" fmla="*/ 520038 h 1265426"/>
                <a:gd name="connsiteX3" fmla="*/ 1473485 w 1924140"/>
                <a:gd name="connsiteY3" fmla="*/ 805041 h 1265426"/>
                <a:gd name="connsiteX4" fmla="*/ 1113748 w 1924140"/>
                <a:gd name="connsiteY4" fmla="*/ 875397 h 1265426"/>
                <a:gd name="connsiteX5" fmla="*/ 793058 w 1924140"/>
                <a:gd name="connsiteY5" fmla="*/ 962070 h 1265426"/>
                <a:gd name="connsiteX6" fmla="*/ 476715 w 1924140"/>
                <a:gd name="connsiteY6" fmla="*/ 1092361 h 1265426"/>
                <a:gd name="connsiteX7" fmla="*/ 0 w 1924140"/>
                <a:gd name="connsiteY7" fmla="*/ 1265426 h 1265426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3485 w 1978701"/>
                <a:gd name="connsiteY3" fmla="*/ 876824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3485 w 1978701"/>
                <a:gd name="connsiteY3" fmla="*/ 876824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476715 w 1978701"/>
                <a:gd name="connsiteY6" fmla="*/ 1164144 h 1337209"/>
                <a:gd name="connsiteX7" fmla="*/ 0 w 1978701"/>
                <a:gd name="connsiteY7" fmla="*/ 1337209 h 1337209"/>
                <a:gd name="connsiteX0" fmla="*/ 1978701 w 1978701"/>
                <a:gd name="connsiteY0" fmla="*/ 0 h 1337209"/>
                <a:gd name="connsiteX1" fmla="*/ 1729126 w 1978701"/>
                <a:gd name="connsiteY1" fmla="*/ 336136 h 1337209"/>
                <a:gd name="connsiteX2" fmla="*/ 1568781 w 1978701"/>
                <a:gd name="connsiteY2" fmla="*/ 591821 h 1337209"/>
                <a:gd name="connsiteX3" fmla="*/ 1477864 w 1978701"/>
                <a:gd name="connsiteY3" fmla="*/ 869940 h 1337209"/>
                <a:gd name="connsiteX4" fmla="*/ 1113748 w 1978701"/>
                <a:gd name="connsiteY4" fmla="*/ 947180 h 1337209"/>
                <a:gd name="connsiteX5" fmla="*/ 793058 w 1978701"/>
                <a:gd name="connsiteY5" fmla="*/ 1033853 h 1337209"/>
                <a:gd name="connsiteX6" fmla="*/ 0 w 1978701"/>
                <a:gd name="connsiteY6" fmla="*/ 1337209 h 1337209"/>
                <a:gd name="connsiteX0" fmla="*/ 2035857 w 2035857"/>
                <a:gd name="connsiteY0" fmla="*/ 0 h 1200840"/>
                <a:gd name="connsiteX1" fmla="*/ 1786282 w 2035857"/>
                <a:gd name="connsiteY1" fmla="*/ 336136 h 1200840"/>
                <a:gd name="connsiteX2" fmla="*/ 1625937 w 2035857"/>
                <a:gd name="connsiteY2" fmla="*/ 591821 h 1200840"/>
                <a:gd name="connsiteX3" fmla="*/ 1535020 w 2035857"/>
                <a:gd name="connsiteY3" fmla="*/ 869940 h 1200840"/>
                <a:gd name="connsiteX4" fmla="*/ 1170904 w 2035857"/>
                <a:gd name="connsiteY4" fmla="*/ 947180 h 1200840"/>
                <a:gd name="connsiteX5" fmla="*/ 850214 w 2035857"/>
                <a:gd name="connsiteY5" fmla="*/ 1033853 h 1200840"/>
                <a:gd name="connsiteX6" fmla="*/ 0 w 2035857"/>
                <a:gd name="connsiteY6" fmla="*/ 1200840 h 1200840"/>
                <a:gd name="connsiteX0" fmla="*/ 1885895 w 1885895"/>
                <a:gd name="connsiteY0" fmla="*/ 0 h 1202728"/>
                <a:gd name="connsiteX1" fmla="*/ 1786282 w 1885895"/>
                <a:gd name="connsiteY1" fmla="*/ 338024 h 1202728"/>
                <a:gd name="connsiteX2" fmla="*/ 1625937 w 1885895"/>
                <a:gd name="connsiteY2" fmla="*/ 593709 h 1202728"/>
                <a:gd name="connsiteX3" fmla="*/ 1535020 w 1885895"/>
                <a:gd name="connsiteY3" fmla="*/ 871828 h 1202728"/>
                <a:gd name="connsiteX4" fmla="*/ 1170904 w 1885895"/>
                <a:gd name="connsiteY4" fmla="*/ 949068 h 1202728"/>
                <a:gd name="connsiteX5" fmla="*/ 850214 w 1885895"/>
                <a:gd name="connsiteY5" fmla="*/ 1035741 h 1202728"/>
                <a:gd name="connsiteX6" fmla="*/ 0 w 1885895"/>
                <a:gd name="connsiteY6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85895 w 1885895"/>
                <a:gd name="connsiteY0" fmla="*/ 0 h 1202728"/>
                <a:gd name="connsiteX1" fmla="*/ 1625937 w 1885895"/>
                <a:gd name="connsiteY1" fmla="*/ 593709 h 1202728"/>
                <a:gd name="connsiteX2" fmla="*/ 1535020 w 1885895"/>
                <a:gd name="connsiteY2" fmla="*/ 871828 h 1202728"/>
                <a:gd name="connsiteX3" fmla="*/ 1170904 w 1885895"/>
                <a:gd name="connsiteY3" fmla="*/ 949068 h 1202728"/>
                <a:gd name="connsiteX4" fmla="*/ 850214 w 1885895"/>
                <a:gd name="connsiteY4" fmla="*/ 1035741 h 1202728"/>
                <a:gd name="connsiteX5" fmla="*/ 0 w 1885895"/>
                <a:gd name="connsiteY5" fmla="*/ 1202728 h 1202728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  <a:gd name="connsiteX0" fmla="*/ 1809688 w 1809688"/>
                <a:gd name="connsiteY0" fmla="*/ 0 h 1418757"/>
                <a:gd name="connsiteX1" fmla="*/ 1549730 w 1809688"/>
                <a:gd name="connsiteY1" fmla="*/ 593709 h 1418757"/>
                <a:gd name="connsiteX2" fmla="*/ 1458813 w 1809688"/>
                <a:gd name="connsiteY2" fmla="*/ 871828 h 1418757"/>
                <a:gd name="connsiteX3" fmla="*/ 1094697 w 1809688"/>
                <a:gd name="connsiteY3" fmla="*/ 949068 h 1418757"/>
                <a:gd name="connsiteX4" fmla="*/ 774007 w 1809688"/>
                <a:gd name="connsiteY4" fmla="*/ 1035741 h 1418757"/>
                <a:gd name="connsiteX5" fmla="*/ 0 w 1809688"/>
                <a:gd name="connsiteY5" fmla="*/ 1418757 h 141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688" h="1418757">
                  <a:moveTo>
                    <a:pt x="1809688" y="0"/>
                  </a:moveTo>
                  <a:cubicBezTo>
                    <a:pt x="1755530" y="123690"/>
                    <a:pt x="1608209" y="448404"/>
                    <a:pt x="1549730" y="593709"/>
                  </a:cubicBezTo>
                  <a:cubicBezTo>
                    <a:pt x="1519471" y="716934"/>
                    <a:pt x="1489119" y="779122"/>
                    <a:pt x="1458813" y="871828"/>
                  </a:cubicBezTo>
                  <a:cubicBezTo>
                    <a:pt x="1382974" y="931054"/>
                    <a:pt x="1267235" y="917238"/>
                    <a:pt x="1094697" y="949068"/>
                  </a:cubicBezTo>
                  <a:lnTo>
                    <a:pt x="774007" y="1035741"/>
                  </a:lnTo>
                  <a:cubicBezTo>
                    <a:pt x="376338" y="1182571"/>
                    <a:pt x="264375" y="1208645"/>
                    <a:pt x="0" y="1418757"/>
                  </a:cubicBezTo>
                </a:path>
              </a:pathLst>
            </a:custGeom>
            <a:ln w="28575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781144" y="605127"/>
              <a:ext cx="665586" cy="333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2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2400" baseline="-25000">
                  <a:effectLst/>
                  <a:latin typeface="Times New Roman"/>
                  <a:ea typeface="Times New Roman"/>
                </a:rPr>
                <a:t>i-1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)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71"/>
            <p:cNvSpPr txBox="1">
              <a:spLocks noChangeArrowheads="1"/>
            </p:cNvSpPr>
            <p:nvPr/>
          </p:nvSpPr>
          <p:spPr bwMode="auto">
            <a:xfrm>
              <a:off x="1171280" y="201555"/>
              <a:ext cx="786257" cy="365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2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2400" baseline="-25000">
                  <a:effectLst/>
                  <a:latin typeface="Times New Roman"/>
                  <a:ea typeface="Times New Roman"/>
                </a:rPr>
                <a:t>i+1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)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197"/>
            <p:cNvSpPr txBox="1">
              <a:spLocks noChangeArrowheads="1"/>
            </p:cNvSpPr>
            <p:nvPr/>
          </p:nvSpPr>
          <p:spPr bwMode="auto">
            <a:xfrm>
              <a:off x="1523887" y="779203"/>
              <a:ext cx="537105" cy="3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 i="1">
                  <a:effectLst/>
                  <a:latin typeface="Times New Roman"/>
                  <a:ea typeface="Times New Roman"/>
                </a:rPr>
                <a:t>f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(</a:t>
              </a:r>
              <a:r>
                <a:rPr lang="ru-RU" sz="2400" i="1">
                  <a:effectLst/>
                  <a:latin typeface="Times New Roman"/>
                  <a:ea typeface="Times New Roman"/>
                </a:rPr>
                <a:t>x</a:t>
              </a:r>
              <a:r>
                <a:rPr lang="ru-RU" sz="2400" baseline="-25000">
                  <a:effectLst/>
                  <a:latin typeface="Times New Roman"/>
                  <a:ea typeface="Times New Roman"/>
                </a:rPr>
                <a:t>i</a:t>
              </a:r>
              <a:r>
                <a:rPr lang="ru-RU" sz="2400">
                  <a:effectLst/>
                  <a:latin typeface="Times New Roman"/>
                  <a:ea typeface="Times New Roman"/>
                </a:rPr>
                <a:t>)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777871" y="132696"/>
              <a:ext cx="1768479" cy="14040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600097" y="1189636"/>
              <a:ext cx="491478" cy="31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en-US" sz="1600" i="1" dirty="0">
                  <a:solidFill>
                    <a:srgbClr val="0000FF"/>
                  </a:solidFill>
                  <a:effectLst/>
                  <a:latin typeface="Times New Roman"/>
                  <a:ea typeface="Times New Roman"/>
                </a:rPr>
                <a:t>tg</a:t>
              </a:r>
              <a:r>
                <a:rPr lang="en-US" sz="1600" i="1" dirty="0">
                  <a:solidFill>
                    <a:srgbClr val="0000FF"/>
                  </a:solidFill>
                  <a:effectLst/>
                  <a:latin typeface="Times New Roman"/>
                  <a:ea typeface="Times New Roman"/>
                  <a:sym typeface="Symbol"/>
                </a:rPr>
                <a:t></a:t>
              </a:r>
              <a:r>
                <a:rPr lang="en-US" sz="1600" baseline="-25000" dirty="0">
                  <a:solidFill>
                    <a:srgbClr val="0000FF"/>
                  </a:solidFill>
                  <a:effectLst/>
                  <a:latin typeface="Times New Roman"/>
                  <a:ea typeface="Times New Roman"/>
                </a:rPr>
                <a:t>2</a:t>
              </a:r>
              <a:endParaRPr lang="en-US" sz="28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70"/>
            <p:cNvSpPr txBox="1">
              <a:spLocks noChangeArrowheads="1"/>
            </p:cNvSpPr>
            <p:nvPr/>
          </p:nvSpPr>
          <p:spPr bwMode="auto">
            <a:xfrm>
              <a:off x="952596" y="1216204"/>
              <a:ext cx="493639" cy="331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19448" tIns="59724" rIns="119448" bIns="59724" anchor="t" anchorCtr="0" upright="1">
              <a:noAutofit/>
            </a:bodyPr>
            <a:lstStyle/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en-US" sz="1600" i="1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tg</a:t>
              </a:r>
              <a:r>
                <a:rPr lang="en-US" sz="1600" i="1">
                  <a:solidFill>
                    <a:srgbClr val="FF0000"/>
                  </a:solidFill>
                  <a:effectLst/>
                  <a:latin typeface="Times New Roman"/>
                  <a:ea typeface="Times New Roman"/>
                  <a:sym typeface="Symbol"/>
                </a:rPr>
                <a:t></a:t>
              </a:r>
              <a:r>
                <a:rPr lang="en-US" sz="1600" baseline="-25000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1</a:t>
              </a:r>
              <a:endParaRPr lang="en-US" sz="28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70210" y="1448707"/>
              <a:ext cx="16860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420938" y="1304308"/>
              <a:ext cx="277216" cy="277216"/>
            </a:xfrm>
            <a:prstGeom prst="arc">
              <a:avLst>
                <a:gd name="adj1" fmla="val 19316699"/>
                <a:gd name="adj2" fmla="val 0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32" name="Arc 31"/>
            <p:cNvSpPr/>
            <p:nvPr/>
          </p:nvSpPr>
          <p:spPr>
            <a:xfrm>
              <a:off x="761066" y="1309109"/>
              <a:ext cx="276860" cy="276860"/>
            </a:xfrm>
            <a:prstGeom prst="arc">
              <a:avLst>
                <a:gd name="adj1" fmla="val 19316699"/>
                <a:gd name="adj2" fmla="val 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132500" y="915642"/>
              <a:ext cx="89535" cy="89535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520485" y="834362"/>
              <a:ext cx="89535" cy="895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630975" y="515592"/>
              <a:ext cx="89535" cy="89535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448" tIns="59724" rIns="119448" bIns="597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ru-RU" sz="2400">
                  <a:effectLst/>
                  <a:latin typeface="Times New Roman"/>
                  <a:ea typeface="Times New Roman"/>
                </a:rPr>
                <a:t> </a:t>
              </a:r>
              <a:endParaRPr lang="en-US" sz="2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451073" y="0"/>
              <a:ext cx="1923001" cy="1527177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5021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183C3-785F-4AE5-AFD5-43458635D7C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 l="14516" t="20565" r="14838" b="32257"/>
          <a:stretch>
            <a:fillRect/>
          </a:stretch>
        </p:blipFill>
        <p:spPr bwMode="auto">
          <a:xfrm>
            <a:off x="0" y="71438"/>
            <a:ext cx="990600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21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183C3-785F-4AE5-AFD5-43458635D7C4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 l="14648" t="42958" r="14366" b="25352"/>
          <a:stretch>
            <a:fillRect/>
          </a:stretch>
        </p:blipFill>
        <p:spPr bwMode="auto">
          <a:xfrm>
            <a:off x="95216" y="71414"/>
            <a:ext cx="98012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021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FB8235-9FCE-41DA-A15F-9CABB32BD84D}" type="slidenum">
              <a:rPr lang="ru-RU" sz="1600"/>
              <a:pPr eaLnBrk="1" hangingPunct="1"/>
              <a:t>9</a:t>
            </a:fld>
            <a:endParaRPr lang="ru-RU" sz="16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Частное дифференцирование функции от многих переменных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ru-RU" smtClean="0"/>
              <a:t>Все аргументы функции становятся константами, кроме аргумента по которому проводится дифференцирование</a:t>
            </a:r>
          </a:p>
          <a:p>
            <a:pPr marL="457200" indent="-457200" eaLnBrk="1" hangingPunct="1"/>
            <a:endParaRPr lang="ru-RU" smtClean="0"/>
          </a:p>
          <a:p>
            <a:pPr marL="457200" indent="-457200" eaLnBrk="1" hangingPunct="1"/>
            <a:r>
              <a:rPr lang="ru-RU" smtClean="0"/>
              <a:t>Требуемый порядок производной получается путем последовательного вычисления производных, вплоть до требуемого порядка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7710218"/>
              </p:ext>
            </p:extLst>
          </p:nvPr>
        </p:nvGraphicFramePr>
        <p:xfrm>
          <a:off x="1432112" y="4149080"/>
          <a:ext cx="6619323" cy="1208746"/>
        </p:xfrm>
        <a:graphic>
          <a:graphicData uri="http://schemas.openxmlformats.org/presentationml/2006/ole">
            <p:oleObj spid="_x0000_s34833" name="Формула" r:id="rId3" imgW="2921000" imgH="533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s_basic_optics">
  <a:themeElements>
    <a:clrScheme name="">
      <a:dk1>
        <a:srgbClr val="40458C"/>
      </a:dk1>
      <a:lt1>
        <a:srgbClr val="FFFFFF"/>
      </a:lt1>
      <a:dk2>
        <a:srgbClr val="0033CC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lectures_basic_opt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_basic_optics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_basic_optics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_basic_optics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_basic_optics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_basic_optics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_basic_optics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_basic_optics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_basic_optics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lectures_basic_optics</Template>
  <TotalTime>2844</TotalTime>
  <Words>301</Words>
  <Application>Microsoft Office PowerPoint</Application>
  <PresentationFormat>Лист A4 (210x297 мм)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lectures_basic_optics</vt:lpstr>
      <vt:lpstr>Формула</vt:lpstr>
      <vt:lpstr>Слайд 1</vt:lpstr>
      <vt:lpstr>Односторонняя разность</vt:lpstr>
      <vt:lpstr>Слайд 3</vt:lpstr>
      <vt:lpstr>Односторонняя разность</vt:lpstr>
      <vt:lpstr>Двусторонняя разность</vt:lpstr>
      <vt:lpstr>Графическое представление производной</vt:lpstr>
      <vt:lpstr>Слайд 7</vt:lpstr>
      <vt:lpstr>Слайд 8</vt:lpstr>
      <vt:lpstr>Частное дифференцирование функции от многих переменных</vt:lpstr>
      <vt:lpstr>Производная высоких порядков</vt:lpstr>
      <vt:lpstr>Слайд 11</vt:lpstr>
      <vt:lpstr>Слайд 12</vt:lpstr>
      <vt:lpstr>Слайд 13</vt:lpstr>
      <vt:lpstr>Слайд 14</vt:lpstr>
      <vt:lpstr>Слайд 15</vt:lpstr>
    </vt:vector>
  </TitlesOfParts>
  <Company>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Tatjana Ivanova</dc:creator>
  <cp:lastModifiedBy>User</cp:lastModifiedBy>
  <cp:revision>59</cp:revision>
  <cp:lastPrinted>1601-01-01T00:00:00Z</cp:lastPrinted>
  <dcterms:created xsi:type="dcterms:W3CDTF">2007-01-31T16:06:35Z</dcterms:created>
  <dcterms:modified xsi:type="dcterms:W3CDTF">2020-03-26T18:09:25Z</dcterms:modified>
</cp:coreProperties>
</file>