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84" r:id="rId4"/>
    <p:sldId id="285" r:id="rId5"/>
    <p:sldId id="258" r:id="rId6"/>
    <p:sldId id="259" r:id="rId7"/>
    <p:sldId id="260" r:id="rId8"/>
    <p:sldId id="261" r:id="rId9"/>
    <p:sldId id="278" r:id="rId10"/>
    <p:sldId id="279" r:id="rId11"/>
    <p:sldId id="280" r:id="rId12"/>
    <p:sldId id="262" r:id="rId13"/>
    <p:sldId id="281" r:id="rId14"/>
    <p:sldId id="263" r:id="rId15"/>
    <p:sldId id="286" r:id="rId16"/>
    <p:sldId id="290" r:id="rId17"/>
    <p:sldId id="264" r:id="rId18"/>
    <p:sldId id="283" r:id="rId19"/>
    <p:sldId id="267" r:id="rId20"/>
    <p:sldId id="282" r:id="rId21"/>
    <p:sldId id="287" r:id="rId22"/>
    <p:sldId id="268" r:id="rId23"/>
    <p:sldId id="269" r:id="rId24"/>
    <p:sldId id="291" r:id="rId25"/>
    <p:sldId id="270" r:id="rId26"/>
    <p:sldId id="271" r:id="rId27"/>
    <p:sldId id="272" r:id="rId28"/>
    <p:sldId id="274" r:id="rId29"/>
    <p:sldId id="275" r:id="rId30"/>
    <p:sldId id="276" r:id="rId31"/>
    <p:sldId id="288" r:id="rId32"/>
    <p:sldId id="292" r:id="rId33"/>
    <p:sldId id="289" r:id="rId34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SimSun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SimSun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SimSun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SimSun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SimSun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SimSun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SimSun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SimSun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SimSun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2" autoAdjust="0"/>
    <p:restoredTop sz="93295" autoAdjust="0"/>
  </p:normalViewPr>
  <p:slideViewPr>
    <p:cSldViewPr>
      <p:cViewPr varScale="1">
        <p:scale>
          <a:sx n="101" d="100"/>
          <a:sy n="101" d="100"/>
        </p:scale>
        <p:origin x="-2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7.wmf"/><Relationship Id="rId1" Type="http://schemas.openxmlformats.org/officeDocument/2006/relationships/image" Target="../media/image28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7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2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ru-RU" altLang="ru-RU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ru-RU" altLang="ru-RU"/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 altLang="ru-RU"/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 altLang="ru-RU"/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 altLang="ru-RU"/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 altLang="ru-RU"/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 altLang="ru-RU"/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 altLang="ru-RU"/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 altLang="ru-RU"/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 altLang="ru-RU"/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 altLang="ru-RU"/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 altLang="ru-RU"/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EA8CD-5B02-425A-9752-B6D2E13ED27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D0CB7-E5DF-4672-BA55-55BA51167B1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A6180-86BD-4617-9ED9-B05DF42D067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3DAB2-BB9C-4C8F-AEF3-75E8AD2F065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59C76-4190-41A5-B681-8DBC7C26339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1F203-E6EE-4A2E-8E29-1AAFEC790DF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48A57-43BF-4954-A890-FEFB2865ECA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DEFD3-EC31-4F4D-87A6-D55522AC3B7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DC6F0-E782-4737-8C0A-6D2F567AF34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08DEE-DD4E-47C9-A681-08D543D4E11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34380-C4D9-433C-BA0F-711FA1C5256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25944-262C-462A-8A5A-CA7457F941F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81E6588D-4098-4168-B4FA-6D3313792D8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ru-RU" altLang="ru-RU"/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ru-RU" altLang="ru-RU"/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ru-RU" altLang="ru-RU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ru-RU" altLang="ru-RU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ru-RU" altLang="ru-RU" sz="18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ru-RU" altLang="ru-RU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ru-RU" altLang="ru-RU"/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ru-RU" altLang="ru-RU" sz="18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ru-RU" altLang="ru-RU" sz="180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2355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2355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+mn-lt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4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3.bin"/><Relationship Id="rId9" Type="http://schemas.openxmlformats.org/officeDocument/2006/relationships/oleObject" Target="../embeddings/oleObject6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7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ru-RU" altLang="zh-CN" sz="4400" b="1" smtClean="0">
                <a:latin typeface="Times New Roman" pitchFamily="18" charset="0"/>
              </a:rPr>
              <a:t>ЧИСЛЕННОЕ ИНТЕГРИРОВАНИЕ</a:t>
            </a:r>
            <a:endParaRPr lang="ru-RU" altLang="ru-RU" sz="4400" b="1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ru-RU"/>
          </a:p>
        </p:txBody>
      </p:sp>
      <p:sp>
        <p:nvSpPr>
          <p:cNvPr id="7175" name="Rectangle 10"/>
          <p:cNvSpPr>
            <a:spLocks noChangeArrowheads="1"/>
          </p:cNvSpPr>
          <p:nvPr/>
        </p:nvSpPr>
        <p:spPr bwMode="auto">
          <a:xfrm>
            <a:off x="2555875" y="1557338"/>
            <a:ext cx="41481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ru-RU" altLang="zh-CN">
                <a:latin typeface="Arial" charset="0"/>
              </a:rPr>
              <a:t>Практически удобно делить</a:t>
            </a:r>
          </a:p>
          <a:p>
            <a:pPr algn="ctr" eaLnBrk="1" hangingPunct="1"/>
            <a:r>
              <a:rPr lang="ru-RU" altLang="zh-CN">
                <a:latin typeface="Arial" charset="0"/>
              </a:rPr>
              <a:t> отрезок      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7170" name="Object 9"/>
          <p:cNvGraphicFramePr>
            <a:graphicFrameLocks noChangeAspect="1"/>
          </p:cNvGraphicFramePr>
          <p:nvPr/>
        </p:nvGraphicFramePr>
        <p:xfrm>
          <a:off x="5003800" y="1989138"/>
          <a:ext cx="600075" cy="352425"/>
        </p:xfrm>
        <a:graphic>
          <a:graphicData uri="http://schemas.openxmlformats.org/presentationml/2006/ole">
            <p:oleObj spid="_x0000_s7170" name="Equation" r:id="rId3" imgW="596641" imgH="355446" progId="Equation.3">
              <p:embed/>
            </p:oleObj>
          </a:graphicData>
        </a:graphic>
      </p:graphicFrame>
      <p:sp>
        <p:nvSpPr>
          <p:cNvPr id="7176" name="Rectangle 11"/>
          <p:cNvSpPr>
            <a:spLocks noChangeArrowheads="1"/>
          </p:cNvSpPr>
          <p:nvPr/>
        </p:nvSpPr>
        <p:spPr bwMode="auto">
          <a:xfrm>
            <a:off x="2700338" y="2349500"/>
            <a:ext cx="390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ru-RU" altLang="zh-CN">
                <a:latin typeface="Arial" charset="0"/>
              </a:rPr>
              <a:t> на равные части, а точки 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7171" name="Object 8"/>
          <p:cNvGraphicFramePr>
            <a:graphicFrameLocks noChangeAspect="1"/>
          </p:cNvGraphicFramePr>
          <p:nvPr/>
        </p:nvGraphicFramePr>
        <p:xfrm>
          <a:off x="1979613" y="2924175"/>
          <a:ext cx="249237" cy="381000"/>
        </p:xfrm>
        <a:graphic>
          <a:graphicData uri="http://schemas.openxmlformats.org/presentationml/2006/ole">
            <p:oleObj spid="_x0000_s7171" name="Equation" r:id="rId4" imgW="253890" imgH="380835" progId="Equation.3">
              <p:embed/>
            </p:oleObj>
          </a:graphicData>
        </a:graphic>
      </p:graphicFrame>
      <p:sp>
        <p:nvSpPr>
          <p:cNvPr id="7177" name="Rectangle 12"/>
          <p:cNvSpPr>
            <a:spLocks noChangeArrowheads="1"/>
          </p:cNvSpPr>
          <p:nvPr/>
        </p:nvSpPr>
        <p:spPr bwMode="auto">
          <a:xfrm>
            <a:off x="2268538" y="2852738"/>
            <a:ext cx="569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en-US" altLang="zh-CN">
                <a:latin typeface="Arial" charset="0"/>
              </a:rPr>
              <a:t> </a:t>
            </a:r>
            <a:r>
              <a:rPr lang="ru-RU" altLang="zh-CN">
                <a:latin typeface="Arial" charset="0"/>
              </a:rPr>
              <a:t>(</a:t>
            </a:r>
            <a:r>
              <a:rPr lang="en-US" altLang="zh-CN">
                <a:latin typeface="Arial" charset="0"/>
              </a:rPr>
              <a:t>i </a:t>
            </a:r>
            <a:r>
              <a:rPr lang="ru-RU" altLang="zh-CN">
                <a:latin typeface="Arial" charset="0"/>
              </a:rPr>
              <a:t>=</a:t>
            </a:r>
            <a:r>
              <a:rPr lang="en-US" altLang="zh-CN">
                <a:latin typeface="Arial" charset="0"/>
              </a:rPr>
              <a:t> </a:t>
            </a:r>
            <a:r>
              <a:rPr lang="ru-RU" altLang="zh-CN">
                <a:latin typeface="Arial" charset="0"/>
              </a:rPr>
              <a:t>0, 1, …, </a:t>
            </a:r>
            <a:r>
              <a:rPr lang="en-US" altLang="zh-CN">
                <a:latin typeface="Arial" charset="0"/>
              </a:rPr>
              <a:t>n </a:t>
            </a:r>
            <a:r>
              <a:rPr lang="ru-RU" altLang="zh-CN">
                <a:latin typeface="Arial" charset="0"/>
              </a:rPr>
              <a:t>–</a:t>
            </a:r>
            <a:r>
              <a:rPr lang="en-US" altLang="zh-CN">
                <a:latin typeface="Arial" charset="0"/>
              </a:rPr>
              <a:t> </a:t>
            </a:r>
            <a:r>
              <a:rPr lang="ru-RU" altLang="zh-CN">
                <a:latin typeface="Arial" charset="0"/>
              </a:rPr>
              <a:t>1) </a:t>
            </a:r>
            <a:r>
              <a:rPr lang="ru-RU" altLang="zh-CN"/>
              <a:t>совмещать с левыми</a:t>
            </a:r>
            <a:r>
              <a:rPr lang="ru-RU" altLang="zh-CN">
                <a:latin typeface="Arial" charset="0"/>
              </a:rPr>
              <a:t> </a:t>
            </a:r>
          </a:p>
        </p:txBody>
      </p:sp>
      <p:graphicFrame>
        <p:nvGraphicFramePr>
          <p:cNvPr id="7172" name="Object 7"/>
          <p:cNvGraphicFramePr>
            <a:graphicFrameLocks noChangeAspect="1"/>
          </p:cNvGraphicFramePr>
          <p:nvPr/>
        </p:nvGraphicFramePr>
        <p:xfrm>
          <a:off x="3635375" y="3429000"/>
          <a:ext cx="1866900" cy="381000"/>
        </p:xfrm>
        <a:graphic>
          <a:graphicData uri="http://schemas.openxmlformats.org/presentationml/2006/ole">
            <p:oleObj spid="_x0000_s7172" name="Equation" r:id="rId5" imgW="1866900" imgH="381000" progId="Equation.3">
              <p:embed/>
            </p:oleObj>
          </a:graphicData>
        </a:graphic>
      </p:graphicFrame>
      <p:sp>
        <p:nvSpPr>
          <p:cNvPr id="7178" name="Rectangle 13"/>
          <p:cNvSpPr>
            <a:spLocks noChangeArrowheads="1"/>
          </p:cNvSpPr>
          <p:nvPr/>
        </p:nvSpPr>
        <p:spPr bwMode="auto">
          <a:xfrm>
            <a:off x="2268538" y="3860800"/>
            <a:ext cx="2451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ru-RU" altLang="zh-CN">
                <a:latin typeface="Arial" charset="0"/>
              </a:rPr>
              <a:t> или с правыми 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7173" name="Object 6"/>
          <p:cNvGraphicFramePr>
            <a:graphicFrameLocks noChangeAspect="1"/>
          </p:cNvGraphicFramePr>
          <p:nvPr/>
        </p:nvGraphicFramePr>
        <p:xfrm>
          <a:off x="4859338" y="3933825"/>
          <a:ext cx="2162175" cy="381000"/>
        </p:xfrm>
        <a:graphic>
          <a:graphicData uri="http://schemas.openxmlformats.org/presentationml/2006/ole">
            <p:oleObj spid="_x0000_s7173" name="Equation" r:id="rId6" imgW="2159000" imgH="381000" progId="Equation.3">
              <p:embed/>
            </p:oleObj>
          </a:graphicData>
        </a:graphic>
      </p:graphicFrame>
      <p:sp>
        <p:nvSpPr>
          <p:cNvPr id="7179" name="Rectangle 14"/>
          <p:cNvSpPr>
            <a:spLocks noChangeArrowheads="1"/>
          </p:cNvSpPr>
          <p:nvPr/>
        </p:nvSpPr>
        <p:spPr bwMode="auto">
          <a:xfrm>
            <a:off x="2411413" y="4365625"/>
            <a:ext cx="4462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ru-RU" altLang="zh-CN">
                <a:latin typeface="Arial" charset="0"/>
              </a:rPr>
              <a:t> концами отрезков разбиения.</a:t>
            </a:r>
            <a:endParaRPr lang="ru-RU" altLang="zh-CN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9"/>
          <p:cNvSpPr>
            <a:spLocks noChangeArrowheads="1"/>
          </p:cNvSpPr>
          <p:nvPr/>
        </p:nvSpPr>
        <p:spPr bwMode="auto">
          <a:xfrm>
            <a:off x="3563938" y="692150"/>
            <a:ext cx="180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ru-RU" altLang="zh-CN">
                <a:latin typeface="Arial" charset="0"/>
              </a:rPr>
              <a:t>Если точку 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8194" name="Object 8"/>
          <p:cNvGraphicFramePr>
            <a:graphicFrameLocks noChangeAspect="1"/>
          </p:cNvGraphicFramePr>
          <p:nvPr/>
        </p:nvGraphicFramePr>
        <p:xfrm>
          <a:off x="5435600" y="765175"/>
          <a:ext cx="266700" cy="381000"/>
        </p:xfrm>
        <a:graphic>
          <a:graphicData uri="http://schemas.openxmlformats.org/presentationml/2006/ole">
            <p:oleObj spid="_x0000_s8194" name="Equation" r:id="rId3" imgW="266584" imgH="380835" progId="Equation.3">
              <p:embed/>
            </p:oleObj>
          </a:graphicData>
        </a:graphic>
      </p:graphicFrame>
      <p:sp>
        <p:nvSpPr>
          <p:cNvPr id="8200" name="Rectangle 10"/>
          <p:cNvSpPr>
            <a:spLocks noChangeArrowheads="1"/>
          </p:cNvSpPr>
          <p:nvPr/>
        </p:nvSpPr>
        <p:spPr bwMode="auto">
          <a:xfrm>
            <a:off x="611188" y="1158875"/>
            <a:ext cx="77597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ru-RU" altLang="zh-CN">
                <a:latin typeface="Arial" charset="0"/>
              </a:rPr>
              <a:t> совместить с левым концом </a:t>
            </a:r>
          </a:p>
          <a:p>
            <a:pPr algn="ctr" eaLnBrk="1" hangingPunct="1"/>
            <a:r>
              <a:rPr lang="ru-RU" altLang="zh-CN">
                <a:latin typeface="Arial" charset="0"/>
              </a:rPr>
              <a:t>отрезка 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8195" name="Object 7"/>
          <p:cNvGraphicFramePr>
            <a:graphicFrameLocks noChangeAspect="1"/>
          </p:cNvGraphicFramePr>
          <p:nvPr/>
        </p:nvGraphicFramePr>
        <p:xfrm>
          <a:off x="5148263" y="1557338"/>
          <a:ext cx="428625" cy="381000"/>
        </p:xfrm>
        <a:graphic>
          <a:graphicData uri="http://schemas.openxmlformats.org/presentationml/2006/ole">
            <p:oleObj spid="_x0000_s8195" name="Equation" r:id="rId4" imgW="431613" imgH="380835" progId="Equation.3">
              <p:embed/>
            </p:oleObj>
          </a:graphicData>
        </a:graphic>
      </p:graphicFrame>
      <p:sp>
        <p:nvSpPr>
          <p:cNvPr id="8201" name="Rectangle 11"/>
          <p:cNvSpPr>
            <a:spLocks noChangeArrowheads="1"/>
          </p:cNvSpPr>
          <p:nvPr/>
        </p:nvSpPr>
        <p:spPr bwMode="auto">
          <a:xfrm>
            <a:off x="2401888" y="2060575"/>
            <a:ext cx="4586287" cy="219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algn="ctr" eaLnBrk="1" hangingPunct="1"/>
            <a:r>
              <a:rPr lang="ru-RU" altLang="zh-CN">
                <a:latin typeface="Arial" charset="0"/>
              </a:rPr>
              <a:t>то приближенное значение </a:t>
            </a:r>
          </a:p>
          <a:p>
            <a:pPr indent="449263" algn="ctr" eaLnBrk="1" hangingPunct="1"/>
            <a:r>
              <a:rPr lang="ru-RU" altLang="zh-CN">
                <a:latin typeface="Arial" charset="0"/>
              </a:rPr>
              <a:t>интеграла может быть</a:t>
            </a:r>
          </a:p>
          <a:p>
            <a:pPr indent="449263" algn="ctr" eaLnBrk="1" hangingPunct="1"/>
            <a:r>
              <a:rPr lang="ru-RU" altLang="zh-CN">
                <a:latin typeface="Arial" charset="0"/>
              </a:rPr>
              <a:t> представлено </a:t>
            </a:r>
          </a:p>
          <a:p>
            <a:pPr indent="449263" algn="ctr" eaLnBrk="1" hangingPunct="1"/>
            <a:r>
              <a:rPr lang="ru-RU" altLang="zh-CN" b="1" i="1" u="sng">
                <a:latin typeface="Arial" charset="0"/>
              </a:rPr>
              <a:t>формулой левых </a:t>
            </a:r>
          </a:p>
          <a:p>
            <a:pPr indent="449263" algn="ctr" eaLnBrk="1" hangingPunct="1"/>
            <a:r>
              <a:rPr lang="ru-RU" altLang="zh-CN" b="1" i="1" u="sng">
                <a:latin typeface="Arial" charset="0"/>
              </a:rPr>
              <a:t>прямоугольников</a:t>
            </a:r>
            <a:r>
              <a:rPr lang="ru-RU" altLang="zh-CN" u="sng">
                <a:latin typeface="Arial" charset="0"/>
              </a:rPr>
              <a:t>:</a:t>
            </a:r>
            <a:endParaRPr lang="ru-RU" altLang="zh-CN" sz="900" u="sng">
              <a:latin typeface="Arial" charset="0"/>
            </a:endParaRPr>
          </a:p>
          <a:p>
            <a:pPr indent="449263" algn="ctr"/>
            <a:endParaRPr lang="ru-RU" altLang="zh-CN" sz="1800" u="sng">
              <a:latin typeface="Arial" charset="0"/>
            </a:endParaRPr>
          </a:p>
        </p:txBody>
      </p:sp>
      <p:graphicFrame>
        <p:nvGraphicFramePr>
          <p:cNvPr id="8196" name="Object 6"/>
          <p:cNvGraphicFramePr>
            <a:graphicFrameLocks noChangeAspect="1"/>
          </p:cNvGraphicFramePr>
          <p:nvPr/>
        </p:nvGraphicFramePr>
        <p:xfrm>
          <a:off x="-4005263" y="3219450"/>
          <a:ext cx="114300" cy="219075"/>
        </p:xfrm>
        <a:graphic>
          <a:graphicData uri="http://schemas.openxmlformats.org/presentationml/2006/ole">
            <p:oleObj spid="_x0000_s8196" name="Equation" r:id="rId5" imgW="114151" imgH="215619" progId="Equation.3">
              <p:embed/>
            </p:oleObj>
          </a:graphicData>
        </a:graphic>
      </p:graphicFrame>
      <p:sp>
        <p:nvSpPr>
          <p:cNvPr id="8202" name="Rectangle 12"/>
          <p:cNvSpPr>
            <a:spLocks noChangeArrowheads="1"/>
          </p:cNvSpPr>
          <p:nvPr/>
        </p:nvSpPr>
        <p:spPr bwMode="auto">
          <a:xfrm>
            <a:off x="-4005263" y="3438525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ru-RU"/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1835150" y="4292600"/>
          <a:ext cx="6181725" cy="962025"/>
        </p:xfrm>
        <a:graphic>
          <a:graphicData uri="http://schemas.openxmlformats.org/presentationml/2006/ole">
            <p:oleObj spid="_x0000_s8197" name="Equation" r:id="rId6" imgW="6184900" imgH="965200" progId="Equation.3">
              <p:embed/>
            </p:oleObj>
          </a:graphicData>
        </a:graphic>
      </p:graphicFrame>
      <p:sp>
        <p:nvSpPr>
          <p:cNvPr id="8203" name="Rectangle 13"/>
          <p:cNvSpPr>
            <a:spLocks noChangeArrowheads="1"/>
          </p:cNvSpPr>
          <p:nvPr/>
        </p:nvSpPr>
        <p:spPr bwMode="auto">
          <a:xfrm>
            <a:off x="3276600" y="5516563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ru-RU" altLang="zh-CN">
                <a:latin typeface="Arial" charset="0"/>
              </a:rPr>
              <a:t>где 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8198" name="Object 4"/>
          <p:cNvGraphicFramePr>
            <a:graphicFrameLocks noChangeAspect="1"/>
          </p:cNvGraphicFramePr>
          <p:nvPr/>
        </p:nvGraphicFramePr>
        <p:xfrm>
          <a:off x="4284663" y="5373688"/>
          <a:ext cx="1104900" cy="733425"/>
        </p:xfrm>
        <a:graphic>
          <a:graphicData uri="http://schemas.openxmlformats.org/presentationml/2006/ole">
            <p:oleObj spid="_x0000_s8198" name="Equation" r:id="rId7" imgW="1104900" imgH="736600" progId="Equation.3">
              <p:embed/>
            </p:oleObj>
          </a:graphicData>
        </a:graphic>
      </p:graphicFrame>
      <p:sp>
        <p:nvSpPr>
          <p:cNvPr id="8204" name="Rectangle 14"/>
          <p:cNvSpPr>
            <a:spLocks noChangeArrowheads="1"/>
          </p:cNvSpPr>
          <p:nvPr/>
        </p:nvSpPr>
        <p:spPr bwMode="auto">
          <a:xfrm>
            <a:off x="5508625" y="5445125"/>
            <a:ext cx="1520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ru-RU" altLang="zh-CN">
                <a:latin typeface="Arial" charset="0"/>
              </a:rPr>
              <a:t> – шаг.</a:t>
            </a:r>
            <a:endParaRPr lang="ru-RU" altLang="zh-CN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3" name="Group 44"/>
          <p:cNvGrpSpPr>
            <a:grpSpLocks noChangeAspect="1"/>
          </p:cNvGrpSpPr>
          <p:nvPr/>
        </p:nvGrpSpPr>
        <p:grpSpPr bwMode="auto">
          <a:xfrm>
            <a:off x="539750" y="1052513"/>
            <a:ext cx="7848600" cy="4392612"/>
            <a:chOff x="2274" y="5556"/>
            <a:chExt cx="7560" cy="4545"/>
          </a:xfrm>
        </p:grpSpPr>
        <p:sp>
          <p:nvSpPr>
            <p:cNvPr id="9225" name="AutoShape 45"/>
            <p:cNvSpPr>
              <a:spLocks noChangeAspect="1" noChangeArrowheads="1"/>
            </p:cNvSpPr>
            <p:nvPr/>
          </p:nvSpPr>
          <p:spPr bwMode="auto">
            <a:xfrm>
              <a:off x="2274" y="5556"/>
              <a:ext cx="7560" cy="4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ru-RU"/>
            </a:p>
          </p:txBody>
        </p:sp>
        <p:sp>
          <p:nvSpPr>
            <p:cNvPr id="9226" name="Text Box 46"/>
            <p:cNvSpPr txBox="1">
              <a:spLocks noChangeArrowheads="1"/>
            </p:cNvSpPr>
            <p:nvPr/>
          </p:nvSpPr>
          <p:spPr bwMode="auto">
            <a:xfrm>
              <a:off x="7920" y="9459"/>
              <a:ext cx="1273" cy="37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endParaRPr lang="ru-RU" altLang="ru-RU" sz="1800">
                <a:latin typeface="Arial" charset="0"/>
              </a:endParaRPr>
            </a:p>
          </p:txBody>
        </p:sp>
        <p:sp>
          <p:nvSpPr>
            <p:cNvPr id="9227" name="Text Box 47"/>
            <p:cNvSpPr txBox="1">
              <a:spLocks noChangeArrowheads="1"/>
            </p:cNvSpPr>
            <p:nvPr/>
          </p:nvSpPr>
          <p:spPr bwMode="auto">
            <a:xfrm>
              <a:off x="7215" y="9459"/>
              <a:ext cx="847" cy="37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endParaRPr lang="ru-RU" altLang="ru-RU" sz="1800">
                <a:latin typeface="Arial" charset="0"/>
              </a:endParaRPr>
            </a:p>
          </p:txBody>
        </p:sp>
        <p:sp>
          <p:nvSpPr>
            <p:cNvPr id="9228" name="Text Box 48"/>
            <p:cNvSpPr txBox="1">
              <a:spLocks noChangeArrowheads="1"/>
            </p:cNvSpPr>
            <p:nvPr/>
          </p:nvSpPr>
          <p:spPr bwMode="auto">
            <a:xfrm>
              <a:off x="4674" y="9458"/>
              <a:ext cx="423" cy="4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ru-RU" altLang="ru-RU" sz="1200">
                <a:latin typeface="Arial" charset="0"/>
              </a:endParaRPr>
            </a:p>
            <a:p>
              <a:pPr eaLnBrk="1" hangingPunct="1"/>
              <a:endParaRPr lang="ru-RU" altLang="ru-RU" sz="1800">
                <a:latin typeface="Arial" charset="0"/>
              </a:endParaRPr>
            </a:p>
          </p:txBody>
        </p:sp>
        <p:sp>
          <p:nvSpPr>
            <p:cNvPr id="9229" name="Text Box 49"/>
            <p:cNvSpPr txBox="1">
              <a:spLocks noChangeArrowheads="1"/>
            </p:cNvSpPr>
            <p:nvPr/>
          </p:nvSpPr>
          <p:spPr bwMode="auto">
            <a:xfrm>
              <a:off x="4392" y="9458"/>
              <a:ext cx="423" cy="4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ru-RU" altLang="ru-RU" sz="1800">
                <a:latin typeface="Arial" charset="0"/>
              </a:endParaRPr>
            </a:p>
          </p:txBody>
        </p:sp>
        <p:sp>
          <p:nvSpPr>
            <p:cNvPr id="9230" name="Text Box 50"/>
            <p:cNvSpPr txBox="1">
              <a:spLocks noChangeArrowheads="1"/>
            </p:cNvSpPr>
            <p:nvPr/>
          </p:nvSpPr>
          <p:spPr bwMode="auto">
            <a:xfrm>
              <a:off x="3686" y="9458"/>
              <a:ext cx="847" cy="4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ru-RU" altLang="ru-RU" sz="1800">
                <a:latin typeface="Arial" charset="0"/>
              </a:endParaRPr>
            </a:p>
          </p:txBody>
        </p:sp>
        <p:sp>
          <p:nvSpPr>
            <p:cNvPr id="9231" name="Text Box 51"/>
            <p:cNvSpPr txBox="1">
              <a:spLocks noChangeArrowheads="1"/>
            </p:cNvSpPr>
            <p:nvPr/>
          </p:nvSpPr>
          <p:spPr bwMode="auto">
            <a:xfrm>
              <a:off x="3403" y="9458"/>
              <a:ext cx="427" cy="4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ru-RU" altLang="ru-RU"/>
                <a:t>0 </a:t>
              </a:r>
            </a:p>
          </p:txBody>
        </p:sp>
        <p:sp>
          <p:nvSpPr>
            <p:cNvPr id="9232" name="Text Box 52"/>
            <p:cNvSpPr txBox="1">
              <a:spLocks noChangeArrowheads="1"/>
            </p:cNvSpPr>
            <p:nvPr/>
          </p:nvSpPr>
          <p:spPr bwMode="auto">
            <a:xfrm>
              <a:off x="8909" y="9458"/>
              <a:ext cx="418" cy="4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ru-RU"/>
                <a:t>x</a:t>
              </a:r>
              <a:endParaRPr lang="ru-RU" altLang="ru-RU"/>
            </a:p>
          </p:txBody>
        </p:sp>
        <p:sp>
          <p:nvSpPr>
            <p:cNvPr id="9233" name="Text Box 53"/>
            <p:cNvSpPr txBox="1">
              <a:spLocks noChangeArrowheads="1"/>
            </p:cNvSpPr>
            <p:nvPr/>
          </p:nvSpPr>
          <p:spPr bwMode="auto">
            <a:xfrm>
              <a:off x="3403" y="5556"/>
              <a:ext cx="424" cy="4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ru-RU" altLang="ru-RU">
                  <a:latin typeface="Arial" charset="0"/>
                </a:rPr>
                <a:t>y</a:t>
              </a:r>
            </a:p>
          </p:txBody>
        </p:sp>
        <p:sp>
          <p:nvSpPr>
            <p:cNvPr id="9234" name="Line 54"/>
            <p:cNvSpPr>
              <a:spLocks noChangeShapeType="1"/>
            </p:cNvSpPr>
            <p:nvPr/>
          </p:nvSpPr>
          <p:spPr bwMode="auto">
            <a:xfrm>
              <a:off x="3262" y="9458"/>
              <a:ext cx="593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235" name="Line 55"/>
            <p:cNvSpPr>
              <a:spLocks noChangeShapeType="1"/>
            </p:cNvSpPr>
            <p:nvPr/>
          </p:nvSpPr>
          <p:spPr bwMode="auto">
            <a:xfrm flipV="1">
              <a:off x="3686" y="5695"/>
              <a:ext cx="1" cy="4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236" name="Line 56"/>
            <p:cNvSpPr>
              <a:spLocks noChangeShapeType="1"/>
            </p:cNvSpPr>
            <p:nvPr/>
          </p:nvSpPr>
          <p:spPr bwMode="auto">
            <a:xfrm>
              <a:off x="4392" y="7646"/>
              <a:ext cx="0" cy="18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237" name="Line 57"/>
            <p:cNvSpPr>
              <a:spLocks noChangeShapeType="1"/>
            </p:cNvSpPr>
            <p:nvPr/>
          </p:nvSpPr>
          <p:spPr bwMode="auto">
            <a:xfrm flipV="1">
              <a:off x="4674" y="7368"/>
              <a:ext cx="0" cy="20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238" name="Line 58"/>
            <p:cNvSpPr>
              <a:spLocks noChangeShapeType="1"/>
            </p:cNvSpPr>
            <p:nvPr/>
          </p:nvSpPr>
          <p:spPr bwMode="auto">
            <a:xfrm flipV="1">
              <a:off x="4956" y="7089"/>
              <a:ext cx="0" cy="23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239" name="Line 59"/>
            <p:cNvSpPr>
              <a:spLocks noChangeShapeType="1"/>
            </p:cNvSpPr>
            <p:nvPr/>
          </p:nvSpPr>
          <p:spPr bwMode="auto">
            <a:xfrm flipV="1">
              <a:off x="5239" y="6810"/>
              <a:ext cx="1" cy="26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240" name="Line 60"/>
            <p:cNvSpPr>
              <a:spLocks noChangeShapeType="1"/>
            </p:cNvSpPr>
            <p:nvPr/>
          </p:nvSpPr>
          <p:spPr bwMode="auto">
            <a:xfrm flipV="1">
              <a:off x="5521" y="6671"/>
              <a:ext cx="0" cy="27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241" name="Line 61"/>
            <p:cNvSpPr>
              <a:spLocks noChangeShapeType="1"/>
            </p:cNvSpPr>
            <p:nvPr/>
          </p:nvSpPr>
          <p:spPr bwMode="auto">
            <a:xfrm flipV="1">
              <a:off x="5803" y="6671"/>
              <a:ext cx="0" cy="27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242" name="Line 62"/>
            <p:cNvSpPr>
              <a:spLocks noChangeShapeType="1"/>
            </p:cNvSpPr>
            <p:nvPr/>
          </p:nvSpPr>
          <p:spPr bwMode="auto">
            <a:xfrm flipV="1">
              <a:off x="6086" y="6671"/>
              <a:ext cx="1" cy="27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243" name="Line 63"/>
            <p:cNvSpPr>
              <a:spLocks noChangeShapeType="1"/>
            </p:cNvSpPr>
            <p:nvPr/>
          </p:nvSpPr>
          <p:spPr bwMode="auto">
            <a:xfrm flipV="1">
              <a:off x="6368" y="6810"/>
              <a:ext cx="1" cy="26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244" name="Line 64"/>
            <p:cNvSpPr>
              <a:spLocks noChangeShapeType="1"/>
            </p:cNvSpPr>
            <p:nvPr/>
          </p:nvSpPr>
          <p:spPr bwMode="auto">
            <a:xfrm flipV="1">
              <a:off x="6650" y="6950"/>
              <a:ext cx="1" cy="25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245" name="Line 65"/>
            <p:cNvSpPr>
              <a:spLocks noChangeShapeType="1"/>
            </p:cNvSpPr>
            <p:nvPr/>
          </p:nvSpPr>
          <p:spPr bwMode="auto">
            <a:xfrm flipV="1">
              <a:off x="6933" y="7228"/>
              <a:ext cx="1" cy="22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246" name="Line 66"/>
            <p:cNvSpPr>
              <a:spLocks noChangeShapeType="1"/>
            </p:cNvSpPr>
            <p:nvPr/>
          </p:nvSpPr>
          <p:spPr bwMode="auto">
            <a:xfrm flipV="1">
              <a:off x="7215" y="7507"/>
              <a:ext cx="1" cy="19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247" name="Line 67"/>
            <p:cNvSpPr>
              <a:spLocks noChangeShapeType="1"/>
            </p:cNvSpPr>
            <p:nvPr/>
          </p:nvSpPr>
          <p:spPr bwMode="auto">
            <a:xfrm flipV="1">
              <a:off x="7498" y="7646"/>
              <a:ext cx="0" cy="18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248" name="Line 68"/>
            <p:cNvSpPr>
              <a:spLocks noChangeShapeType="1"/>
            </p:cNvSpPr>
            <p:nvPr/>
          </p:nvSpPr>
          <p:spPr bwMode="auto">
            <a:xfrm flipV="1">
              <a:off x="7780" y="7507"/>
              <a:ext cx="0" cy="19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249" name="Line 69"/>
            <p:cNvSpPr>
              <a:spLocks noChangeShapeType="1"/>
            </p:cNvSpPr>
            <p:nvPr/>
          </p:nvSpPr>
          <p:spPr bwMode="auto">
            <a:xfrm flipV="1">
              <a:off x="8062" y="7368"/>
              <a:ext cx="0" cy="20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250" name="Freeform 70"/>
            <p:cNvSpPr>
              <a:spLocks/>
            </p:cNvSpPr>
            <p:nvPr/>
          </p:nvSpPr>
          <p:spPr bwMode="auto">
            <a:xfrm>
              <a:off x="4392" y="6648"/>
              <a:ext cx="3670" cy="1022"/>
            </a:xfrm>
            <a:custGeom>
              <a:avLst/>
              <a:gdLst>
                <a:gd name="T0" fmla="*/ 0 w 4680"/>
                <a:gd name="T1" fmla="*/ 358 h 1320"/>
                <a:gd name="T2" fmla="*/ 107 w 4680"/>
                <a:gd name="T3" fmla="*/ 259 h 1320"/>
                <a:gd name="T4" fmla="*/ 213 w 4680"/>
                <a:gd name="T5" fmla="*/ 158 h 1320"/>
                <a:gd name="T6" fmla="*/ 321 w 4680"/>
                <a:gd name="T7" fmla="*/ 59 h 1320"/>
                <a:gd name="T8" fmla="*/ 427 w 4680"/>
                <a:gd name="T9" fmla="*/ 9 h 1320"/>
                <a:gd name="T10" fmla="*/ 534 w 4680"/>
                <a:gd name="T11" fmla="*/ 9 h 1320"/>
                <a:gd name="T12" fmla="*/ 640 w 4680"/>
                <a:gd name="T13" fmla="*/ 59 h 1320"/>
                <a:gd name="T14" fmla="*/ 747 w 4680"/>
                <a:gd name="T15" fmla="*/ 108 h 1320"/>
                <a:gd name="T16" fmla="*/ 854 w 4680"/>
                <a:gd name="T17" fmla="*/ 208 h 1320"/>
                <a:gd name="T18" fmla="*/ 961 w 4680"/>
                <a:gd name="T19" fmla="*/ 309 h 1320"/>
                <a:gd name="T20" fmla="*/ 1067 w 4680"/>
                <a:gd name="T21" fmla="*/ 358 h 1320"/>
                <a:gd name="T22" fmla="*/ 1174 w 4680"/>
                <a:gd name="T23" fmla="*/ 358 h 1320"/>
                <a:gd name="T24" fmla="*/ 1281 w 4680"/>
                <a:gd name="T25" fmla="*/ 309 h 1320"/>
                <a:gd name="T26" fmla="*/ 1388 w 4680"/>
                <a:gd name="T27" fmla="*/ 259 h 132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680"/>
                <a:gd name="T43" fmla="*/ 0 h 1320"/>
                <a:gd name="T44" fmla="*/ 4680 w 4680"/>
                <a:gd name="T45" fmla="*/ 1320 h 132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680" h="1320">
                  <a:moveTo>
                    <a:pt x="0" y="1290"/>
                  </a:moveTo>
                  <a:cubicBezTo>
                    <a:pt x="120" y="1170"/>
                    <a:pt x="240" y="1050"/>
                    <a:pt x="360" y="930"/>
                  </a:cubicBezTo>
                  <a:cubicBezTo>
                    <a:pt x="480" y="810"/>
                    <a:pt x="600" y="690"/>
                    <a:pt x="720" y="570"/>
                  </a:cubicBezTo>
                  <a:cubicBezTo>
                    <a:pt x="840" y="450"/>
                    <a:pt x="960" y="300"/>
                    <a:pt x="1080" y="210"/>
                  </a:cubicBezTo>
                  <a:cubicBezTo>
                    <a:pt x="1200" y="120"/>
                    <a:pt x="1320" y="60"/>
                    <a:pt x="1440" y="30"/>
                  </a:cubicBezTo>
                  <a:cubicBezTo>
                    <a:pt x="1560" y="0"/>
                    <a:pt x="1680" y="0"/>
                    <a:pt x="1800" y="30"/>
                  </a:cubicBezTo>
                  <a:cubicBezTo>
                    <a:pt x="1920" y="60"/>
                    <a:pt x="2040" y="150"/>
                    <a:pt x="2160" y="210"/>
                  </a:cubicBezTo>
                  <a:cubicBezTo>
                    <a:pt x="2280" y="270"/>
                    <a:pt x="2400" y="300"/>
                    <a:pt x="2520" y="390"/>
                  </a:cubicBezTo>
                  <a:cubicBezTo>
                    <a:pt x="2640" y="480"/>
                    <a:pt x="2760" y="630"/>
                    <a:pt x="2880" y="750"/>
                  </a:cubicBezTo>
                  <a:cubicBezTo>
                    <a:pt x="3000" y="870"/>
                    <a:pt x="3120" y="1020"/>
                    <a:pt x="3240" y="1110"/>
                  </a:cubicBezTo>
                  <a:cubicBezTo>
                    <a:pt x="3360" y="1200"/>
                    <a:pt x="3480" y="1260"/>
                    <a:pt x="3600" y="1290"/>
                  </a:cubicBezTo>
                  <a:cubicBezTo>
                    <a:pt x="3720" y="1320"/>
                    <a:pt x="3840" y="1320"/>
                    <a:pt x="3960" y="1290"/>
                  </a:cubicBezTo>
                  <a:cubicBezTo>
                    <a:pt x="4080" y="1260"/>
                    <a:pt x="4200" y="1170"/>
                    <a:pt x="4320" y="1110"/>
                  </a:cubicBezTo>
                  <a:cubicBezTo>
                    <a:pt x="4440" y="1050"/>
                    <a:pt x="4620" y="960"/>
                    <a:pt x="4680" y="93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251" name="Line 71"/>
            <p:cNvSpPr>
              <a:spLocks noChangeShapeType="1"/>
            </p:cNvSpPr>
            <p:nvPr/>
          </p:nvSpPr>
          <p:spPr bwMode="auto">
            <a:xfrm>
              <a:off x="4392" y="7647"/>
              <a:ext cx="2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252" name="Line 72"/>
            <p:cNvSpPr>
              <a:spLocks noChangeShapeType="1"/>
            </p:cNvSpPr>
            <p:nvPr/>
          </p:nvSpPr>
          <p:spPr bwMode="auto">
            <a:xfrm>
              <a:off x="4674" y="7368"/>
              <a:ext cx="2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253" name="Line 73"/>
            <p:cNvSpPr>
              <a:spLocks noChangeShapeType="1"/>
            </p:cNvSpPr>
            <p:nvPr/>
          </p:nvSpPr>
          <p:spPr bwMode="auto">
            <a:xfrm>
              <a:off x="4956" y="7089"/>
              <a:ext cx="2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254" name="Line 74"/>
            <p:cNvSpPr>
              <a:spLocks noChangeShapeType="1"/>
            </p:cNvSpPr>
            <p:nvPr/>
          </p:nvSpPr>
          <p:spPr bwMode="auto">
            <a:xfrm>
              <a:off x="5239" y="6810"/>
              <a:ext cx="2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255" name="Line 75"/>
            <p:cNvSpPr>
              <a:spLocks noChangeShapeType="1"/>
            </p:cNvSpPr>
            <p:nvPr/>
          </p:nvSpPr>
          <p:spPr bwMode="auto">
            <a:xfrm>
              <a:off x="5521" y="6671"/>
              <a:ext cx="2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256" name="Line 76"/>
            <p:cNvSpPr>
              <a:spLocks noChangeShapeType="1"/>
            </p:cNvSpPr>
            <p:nvPr/>
          </p:nvSpPr>
          <p:spPr bwMode="auto">
            <a:xfrm>
              <a:off x="5803" y="6671"/>
              <a:ext cx="28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257" name="Line 77"/>
            <p:cNvSpPr>
              <a:spLocks noChangeShapeType="1"/>
            </p:cNvSpPr>
            <p:nvPr/>
          </p:nvSpPr>
          <p:spPr bwMode="auto">
            <a:xfrm>
              <a:off x="6086" y="6810"/>
              <a:ext cx="2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258" name="Line 78"/>
            <p:cNvSpPr>
              <a:spLocks noChangeShapeType="1"/>
            </p:cNvSpPr>
            <p:nvPr/>
          </p:nvSpPr>
          <p:spPr bwMode="auto">
            <a:xfrm>
              <a:off x="6368" y="6950"/>
              <a:ext cx="2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259" name="Line 79"/>
            <p:cNvSpPr>
              <a:spLocks noChangeShapeType="1"/>
            </p:cNvSpPr>
            <p:nvPr/>
          </p:nvSpPr>
          <p:spPr bwMode="auto">
            <a:xfrm>
              <a:off x="6650" y="7228"/>
              <a:ext cx="2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260" name="Line 80"/>
            <p:cNvSpPr>
              <a:spLocks noChangeShapeType="1"/>
            </p:cNvSpPr>
            <p:nvPr/>
          </p:nvSpPr>
          <p:spPr bwMode="auto">
            <a:xfrm>
              <a:off x="6933" y="7507"/>
              <a:ext cx="2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261" name="Line 81"/>
            <p:cNvSpPr>
              <a:spLocks noChangeShapeType="1"/>
            </p:cNvSpPr>
            <p:nvPr/>
          </p:nvSpPr>
          <p:spPr bwMode="auto">
            <a:xfrm>
              <a:off x="7215" y="7647"/>
              <a:ext cx="2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262" name="Line 82"/>
            <p:cNvSpPr>
              <a:spLocks noChangeShapeType="1"/>
            </p:cNvSpPr>
            <p:nvPr/>
          </p:nvSpPr>
          <p:spPr bwMode="auto">
            <a:xfrm>
              <a:off x="7498" y="7647"/>
              <a:ext cx="2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263" name="Line 83"/>
            <p:cNvSpPr>
              <a:spLocks noChangeShapeType="1"/>
            </p:cNvSpPr>
            <p:nvPr/>
          </p:nvSpPr>
          <p:spPr bwMode="auto">
            <a:xfrm>
              <a:off x="7780" y="7507"/>
              <a:ext cx="2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aphicFrame>
        <p:nvGraphicFramePr>
          <p:cNvPr id="9218" name="Object 84"/>
          <p:cNvGraphicFramePr>
            <a:graphicFrameLocks noChangeAspect="1"/>
          </p:cNvGraphicFramePr>
          <p:nvPr/>
        </p:nvGraphicFramePr>
        <p:xfrm>
          <a:off x="2916238" y="4797425"/>
          <a:ext cx="254000" cy="368300"/>
        </p:xfrm>
        <a:graphic>
          <a:graphicData uri="http://schemas.openxmlformats.org/presentationml/2006/ole">
            <p:oleObj spid="_x0000_s9218" name="Формула" r:id="rId3" imgW="253890" imgH="368140" progId="Equation.3">
              <p:embed/>
            </p:oleObj>
          </a:graphicData>
        </a:graphic>
      </p:graphicFrame>
      <p:graphicFrame>
        <p:nvGraphicFramePr>
          <p:cNvPr id="9219" name="Object 85"/>
          <p:cNvGraphicFramePr>
            <a:graphicFrameLocks noChangeAspect="1"/>
          </p:cNvGraphicFramePr>
          <p:nvPr/>
        </p:nvGraphicFramePr>
        <p:xfrm>
          <a:off x="2051050" y="4797425"/>
          <a:ext cx="774700" cy="381000"/>
        </p:xfrm>
        <a:graphic>
          <a:graphicData uri="http://schemas.openxmlformats.org/presentationml/2006/ole">
            <p:oleObj spid="_x0000_s9219" name="Формула" r:id="rId4" imgW="774364" imgH="380835" progId="Equation.3">
              <p:embed/>
            </p:oleObj>
          </a:graphicData>
        </a:graphic>
      </p:graphicFrame>
      <p:sp>
        <p:nvSpPr>
          <p:cNvPr id="9224" name="Rectangle 8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ru-RU"/>
          </a:p>
        </p:txBody>
      </p:sp>
      <p:graphicFrame>
        <p:nvGraphicFramePr>
          <p:cNvPr id="9220" name="Object 88"/>
          <p:cNvGraphicFramePr>
            <a:graphicFrameLocks noChangeAspect="1"/>
          </p:cNvGraphicFramePr>
          <p:nvPr/>
        </p:nvGraphicFramePr>
        <p:xfrm>
          <a:off x="3203575" y="4797425"/>
          <a:ext cx="279400" cy="368300"/>
        </p:xfrm>
        <a:graphic>
          <a:graphicData uri="http://schemas.openxmlformats.org/presentationml/2006/ole">
            <p:oleObj spid="_x0000_s9220" name="Формула" r:id="rId5" imgW="279400" imgH="368300" progId="Equation.3">
              <p:embed/>
            </p:oleObj>
          </a:graphicData>
        </a:graphic>
      </p:graphicFrame>
      <p:graphicFrame>
        <p:nvGraphicFramePr>
          <p:cNvPr id="9221" name="Object 89"/>
          <p:cNvGraphicFramePr>
            <a:graphicFrameLocks noChangeAspect="1"/>
          </p:cNvGraphicFramePr>
          <p:nvPr/>
        </p:nvGraphicFramePr>
        <p:xfrm>
          <a:off x="6084888" y="4797425"/>
          <a:ext cx="444500" cy="381000"/>
        </p:xfrm>
        <a:graphic>
          <a:graphicData uri="http://schemas.openxmlformats.org/presentationml/2006/ole">
            <p:oleObj spid="_x0000_s9221" name="Формула" r:id="rId6" imgW="444307" imgH="380835" progId="Equation.3">
              <p:embed/>
            </p:oleObj>
          </a:graphicData>
        </a:graphic>
      </p:graphicFrame>
      <p:graphicFrame>
        <p:nvGraphicFramePr>
          <p:cNvPr id="9222" name="Object 91"/>
          <p:cNvGraphicFramePr>
            <a:graphicFrameLocks noChangeAspect="1"/>
          </p:cNvGraphicFramePr>
          <p:nvPr/>
        </p:nvGraphicFramePr>
        <p:xfrm>
          <a:off x="6516688" y="4797425"/>
          <a:ext cx="736600" cy="381000"/>
        </p:xfrm>
        <a:graphic>
          <a:graphicData uri="http://schemas.openxmlformats.org/presentationml/2006/ole">
            <p:oleObj spid="_x0000_s9222" name="Формула" r:id="rId7" imgW="736600" imgH="38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051050" y="1341438"/>
            <a:ext cx="3873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zh-CN">
                <a:latin typeface="Arial" charset="0"/>
              </a:rPr>
              <a:t>Если же в качестве точки 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10242" name="Object 6"/>
          <p:cNvGraphicFramePr>
            <a:graphicFrameLocks noChangeAspect="1"/>
          </p:cNvGraphicFramePr>
          <p:nvPr/>
        </p:nvGraphicFramePr>
        <p:xfrm>
          <a:off x="5867400" y="1412875"/>
          <a:ext cx="266700" cy="381000"/>
        </p:xfrm>
        <a:graphic>
          <a:graphicData uri="http://schemas.openxmlformats.org/presentationml/2006/ole">
            <p:oleObj spid="_x0000_s10242" name="Equation" r:id="rId3" imgW="266584" imgH="380835" progId="Equation.3">
              <p:embed/>
            </p:oleObj>
          </a:graphicData>
        </a:graphic>
      </p:graphicFrame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1763713" y="1989138"/>
            <a:ext cx="4760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zh-CN">
                <a:latin typeface="Arial" charset="0"/>
              </a:rPr>
              <a:t> выбрать правый конец отрезка 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10243" name="Object 5"/>
          <p:cNvGraphicFramePr>
            <a:graphicFrameLocks noChangeAspect="1"/>
          </p:cNvGraphicFramePr>
          <p:nvPr/>
        </p:nvGraphicFramePr>
        <p:xfrm>
          <a:off x="6443663" y="2060575"/>
          <a:ext cx="428625" cy="381000"/>
        </p:xfrm>
        <a:graphic>
          <a:graphicData uri="http://schemas.openxmlformats.org/presentationml/2006/ole">
            <p:oleObj spid="_x0000_s10243" name="Equation" r:id="rId4" imgW="431613" imgH="380835" progId="Equation.3">
              <p:embed/>
            </p:oleObj>
          </a:graphicData>
        </a:graphic>
      </p:graphicFrame>
      <p:sp>
        <p:nvSpPr>
          <p:cNvPr id="10247" name="Rectangle 9"/>
          <p:cNvSpPr>
            <a:spLocks noChangeArrowheads="1"/>
          </p:cNvSpPr>
          <p:nvPr/>
        </p:nvSpPr>
        <p:spPr bwMode="auto">
          <a:xfrm>
            <a:off x="2339975" y="2708275"/>
            <a:ext cx="4137025" cy="182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tabLst>
                <a:tab pos="1219200" algn="l"/>
              </a:tabLst>
            </a:pPr>
            <a:r>
              <a:rPr lang="ru-RU" altLang="zh-CN">
                <a:latin typeface="Arial" charset="0"/>
              </a:rPr>
              <a:t>то приближенное значение </a:t>
            </a:r>
          </a:p>
          <a:p>
            <a:pPr algn="ctr" eaLnBrk="1" hangingPunct="1">
              <a:tabLst>
                <a:tab pos="1219200" algn="l"/>
              </a:tabLst>
            </a:pPr>
            <a:r>
              <a:rPr lang="ru-RU" altLang="zh-CN">
                <a:latin typeface="Arial" charset="0"/>
              </a:rPr>
              <a:t>интеграла вычисляется</a:t>
            </a:r>
          </a:p>
          <a:p>
            <a:pPr algn="ctr" eaLnBrk="1" hangingPunct="1">
              <a:tabLst>
                <a:tab pos="1219200" algn="l"/>
              </a:tabLst>
            </a:pPr>
            <a:r>
              <a:rPr lang="ru-RU" altLang="zh-CN">
                <a:latin typeface="Arial" charset="0"/>
              </a:rPr>
              <a:t> по </a:t>
            </a:r>
            <a:r>
              <a:rPr lang="ru-RU" altLang="zh-CN" b="1" i="1" u="sng">
                <a:latin typeface="Arial" charset="0"/>
              </a:rPr>
              <a:t>формуле правых </a:t>
            </a:r>
          </a:p>
          <a:p>
            <a:pPr algn="ctr" eaLnBrk="1" hangingPunct="1">
              <a:tabLst>
                <a:tab pos="1219200" algn="l"/>
              </a:tabLst>
            </a:pPr>
            <a:r>
              <a:rPr lang="ru-RU" altLang="zh-CN" b="1" i="1" u="sng">
                <a:latin typeface="Arial" charset="0"/>
              </a:rPr>
              <a:t>прямоугольников</a:t>
            </a:r>
            <a:r>
              <a:rPr lang="ru-RU" altLang="zh-CN">
                <a:latin typeface="Arial" charset="0"/>
              </a:rPr>
              <a:t>:</a:t>
            </a:r>
            <a:endParaRPr lang="ru-RU" altLang="zh-CN" sz="900">
              <a:latin typeface="Arial" charset="0"/>
            </a:endParaRPr>
          </a:p>
          <a:p>
            <a:pPr algn="ctr">
              <a:tabLst>
                <a:tab pos="1219200" algn="l"/>
              </a:tabLst>
            </a:pPr>
            <a:endParaRPr lang="ru-RU" altLang="zh-CN" sz="1800">
              <a:latin typeface="Arial" charset="0"/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752600" y="4473575"/>
          <a:ext cx="5600700" cy="887413"/>
        </p:xfrm>
        <a:graphic>
          <a:graphicData uri="http://schemas.openxmlformats.org/presentationml/2006/ole">
            <p:oleObj spid="_x0000_s10244" name="Формула" r:id="rId5" imgW="5600700" imgH="889000" progId="Equation.3">
              <p:embed/>
            </p:oleObj>
          </a:graphicData>
        </a:graphic>
      </p:graphicFrame>
      <p:sp>
        <p:nvSpPr>
          <p:cNvPr id="10248" name="Rectangle 10"/>
          <p:cNvSpPr>
            <a:spLocks noChangeArrowheads="1"/>
          </p:cNvSpPr>
          <p:nvPr/>
        </p:nvSpPr>
        <p:spPr bwMode="auto">
          <a:xfrm>
            <a:off x="-147638" y="506888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tabLst>
                <a:tab pos="1219200" algn="l"/>
              </a:tabLst>
            </a:pPr>
            <a:r>
              <a:rPr lang="ru-RU" altLang="zh-CN">
                <a:latin typeface="Arial" charset="0"/>
              </a:rPr>
              <a:t>.</a:t>
            </a:r>
            <a:endParaRPr lang="ru-RU" altLang="zh-CN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Group 4"/>
          <p:cNvGrpSpPr>
            <a:grpSpLocks noChangeAspect="1"/>
          </p:cNvGrpSpPr>
          <p:nvPr/>
        </p:nvGrpSpPr>
        <p:grpSpPr bwMode="auto">
          <a:xfrm>
            <a:off x="395288" y="981075"/>
            <a:ext cx="7704137" cy="5040313"/>
            <a:chOff x="2274" y="5556"/>
            <a:chExt cx="7560" cy="4545"/>
          </a:xfrm>
        </p:grpSpPr>
        <p:sp>
          <p:nvSpPr>
            <p:cNvPr id="11272" name="AutoShape 5"/>
            <p:cNvSpPr>
              <a:spLocks noChangeAspect="1" noChangeArrowheads="1"/>
            </p:cNvSpPr>
            <p:nvPr/>
          </p:nvSpPr>
          <p:spPr bwMode="auto">
            <a:xfrm>
              <a:off x="2274" y="5556"/>
              <a:ext cx="7560" cy="4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ru-RU"/>
            </a:p>
          </p:txBody>
        </p:sp>
        <p:sp>
          <p:nvSpPr>
            <p:cNvPr id="11273" name="Text Box 6"/>
            <p:cNvSpPr txBox="1">
              <a:spLocks noChangeArrowheads="1"/>
            </p:cNvSpPr>
            <p:nvPr/>
          </p:nvSpPr>
          <p:spPr bwMode="auto">
            <a:xfrm>
              <a:off x="3403" y="9458"/>
              <a:ext cx="427" cy="4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ru-RU" altLang="ru-RU">
                  <a:latin typeface="Arial" charset="0"/>
                </a:rPr>
                <a:t>0 </a:t>
              </a:r>
            </a:p>
          </p:txBody>
        </p:sp>
        <p:sp>
          <p:nvSpPr>
            <p:cNvPr id="11274" name="Text Box 7"/>
            <p:cNvSpPr txBox="1">
              <a:spLocks noChangeArrowheads="1"/>
            </p:cNvSpPr>
            <p:nvPr/>
          </p:nvSpPr>
          <p:spPr bwMode="auto">
            <a:xfrm>
              <a:off x="3403" y="5556"/>
              <a:ext cx="424" cy="4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ru-RU" altLang="ru-RU">
                  <a:latin typeface="Arial" charset="0"/>
                </a:rPr>
                <a:t>y</a:t>
              </a:r>
            </a:p>
          </p:txBody>
        </p:sp>
        <p:sp>
          <p:nvSpPr>
            <p:cNvPr id="11275" name="Text Box 8"/>
            <p:cNvSpPr txBox="1">
              <a:spLocks noChangeArrowheads="1"/>
            </p:cNvSpPr>
            <p:nvPr/>
          </p:nvSpPr>
          <p:spPr bwMode="auto">
            <a:xfrm>
              <a:off x="7919" y="9458"/>
              <a:ext cx="1275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endParaRPr lang="ru-RU" altLang="ru-RU" sz="1800">
                <a:latin typeface="Arial" charset="0"/>
              </a:endParaRPr>
            </a:p>
          </p:txBody>
        </p:sp>
        <p:sp>
          <p:nvSpPr>
            <p:cNvPr id="11276" name="Text Box 9"/>
            <p:cNvSpPr txBox="1">
              <a:spLocks noChangeArrowheads="1"/>
            </p:cNvSpPr>
            <p:nvPr/>
          </p:nvSpPr>
          <p:spPr bwMode="auto">
            <a:xfrm>
              <a:off x="7215" y="9458"/>
              <a:ext cx="846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endParaRPr lang="ru-RU" altLang="ru-RU" sz="1800">
                <a:latin typeface="Arial" charset="0"/>
              </a:endParaRPr>
            </a:p>
          </p:txBody>
        </p:sp>
        <p:sp>
          <p:nvSpPr>
            <p:cNvPr id="11277" name="Text Box 10"/>
            <p:cNvSpPr txBox="1">
              <a:spLocks noChangeArrowheads="1"/>
            </p:cNvSpPr>
            <p:nvPr/>
          </p:nvSpPr>
          <p:spPr bwMode="auto">
            <a:xfrm>
              <a:off x="4674" y="9458"/>
              <a:ext cx="423" cy="4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ru-RU" altLang="ru-RU" sz="1200">
                <a:latin typeface="Arial" charset="0"/>
              </a:endParaRPr>
            </a:p>
            <a:p>
              <a:pPr eaLnBrk="1" hangingPunct="1"/>
              <a:endParaRPr lang="ru-RU" altLang="ru-RU" sz="1800">
                <a:latin typeface="Arial" charset="0"/>
              </a:endParaRPr>
            </a:p>
          </p:txBody>
        </p:sp>
        <p:sp>
          <p:nvSpPr>
            <p:cNvPr id="11278" name="Text Box 11"/>
            <p:cNvSpPr txBox="1">
              <a:spLocks noChangeArrowheads="1"/>
            </p:cNvSpPr>
            <p:nvPr/>
          </p:nvSpPr>
          <p:spPr bwMode="auto">
            <a:xfrm>
              <a:off x="4392" y="9458"/>
              <a:ext cx="423" cy="4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ru-RU" altLang="ru-RU" sz="1800">
                <a:latin typeface="Arial" charset="0"/>
              </a:endParaRPr>
            </a:p>
          </p:txBody>
        </p:sp>
        <p:sp>
          <p:nvSpPr>
            <p:cNvPr id="11279" name="Text Box 12"/>
            <p:cNvSpPr txBox="1">
              <a:spLocks noChangeArrowheads="1"/>
            </p:cNvSpPr>
            <p:nvPr/>
          </p:nvSpPr>
          <p:spPr bwMode="auto">
            <a:xfrm>
              <a:off x="3686" y="9458"/>
              <a:ext cx="847" cy="4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ru-RU" altLang="ru-RU" sz="1800">
                <a:latin typeface="Arial" charset="0"/>
              </a:endParaRPr>
            </a:p>
          </p:txBody>
        </p:sp>
        <p:sp>
          <p:nvSpPr>
            <p:cNvPr id="11280" name="Text Box 13"/>
            <p:cNvSpPr txBox="1">
              <a:spLocks noChangeArrowheads="1"/>
            </p:cNvSpPr>
            <p:nvPr/>
          </p:nvSpPr>
          <p:spPr bwMode="auto">
            <a:xfrm>
              <a:off x="8909" y="9458"/>
              <a:ext cx="418" cy="4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ru-RU" altLang="ru-RU">
                  <a:latin typeface="Arial" charset="0"/>
                </a:rPr>
                <a:t>x</a:t>
              </a:r>
            </a:p>
          </p:txBody>
        </p:sp>
        <p:sp>
          <p:nvSpPr>
            <p:cNvPr id="11281" name="Line 14"/>
            <p:cNvSpPr>
              <a:spLocks noChangeShapeType="1"/>
            </p:cNvSpPr>
            <p:nvPr/>
          </p:nvSpPr>
          <p:spPr bwMode="auto">
            <a:xfrm>
              <a:off x="3262" y="9458"/>
              <a:ext cx="593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282" name="Line 15"/>
            <p:cNvSpPr>
              <a:spLocks noChangeShapeType="1"/>
            </p:cNvSpPr>
            <p:nvPr/>
          </p:nvSpPr>
          <p:spPr bwMode="auto">
            <a:xfrm flipV="1">
              <a:off x="3686" y="5695"/>
              <a:ext cx="1" cy="4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283" name="Line 16"/>
            <p:cNvSpPr>
              <a:spLocks noChangeShapeType="1"/>
            </p:cNvSpPr>
            <p:nvPr/>
          </p:nvSpPr>
          <p:spPr bwMode="auto">
            <a:xfrm>
              <a:off x="4392" y="7368"/>
              <a:ext cx="1" cy="20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284" name="Line 17"/>
            <p:cNvSpPr>
              <a:spLocks noChangeShapeType="1"/>
            </p:cNvSpPr>
            <p:nvPr/>
          </p:nvSpPr>
          <p:spPr bwMode="auto">
            <a:xfrm flipV="1">
              <a:off x="4674" y="7089"/>
              <a:ext cx="1" cy="23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285" name="Line 18"/>
            <p:cNvSpPr>
              <a:spLocks noChangeShapeType="1"/>
            </p:cNvSpPr>
            <p:nvPr/>
          </p:nvSpPr>
          <p:spPr bwMode="auto">
            <a:xfrm flipV="1">
              <a:off x="4956" y="6810"/>
              <a:ext cx="1" cy="26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286" name="Line 19"/>
            <p:cNvSpPr>
              <a:spLocks noChangeShapeType="1"/>
            </p:cNvSpPr>
            <p:nvPr/>
          </p:nvSpPr>
          <p:spPr bwMode="auto">
            <a:xfrm flipV="1">
              <a:off x="5239" y="6671"/>
              <a:ext cx="1" cy="27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287" name="Line 20"/>
            <p:cNvSpPr>
              <a:spLocks noChangeShapeType="1"/>
            </p:cNvSpPr>
            <p:nvPr/>
          </p:nvSpPr>
          <p:spPr bwMode="auto">
            <a:xfrm flipV="1">
              <a:off x="5521" y="6671"/>
              <a:ext cx="0" cy="27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288" name="Line 21"/>
            <p:cNvSpPr>
              <a:spLocks noChangeShapeType="1"/>
            </p:cNvSpPr>
            <p:nvPr/>
          </p:nvSpPr>
          <p:spPr bwMode="auto">
            <a:xfrm flipV="1">
              <a:off x="5803" y="6671"/>
              <a:ext cx="0" cy="27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289" name="Line 22"/>
            <p:cNvSpPr>
              <a:spLocks noChangeShapeType="1"/>
            </p:cNvSpPr>
            <p:nvPr/>
          </p:nvSpPr>
          <p:spPr bwMode="auto">
            <a:xfrm flipV="1">
              <a:off x="6086" y="6810"/>
              <a:ext cx="0" cy="26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290" name="Line 23"/>
            <p:cNvSpPr>
              <a:spLocks noChangeShapeType="1"/>
            </p:cNvSpPr>
            <p:nvPr/>
          </p:nvSpPr>
          <p:spPr bwMode="auto">
            <a:xfrm flipV="1">
              <a:off x="6368" y="6950"/>
              <a:ext cx="0" cy="25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291" name="Line 24"/>
            <p:cNvSpPr>
              <a:spLocks noChangeShapeType="1"/>
            </p:cNvSpPr>
            <p:nvPr/>
          </p:nvSpPr>
          <p:spPr bwMode="auto">
            <a:xfrm flipV="1">
              <a:off x="6650" y="7228"/>
              <a:ext cx="0" cy="22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292" name="Line 25"/>
            <p:cNvSpPr>
              <a:spLocks noChangeShapeType="1"/>
            </p:cNvSpPr>
            <p:nvPr/>
          </p:nvSpPr>
          <p:spPr bwMode="auto">
            <a:xfrm flipV="1">
              <a:off x="6933" y="7507"/>
              <a:ext cx="0" cy="19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293" name="Line 26"/>
            <p:cNvSpPr>
              <a:spLocks noChangeShapeType="1"/>
            </p:cNvSpPr>
            <p:nvPr/>
          </p:nvSpPr>
          <p:spPr bwMode="auto">
            <a:xfrm flipV="1">
              <a:off x="7215" y="7646"/>
              <a:ext cx="0" cy="18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294" name="Line 27"/>
            <p:cNvSpPr>
              <a:spLocks noChangeShapeType="1"/>
            </p:cNvSpPr>
            <p:nvPr/>
          </p:nvSpPr>
          <p:spPr bwMode="auto">
            <a:xfrm flipH="1" flipV="1">
              <a:off x="7498" y="7507"/>
              <a:ext cx="1" cy="19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295" name="Line 28"/>
            <p:cNvSpPr>
              <a:spLocks noChangeShapeType="1"/>
            </p:cNvSpPr>
            <p:nvPr/>
          </p:nvSpPr>
          <p:spPr bwMode="auto">
            <a:xfrm flipV="1">
              <a:off x="7780" y="7368"/>
              <a:ext cx="1" cy="20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296" name="Line 29"/>
            <p:cNvSpPr>
              <a:spLocks noChangeShapeType="1"/>
            </p:cNvSpPr>
            <p:nvPr/>
          </p:nvSpPr>
          <p:spPr bwMode="auto">
            <a:xfrm flipV="1">
              <a:off x="8062" y="7368"/>
              <a:ext cx="0" cy="20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297" name="Freeform 30"/>
            <p:cNvSpPr>
              <a:spLocks/>
            </p:cNvSpPr>
            <p:nvPr/>
          </p:nvSpPr>
          <p:spPr bwMode="auto">
            <a:xfrm>
              <a:off x="4392" y="6648"/>
              <a:ext cx="3670" cy="1022"/>
            </a:xfrm>
            <a:custGeom>
              <a:avLst/>
              <a:gdLst>
                <a:gd name="T0" fmla="*/ 0 w 4680"/>
                <a:gd name="T1" fmla="*/ 358 h 1320"/>
                <a:gd name="T2" fmla="*/ 107 w 4680"/>
                <a:gd name="T3" fmla="*/ 259 h 1320"/>
                <a:gd name="T4" fmla="*/ 213 w 4680"/>
                <a:gd name="T5" fmla="*/ 158 h 1320"/>
                <a:gd name="T6" fmla="*/ 321 w 4680"/>
                <a:gd name="T7" fmla="*/ 59 h 1320"/>
                <a:gd name="T8" fmla="*/ 427 w 4680"/>
                <a:gd name="T9" fmla="*/ 9 h 1320"/>
                <a:gd name="T10" fmla="*/ 534 w 4680"/>
                <a:gd name="T11" fmla="*/ 9 h 1320"/>
                <a:gd name="T12" fmla="*/ 640 w 4680"/>
                <a:gd name="T13" fmla="*/ 59 h 1320"/>
                <a:gd name="T14" fmla="*/ 747 w 4680"/>
                <a:gd name="T15" fmla="*/ 108 h 1320"/>
                <a:gd name="T16" fmla="*/ 854 w 4680"/>
                <a:gd name="T17" fmla="*/ 208 h 1320"/>
                <a:gd name="T18" fmla="*/ 961 w 4680"/>
                <a:gd name="T19" fmla="*/ 309 h 1320"/>
                <a:gd name="T20" fmla="*/ 1067 w 4680"/>
                <a:gd name="T21" fmla="*/ 358 h 1320"/>
                <a:gd name="T22" fmla="*/ 1174 w 4680"/>
                <a:gd name="T23" fmla="*/ 358 h 1320"/>
                <a:gd name="T24" fmla="*/ 1281 w 4680"/>
                <a:gd name="T25" fmla="*/ 309 h 1320"/>
                <a:gd name="T26" fmla="*/ 1388 w 4680"/>
                <a:gd name="T27" fmla="*/ 259 h 132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680"/>
                <a:gd name="T43" fmla="*/ 0 h 1320"/>
                <a:gd name="T44" fmla="*/ 4680 w 4680"/>
                <a:gd name="T45" fmla="*/ 1320 h 132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680" h="1320">
                  <a:moveTo>
                    <a:pt x="0" y="1290"/>
                  </a:moveTo>
                  <a:cubicBezTo>
                    <a:pt x="120" y="1170"/>
                    <a:pt x="240" y="1050"/>
                    <a:pt x="360" y="930"/>
                  </a:cubicBezTo>
                  <a:cubicBezTo>
                    <a:pt x="480" y="810"/>
                    <a:pt x="600" y="690"/>
                    <a:pt x="720" y="570"/>
                  </a:cubicBezTo>
                  <a:cubicBezTo>
                    <a:pt x="840" y="450"/>
                    <a:pt x="960" y="300"/>
                    <a:pt x="1080" y="210"/>
                  </a:cubicBezTo>
                  <a:cubicBezTo>
                    <a:pt x="1200" y="120"/>
                    <a:pt x="1320" y="60"/>
                    <a:pt x="1440" y="30"/>
                  </a:cubicBezTo>
                  <a:cubicBezTo>
                    <a:pt x="1560" y="0"/>
                    <a:pt x="1680" y="0"/>
                    <a:pt x="1800" y="30"/>
                  </a:cubicBezTo>
                  <a:cubicBezTo>
                    <a:pt x="1920" y="60"/>
                    <a:pt x="2040" y="150"/>
                    <a:pt x="2160" y="210"/>
                  </a:cubicBezTo>
                  <a:cubicBezTo>
                    <a:pt x="2280" y="270"/>
                    <a:pt x="2400" y="300"/>
                    <a:pt x="2520" y="390"/>
                  </a:cubicBezTo>
                  <a:cubicBezTo>
                    <a:pt x="2640" y="480"/>
                    <a:pt x="2760" y="630"/>
                    <a:pt x="2880" y="750"/>
                  </a:cubicBezTo>
                  <a:cubicBezTo>
                    <a:pt x="3000" y="870"/>
                    <a:pt x="3120" y="1020"/>
                    <a:pt x="3240" y="1110"/>
                  </a:cubicBezTo>
                  <a:cubicBezTo>
                    <a:pt x="3360" y="1200"/>
                    <a:pt x="3480" y="1260"/>
                    <a:pt x="3600" y="1290"/>
                  </a:cubicBezTo>
                  <a:cubicBezTo>
                    <a:pt x="3720" y="1320"/>
                    <a:pt x="3840" y="1320"/>
                    <a:pt x="3960" y="1290"/>
                  </a:cubicBezTo>
                  <a:cubicBezTo>
                    <a:pt x="4080" y="1260"/>
                    <a:pt x="4200" y="1170"/>
                    <a:pt x="4320" y="1110"/>
                  </a:cubicBezTo>
                  <a:cubicBezTo>
                    <a:pt x="4440" y="1050"/>
                    <a:pt x="4620" y="960"/>
                    <a:pt x="4680" y="93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298" name="Line 31"/>
            <p:cNvSpPr>
              <a:spLocks noChangeShapeType="1"/>
            </p:cNvSpPr>
            <p:nvPr/>
          </p:nvSpPr>
          <p:spPr bwMode="auto">
            <a:xfrm>
              <a:off x="4392" y="7368"/>
              <a:ext cx="2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299" name="Line 32"/>
            <p:cNvSpPr>
              <a:spLocks noChangeShapeType="1"/>
            </p:cNvSpPr>
            <p:nvPr/>
          </p:nvSpPr>
          <p:spPr bwMode="auto">
            <a:xfrm flipH="1">
              <a:off x="4674" y="7089"/>
              <a:ext cx="2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300" name="Line 33"/>
            <p:cNvSpPr>
              <a:spLocks noChangeShapeType="1"/>
            </p:cNvSpPr>
            <p:nvPr/>
          </p:nvSpPr>
          <p:spPr bwMode="auto">
            <a:xfrm flipH="1">
              <a:off x="4956" y="6810"/>
              <a:ext cx="2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301" name="Line 34"/>
            <p:cNvSpPr>
              <a:spLocks noChangeShapeType="1"/>
            </p:cNvSpPr>
            <p:nvPr/>
          </p:nvSpPr>
          <p:spPr bwMode="auto">
            <a:xfrm flipH="1">
              <a:off x="5239" y="6671"/>
              <a:ext cx="2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302" name="Line 35"/>
            <p:cNvSpPr>
              <a:spLocks noChangeShapeType="1"/>
            </p:cNvSpPr>
            <p:nvPr/>
          </p:nvSpPr>
          <p:spPr bwMode="auto">
            <a:xfrm flipH="1">
              <a:off x="5521" y="6671"/>
              <a:ext cx="2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303" name="Line 36"/>
            <p:cNvSpPr>
              <a:spLocks noChangeShapeType="1"/>
            </p:cNvSpPr>
            <p:nvPr/>
          </p:nvSpPr>
          <p:spPr bwMode="auto">
            <a:xfrm flipH="1">
              <a:off x="5803" y="6810"/>
              <a:ext cx="2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304" name="Line 37"/>
            <p:cNvSpPr>
              <a:spLocks noChangeShapeType="1"/>
            </p:cNvSpPr>
            <p:nvPr/>
          </p:nvSpPr>
          <p:spPr bwMode="auto">
            <a:xfrm flipH="1">
              <a:off x="6086" y="6950"/>
              <a:ext cx="2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305" name="Line 38"/>
            <p:cNvSpPr>
              <a:spLocks noChangeShapeType="1"/>
            </p:cNvSpPr>
            <p:nvPr/>
          </p:nvSpPr>
          <p:spPr bwMode="auto">
            <a:xfrm flipH="1">
              <a:off x="6368" y="7228"/>
              <a:ext cx="2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306" name="Line 39"/>
            <p:cNvSpPr>
              <a:spLocks noChangeShapeType="1"/>
            </p:cNvSpPr>
            <p:nvPr/>
          </p:nvSpPr>
          <p:spPr bwMode="auto">
            <a:xfrm flipH="1">
              <a:off x="6650" y="7507"/>
              <a:ext cx="2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307" name="Line 40"/>
            <p:cNvSpPr>
              <a:spLocks noChangeShapeType="1"/>
            </p:cNvSpPr>
            <p:nvPr/>
          </p:nvSpPr>
          <p:spPr bwMode="auto">
            <a:xfrm flipH="1">
              <a:off x="6933" y="7647"/>
              <a:ext cx="2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308" name="Line 41"/>
            <p:cNvSpPr>
              <a:spLocks noChangeShapeType="1"/>
            </p:cNvSpPr>
            <p:nvPr/>
          </p:nvSpPr>
          <p:spPr bwMode="auto">
            <a:xfrm flipH="1">
              <a:off x="7215" y="7647"/>
              <a:ext cx="2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309" name="Line 42"/>
            <p:cNvSpPr>
              <a:spLocks noChangeShapeType="1"/>
            </p:cNvSpPr>
            <p:nvPr/>
          </p:nvSpPr>
          <p:spPr bwMode="auto">
            <a:xfrm flipH="1">
              <a:off x="7498" y="7507"/>
              <a:ext cx="2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310" name="Line 43"/>
            <p:cNvSpPr>
              <a:spLocks noChangeShapeType="1"/>
            </p:cNvSpPr>
            <p:nvPr/>
          </p:nvSpPr>
          <p:spPr bwMode="auto">
            <a:xfrm flipH="1">
              <a:off x="7780" y="7368"/>
              <a:ext cx="2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aphicFrame>
        <p:nvGraphicFramePr>
          <p:cNvPr id="11266" name="Object 44"/>
          <p:cNvGraphicFramePr>
            <a:graphicFrameLocks noChangeAspect="1"/>
          </p:cNvGraphicFramePr>
          <p:nvPr/>
        </p:nvGraphicFramePr>
        <p:xfrm>
          <a:off x="1908175" y="5300663"/>
          <a:ext cx="774700" cy="381000"/>
        </p:xfrm>
        <a:graphic>
          <a:graphicData uri="http://schemas.openxmlformats.org/presentationml/2006/ole">
            <p:oleObj spid="_x0000_s11266" name="Формула" r:id="rId3" imgW="774364" imgH="380835" progId="Equation.3">
              <p:embed/>
            </p:oleObj>
          </a:graphicData>
        </a:graphic>
      </p:graphicFrame>
      <p:graphicFrame>
        <p:nvGraphicFramePr>
          <p:cNvPr id="11267" name="Object 45"/>
          <p:cNvGraphicFramePr>
            <a:graphicFrameLocks noChangeAspect="1"/>
          </p:cNvGraphicFramePr>
          <p:nvPr/>
        </p:nvGraphicFramePr>
        <p:xfrm>
          <a:off x="2771775" y="5300663"/>
          <a:ext cx="254000" cy="368300"/>
        </p:xfrm>
        <a:graphic>
          <a:graphicData uri="http://schemas.openxmlformats.org/presentationml/2006/ole">
            <p:oleObj spid="_x0000_s11267" name="Формула" r:id="rId4" imgW="253890" imgH="368140" progId="Equation.3">
              <p:embed/>
            </p:oleObj>
          </a:graphicData>
        </a:graphic>
      </p:graphicFrame>
      <p:graphicFrame>
        <p:nvGraphicFramePr>
          <p:cNvPr id="11268" name="Object 46"/>
          <p:cNvGraphicFramePr>
            <a:graphicFrameLocks noChangeAspect="1"/>
          </p:cNvGraphicFramePr>
          <p:nvPr/>
        </p:nvGraphicFramePr>
        <p:xfrm>
          <a:off x="2987675" y="5300663"/>
          <a:ext cx="279400" cy="368300"/>
        </p:xfrm>
        <a:graphic>
          <a:graphicData uri="http://schemas.openxmlformats.org/presentationml/2006/ole">
            <p:oleObj spid="_x0000_s11268" name="Формула" r:id="rId5" imgW="279400" imgH="368300" progId="Equation.3">
              <p:embed/>
            </p:oleObj>
          </a:graphicData>
        </a:graphic>
      </p:graphicFrame>
      <p:graphicFrame>
        <p:nvGraphicFramePr>
          <p:cNvPr id="11269" name="Object 47"/>
          <p:cNvGraphicFramePr>
            <a:graphicFrameLocks noChangeAspect="1"/>
          </p:cNvGraphicFramePr>
          <p:nvPr/>
        </p:nvGraphicFramePr>
        <p:xfrm>
          <a:off x="5724525" y="5300663"/>
          <a:ext cx="444500" cy="381000"/>
        </p:xfrm>
        <a:graphic>
          <a:graphicData uri="http://schemas.openxmlformats.org/presentationml/2006/ole">
            <p:oleObj spid="_x0000_s11269" name="Формула" r:id="rId6" imgW="444307" imgH="380835" progId="Equation.3">
              <p:embed/>
            </p:oleObj>
          </a:graphicData>
        </a:graphic>
      </p:graphicFrame>
      <p:graphicFrame>
        <p:nvGraphicFramePr>
          <p:cNvPr id="11270" name="Object 49"/>
          <p:cNvGraphicFramePr>
            <a:graphicFrameLocks noChangeAspect="1"/>
          </p:cNvGraphicFramePr>
          <p:nvPr/>
        </p:nvGraphicFramePr>
        <p:xfrm>
          <a:off x="6227763" y="5300663"/>
          <a:ext cx="736600" cy="381000"/>
        </p:xfrm>
        <a:graphic>
          <a:graphicData uri="http://schemas.openxmlformats.org/presentationml/2006/ole">
            <p:oleObj spid="_x0000_s11270" name="Формула" r:id="rId7" imgW="736600" imgH="38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7"/>
          <p:cNvPicPr>
            <a:picLocks noChangeAspect="1" noChangeArrowheads="1"/>
          </p:cNvPicPr>
          <p:nvPr/>
        </p:nvPicPr>
        <p:blipFill>
          <a:blip r:embed="rId2" cstate="print"/>
          <a:srcRect l="11658" t="13602" r="12953" b="12566"/>
          <a:stretch>
            <a:fillRect/>
          </a:stretch>
        </p:blipFill>
        <p:spPr bwMode="auto">
          <a:xfrm>
            <a:off x="500063" y="428625"/>
            <a:ext cx="8001000" cy="626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extBox 47"/>
          <p:cNvSpPr txBox="1">
            <a:spLocks noChangeArrowheads="1"/>
          </p:cNvSpPr>
          <p:nvPr/>
        </p:nvSpPr>
        <p:spPr bwMode="auto">
          <a:xfrm>
            <a:off x="285750" y="571500"/>
            <a:ext cx="27860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>
                <a:solidFill>
                  <a:srgbClr val="0070C0"/>
                </a:solidFill>
              </a:rPr>
              <a:t>Интегрирование методом прямоугольников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 l="19853" t="22491" r="7903" b="20848"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TextBox 4"/>
          <p:cNvSpPr txBox="1">
            <a:spLocks noChangeArrowheads="1"/>
          </p:cNvSpPr>
          <p:nvPr/>
        </p:nvSpPr>
        <p:spPr bwMode="auto">
          <a:xfrm>
            <a:off x="285750" y="5832475"/>
            <a:ext cx="871537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070C0"/>
                </a:solidFill>
              </a:rPr>
              <a:t>Алгоритмы методов прямоугольников: </a:t>
            </a:r>
          </a:p>
          <a:p>
            <a:r>
              <a:rPr lang="ru-RU" sz="2800" b="1">
                <a:solidFill>
                  <a:srgbClr val="0070C0"/>
                </a:solidFill>
              </a:rPr>
              <a:t>а) левых; б) правых; в) средних.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4"/>
          <p:cNvSpPr>
            <a:spLocks noGrp="1" noChangeArrowheads="1"/>
          </p:cNvSpPr>
          <p:nvPr>
            <p:ph type="title"/>
          </p:nvPr>
        </p:nvSpPr>
        <p:spPr>
          <a:xfrm>
            <a:off x="2484438" y="476250"/>
            <a:ext cx="6923087" cy="884238"/>
          </a:xfrm>
        </p:spPr>
        <p:txBody>
          <a:bodyPr/>
          <a:lstStyle/>
          <a:p>
            <a:pPr eaLnBrk="1" hangingPunct="1"/>
            <a:r>
              <a:rPr lang="ru-RU" altLang="zh-CN" b="1" smtClean="0">
                <a:latin typeface="Times New Roman" pitchFamily="18" charset="0"/>
              </a:rPr>
              <a:t>Метод трапеций</a:t>
            </a:r>
            <a:endParaRPr lang="ru-RU" altLang="ru-RU" b="1" smtClean="0">
              <a:latin typeface="Times New Roman" pitchFamily="18" charset="0"/>
            </a:endParaRPr>
          </a:p>
        </p:txBody>
      </p:sp>
      <p:sp>
        <p:nvSpPr>
          <p:cNvPr id="12293" name="Rectangle 47"/>
          <p:cNvSpPr>
            <a:spLocks noChangeArrowheads="1"/>
          </p:cNvSpPr>
          <p:nvPr/>
        </p:nvSpPr>
        <p:spPr bwMode="auto">
          <a:xfrm>
            <a:off x="2627313" y="1484313"/>
            <a:ext cx="3144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ru-RU" altLang="zh-CN">
                <a:latin typeface="Arial" charset="0"/>
              </a:rPr>
              <a:t>Заменим на отрезке 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12290" name="Object 46"/>
          <p:cNvGraphicFramePr>
            <a:graphicFrameLocks noChangeAspect="1"/>
          </p:cNvGraphicFramePr>
          <p:nvPr/>
        </p:nvGraphicFramePr>
        <p:xfrm>
          <a:off x="5795963" y="1557338"/>
          <a:ext cx="600075" cy="352425"/>
        </p:xfrm>
        <a:graphic>
          <a:graphicData uri="http://schemas.openxmlformats.org/presentationml/2006/ole">
            <p:oleObj spid="_x0000_s12290" name="Equation" r:id="rId3" imgW="596641" imgH="355446" progId="Equation.3">
              <p:embed/>
            </p:oleObj>
          </a:graphicData>
        </a:graphic>
      </p:graphicFrame>
      <p:sp>
        <p:nvSpPr>
          <p:cNvPr id="12294" name="Rectangle 48"/>
          <p:cNvSpPr>
            <a:spLocks noChangeArrowheads="1"/>
          </p:cNvSpPr>
          <p:nvPr/>
        </p:nvSpPr>
        <p:spPr bwMode="auto">
          <a:xfrm>
            <a:off x="1787525" y="1916113"/>
            <a:ext cx="5362575" cy="292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tabLst>
                <a:tab pos="1219200" algn="l"/>
              </a:tabLst>
            </a:pPr>
            <a:r>
              <a:rPr lang="ru-RU" altLang="zh-CN">
                <a:latin typeface="Arial" charset="0"/>
              </a:rPr>
              <a:t> дугу </a:t>
            </a:r>
            <a:r>
              <a:rPr lang="en-US" altLang="zh-CN">
                <a:latin typeface="Arial" charset="0"/>
              </a:rPr>
              <a:t>AB </a:t>
            </a:r>
            <a:r>
              <a:rPr lang="ru-RU" altLang="zh-CN">
                <a:latin typeface="Arial" charset="0"/>
              </a:rPr>
              <a:t>графика </a:t>
            </a:r>
          </a:p>
          <a:p>
            <a:pPr algn="ctr" eaLnBrk="1" hangingPunct="1">
              <a:tabLst>
                <a:tab pos="1219200" algn="l"/>
              </a:tabLst>
            </a:pPr>
            <a:r>
              <a:rPr lang="ru-RU" altLang="zh-CN">
                <a:latin typeface="Arial" charset="0"/>
              </a:rPr>
              <a:t>подынтегральной функции </a:t>
            </a:r>
            <a:r>
              <a:rPr lang="en-US" altLang="zh-CN">
                <a:latin typeface="Arial" charset="0"/>
              </a:rPr>
              <a:t>y </a:t>
            </a:r>
            <a:r>
              <a:rPr lang="ru-RU" altLang="zh-CN">
                <a:latin typeface="Arial" charset="0"/>
              </a:rPr>
              <a:t>= f(x) </a:t>
            </a:r>
          </a:p>
          <a:p>
            <a:pPr algn="ctr" eaLnBrk="1" hangingPunct="1">
              <a:tabLst>
                <a:tab pos="1219200" algn="l"/>
              </a:tabLst>
            </a:pPr>
            <a:r>
              <a:rPr lang="ru-RU" altLang="zh-CN">
                <a:latin typeface="Arial" charset="0"/>
              </a:rPr>
              <a:t>стягивающей ее хордой и </a:t>
            </a:r>
          </a:p>
          <a:p>
            <a:pPr algn="ctr" eaLnBrk="1" hangingPunct="1">
              <a:tabLst>
                <a:tab pos="1219200" algn="l"/>
              </a:tabLst>
            </a:pPr>
            <a:r>
              <a:rPr lang="ru-RU" altLang="zh-CN">
                <a:latin typeface="Arial" charset="0"/>
              </a:rPr>
              <a:t>вычислим площадь трапеции </a:t>
            </a:r>
            <a:r>
              <a:rPr lang="en-US" altLang="zh-CN">
                <a:latin typeface="Arial" charset="0"/>
              </a:rPr>
              <a:t>ABba</a:t>
            </a:r>
            <a:r>
              <a:rPr lang="ru-RU" altLang="zh-CN">
                <a:latin typeface="Arial" charset="0"/>
              </a:rPr>
              <a:t>. </a:t>
            </a:r>
          </a:p>
          <a:p>
            <a:pPr algn="ctr" eaLnBrk="1" hangingPunct="1">
              <a:tabLst>
                <a:tab pos="1219200" algn="l"/>
              </a:tabLst>
            </a:pPr>
            <a:r>
              <a:rPr lang="ru-RU" altLang="zh-CN">
                <a:latin typeface="Arial" charset="0"/>
              </a:rPr>
              <a:t>Примем значение определенного</a:t>
            </a:r>
          </a:p>
          <a:p>
            <a:pPr algn="ctr" eaLnBrk="1" hangingPunct="1">
              <a:tabLst>
                <a:tab pos="1219200" algn="l"/>
              </a:tabLst>
            </a:pPr>
            <a:r>
              <a:rPr lang="ru-RU" altLang="zh-CN">
                <a:latin typeface="Arial" charset="0"/>
              </a:rPr>
              <a:t> интеграла численно равным</a:t>
            </a:r>
          </a:p>
          <a:p>
            <a:pPr algn="ctr" eaLnBrk="1" hangingPunct="1">
              <a:tabLst>
                <a:tab pos="1219200" algn="l"/>
              </a:tabLst>
            </a:pPr>
            <a:r>
              <a:rPr lang="ru-RU" altLang="zh-CN">
                <a:latin typeface="Arial" charset="0"/>
              </a:rPr>
              <a:t> площади этой трапеции:</a:t>
            </a:r>
            <a:endParaRPr lang="ru-RU" altLang="zh-CN" sz="900">
              <a:latin typeface="Arial" charset="0"/>
            </a:endParaRPr>
          </a:p>
          <a:p>
            <a:pPr algn="ctr">
              <a:tabLst>
                <a:tab pos="1219200" algn="l"/>
              </a:tabLst>
            </a:pPr>
            <a:endParaRPr lang="ru-RU" altLang="zh-CN" sz="1800">
              <a:latin typeface="Arial" charset="0"/>
            </a:endParaRPr>
          </a:p>
        </p:txBody>
      </p:sp>
      <p:graphicFrame>
        <p:nvGraphicFramePr>
          <p:cNvPr id="12291" name="Object 45"/>
          <p:cNvGraphicFramePr>
            <a:graphicFrameLocks noChangeAspect="1"/>
          </p:cNvGraphicFramePr>
          <p:nvPr/>
        </p:nvGraphicFramePr>
        <p:xfrm>
          <a:off x="2276475" y="4652963"/>
          <a:ext cx="4581525" cy="1204912"/>
        </p:xfrm>
        <a:graphic>
          <a:graphicData uri="http://schemas.openxmlformats.org/presentationml/2006/ole">
            <p:oleObj spid="_x0000_s12291" name="Equation" r:id="rId4" imgW="3657600" imgH="965200" progId="Equation.3">
              <p:embed/>
            </p:oleObj>
          </a:graphicData>
        </a:graphic>
      </p:graphicFrame>
      <p:sp>
        <p:nvSpPr>
          <p:cNvPr id="12295" name="Rectangle 49"/>
          <p:cNvSpPr>
            <a:spLocks noChangeArrowheads="1"/>
          </p:cNvSpPr>
          <p:nvPr/>
        </p:nvSpPr>
        <p:spPr bwMode="auto">
          <a:xfrm>
            <a:off x="2411413" y="6043613"/>
            <a:ext cx="4465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>
              <a:tabLst>
                <a:tab pos="1219200" algn="l"/>
              </a:tabLst>
            </a:pPr>
            <a:r>
              <a:rPr lang="ru-RU" altLang="zh-CN">
                <a:latin typeface="Arial" charset="0"/>
              </a:rPr>
              <a:t>Это и есть </a:t>
            </a:r>
            <a:r>
              <a:rPr lang="ru-RU" altLang="zh-CN" b="1" i="1" u="sng">
                <a:latin typeface="Arial" charset="0"/>
              </a:rPr>
              <a:t>формула трапеций</a:t>
            </a:r>
            <a:endParaRPr lang="ru-RU" altLang="zh-CN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>
            <a:grpSpLocks noChangeAspect="1"/>
          </p:cNvGrpSpPr>
          <p:nvPr/>
        </p:nvGrpSpPr>
        <p:grpSpPr bwMode="auto">
          <a:xfrm>
            <a:off x="250825" y="765175"/>
            <a:ext cx="8064500" cy="5300663"/>
            <a:chOff x="2274" y="6276"/>
            <a:chExt cx="7200" cy="4320"/>
          </a:xfrm>
        </p:grpSpPr>
        <p:sp>
          <p:nvSpPr>
            <p:cNvPr id="30723" name="AutoShape 3"/>
            <p:cNvSpPr>
              <a:spLocks noChangeAspect="1" noChangeArrowheads="1"/>
            </p:cNvSpPr>
            <p:nvPr/>
          </p:nvSpPr>
          <p:spPr bwMode="auto">
            <a:xfrm>
              <a:off x="2274" y="6276"/>
              <a:ext cx="720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ru-RU"/>
            </a:p>
          </p:txBody>
        </p:sp>
        <p:sp>
          <p:nvSpPr>
            <p:cNvPr id="30724" name="Text Box 4"/>
            <p:cNvSpPr txBox="1">
              <a:spLocks noChangeArrowheads="1"/>
            </p:cNvSpPr>
            <p:nvPr/>
          </p:nvSpPr>
          <p:spPr bwMode="auto">
            <a:xfrm>
              <a:off x="4392" y="6555"/>
              <a:ext cx="423" cy="4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ru-RU" altLang="ru-RU">
                  <a:latin typeface="Arial" charset="0"/>
                </a:rPr>
                <a:t>y</a:t>
              </a:r>
            </a:p>
          </p:txBody>
        </p:sp>
        <p:sp>
          <p:nvSpPr>
            <p:cNvPr id="30725" name="Text Box 5"/>
            <p:cNvSpPr txBox="1">
              <a:spLocks noChangeArrowheads="1"/>
            </p:cNvSpPr>
            <p:nvPr/>
          </p:nvSpPr>
          <p:spPr bwMode="auto">
            <a:xfrm>
              <a:off x="4392" y="9899"/>
              <a:ext cx="426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ru-RU" altLang="ru-RU">
                  <a:latin typeface="Arial" charset="0"/>
                </a:rPr>
                <a:t>0 </a:t>
              </a:r>
            </a:p>
          </p:txBody>
        </p:sp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5239" y="8366"/>
              <a:ext cx="424" cy="4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ru-RU" altLang="ru-RU">
                  <a:latin typeface="Arial" charset="0"/>
                </a:rPr>
                <a:t>A</a:t>
              </a:r>
            </a:p>
          </p:txBody>
        </p:sp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7074" y="7670"/>
              <a:ext cx="425" cy="4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ru-RU" altLang="ru-RU">
                  <a:latin typeface="Arial" charset="0"/>
                </a:rPr>
                <a:t>B</a:t>
              </a:r>
            </a:p>
          </p:txBody>
        </p:sp>
        <p:sp>
          <p:nvSpPr>
            <p:cNvPr id="30728" name="Text Box 8"/>
            <p:cNvSpPr txBox="1">
              <a:spLocks noChangeArrowheads="1"/>
            </p:cNvSpPr>
            <p:nvPr/>
          </p:nvSpPr>
          <p:spPr bwMode="auto">
            <a:xfrm>
              <a:off x="6086" y="7670"/>
              <a:ext cx="564" cy="4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ru-RU" altLang="ru-RU">
                  <a:latin typeface="Arial" charset="0"/>
                </a:rPr>
                <a:t>f(x)</a:t>
              </a:r>
            </a:p>
          </p:txBody>
        </p:sp>
        <p:sp>
          <p:nvSpPr>
            <p:cNvPr id="30729" name="Text Box 9"/>
            <p:cNvSpPr txBox="1">
              <a:spLocks noChangeArrowheads="1"/>
            </p:cNvSpPr>
            <p:nvPr/>
          </p:nvSpPr>
          <p:spPr bwMode="auto">
            <a:xfrm>
              <a:off x="6933" y="9899"/>
              <a:ext cx="423" cy="4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ru-RU" altLang="ru-RU">
                  <a:latin typeface="Arial" charset="0"/>
                </a:rPr>
                <a:t>b</a:t>
              </a:r>
            </a:p>
          </p:txBody>
        </p:sp>
        <p:sp>
          <p:nvSpPr>
            <p:cNvPr id="30730" name="Text Box 10"/>
            <p:cNvSpPr txBox="1">
              <a:spLocks noChangeArrowheads="1"/>
            </p:cNvSpPr>
            <p:nvPr/>
          </p:nvSpPr>
          <p:spPr bwMode="auto">
            <a:xfrm>
              <a:off x="5380" y="9899"/>
              <a:ext cx="422" cy="4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ru-RU" altLang="ru-RU">
                  <a:latin typeface="Arial" charset="0"/>
                </a:rPr>
                <a:t>a</a:t>
              </a:r>
            </a:p>
          </p:txBody>
        </p:sp>
        <p:sp>
          <p:nvSpPr>
            <p:cNvPr id="30731" name="Text Box 11"/>
            <p:cNvSpPr txBox="1">
              <a:spLocks noChangeArrowheads="1"/>
            </p:cNvSpPr>
            <p:nvPr/>
          </p:nvSpPr>
          <p:spPr bwMode="auto">
            <a:xfrm>
              <a:off x="7498" y="9899"/>
              <a:ext cx="418" cy="4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ru-RU" altLang="ru-RU">
                  <a:latin typeface="Arial" charset="0"/>
                </a:rPr>
                <a:t>x</a:t>
              </a:r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>
              <a:off x="4250" y="9899"/>
              <a:ext cx="353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V="1">
              <a:off x="4674" y="6694"/>
              <a:ext cx="1" cy="36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734" name="Line 14"/>
            <p:cNvSpPr>
              <a:spLocks noChangeShapeType="1"/>
            </p:cNvSpPr>
            <p:nvPr/>
          </p:nvSpPr>
          <p:spPr bwMode="auto">
            <a:xfrm>
              <a:off x="5521" y="850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735" name="Freeform 15"/>
            <p:cNvSpPr>
              <a:spLocks/>
            </p:cNvSpPr>
            <p:nvPr/>
          </p:nvSpPr>
          <p:spPr bwMode="auto">
            <a:xfrm>
              <a:off x="5521" y="7809"/>
              <a:ext cx="1553" cy="836"/>
            </a:xfrm>
            <a:custGeom>
              <a:avLst/>
              <a:gdLst>
                <a:gd name="T0" fmla="*/ 0 w 1980"/>
                <a:gd name="T1" fmla="*/ 300 h 1080"/>
                <a:gd name="T2" fmla="*/ 267 w 1980"/>
                <a:gd name="T3" fmla="*/ 100 h 1080"/>
                <a:gd name="T4" fmla="*/ 587 w 1980"/>
                <a:gd name="T5" fmla="*/ 0 h 1080"/>
                <a:gd name="T6" fmla="*/ 0 60000 65536"/>
                <a:gd name="T7" fmla="*/ 0 60000 65536"/>
                <a:gd name="T8" fmla="*/ 0 60000 65536"/>
                <a:gd name="T9" fmla="*/ 0 w 1980"/>
                <a:gd name="T10" fmla="*/ 0 h 1080"/>
                <a:gd name="T11" fmla="*/ 1980 w 1980"/>
                <a:gd name="T12" fmla="*/ 1080 h 10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80" h="1080">
                  <a:moveTo>
                    <a:pt x="0" y="1080"/>
                  </a:moveTo>
                  <a:cubicBezTo>
                    <a:pt x="285" y="810"/>
                    <a:pt x="570" y="540"/>
                    <a:pt x="900" y="360"/>
                  </a:cubicBezTo>
                  <a:cubicBezTo>
                    <a:pt x="1230" y="180"/>
                    <a:pt x="1800" y="60"/>
                    <a:pt x="198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736" name="Line 16"/>
            <p:cNvSpPr>
              <a:spLocks noChangeShapeType="1"/>
            </p:cNvSpPr>
            <p:nvPr/>
          </p:nvSpPr>
          <p:spPr bwMode="auto">
            <a:xfrm>
              <a:off x="5521" y="8645"/>
              <a:ext cx="1" cy="12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737" name="Line 17"/>
            <p:cNvSpPr>
              <a:spLocks noChangeShapeType="1"/>
            </p:cNvSpPr>
            <p:nvPr/>
          </p:nvSpPr>
          <p:spPr bwMode="auto">
            <a:xfrm>
              <a:off x="7074" y="7809"/>
              <a:ext cx="0" cy="20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738" name="Line 18"/>
            <p:cNvSpPr>
              <a:spLocks noChangeShapeType="1"/>
            </p:cNvSpPr>
            <p:nvPr/>
          </p:nvSpPr>
          <p:spPr bwMode="auto">
            <a:xfrm flipV="1">
              <a:off x="5521" y="7809"/>
              <a:ext cx="1553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3492500" y="1196975"/>
            <a:ext cx="2144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ru-RU" altLang="zh-CN">
                <a:latin typeface="Arial" charset="0"/>
              </a:rPr>
              <a:t>Если отрезок 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13314" name="Object 6"/>
          <p:cNvGraphicFramePr>
            <a:graphicFrameLocks noChangeAspect="1"/>
          </p:cNvGraphicFramePr>
          <p:nvPr/>
        </p:nvGraphicFramePr>
        <p:xfrm>
          <a:off x="5580063" y="1268413"/>
          <a:ext cx="600075" cy="352425"/>
        </p:xfrm>
        <a:graphic>
          <a:graphicData uri="http://schemas.openxmlformats.org/presentationml/2006/ole">
            <p:oleObj spid="_x0000_s13314" name="Equation" r:id="rId3" imgW="596641" imgH="355446" progId="Equation.3">
              <p:embed/>
            </p:oleObj>
          </a:graphicData>
        </a:graphic>
      </p:graphicFrame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1116013" y="1844675"/>
            <a:ext cx="6989762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ru-RU" altLang="zh-CN">
                <a:latin typeface="Arial" charset="0"/>
              </a:rPr>
              <a:t> разделить на несколько</a:t>
            </a:r>
          </a:p>
          <a:p>
            <a:pPr algn="ctr" eaLnBrk="1" hangingPunct="1"/>
            <a:r>
              <a:rPr lang="ru-RU" altLang="zh-CN">
                <a:latin typeface="Arial" charset="0"/>
              </a:rPr>
              <a:t> частей и применить </a:t>
            </a:r>
          </a:p>
          <a:p>
            <a:pPr algn="ctr" eaLnBrk="1" hangingPunct="1"/>
            <a:r>
              <a:rPr lang="ru-RU" altLang="zh-CN">
                <a:latin typeface="Arial" charset="0"/>
              </a:rPr>
              <a:t>формулу трапеции </a:t>
            </a:r>
          </a:p>
          <a:p>
            <a:pPr algn="ctr" eaLnBrk="1" hangingPunct="1"/>
            <a:r>
              <a:rPr lang="ru-RU" altLang="zh-CN">
                <a:latin typeface="Arial" charset="0"/>
              </a:rPr>
              <a:t>к каждому отрезку 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13315" name="Object 5"/>
          <p:cNvGraphicFramePr>
            <a:graphicFrameLocks noChangeAspect="1"/>
          </p:cNvGraphicFramePr>
          <p:nvPr/>
        </p:nvGraphicFramePr>
        <p:xfrm>
          <a:off x="6011863" y="2997200"/>
          <a:ext cx="428625" cy="381000"/>
        </p:xfrm>
        <a:graphic>
          <a:graphicData uri="http://schemas.openxmlformats.org/presentationml/2006/ole">
            <p:oleObj spid="_x0000_s13315" name="Equation" r:id="rId4" imgW="431613" imgH="380835" progId="Equation.3">
              <p:embed/>
            </p:oleObj>
          </a:graphicData>
        </a:graphic>
      </p:graphicFrame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3563938" y="3573463"/>
            <a:ext cx="216535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57200" eaLnBrk="1" hangingPunct="1">
              <a:tabLst>
                <a:tab pos="1219200" algn="l"/>
              </a:tabLst>
            </a:pPr>
            <a:r>
              <a:rPr lang="ru-RU" altLang="zh-CN">
                <a:latin typeface="Arial" charset="0"/>
              </a:rPr>
              <a:t>Тогда</a:t>
            </a:r>
            <a:endParaRPr lang="ru-RU" altLang="zh-CN" sz="900">
              <a:latin typeface="Arial" charset="0"/>
            </a:endParaRPr>
          </a:p>
          <a:p>
            <a:pPr indent="457200">
              <a:tabLst>
                <a:tab pos="1219200" algn="l"/>
              </a:tabLst>
            </a:pPr>
            <a:endParaRPr lang="ru-RU" altLang="zh-CN" sz="1800">
              <a:latin typeface="Arial" charset="0"/>
            </a:endParaRP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785938" y="4292600"/>
          <a:ext cx="5641975" cy="1493838"/>
        </p:xfrm>
        <a:graphic>
          <a:graphicData uri="http://schemas.openxmlformats.org/presentationml/2006/ole">
            <p:oleObj spid="_x0000_s13316" name="Equation" r:id="rId5" imgW="4025900" imgH="1066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323850" y="889000"/>
            <a:ext cx="86058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ru-RU" altLang="zh-CN" sz="3200"/>
              <a:t>Если функция </a:t>
            </a:r>
            <a:r>
              <a:rPr lang="en-US" altLang="zh-CN" sz="3200"/>
              <a:t>f</a:t>
            </a:r>
            <a:r>
              <a:rPr lang="ru-RU" altLang="zh-CN" sz="3200"/>
              <a:t>(</a:t>
            </a:r>
            <a:r>
              <a:rPr lang="en-US" altLang="zh-CN" sz="3200"/>
              <a:t>x</a:t>
            </a:r>
            <a:r>
              <a:rPr lang="ru-RU" altLang="zh-CN" sz="3200"/>
              <a:t>) непрерывна на отрезке</a:t>
            </a:r>
            <a:r>
              <a:rPr lang="en-US" altLang="zh-CN" sz="3200"/>
              <a:t>          </a:t>
            </a:r>
            <a:r>
              <a:rPr lang="ru-RU" altLang="zh-CN" sz="3200"/>
              <a:t> </a:t>
            </a:r>
          </a:p>
        </p:txBody>
      </p:sp>
      <p:graphicFrame>
        <p:nvGraphicFramePr>
          <p:cNvPr id="1026" name="Object 17"/>
          <p:cNvGraphicFramePr>
            <a:graphicFrameLocks noChangeAspect="1"/>
          </p:cNvGraphicFramePr>
          <p:nvPr/>
        </p:nvGraphicFramePr>
        <p:xfrm>
          <a:off x="7858125" y="1000125"/>
          <a:ext cx="749300" cy="439738"/>
        </p:xfrm>
        <a:graphic>
          <a:graphicData uri="http://schemas.openxmlformats.org/presentationml/2006/ole">
            <p:oleObj spid="_x0000_s1026" name="Equation" r:id="rId3" imgW="596641" imgH="355446" progId="Equation.3">
              <p:embed/>
            </p:oleObj>
          </a:graphicData>
        </a:graphic>
      </p:graphicFrame>
      <p:sp>
        <p:nvSpPr>
          <p:cNvPr id="4100" name="Rectangle 19"/>
          <p:cNvSpPr>
            <a:spLocks noChangeArrowheads="1"/>
          </p:cNvSpPr>
          <p:nvPr/>
        </p:nvSpPr>
        <p:spPr bwMode="auto">
          <a:xfrm>
            <a:off x="357188" y="1571625"/>
            <a:ext cx="82867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ru-RU" altLang="zh-CN" sz="3200" dirty="0"/>
              <a:t>то определенный интеграл</a:t>
            </a:r>
            <a:r>
              <a:rPr lang="en-US" altLang="zh-CN" sz="3200" dirty="0"/>
              <a:t> </a:t>
            </a:r>
            <a:r>
              <a:rPr lang="ru-RU" altLang="zh-CN" sz="3200" dirty="0"/>
              <a:t>от этой функции</a:t>
            </a:r>
            <a:endParaRPr lang="en-US" altLang="zh-CN" sz="3200" dirty="0"/>
          </a:p>
          <a:p>
            <a:pPr algn="just" eaLnBrk="1" hangingPunct="1">
              <a:lnSpc>
                <a:spcPct val="150000"/>
              </a:lnSpc>
              <a:defRPr/>
            </a:pPr>
            <a:r>
              <a:rPr lang="ru-RU" altLang="zh-CN" sz="3200" dirty="0"/>
              <a:t>в пределах от </a:t>
            </a:r>
            <a:r>
              <a:rPr lang="en-US" altLang="zh-CN" sz="3200" dirty="0"/>
              <a:t>a </a:t>
            </a:r>
            <a:r>
              <a:rPr lang="ru-RU" altLang="zh-CN" sz="3200" dirty="0"/>
              <a:t>до </a:t>
            </a:r>
            <a:r>
              <a:rPr lang="en-US" altLang="zh-CN" sz="3200" dirty="0"/>
              <a:t>b </a:t>
            </a:r>
            <a:r>
              <a:rPr lang="ru-RU" altLang="zh-CN" sz="3200" dirty="0"/>
              <a:t>существует и имеет вид</a:t>
            </a:r>
          </a:p>
          <a:p>
            <a:pPr indent="449263" algn="ctr">
              <a:lnSpc>
                <a:spcPct val="150000"/>
              </a:lnSpc>
              <a:defRPr/>
            </a:pPr>
            <a:endParaRPr lang="ru-RU" altLang="zh-CN" dirty="0"/>
          </a:p>
        </p:txBody>
      </p:sp>
      <p:graphicFrame>
        <p:nvGraphicFramePr>
          <p:cNvPr id="1027" name="Object 16"/>
          <p:cNvGraphicFramePr>
            <a:graphicFrameLocks noChangeAspect="1"/>
          </p:cNvGraphicFramePr>
          <p:nvPr/>
        </p:nvGraphicFramePr>
        <p:xfrm>
          <a:off x="1976438" y="3500438"/>
          <a:ext cx="5488873" cy="1995487"/>
        </p:xfrm>
        <a:graphic>
          <a:graphicData uri="http://schemas.openxmlformats.org/presentationml/2006/ole">
            <p:oleObj spid="_x0000_s1027" name="Equation" r:id="rId4" imgW="3086100" imgH="96520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0034" y="6072206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(формула Ньютона-Лейбница)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4" name="Group 7"/>
          <p:cNvGrpSpPr>
            <a:grpSpLocks noChangeAspect="1"/>
          </p:cNvGrpSpPr>
          <p:nvPr/>
        </p:nvGrpSpPr>
        <p:grpSpPr bwMode="auto">
          <a:xfrm>
            <a:off x="323850" y="1125538"/>
            <a:ext cx="7920038" cy="5126037"/>
            <a:chOff x="2274" y="6276"/>
            <a:chExt cx="7200" cy="4320"/>
          </a:xfrm>
        </p:grpSpPr>
        <p:sp>
          <p:nvSpPr>
            <p:cNvPr id="14345" name="AutoShape 8"/>
            <p:cNvSpPr>
              <a:spLocks noChangeAspect="1" noChangeArrowheads="1"/>
            </p:cNvSpPr>
            <p:nvPr/>
          </p:nvSpPr>
          <p:spPr bwMode="auto">
            <a:xfrm>
              <a:off x="2274" y="6276"/>
              <a:ext cx="720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ru-RU"/>
            </a:p>
          </p:txBody>
        </p:sp>
        <p:sp>
          <p:nvSpPr>
            <p:cNvPr id="14346" name="Text Box 9"/>
            <p:cNvSpPr txBox="1">
              <a:spLocks noChangeArrowheads="1"/>
            </p:cNvSpPr>
            <p:nvPr/>
          </p:nvSpPr>
          <p:spPr bwMode="auto">
            <a:xfrm>
              <a:off x="7074" y="9899"/>
              <a:ext cx="1271" cy="38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endParaRPr lang="ru-RU" altLang="ru-RU"/>
            </a:p>
          </p:txBody>
        </p:sp>
        <p:sp>
          <p:nvSpPr>
            <p:cNvPr id="14347" name="Text Box 10"/>
            <p:cNvSpPr txBox="1">
              <a:spLocks noChangeArrowheads="1"/>
            </p:cNvSpPr>
            <p:nvPr/>
          </p:nvSpPr>
          <p:spPr bwMode="auto">
            <a:xfrm>
              <a:off x="6368" y="9899"/>
              <a:ext cx="849" cy="38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endParaRPr lang="ru-RU" altLang="ru-RU"/>
            </a:p>
          </p:txBody>
        </p:sp>
        <p:sp>
          <p:nvSpPr>
            <p:cNvPr id="14348" name="Text Box 11"/>
            <p:cNvSpPr txBox="1">
              <a:spLocks noChangeArrowheads="1"/>
            </p:cNvSpPr>
            <p:nvPr/>
          </p:nvSpPr>
          <p:spPr bwMode="auto">
            <a:xfrm>
              <a:off x="4815" y="9899"/>
              <a:ext cx="849" cy="4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ru-RU" altLang="ru-RU"/>
            </a:p>
          </p:txBody>
        </p:sp>
        <p:sp>
          <p:nvSpPr>
            <p:cNvPr id="14349" name="Text Box 12"/>
            <p:cNvSpPr txBox="1">
              <a:spLocks noChangeArrowheads="1"/>
            </p:cNvSpPr>
            <p:nvPr/>
          </p:nvSpPr>
          <p:spPr bwMode="auto">
            <a:xfrm>
              <a:off x="5521" y="9899"/>
              <a:ext cx="424" cy="4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ru-RU" altLang="ru-RU"/>
            </a:p>
          </p:txBody>
        </p:sp>
        <p:sp>
          <p:nvSpPr>
            <p:cNvPr id="14350" name="Text Box 13"/>
            <p:cNvSpPr txBox="1">
              <a:spLocks noChangeArrowheads="1"/>
            </p:cNvSpPr>
            <p:nvPr/>
          </p:nvSpPr>
          <p:spPr bwMode="auto">
            <a:xfrm>
              <a:off x="4392" y="6555"/>
              <a:ext cx="423" cy="4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ru-RU"/>
                <a:t>y</a:t>
              </a:r>
              <a:endParaRPr lang="ru-RU" altLang="ru-RU"/>
            </a:p>
          </p:txBody>
        </p:sp>
        <p:sp>
          <p:nvSpPr>
            <p:cNvPr id="14351" name="Text Box 14"/>
            <p:cNvSpPr txBox="1">
              <a:spLocks noChangeArrowheads="1"/>
            </p:cNvSpPr>
            <p:nvPr/>
          </p:nvSpPr>
          <p:spPr bwMode="auto">
            <a:xfrm>
              <a:off x="4392" y="9899"/>
              <a:ext cx="426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ru-RU"/>
                <a:t>0</a:t>
              </a:r>
              <a:r>
                <a:rPr lang="en-US" altLang="ru-RU" sz="1200"/>
                <a:t> </a:t>
              </a:r>
              <a:endParaRPr lang="ru-RU" altLang="ru-RU"/>
            </a:p>
          </p:txBody>
        </p:sp>
        <p:sp>
          <p:nvSpPr>
            <p:cNvPr id="14352" name="Text Box 15"/>
            <p:cNvSpPr txBox="1">
              <a:spLocks noChangeArrowheads="1"/>
            </p:cNvSpPr>
            <p:nvPr/>
          </p:nvSpPr>
          <p:spPr bwMode="auto">
            <a:xfrm>
              <a:off x="8062" y="9899"/>
              <a:ext cx="418" cy="4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ru-RU"/>
                <a:t>x</a:t>
              </a:r>
              <a:endParaRPr lang="ru-RU" altLang="ru-RU"/>
            </a:p>
          </p:txBody>
        </p:sp>
        <p:sp>
          <p:nvSpPr>
            <p:cNvPr id="14353" name="Line 16"/>
            <p:cNvSpPr>
              <a:spLocks noChangeShapeType="1"/>
            </p:cNvSpPr>
            <p:nvPr/>
          </p:nvSpPr>
          <p:spPr bwMode="auto">
            <a:xfrm>
              <a:off x="4250" y="9899"/>
              <a:ext cx="409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354" name="Line 17"/>
            <p:cNvSpPr>
              <a:spLocks noChangeShapeType="1"/>
            </p:cNvSpPr>
            <p:nvPr/>
          </p:nvSpPr>
          <p:spPr bwMode="auto">
            <a:xfrm flipV="1">
              <a:off x="4674" y="6694"/>
              <a:ext cx="1" cy="36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355" name="Line 18"/>
            <p:cNvSpPr>
              <a:spLocks noChangeShapeType="1"/>
            </p:cNvSpPr>
            <p:nvPr/>
          </p:nvSpPr>
          <p:spPr bwMode="auto">
            <a:xfrm flipV="1">
              <a:off x="5380" y="8506"/>
              <a:ext cx="0" cy="13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356" name="Line 19"/>
            <p:cNvSpPr>
              <a:spLocks noChangeShapeType="1"/>
            </p:cNvSpPr>
            <p:nvPr/>
          </p:nvSpPr>
          <p:spPr bwMode="auto">
            <a:xfrm flipV="1">
              <a:off x="5803" y="8088"/>
              <a:ext cx="0" cy="18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357" name="Line 20"/>
            <p:cNvSpPr>
              <a:spLocks noChangeShapeType="1"/>
            </p:cNvSpPr>
            <p:nvPr/>
          </p:nvSpPr>
          <p:spPr bwMode="auto">
            <a:xfrm>
              <a:off x="7356" y="9899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358" name="Line 21"/>
            <p:cNvSpPr>
              <a:spLocks noChangeShapeType="1"/>
            </p:cNvSpPr>
            <p:nvPr/>
          </p:nvSpPr>
          <p:spPr bwMode="auto">
            <a:xfrm flipV="1">
              <a:off x="7215" y="7948"/>
              <a:ext cx="0" cy="19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359" name="Line 22"/>
            <p:cNvSpPr>
              <a:spLocks noChangeShapeType="1"/>
            </p:cNvSpPr>
            <p:nvPr/>
          </p:nvSpPr>
          <p:spPr bwMode="auto">
            <a:xfrm flipV="1">
              <a:off x="6792" y="7809"/>
              <a:ext cx="1" cy="20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360" name="Line 23"/>
            <p:cNvSpPr>
              <a:spLocks noChangeShapeType="1"/>
            </p:cNvSpPr>
            <p:nvPr/>
          </p:nvSpPr>
          <p:spPr bwMode="auto">
            <a:xfrm flipV="1">
              <a:off x="5380" y="8088"/>
              <a:ext cx="423" cy="4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361" name="Line 24"/>
            <p:cNvSpPr>
              <a:spLocks noChangeShapeType="1"/>
            </p:cNvSpPr>
            <p:nvPr/>
          </p:nvSpPr>
          <p:spPr bwMode="auto">
            <a:xfrm flipV="1">
              <a:off x="5803" y="7809"/>
              <a:ext cx="989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362" name="Line 25"/>
            <p:cNvSpPr>
              <a:spLocks noChangeShapeType="1"/>
            </p:cNvSpPr>
            <p:nvPr/>
          </p:nvSpPr>
          <p:spPr bwMode="auto">
            <a:xfrm>
              <a:off x="6792" y="7809"/>
              <a:ext cx="423" cy="1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363" name="Freeform 26"/>
            <p:cNvSpPr>
              <a:spLocks/>
            </p:cNvSpPr>
            <p:nvPr/>
          </p:nvSpPr>
          <p:spPr bwMode="auto">
            <a:xfrm>
              <a:off x="5380" y="7762"/>
              <a:ext cx="1835" cy="744"/>
            </a:xfrm>
            <a:custGeom>
              <a:avLst/>
              <a:gdLst>
                <a:gd name="T0" fmla="*/ 0 w 2340"/>
                <a:gd name="T1" fmla="*/ 268 h 960"/>
                <a:gd name="T2" fmla="*/ 160 w 2340"/>
                <a:gd name="T3" fmla="*/ 118 h 960"/>
                <a:gd name="T4" fmla="*/ 321 w 2340"/>
                <a:gd name="T5" fmla="*/ 17 h 960"/>
                <a:gd name="T6" fmla="*/ 534 w 2340"/>
                <a:gd name="T7" fmla="*/ 17 h 960"/>
                <a:gd name="T8" fmla="*/ 694 w 2340"/>
                <a:gd name="T9" fmla="*/ 67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40"/>
                <a:gd name="T16" fmla="*/ 0 h 960"/>
                <a:gd name="T17" fmla="*/ 2340 w 2340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40" h="960">
                  <a:moveTo>
                    <a:pt x="0" y="960"/>
                  </a:moveTo>
                  <a:cubicBezTo>
                    <a:pt x="180" y="765"/>
                    <a:pt x="360" y="570"/>
                    <a:pt x="540" y="420"/>
                  </a:cubicBezTo>
                  <a:cubicBezTo>
                    <a:pt x="720" y="270"/>
                    <a:pt x="870" y="120"/>
                    <a:pt x="1080" y="60"/>
                  </a:cubicBezTo>
                  <a:cubicBezTo>
                    <a:pt x="1290" y="0"/>
                    <a:pt x="1590" y="30"/>
                    <a:pt x="1800" y="60"/>
                  </a:cubicBezTo>
                  <a:cubicBezTo>
                    <a:pt x="2010" y="90"/>
                    <a:pt x="2250" y="210"/>
                    <a:pt x="2340" y="24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aphicFrame>
        <p:nvGraphicFramePr>
          <p:cNvPr id="14338" name="Object 27"/>
          <p:cNvGraphicFramePr>
            <a:graphicFrameLocks noChangeAspect="1"/>
          </p:cNvGraphicFramePr>
          <p:nvPr/>
        </p:nvGraphicFramePr>
        <p:xfrm>
          <a:off x="3348038" y="5445125"/>
          <a:ext cx="774700" cy="381000"/>
        </p:xfrm>
        <a:graphic>
          <a:graphicData uri="http://schemas.openxmlformats.org/presentationml/2006/ole">
            <p:oleObj spid="_x0000_s14338" name="Формула" r:id="rId3" imgW="774364" imgH="380835" progId="Equation.3">
              <p:embed/>
            </p:oleObj>
          </a:graphicData>
        </a:graphic>
      </p:graphicFrame>
      <p:graphicFrame>
        <p:nvGraphicFramePr>
          <p:cNvPr id="14339" name="Object 28"/>
          <p:cNvGraphicFramePr>
            <a:graphicFrameLocks noChangeAspect="1"/>
          </p:cNvGraphicFramePr>
          <p:nvPr/>
        </p:nvGraphicFramePr>
        <p:xfrm>
          <a:off x="4284663" y="5445125"/>
          <a:ext cx="254000" cy="368300"/>
        </p:xfrm>
        <a:graphic>
          <a:graphicData uri="http://schemas.openxmlformats.org/presentationml/2006/ole">
            <p:oleObj spid="_x0000_s14339" name="Формула" r:id="rId4" imgW="253890" imgH="368140" progId="Equation.3">
              <p:embed/>
            </p:oleObj>
          </a:graphicData>
        </a:graphic>
      </p:graphicFrame>
      <p:graphicFrame>
        <p:nvGraphicFramePr>
          <p:cNvPr id="14340" name="Object 29"/>
          <p:cNvGraphicFramePr>
            <a:graphicFrameLocks noChangeAspect="1"/>
          </p:cNvGraphicFramePr>
          <p:nvPr/>
        </p:nvGraphicFramePr>
        <p:xfrm>
          <a:off x="5148263" y="5445125"/>
          <a:ext cx="444500" cy="381000"/>
        </p:xfrm>
        <a:graphic>
          <a:graphicData uri="http://schemas.openxmlformats.org/presentationml/2006/ole">
            <p:oleObj spid="_x0000_s14340" name="Формула" r:id="rId5" imgW="444307" imgH="380835" progId="Equation.3">
              <p:embed/>
            </p:oleObj>
          </a:graphicData>
        </a:graphic>
      </p:graphicFrame>
      <p:graphicFrame>
        <p:nvGraphicFramePr>
          <p:cNvPr id="14341" name="Object 30"/>
          <p:cNvGraphicFramePr>
            <a:graphicFrameLocks noChangeAspect="1"/>
          </p:cNvGraphicFramePr>
          <p:nvPr/>
        </p:nvGraphicFramePr>
        <p:xfrm>
          <a:off x="5651500" y="5445125"/>
          <a:ext cx="736600" cy="381000"/>
        </p:xfrm>
        <a:graphic>
          <a:graphicData uri="http://schemas.openxmlformats.org/presentationml/2006/ole">
            <p:oleObj spid="_x0000_s14341" name="Формула" r:id="rId6" imgW="736600" imgH="381000" progId="Equation.3">
              <p:embed/>
            </p:oleObj>
          </a:graphicData>
        </a:graphic>
      </p:graphicFrame>
      <p:graphicFrame>
        <p:nvGraphicFramePr>
          <p:cNvPr id="14342" name="Object 31"/>
          <p:cNvGraphicFramePr>
            <a:graphicFrameLocks noChangeAspect="1"/>
          </p:cNvGraphicFramePr>
          <p:nvPr/>
        </p:nvGraphicFramePr>
        <p:xfrm>
          <a:off x="3348038" y="5445125"/>
          <a:ext cx="774700" cy="381000"/>
        </p:xfrm>
        <a:graphic>
          <a:graphicData uri="http://schemas.openxmlformats.org/presentationml/2006/ole">
            <p:oleObj spid="_x0000_s14342" name="Формула" r:id="rId7" imgW="774364" imgH="380835" progId="Equation.3">
              <p:embed/>
            </p:oleObj>
          </a:graphicData>
        </a:graphic>
      </p:graphicFrame>
      <p:graphicFrame>
        <p:nvGraphicFramePr>
          <p:cNvPr id="14343" name="Object 32"/>
          <p:cNvGraphicFramePr>
            <a:graphicFrameLocks noChangeAspect="1"/>
          </p:cNvGraphicFramePr>
          <p:nvPr/>
        </p:nvGraphicFramePr>
        <p:xfrm>
          <a:off x="3348038" y="5445125"/>
          <a:ext cx="774700" cy="381000"/>
        </p:xfrm>
        <a:graphic>
          <a:graphicData uri="http://schemas.openxmlformats.org/presentationml/2006/ole">
            <p:oleObj spid="_x0000_s14343" name="Формула" r:id="rId8" imgW="774364" imgH="380835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8"/>
          <p:cNvPicPr>
            <a:picLocks noChangeAspect="1" noChangeArrowheads="1"/>
          </p:cNvPicPr>
          <p:nvPr/>
        </p:nvPicPr>
        <p:blipFill>
          <a:blip r:embed="rId2" cstate="print"/>
          <a:srcRect l="31529" t="19109" r="32166" b="46259"/>
          <a:stretch>
            <a:fillRect/>
          </a:stretch>
        </p:blipFill>
        <p:spPr bwMode="auto">
          <a:xfrm>
            <a:off x="1343025" y="785813"/>
            <a:ext cx="7300913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TextBox 28"/>
          <p:cNvSpPr txBox="1">
            <a:spLocks noChangeArrowheads="1"/>
          </p:cNvSpPr>
          <p:nvPr/>
        </p:nvSpPr>
        <p:spPr bwMode="auto">
          <a:xfrm>
            <a:off x="285750" y="571500"/>
            <a:ext cx="37147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b="1">
                <a:solidFill>
                  <a:srgbClr val="0070C0"/>
                </a:solidFill>
              </a:rPr>
              <a:t>Интегрирование методом трапеций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2000250" y="765175"/>
            <a:ext cx="46021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ru-RU" altLang="zh-CN">
                <a:latin typeface="Arial" charset="0"/>
              </a:rPr>
              <a:t>Для простоты вычислений</a:t>
            </a:r>
          </a:p>
          <a:p>
            <a:pPr algn="ctr" eaLnBrk="1" hangingPunct="1"/>
            <a:r>
              <a:rPr lang="ru-RU" altLang="zh-CN">
                <a:latin typeface="Arial" charset="0"/>
              </a:rPr>
              <a:t> удобно разделить отрезок       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15362" name="Object 7"/>
          <p:cNvGraphicFramePr>
            <a:graphicFrameLocks noChangeAspect="1"/>
          </p:cNvGraphicFramePr>
          <p:nvPr/>
        </p:nvGraphicFramePr>
        <p:xfrm>
          <a:off x="6011863" y="1196975"/>
          <a:ext cx="600075" cy="352425"/>
        </p:xfrm>
        <a:graphic>
          <a:graphicData uri="http://schemas.openxmlformats.org/presentationml/2006/ole">
            <p:oleObj spid="_x0000_s15362" name="Equation" r:id="rId3" imgW="596641" imgH="355446" progId="Equation.3">
              <p:embed/>
            </p:oleObj>
          </a:graphicData>
        </a:graphic>
      </p:graphicFrame>
      <p:sp>
        <p:nvSpPr>
          <p:cNvPr id="15367" name="Rectangle 9"/>
          <p:cNvSpPr>
            <a:spLocks noChangeArrowheads="1"/>
          </p:cNvSpPr>
          <p:nvPr/>
        </p:nvSpPr>
        <p:spPr bwMode="auto">
          <a:xfrm>
            <a:off x="1547813" y="1557338"/>
            <a:ext cx="5618162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ru-RU" altLang="zh-CN">
                <a:latin typeface="Arial" charset="0"/>
              </a:rPr>
              <a:t> на равные части, </a:t>
            </a:r>
          </a:p>
          <a:p>
            <a:pPr algn="ctr" eaLnBrk="1" hangingPunct="1"/>
            <a:r>
              <a:rPr lang="ru-RU" altLang="zh-CN">
                <a:latin typeface="Arial" charset="0"/>
              </a:rPr>
              <a:t>в этом случае длина </a:t>
            </a:r>
          </a:p>
          <a:p>
            <a:pPr algn="ctr" eaLnBrk="1" hangingPunct="1"/>
            <a:r>
              <a:rPr lang="ru-RU" altLang="zh-CN">
                <a:latin typeface="Arial" charset="0"/>
              </a:rPr>
              <a:t>каждого из отрезков </a:t>
            </a:r>
          </a:p>
          <a:p>
            <a:pPr algn="ctr" eaLnBrk="1" hangingPunct="1"/>
            <a:r>
              <a:rPr lang="ru-RU" altLang="zh-CN">
                <a:latin typeface="Arial" charset="0"/>
              </a:rPr>
              <a:t>разбиения есть 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15363" name="Object 6"/>
          <p:cNvGraphicFramePr>
            <a:graphicFrameLocks noChangeAspect="1"/>
          </p:cNvGraphicFramePr>
          <p:nvPr/>
        </p:nvGraphicFramePr>
        <p:xfrm>
          <a:off x="3851275" y="3068638"/>
          <a:ext cx="1400175" cy="733425"/>
        </p:xfrm>
        <a:graphic>
          <a:graphicData uri="http://schemas.openxmlformats.org/presentationml/2006/ole">
            <p:oleObj spid="_x0000_s15363" name="Equation" r:id="rId4" imgW="1397000" imgH="736600" progId="Equation.3">
              <p:embed/>
            </p:oleObj>
          </a:graphicData>
        </a:graphic>
      </p:graphicFrame>
      <p:sp>
        <p:nvSpPr>
          <p:cNvPr id="15368" name="Rectangle 10"/>
          <p:cNvSpPr>
            <a:spLocks noChangeArrowheads="1"/>
          </p:cNvSpPr>
          <p:nvPr/>
        </p:nvSpPr>
        <p:spPr bwMode="auto">
          <a:xfrm>
            <a:off x="1763713" y="3789363"/>
            <a:ext cx="5922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ru-RU" altLang="zh-CN">
                <a:latin typeface="Arial" charset="0"/>
              </a:rPr>
              <a:t>Численное значение </a:t>
            </a:r>
          </a:p>
          <a:p>
            <a:pPr algn="ctr" eaLnBrk="1" hangingPunct="1"/>
            <a:r>
              <a:rPr lang="ru-RU" altLang="zh-CN">
                <a:latin typeface="Arial" charset="0"/>
              </a:rPr>
              <a:t>интеграла на отрезке 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15364" name="Object 5"/>
          <p:cNvGraphicFramePr>
            <a:graphicFrameLocks noChangeAspect="1"/>
          </p:cNvGraphicFramePr>
          <p:nvPr/>
        </p:nvGraphicFramePr>
        <p:xfrm>
          <a:off x="6227763" y="4221163"/>
          <a:ext cx="428625" cy="381000"/>
        </p:xfrm>
        <a:graphic>
          <a:graphicData uri="http://schemas.openxmlformats.org/presentationml/2006/ole">
            <p:oleObj spid="_x0000_s15364" name="Equation" r:id="rId5" imgW="431613" imgH="380835" progId="Equation.3">
              <p:embed/>
            </p:oleObj>
          </a:graphicData>
        </a:graphic>
      </p:graphicFrame>
      <p:sp>
        <p:nvSpPr>
          <p:cNvPr id="15369" name="Rectangle 11"/>
          <p:cNvSpPr>
            <a:spLocks noChangeArrowheads="1"/>
          </p:cNvSpPr>
          <p:nvPr/>
        </p:nvSpPr>
        <p:spPr bwMode="auto">
          <a:xfrm>
            <a:off x="3924300" y="4652963"/>
            <a:ext cx="110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>
              <a:tabLst>
                <a:tab pos="1219200" algn="l"/>
              </a:tabLst>
            </a:pPr>
            <a:r>
              <a:rPr lang="ru-RU" altLang="zh-CN">
                <a:latin typeface="Arial" charset="0"/>
              </a:rPr>
              <a:t> равно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1857375" y="5229225"/>
          <a:ext cx="5859463" cy="1414463"/>
        </p:xfrm>
        <a:graphic>
          <a:graphicData uri="http://schemas.openxmlformats.org/presentationml/2006/ole">
            <p:oleObj spid="_x0000_s15365" name="Equation" r:id="rId6" imgW="4419600" imgH="1066800" progId="Equation.3">
              <p:embed/>
            </p:oleObj>
          </a:graphicData>
        </a:graphic>
      </p:graphicFrame>
      <p:sp>
        <p:nvSpPr>
          <p:cNvPr id="15370" name="Rectangle 12"/>
          <p:cNvSpPr>
            <a:spLocks noChangeArrowheads="1"/>
          </p:cNvSpPr>
          <p:nvPr/>
        </p:nvSpPr>
        <p:spPr bwMode="auto">
          <a:xfrm>
            <a:off x="395288" y="5516563"/>
            <a:ext cx="18415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ru-RU" altLang="zh-CN">
              <a:latin typeface="Arial" charset="0"/>
            </a:endParaRPr>
          </a:p>
          <a:p>
            <a:endParaRPr lang="ru-RU" altLang="zh-CN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357313" y="642938"/>
            <a:ext cx="2846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ru-RU" altLang="zh-CN">
                <a:latin typeface="Arial" charset="0"/>
              </a:rPr>
              <a:t>А на всем отрезке 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16386" name="Object 5"/>
          <p:cNvGraphicFramePr>
            <a:graphicFrameLocks noChangeAspect="1"/>
          </p:cNvGraphicFramePr>
          <p:nvPr/>
        </p:nvGraphicFramePr>
        <p:xfrm>
          <a:off x="4310063" y="714375"/>
          <a:ext cx="600075" cy="352425"/>
        </p:xfrm>
        <a:graphic>
          <a:graphicData uri="http://schemas.openxmlformats.org/presentationml/2006/ole">
            <p:oleObj spid="_x0000_s16386" name="Equation" r:id="rId3" imgW="596641" imgH="355446" progId="Equation.3">
              <p:embed/>
            </p:oleObj>
          </a:graphicData>
        </a:graphic>
      </p:graphicFrame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227638" y="614363"/>
            <a:ext cx="2501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>
              <a:tabLst>
                <a:tab pos="1219200" algn="l"/>
              </a:tabLst>
            </a:pPr>
            <a:r>
              <a:rPr lang="ru-RU" altLang="zh-CN">
                <a:latin typeface="Arial" charset="0"/>
              </a:rPr>
              <a:t> соответственно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16387" name="Object 4"/>
          <p:cNvGraphicFramePr>
            <a:graphicFrameLocks noChangeAspect="1"/>
          </p:cNvGraphicFramePr>
          <p:nvPr/>
        </p:nvGraphicFramePr>
        <p:xfrm>
          <a:off x="500063" y="1427163"/>
          <a:ext cx="8286750" cy="1093787"/>
        </p:xfrm>
        <a:graphic>
          <a:graphicData uri="http://schemas.openxmlformats.org/presentationml/2006/ole">
            <p:oleObj spid="_x0000_s16387" name="Equation" r:id="rId4" imgW="7289800" imgH="965200" progId="Equation.3">
              <p:embed/>
            </p:oleObj>
          </a:graphicData>
        </a:graphic>
      </p:graphicFrame>
      <p:sp>
        <p:nvSpPr>
          <p:cNvPr id="16392" name="Rectangle 11"/>
          <p:cNvSpPr>
            <a:spLocks noChangeArrowheads="1"/>
          </p:cNvSpPr>
          <p:nvPr/>
        </p:nvSpPr>
        <p:spPr bwMode="auto">
          <a:xfrm>
            <a:off x="357188" y="2851150"/>
            <a:ext cx="85010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tabLst>
                <a:tab pos="1219200" algn="l"/>
              </a:tabLst>
            </a:pPr>
            <a:r>
              <a:rPr lang="ru-RU" altLang="zh-CN">
                <a:latin typeface="Arial" charset="0"/>
              </a:rPr>
              <a:t>Эта формула называется </a:t>
            </a:r>
            <a:r>
              <a:rPr lang="ru-RU" altLang="zh-CN" b="1" i="1" u="sng">
                <a:latin typeface="Arial" charset="0"/>
              </a:rPr>
              <a:t>общей формулой трапеции</a:t>
            </a:r>
            <a:r>
              <a:rPr lang="ru-RU" altLang="zh-CN">
                <a:latin typeface="Arial" charset="0"/>
              </a:rPr>
              <a:t>.</a:t>
            </a:r>
          </a:p>
          <a:p>
            <a:pPr eaLnBrk="1" hangingPunct="1">
              <a:tabLst>
                <a:tab pos="1219200" algn="l"/>
              </a:tabLst>
            </a:pPr>
            <a:endParaRPr lang="en-US" altLang="zh-CN">
              <a:latin typeface="Arial" charset="0"/>
            </a:endParaRPr>
          </a:p>
          <a:p>
            <a:pPr eaLnBrk="1" hangingPunct="1">
              <a:tabLst>
                <a:tab pos="1219200" algn="l"/>
              </a:tabLst>
            </a:pPr>
            <a:r>
              <a:rPr lang="ru-RU" altLang="zh-CN">
                <a:latin typeface="Arial" charset="0"/>
              </a:rPr>
              <a:t>Ее можно переписать в виде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16388" name="Object 8"/>
          <p:cNvGraphicFramePr>
            <a:graphicFrameLocks noChangeAspect="1"/>
          </p:cNvGraphicFramePr>
          <p:nvPr/>
        </p:nvGraphicFramePr>
        <p:xfrm>
          <a:off x="327025" y="4214813"/>
          <a:ext cx="8248650" cy="1328737"/>
        </p:xfrm>
        <a:graphic>
          <a:graphicData uri="http://schemas.openxmlformats.org/presentationml/2006/ole">
            <p:oleObj spid="_x0000_s16388" name="Equation" r:id="rId5" imgW="5969000" imgH="965200" progId="Equation.3">
              <p:embed/>
            </p:oleObj>
          </a:graphicData>
        </a:graphic>
      </p:graphicFrame>
      <p:sp>
        <p:nvSpPr>
          <p:cNvPr id="16393" name="Rectangle 12"/>
          <p:cNvSpPr>
            <a:spLocks noChangeArrowheads="1"/>
          </p:cNvSpPr>
          <p:nvPr/>
        </p:nvSpPr>
        <p:spPr bwMode="auto">
          <a:xfrm>
            <a:off x="-3171825" y="5237163"/>
            <a:ext cx="215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zh-CN" sz="900">
                <a:latin typeface="Arial" charset="0"/>
              </a:rPr>
              <a:t> </a:t>
            </a:r>
            <a:endParaRPr lang="ru-RU" altLang="zh-CN" sz="1800">
              <a:latin typeface="Arial" charset="0"/>
            </a:endParaRPr>
          </a:p>
        </p:txBody>
      </p:sp>
      <p:sp>
        <p:nvSpPr>
          <p:cNvPr id="16394" name="Rectangle 14"/>
          <p:cNvSpPr>
            <a:spLocks noChangeArrowheads="1"/>
          </p:cNvSpPr>
          <p:nvPr/>
        </p:nvSpPr>
        <p:spPr bwMode="auto">
          <a:xfrm>
            <a:off x="2843213" y="5805488"/>
            <a:ext cx="1182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ru-RU" altLang="zh-CN">
                <a:latin typeface="Arial" charset="0"/>
              </a:rPr>
              <a:t>где 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16389" name="Object 13"/>
          <p:cNvGraphicFramePr>
            <a:graphicFrameLocks noChangeAspect="1"/>
          </p:cNvGraphicFramePr>
          <p:nvPr/>
        </p:nvGraphicFramePr>
        <p:xfrm>
          <a:off x="4067175" y="5661025"/>
          <a:ext cx="1104900" cy="733425"/>
        </p:xfrm>
        <a:graphic>
          <a:graphicData uri="http://schemas.openxmlformats.org/presentationml/2006/ole">
            <p:oleObj spid="_x0000_s16389" name="Equation" r:id="rId6" imgW="1104900" imgH="736600" progId="Equation.3">
              <p:embed/>
            </p:oleObj>
          </a:graphicData>
        </a:graphic>
      </p:graphicFrame>
      <p:sp>
        <p:nvSpPr>
          <p:cNvPr id="16395" name="Rectangle 15"/>
          <p:cNvSpPr>
            <a:spLocks noChangeArrowheads="1"/>
          </p:cNvSpPr>
          <p:nvPr/>
        </p:nvSpPr>
        <p:spPr bwMode="auto">
          <a:xfrm>
            <a:off x="5219700" y="5805488"/>
            <a:ext cx="1520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>
              <a:tabLst>
                <a:tab pos="1219200" algn="l"/>
              </a:tabLst>
            </a:pPr>
            <a:r>
              <a:rPr lang="ru-RU" altLang="zh-CN">
                <a:latin typeface="Arial" charset="0"/>
              </a:rPr>
              <a:t> – шаг.</a:t>
            </a:r>
            <a:endParaRPr lang="ru-RU" altLang="zh-CN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2"/>
          <p:cNvSpPr>
            <a:spLocks noChangeArrowheads="1"/>
          </p:cNvSpPr>
          <p:nvPr/>
        </p:nvSpPr>
        <p:spPr bwMode="auto">
          <a:xfrm>
            <a:off x="-3171825" y="5237163"/>
            <a:ext cx="215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zh-CN" sz="900">
                <a:latin typeface="Arial" charset="0"/>
              </a:rPr>
              <a:t> </a:t>
            </a:r>
            <a:endParaRPr lang="ru-RU" altLang="zh-CN" sz="1800">
              <a:latin typeface="Arial" charset="0"/>
            </a:endParaRPr>
          </a:p>
        </p:txBody>
      </p:sp>
      <p:pic>
        <p:nvPicPr>
          <p:cNvPr id="32771" name="Picture 6"/>
          <p:cNvPicPr>
            <a:picLocks noChangeAspect="1" noChangeArrowheads="1"/>
          </p:cNvPicPr>
          <p:nvPr/>
        </p:nvPicPr>
        <p:blipFill>
          <a:blip r:embed="rId2" cstate="print"/>
          <a:srcRect l="19064" t="16304" r="39799" b="22572"/>
          <a:stretch>
            <a:fillRect/>
          </a:stretch>
        </p:blipFill>
        <p:spPr bwMode="auto">
          <a:xfrm>
            <a:off x="2928938" y="417513"/>
            <a:ext cx="5357812" cy="636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TextBox 12"/>
          <p:cNvSpPr txBox="1">
            <a:spLocks noChangeArrowheads="1"/>
          </p:cNvSpPr>
          <p:nvPr/>
        </p:nvSpPr>
        <p:spPr bwMode="auto">
          <a:xfrm>
            <a:off x="285750" y="571500"/>
            <a:ext cx="271462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b="1">
                <a:solidFill>
                  <a:srgbClr val="0070C0"/>
                </a:solidFill>
              </a:rPr>
              <a:t>Алгоритм </a:t>
            </a:r>
          </a:p>
          <a:p>
            <a:r>
              <a:rPr lang="ru-RU" sz="3200" b="1">
                <a:solidFill>
                  <a:srgbClr val="0070C0"/>
                </a:solidFill>
              </a:rPr>
              <a:t>метода </a:t>
            </a:r>
          </a:p>
          <a:p>
            <a:r>
              <a:rPr lang="ru-RU" sz="3200" b="1">
                <a:solidFill>
                  <a:srgbClr val="0070C0"/>
                </a:solidFill>
              </a:rPr>
              <a:t>трапеций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3" name="Group 5"/>
          <p:cNvGrpSpPr>
            <a:grpSpLocks noChangeAspect="1"/>
          </p:cNvGrpSpPr>
          <p:nvPr/>
        </p:nvGrpSpPr>
        <p:grpSpPr bwMode="auto">
          <a:xfrm>
            <a:off x="395288" y="1628775"/>
            <a:ext cx="8316912" cy="4608513"/>
            <a:chOff x="2274" y="6276"/>
            <a:chExt cx="7200" cy="4320"/>
          </a:xfrm>
        </p:grpSpPr>
        <p:sp>
          <p:nvSpPr>
            <p:cNvPr id="17418" name="AutoShape 6"/>
            <p:cNvSpPr>
              <a:spLocks noChangeAspect="1" noChangeArrowheads="1"/>
            </p:cNvSpPr>
            <p:nvPr/>
          </p:nvSpPr>
          <p:spPr bwMode="auto">
            <a:xfrm>
              <a:off x="2274" y="6276"/>
              <a:ext cx="720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ru-RU"/>
            </a:p>
          </p:txBody>
        </p:sp>
        <p:sp>
          <p:nvSpPr>
            <p:cNvPr id="17419" name="Text Box 7"/>
            <p:cNvSpPr txBox="1">
              <a:spLocks noChangeArrowheads="1"/>
            </p:cNvSpPr>
            <p:nvPr/>
          </p:nvSpPr>
          <p:spPr bwMode="auto">
            <a:xfrm>
              <a:off x="6368" y="9621"/>
              <a:ext cx="422" cy="4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ru-RU" altLang="ru-RU" sz="1800">
                <a:latin typeface="Arial" charset="0"/>
              </a:endParaRPr>
            </a:p>
          </p:txBody>
        </p:sp>
        <p:sp>
          <p:nvSpPr>
            <p:cNvPr id="17420" name="Text Box 8"/>
            <p:cNvSpPr txBox="1">
              <a:spLocks noChangeArrowheads="1"/>
            </p:cNvSpPr>
            <p:nvPr/>
          </p:nvSpPr>
          <p:spPr bwMode="auto">
            <a:xfrm>
              <a:off x="5662" y="9621"/>
              <a:ext cx="422" cy="4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ru-RU" altLang="ru-RU">
                <a:latin typeface="Arial" charset="0"/>
              </a:endParaRPr>
            </a:p>
          </p:txBody>
        </p:sp>
        <p:sp>
          <p:nvSpPr>
            <p:cNvPr id="17421" name="Text Box 9"/>
            <p:cNvSpPr txBox="1">
              <a:spLocks noChangeArrowheads="1"/>
            </p:cNvSpPr>
            <p:nvPr/>
          </p:nvSpPr>
          <p:spPr bwMode="auto">
            <a:xfrm>
              <a:off x="6650" y="9899"/>
              <a:ext cx="423" cy="4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ru-RU" altLang="ru-RU" sz="1800">
                <a:latin typeface="Arial" charset="0"/>
              </a:endParaRPr>
            </a:p>
          </p:txBody>
        </p:sp>
        <p:sp>
          <p:nvSpPr>
            <p:cNvPr id="17422" name="Text Box 10"/>
            <p:cNvSpPr txBox="1">
              <a:spLocks noChangeArrowheads="1"/>
            </p:cNvSpPr>
            <p:nvPr/>
          </p:nvSpPr>
          <p:spPr bwMode="auto">
            <a:xfrm>
              <a:off x="5945" y="9899"/>
              <a:ext cx="425" cy="4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ru-RU" altLang="ru-RU" sz="1800">
                <a:latin typeface="Arial" charset="0"/>
              </a:endParaRPr>
            </a:p>
          </p:txBody>
        </p:sp>
        <p:sp>
          <p:nvSpPr>
            <p:cNvPr id="17423" name="Text Box 11"/>
            <p:cNvSpPr txBox="1">
              <a:spLocks noChangeArrowheads="1"/>
            </p:cNvSpPr>
            <p:nvPr/>
          </p:nvSpPr>
          <p:spPr bwMode="auto">
            <a:xfrm>
              <a:off x="4956" y="9899"/>
              <a:ext cx="849" cy="4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ru-RU" altLang="ru-RU" sz="1800">
                <a:latin typeface="Arial" charset="0"/>
              </a:endParaRPr>
            </a:p>
          </p:txBody>
        </p:sp>
        <p:sp>
          <p:nvSpPr>
            <p:cNvPr id="17424" name="Text Box 12"/>
            <p:cNvSpPr txBox="1">
              <a:spLocks noChangeArrowheads="1"/>
            </p:cNvSpPr>
            <p:nvPr/>
          </p:nvSpPr>
          <p:spPr bwMode="auto">
            <a:xfrm>
              <a:off x="4392" y="6555"/>
              <a:ext cx="423" cy="4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ru-RU" altLang="ru-RU">
                  <a:latin typeface="Arial" charset="0"/>
                </a:rPr>
                <a:t>y</a:t>
              </a:r>
            </a:p>
          </p:txBody>
        </p:sp>
        <p:sp>
          <p:nvSpPr>
            <p:cNvPr id="17425" name="Text Box 13"/>
            <p:cNvSpPr txBox="1">
              <a:spLocks noChangeArrowheads="1"/>
            </p:cNvSpPr>
            <p:nvPr/>
          </p:nvSpPr>
          <p:spPr bwMode="auto">
            <a:xfrm>
              <a:off x="4392" y="9899"/>
              <a:ext cx="426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ru-RU" altLang="ru-RU">
                  <a:latin typeface="Arial" charset="0"/>
                </a:rPr>
                <a:t>0 </a:t>
              </a:r>
            </a:p>
          </p:txBody>
        </p:sp>
        <p:sp>
          <p:nvSpPr>
            <p:cNvPr id="17426" name="Text Box 14"/>
            <p:cNvSpPr txBox="1">
              <a:spLocks noChangeArrowheads="1"/>
            </p:cNvSpPr>
            <p:nvPr/>
          </p:nvSpPr>
          <p:spPr bwMode="auto">
            <a:xfrm>
              <a:off x="7498" y="9899"/>
              <a:ext cx="418" cy="4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ru-RU" altLang="ru-RU">
                  <a:latin typeface="Arial" charset="0"/>
                </a:rPr>
                <a:t>x</a:t>
              </a:r>
            </a:p>
          </p:txBody>
        </p:sp>
        <p:sp>
          <p:nvSpPr>
            <p:cNvPr id="17427" name="Line 15"/>
            <p:cNvSpPr>
              <a:spLocks noChangeShapeType="1"/>
            </p:cNvSpPr>
            <p:nvPr/>
          </p:nvSpPr>
          <p:spPr bwMode="auto">
            <a:xfrm>
              <a:off x="4250" y="9899"/>
              <a:ext cx="353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428" name="Line 16"/>
            <p:cNvSpPr>
              <a:spLocks noChangeShapeType="1"/>
            </p:cNvSpPr>
            <p:nvPr/>
          </p:nvSpPr>
          <p:spPr bwMode="auto">
            <a:xfrm flipV="1">
              <a:off x="4674" y="6694"/>
              <a:ext cx="1" cy="36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429" name="Line 17"/>
            <p:cNvSpPr>
              <a:spLocks noChangeShapeType="1"/>
            </p:cNvSpPr>
            <p:nvPr/>
          </p:nvSpPr>
          <p:spPr bwMode="auto">
            <a:xfrm>
              <a:off x="5521" y="850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430" name="Freeform 18"/>
            <p:cNvSpPr>
              <a:spLocks/>
            </p:cNvSpPr>
            <p:nvPr/>
          </p:nvSpPr>
          <p:spPr bwMode="auto">
            <a:xfrm>
              <a:off x="5521" y="7809"/>
              <a:ext cx="1412" cy="836"/>
            </a:xfrm>
            <a:custGeom>
              <a:avLst/>
              <a:gdLst>
                <a:gd name="T0" fmla="*/ 0 w 1980"/>
                <a:gd name="T1" fmla="*/ 300 h 1080"/>
                <a:gd name="T2" fmla="*/ 166 w 1980"/>
                <a:gd name="T3" fmla="*/ 100 h 1080"/>
                <a:gd name="T4" fmla="*/ 365 w 1980"/>
                <a:gd name="T5" fmla="*/ 0 h 1080"/>
                <a:gd name="T6" fmla="*/ 0 60000 65536"/>
                <a:gd name="T7" fmla="*/ 0 60000 65536"/>
                <a:gd name="T8" fmla="*/ 0 60000 65536"/>
                <a:gd name="T9" fmla="*/ 0 w 1980"/>
                <a:gd name="T10" fmla="*/ 0 h 1080"/>
                <a:gd name="T11" fmla="*/ 1980 w 1980"/>
                <a:gd name="T12" fmla="*/ 1080 h 10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80" h="1080">
                  <a:moveTo>
                    <a:pt x="0" y="1080"/>
                  </a:moveTo>
                  <a:cubicBezTo>
                    <a:pt x="285" y="810"/>
                    <a:pt x="570" y="540"/>
                    <a:pt x="900" y="360"/>
                  </a:cubicBezTo>
                  <a:cubicBezTo>
                    <a:pt x="1230" y="180"/>
                    <a:pt x="1800" y="60"/>
                    <a:pt x="198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431" name="Line 19"/>
            <p:cNvSpPr>
              <a:spLocks noChangeShapeType="1"/>
            </p:cNvSpPr>
            <p:nvPr/>
          </p:nvSpPr>
          <p:spPr bwMode="auto">
            <a:xfrm>
              <a:off x="5521" y="8645"/>
              <a:ext cx="1" cy="12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432" name="Line 20"/>
            <p:cNvSpPr>
              <a:spLocks noChangeShapeType="1"/>
            </p:cNvSpPr>
            <p:nvPr/>
          </p:nvSpPr>
          <p:spPr bwMode="auto">
            <a:xfrm>
              <a:off x="6933" y="7809"/>
              <a:ext cx="1" cy="20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433" name="Freeform 21"/>
            <p:cNvSpPr>
              <a:spLocks/>
            </p:cNvSpPr>
            <p:nvPr/>
          </p:nvSpPr>
          <p:spPr bwMode="auto">
            <a:xfrm>
              <a:off x="5521" y="7809"/>
              <a:ext cx="1412" cy="836"/>
            </a:xfrm>
            <a:custGeom>
              <a:avLst/>
              <a:gdLst>
                <a:gd name="T0" fmla="*/ 0 w 1980"/>
                <a:gd name="T1" fmla="*/ 269 h 1110"/>
                <a:gd name="T2" fmla="*/ 66 w 1980"/>
                <a:gd name="T3" fmla="*/ 225 h 1110"/>
                <a:gd name="T4" fmla="*/ 133 w 1980"/>
                <a:gd name="T5" fmla="*/ 138 h 1110"/>
                <a:gd name="T6" fmla="*/ 166 w 1980"/>
                <a:gd name="T7" fmla="*/ 94 h 1110"/>
                <a:gd name="T8" fmla="*/ 200 w 1980"/>
                <a:gd name="T9" fmla="*/ 51 h 1110"/>
                <a:gd name="T10" fmla="*/ 265 w 1980"/>
                <a:gd name="T11" fmla="*/ 8 h 1110"/>
                <a:gd name="T12" fmla="*/ 365 w 1980"/>
                <a:gd name="T13" fmla="*/ 8 h 1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80"/>
                <a:gd name="T22" fmla="*/ 0 h 1110"/>
                <a:gd name="T23" fmla="*/ 1980 w 1980"/>
                <a:gd name="T24" fmla="*/ 1110 h 11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80" h="1110">
                  <a:moveTo>
                    <a:pt x="0" y="1110"/>
                  </a:moveTo>
                  <a:cubicBezTo>
                    <a:pt x="120" y="1065"/>
                    <a:pt x="240" y="1020"/>
                    <a:pt x="360" y="930"/>
                  </a:cubicBezTo>
                  <a:cubicBezTo>
                    <a:pt x="480" y="840"/>
                    <a:pt x="630" y="660"/>
                    <a:pt x="720" y="570"/>
                  </a:cubicBezTo>
                  <a:cubicBezTo>
                    <a:pt x="810" y="480"/>
                    <a:pt x="840" y="450"/>
                    <a:pt x="900" y="390"/>
                  </a:cubicBezTo>
                  <a:cubicBezTo>
                    <a:pt x="960" y="330"/>
                    <a:pt x="990" y="270"/>
                    <a:pt x="1080" y="210"/>
                  </a:cubicBezTo>
                  <a:cubicBezTo>
                    <a:pt x="1170" y="150"/>
                    <a:pt x="1290" y="60"/>
                    <a:pt x="1440" y="30"/>
                  </a:cubicBezTo>
                  <a:cubicBezTo>
                    <a:pt x="1590" y="0"/>
                    <a:pt x="1890" y="30"/>
                    <a:pt x="1980" y="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434" name="Line 22"/>
            <p:cNvSpPr>
              <a:spLocks noChangeShapeType="1"/>
            </p:cNvSpPr>
            <p:nvPr/>
          </p:nvSpPr>
          <p:spPr bwMode="auto">
            <a:xfrm>
              <a:off x="6227" y="8088"/>
              <a:ext cx="1" cy="18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74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zh-CN" sz="4000" b="1" smtClean="0"/>
              <a:t>Метод парабол</a:t>
            </a:r>
            <a:br>
              <a:rPr lang="ru-RU" altLang="zh-CN" sz="4000" b="1" smtClean="0"/>
            </a:br>
            <a:r>
              <a:rPr lang="ru-RU" altLang="zh-CN" sz="4000" b="1" smtClean="0"/>
              <a:t> (метод Симпсона)</a:t>
            </a:r>
            <a:endParaRPr lang="ru-RU" altLang="ru-RU" sz="4000" b="1" smtClean="0"/>
          </a:p>
        </p:txBody>
      </p:sp>
      <p:sp>
        <p:nvSpPr>
          <p:cNvPr id="17415" name="Rectangle 23"/>
          <p:cNvSpPr>
            <a:spLocks noChangeArrowheads="1"/>
          </p:cNvSpPr>
          <p:nvPr/>
        </p:nvSpPr>
        <p:spPr bwMode="auto">
          <a:xfrm>
            <a:off x="4427538" y="50133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ru-RU" altLang="ru-RU"/>
              <a:t>h</a:t>
            </a:r>
          </a:p>
        </p:txBody>
      </p:sp>
      <p:sp>
        <p:nvSpPr>
          <p:cNvPr id="17416" name="Rectangle 24"/>
          <p:cNvSpPr>
            <a:spLocks noChangeArrowheads="1"/>
          </p:cNvSpPr>
          <p:nvPr/>
        </p:nvSpPr>
        <p:spPr bwMode="auto">
          <a:xfrm>
            <a:off x="5364163" y="50133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ru-RU" altLang="ru-RU"/>
              <a:t>h</a:t>
            </a:r>
          </a:p>
        </p:txBody>
      </p:sp>
      <p:grpSp>
        <p:nvGrpSpPr>
          <p:cNvPr id="17417" name="Group 63"/>
          <p:cNvGrpSpPr>
            <a:grpSpLocks/>
          </p:cNvGrpSpPr>
          <p:nvPr/>
        </p:nvGrpSpPr>
        <p:grpSpPr bwMode="auto">
          <a:xfrm>
            <a:off x="4067175" y="5516563"/>
            <a:ext cx="1863725" cy="368300"/>
            <a:chOff x="2608" y="3521"/>
            <a:chExt cx="1174" cy="232"/>
          </a:xfrm>
        </p:grpSpPr>
        <p:graphicFrame>
          <p:nvGraphicFramePr>
            <p:cNvPr id="17410" name="Object 57"/>
            <p:cNvGraphicFramePr>
              <a:graphicFrameLocks noChangeAspect="1"/>
            </p:cNvGraphicFramePr>
            <p:nvPr/>
          </p:nvGraphicFramePr>
          <p:xfrm>
            <a:off x="2608" y="3521"/>
            <a:ext cx="160" cy="232"/>
          </p:xfrm>
          <a:graphic>
            <a:graphicData uri="http://schemas.openxmlformats.org/presentationml/2006/ole">
              <p:oleObj spid="_x0000_s17410" name="Формула" r:id="rId3" imgW="253890" imgH="368140" progId="Equation.3">
                <p:embed/>
              </p:oleObj>
            </a:graphicData>
          </a:graphic>
        </p:graphicFrame>
        <p:graphicFrame>
          <p:nvGraphicFramePr>
            <p:cNvPr id="17411" name="Object 59"/>
            <p:cNvGraphicFramePr>
              <a:graphicFrameLocks noChangeAspect="1"/>
            </p:cNvGraphicFramePr>
            <p:nvPr/>
          </p:nvGraphicFramePr>
          <p:xfrm>
            <a:off x="3606" y="3521"/>
            <a:ext cx="176" cy="232"/>
          </p:xfrm>
          <a:graphic>
            <a:graphicData uri="http://schemas.openxmlformats.org/presentationml/2006/ole">
              <p:oleObj spid="_x0000_s17411" name="Equation" r:id="rId4" imgW="279400" imgH="368300" progId="Equation.3">
                <p:embed/>
              </p:oleObj>
            </a:graphicData>
          </a:graphic>
        </p:graphicFrame>
        <p:graphicFrame>
          <p:nvGraphicFramePr>
            <p:cNvPr id="17412" name="Object 61"/>
            <p:cNvGraphicFramePr>
              <a:graphicFrameLocks noChangeAspect="1"/>
            </p:cNvGraphicFramePr>
            <p:nvPr/>
          </p:nvGraphicFramePr>
          <p:xfrm>
            <a:off x="3107" y="3521"/>
            <a:ext cx="160" cy="232"/>
          </p:xfrm>
          <a:graphic>
            <a:graphicData uri="http://schemas.openxmlformats.org/presentationml/2006/ole">
              <p:oleObj spid="_x0000_s17412" name="Формула" r:id="rId5" imgW="253890" imgH="36814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2" name="Rectangle 12"/>
          <p:cNvSpPr>
            <a:spLocks noChangeArrowheads="1"/>
          </p:cNvSpPr>
          <p:nvPr/>
        </p:nvSpPr>
        <p:spPr bwMode="auto">
          <a:xfrm>
            <a:off x="2268538" y="836613"/>
            <a:ext cx="416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ru-RU" altLang="zh-CN">
                <a:latin typeface="Arial" charset="0"/>
              </a:rPr>
              <a:t>функцию </a:t>
            </a:r>
            <a:r>
              <a:rPr lang="en-US" altLang="zh-CN">
                <a:latin typeface="Arial" charset="0"/>
              </a:rPr>
              <a:t>y </a:t>
            </a:r>
            <a:r>
              <a:rPr lang="ru-RU" altLang="zh-CN">
                <a:latin typeface="Arial" charset="0"/>
              </a:rPr>
              <a:t>=</a:t>
            </a:r>
            <a:r>
              <a:rPr lang="en-US" altLang="zh-CN">
                <a:latin typeface="Arial" charset="0"/>
              </a:rPr>
              <a:t> f</a:t>
            </a:r>
            <a:r>
              <a:rPr lang="ru-RU" altLang="zh-CN">
                <a:latin typeface="Arial" charset="0"/>
              </a:rPr>
              <a:t>(</a:t>
            </a:r>
            <a:r>
              <a:rPr lang="en-US" altLang="zh-CN">
                <a:latin typeface="Arial" charset="0"/>
              </a:rPr>
              <a:t>x</a:t>
            </a:r>
            <a:r>
              <a:rPr lang="ru-RU" altLang="zh-CN">
                <a:latin typeface="Arial" charset="0"/>
              </a:rPr>
              <a:t>) на отрезке 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18434" name="Object 11"/>
          <p:cNvGraphicFramePr>
            <a:graphicFrameLocks noChangeAspect="1"/>
          </p:cNvGraphicFramePr>
          <p:nvPr/>
        </p:nvGraphicFramePr>
        <p:xfrm>
          <a:off x="6372225" y="908050"/>
          <a:ext cx="600075" cy="352425"/>
        </p:xfrm>
        <a:graphic>
          <a:graphicData uri="http://schemas.openxmlformats.org/presentationml/2006/ole">
            <p:oleObj spid="_x0000_s18434" name="Equation" r:id="rId3" imgW="596641" imgH="355446" progId="Equation.3">
              <p:embed/>
            </p:oleObj>
          </a:graphicData>
        </a:graphic>
      </p:graphicFrame>
      <p:sp>
        <p:nvSpPr>
          <p:cNvPr id="18443" name="Rectangle 13"/>
          <p:cNvSpPr>
            <a:spLocks noChangeArrowheads="1"/>
          </p:cNvSpPr>
          <p:nvPr/>
        </p:nvSpPr>
        <p:spPr bwMode="auto">
          <a:xfrm>
            <a:off x="285750" y="1593850"/>
            <a:ext cx="86439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r>
              <a:rPr lang="ru-RU" altLang="zh-CN">
                <a:latin typeface="Arial" charset="0"/>
              </a:rPr>
              <a:t> заменяем</a:t>
            </a:r>
            <a:r>
              <a:rPr lang="ru-RU" altLang="zh-CN"/>
              <a:t> </a:t>
            </a:r>
            <a:r>
              <a:rPr lang="ru-RU" altLang="zh-CN">
                <a:latin typeface="Arial" charset="0"/>
              </a:rPr>
              <a:t> квадратичной функцией,</a:t>
            </a:r>
            <a:r>
              <a:rPr lang="en-US" altLang="zh-CN">
                <a:latin typeface="Arial" charset="0"/>
              </a:rPr>
              <a:t> </a:t>
            </a:r>
            <a:r>
              <a:rPr lang="ru-RU" altLang="zh-CN">
                <a:latin typeface="Arial" charset="0"/>
              </a:rPr>
              <a:t>принимающей в узлах 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18435" name="Object 10"/>
          <p:cNvGraphicFramePr>
            <a:graphicFrameLocks noChangeAspect="1"/>
          </p:cNvGraphicFramePr>
          <p:nvPr/>
        </p:nvGraphicFramePr>
        <p:xfrm>
          <a:off x="428625" y="2214563"/>
          <a:ext cx="828675" cy="381000"/>
        </p:xfrm>
        <a:graphic>
          <a:graphicData uri="http://schemas.openxmlformats.org/presentationml/2006/ole">
            <p:oleObj spid="_x0000_s18435" name="Equation" r:id="rId4" imgW="825500" imgH="381000" progId="Equation.3">
              <p:embed/>
            </p:oleObj>
          </a:graphicData>
        </a:graphic>
      </p:graphicFrame>
      <p:sp>
        <p:nvSpPr>
          <p:cNvPr id="18444" name="Rectangle 14"/>
          <p:cNvSpPr>
            <a:spLocks noChangeArrowheads="1"/>
          </p:cNvSpPr>
          <p:nvPr/>
        </p:nvSpPr>
        <p:spPr bwMode="auto">
          <a:xfrm>
            <a:off x="2012950" y="2143125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ru-RU" altLang="zh-CN">
                <a:latin typeface="Arial" charset="0"/>
              </a:rPr>
              <a:t>, 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18436" name="Object 9"/>
          <p:cNvGraphicFramePr>
            <a:graphicFrameLocks noChangeAspect="1"/>
          </p:cNvGraphicFramePr>
          <p:nvPr/>
        </p:nvGraphicFramePr>
        <p:xfrm>
          <a:off x="1652588" y="2214563"/>
          <a:ext cx="295275" cy="371475"/>
        </p:xfrm>
        <a:graphic>
          <a:graphicData uri="http://schemas.openxmlformats.org/presentationml/2006/ole">
            <p:oleObj spid="_x0000_s18436" name="Equation" r:id="rId5" imgW="291973" imgH="368140" progId="Equation.3">
              <p:embed/>
            </p:oleObj>
          </a:graphicData>
        </a:graphic>
      </p:graphicFrame>
      <p:sp>
        <p:nvSpPr>
          <p:cNvPr id="18445" name="Rectangle 15"/>
          <p:cNvSpPr>
            <a:spLocks noChangeArrowheads="1"/>
          </p:cNvSpPr>
          <p:nvPr/>
        </p:nvSpPr>
        <p:spPr bwMode="auto">
          <a:xfrm>
            <a:off x="1220788" y="2143125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ru-RU" altLang="zh-CN">
                <a:latin typeface="Arial" charset="0"/>
              </a:rPr>
              <a:t>, 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18437" name="Object 8"/>
          <p:cNvGraphicFramePr>
            <a:graphicFrameLocks noChangeAspect="1"/>
          </p:cNvGraphicFramePr>
          <p:nvPr/>
        </p:nvGraphicFramePr>
        <p:xfrm>
          <a:off x="2373313" y="2214563"/>
          <a:ext cx="809625" cy="371475"/>
        </p:xfrm>
        <a:graphic>
          <a:graphicData uri="http://schemas.openxmlformats.org/presentationml/2006/ole">
            <p:oleObj spid="_x0000_s18437" name="Equation" r:id="rId6" imgW="812447" imgH="368140" progId="Equation.3">
              <p:embed/>
            </p:oleObj>
          </a:graphicData>
        </a:graphic>
      </p:graphicFrame>
      <p:sp>
        <p:nvSpPr>
          <p:cNvPr id="18446" name="Rectangle 16"/>
          <p:cNvSpPr>
            <a:spLocks noChangeArrowheads="1"/>
          </p:cNvSpPr>
          <p:nvPr/>
        </p:nvSpPr>
        <p:spPr bwMode="auto">
          <a:xfrm>
            <a:off x="3500438" y="2185988"/>
            <a:ext cx="1665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ru-RU" altLang="zh-CN">
                <a:latin typeface="Arial" charset="0"/>
              </a:rPr>
              <a:t> значения 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18438" name="Object 7"/>
          <p:cNvGraphicFramePr>
            <a:graphicFrameLocks noChangeAspect="1"/>
          </p:cNvGraphicFramePr>
          <p:nvPr/>
        </p:nvGraphicFramePr>
        <p:xfrm>
          <a:off x="500063" y="2814638"/>
          <a:ext cx="1847850" cy="495300"/>
        </p:xfrm>
        <a:graphic>
          <a:graphicData uri="http://schemas.openxmlformats.org/presentationml/2006/ole">
            <p:oleObj spid="_x0000_s18438" name="Equation" r:id="rId7" imgW="1422400" imgH="381000" progId="Equation.3">
              <p:embed/>
            </p:oleObj>
          </a:graphicData>
        </a:graphic>
      </p:graphicFrame>
      <p:sp>
        <p:nvSpPr>
          <p:cNvPr id="18447" name="Rectangle 17"/>
          <p:cNvSpPr>
            <a:spLocks noChangeArrowheads="1"/>
          </p:cNvSpPr>
          <p:nvPr/>
        </p:nvSpPr>
        <p:spPr bwMode="auto">
          <a:xfrm>
            <a:off x="2297113" y="2928938"/>
            <a:ext cx="26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ru-RU" altLang="zh-CN">
                <a:latin typeface="Arial" charset="0"/>
              </a:rPr>
              <a:t>,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18439" name="Object 6"/>
          <p:cNvGraphicFramePr>
            <a:graphicFrameLocks noChangeAspect="1"/>
          </p:cNvGraphicFramePr>
          <p:nvPr/>
        </p:nvGraphicFramePr>
        <p:xfrm>
          <a:off x="2651125" y="2857500"/>
          <a:ext cx="1635125" cy="442913"/>
        </p:xfrm>
        <a:graphic>
          <a:graphicData uri="http://schemas.openxmlformats.org/presentationml/2006/ole">
            <p:oleObj spid="_x0000_s18439" name="Equation" r:id="rId8" imgW="1371600" imgH="368300" progId="Equation.3">
              <p:embed/>
            </p:oleObj>
          </a:graphicData>
        </a:graphic>
      </p:graphicFrame>
      <p:sp>
        <p:nvSpPr>
          <p:cNvPr id="18448" name="Rectangle 18"/>
          <p:cNvSpPr>
            <a:spLocks noChangeArrowheads="1"/>
          </p:cNvSpPr>
          <p:nvPr/>
        </p:nvSpPr>
        <p:spPr bwMode="auto">
          <a:xfrm>
            <a:off x="4500563" y="2857500"/>
            <a:ext cx="522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ru-RU" altLang="zh-CN">
                <a:latin typeface="Arial" charset="0"/>
              </a:rPr>
              <a:t> и 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18440" name="Object 5"/>
          <p:cNvGraphicFramePr>
            <a:graphicFrameLocks noChangeAspect="1"/>
          </p:cNvGraphicFramePr>
          <p:nvPr/>
        </p:nvGraphicFramePr>
        <p:xfrm>
          <a:off x="5214938" y="2857500"/>
          <a:ext cx="1714500" cy="442913"/>
        </p:xfrm>
        <a:graphic>
          <a:graphicData uri="http://schemas.openxmlformats.org/presentationml/2006/ole">
            <p:oleObj spid="_x0000_s18440" name="Equation" r:id="rId9" imgW="1435100" imgH="368300" progId="Equation.3">
              <p:embed/>
            </p:oleObj>
          </a:graphicData>
        </a:graphic>
      </p:graphicFrame>
      <p:sp>
        <p:nvSpPr>
          <p:cNvPr id="18449" name="Rectangle 19"/>
          <p:cNvSpPr>
            <a:spLocks noChangeArrowheads="1"/>
          </p:cNvSpPr>
          <p:nvPr/>
        </p:nvSpPr>
        <p:spPr bwMode="auto">
          <a:xfrm>
            <a:off x="428625" y="3714750"/>
            <a:ext cx="81756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tabLst>
                <a:tab pos="1219200" algn="l"/>
              </a:tabLst>
            </a:pPr>
            <a:r>
              <a:rPr lang="ru-RU" altLang="zh-CN">
                <a:latin typeface="Arial" charset="0"/>
              </a:rPr>
              <a:t>В качестве интерполяционного</a:t>
            </a:r>
            <a:r>
              <a:rPr lang="en-US" altLang="zh-CN">
                <a:latin typeface="Arial" charset="0"/>
              </a:rPr>
              <a:t> </a:t>
            </a:r>
            <a:r>
              <a:rPr lang="ru-RU" altLang="zh-CN">
                <a:latin typeface="Arial" charset="0"/>
              </a:rPr>
              <a:t>многочлена воспользуемся многочленом Ньютона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18441" name="Object 4"/>
          <p:cNvGraphicFramePr>
            <a:graphicFrameLocks noChangeAspect="1"/>
          </p:cNvGraphicFramePr>
          <p:nvPr/>
        </p:nvGraphicFramePr>
        <p:xfrm>
          <a:off x="428625" y="4786313"/>
          <a:ext cx="7858125" cy="1184275"/>
        </p:xfrm>
        <a:graphic>
          <a:graphicData uri="http://schemas.openxmlformats.org/presentationml/2006/ole">
            <p:oleObj spid="_x0000_s18441" name="Equation" r:id="rId10" imgW="6070600" imgH="914400" progId="Equation.3">
              <p:embed/>
            </p:oleObj>
          </a:graphicData>
        </a:graphic>
      </p:graphicFrame>
      <p:sp>
        <p:nvSpPr>
          <p:cNvPr id="18450" name="Rectangle 20"/>
          <p:cNvSpPr>
            <a:spLocks noChangeArrowheads="1"/>
          </p:cNvSpPr>
          <p:nvPr/>
        </p:nvSpPr>
        <p:spPr bwMode="auto">
          <a:xfrm>
            <a:off x="323850" y="64912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ru-RU" altLang="zh-CN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3708400" y="785813"/>
            <a:ext cx="11017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1219200" algn="l"/>
              </a:tabLst>
            </a:pPr>
            <a:r>
              <a:rPr lang="ru-RU" altLang="zh-CN" sz="2800">
                <a:latin typeface="Arial" charset="0"/>
              </a:rPr>
              <a:t>Тогда</a:t>
            </a:r>
          </a:p>
          <a:p>
            <a:pPr>
              <a:tabLst>
                <a:tab pos="1219200" algn="l"/>
              </a:tabLst>
            </a:pPr>
            <a:endParaRPr lang="ru-RU" altLang="zh-CN" sz="1800">
              <a:latin typeface="Arial" charset="0"/>
            </a:endParaRP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214313" y="1785938"/>
          <a:ext cx="8715375" cy="2071687"/>
        </p:xfrm>
        <a:graphic>
          <a:graphicData uri="http://schemas.openxmlformats.org/presentationml/2006/ole">
            <p:oleObj spid="_x0000_s19458" name="Формула" r:id="rId3" imgW="7912100" imgH="1752600" progId="Equation.3">
              <p:embed/>
            </p:oleObj>
          </a:graphicData>
        </a:graphic>
      </p:graphicFrame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1262063" y="4541838"/>
            <a:ext cx="6288087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ru-RU" altLang="zh-CN" sz="2800">
                <a:latin typeface="Arial" charset="0"/>
              </a:rPr>
              <a:t>Это соотношение</a:t>
            </a:r>
          </a:p>
          <a:p>
            <a:pPr algn="ctr" eaLnBrk="1" hangingPunct="1"/>
            <a:r>
              <a:rPr lang="ru-RU" altLang="zh-CN" sz="2800">
                <a:latin typeface="Arial" charset="0"/>
              </a:rPr>
              <a:t> называется </a:t>
            </a:r>
            <a:r>
              <a:rPr lang="ru-RU" altLang="zh-CN" sz="2800" b="1" i="1" u="sng">
                <a:latin typeface="Arial" charset="0"/>
              </a:rPr>
              <a:t>формулой Симпсона</a:t>
            </a:r>
            <a:r>
              <a:rPr lang="ru-RU" altLang="zh-CN" sz="2800" i="1">
                <a:latin typeface="Arial" charset="0"/>
              </a:rPr>
              <a:t>.</a:t>
            </a:r>
            <a:r>
              <a:rPr lang="ru-RU" altLang="zh-CN" sz="2800">
                <a:latin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971550" y="798513"/>
            <a:ext cx="67532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ru-RU" altLang="zh-CN">
                <a:latin typeface="Arial" charset="0"/>
              </a:rPr>
              <a:t>Для увеличения точности</a:t>
            </a:r>
          </a:p>
          <a:p>
            <a:pPr algn="ctr" eaLnBrk="1" hangingPunct="1"/>
            <a:r>
              <a:rPr lang="ru-RU" altLang="zh-CN">
                <a:latin typeface="Arial" charset="0"/>
              </a:rPr>
              <a:t> вычислений отрезок 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20482" name="Object 5"/>
          <p:cNvGraphicFramePr>
            <a:graphicFrameLocks noChangeAspect="1"/>
          </p:cNvGraphicFramePr>
          <p:nvPr/>
        </p:nvGraphicFramePr>
        <p:xfrm>
          <a:off x="5940425" y="1214438"/>
          <a:ext cx="703263" cy="412750"/>
        </p:xfrm>
        <a:graphic>
          <a:graphicData uri="http://schemas.openxmlformats.org/presentationml/2006/ole">
            <p:oleObj spid="_x0000_s20482" name="Equation" r:id="rId3" imgW="596641" imgH="355446" progId="Equation.3">
              <p:embed/>
            </p:oleObj>
          </a:graphicData>
        </a:graphic>
      </p:graphicFrame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2555875" y="1773238"/>
            <a:ext cx="4465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ru-RU" altLang="zh-CN">
                <a:latin typeface="Arial" charset="0"/>
              </a:rPr>
              <a:t> разбивают на </a:t>
            </a:r>
            <a:r>
              <a:rPr lang="en-US" altLang="zh-CN">
                <a:latin typeface="Arial" charset="0"/>
              </a:rPr>
              <a:t>n </a:t>
            </a:r>
            <a:r>
              <a:rPr lang="ru-RU" altLang="zh-CN">
                <a:latin typeface="Arial" charset="0"/>
              </a:rPr>
              <a:t>пар участков 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2857500" y="2643188"/>
          <a:ext cx="3376613" cy="722312"/>
        </p:xfrm>
        <a:graphic>
          <a:graphicData uri="http://schemas.openxmlformats.org/presentationml/2006/ole">
            <p:oleObj spid="_x0000_s20483" name="Формула" r:id="rId4" imgW="1778000" imgH="381000" progId="Equation.3">
              <p:embed/>
            </p:oleObj>
          </a:graphicData>
        </a:graphic>
      </p:graphicFrame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285750" y="4249738"/>
            <a:ext cx="8643938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tabLst>
                <a:tab pos="1219200" algn="l"/>
              </a:tabLst>
            </a:pPr>
            <a:r>
              <a:rPr lang="ru-RU" altLang="zh-CN">
                <a:latin typeface="Arial" charset="0"/>
              </a:rPr>
              <a:t>и</a:t>
            </a:r>
            <a:r>
              <a:rPr lang="en-US" altLang="zh-CN">
                <a:latin typeface="Arial" charset="0"/>
              </a:rPr>
              <a:t>,</a:t>
            </a:r>
            <a:r>
              <a:rPr lang="ru-RU" altLang="zh-CN">
                <a:latin typeface="Arial" charset="0"/>
              </a:rPr>
              <a:t> заменяя подынтегральную</a:t>
            </a:r>
            <a:r>
              <a:rPr lang="en-US" altLang="zh-CN">
                <a:latin typeface="Arial" charset="0"/>
              </a:rPr>
              <a:t> </a:t>
            </a:r>
            <a:r>
              <a:rPr lang="ru-RU" altLang="zh-CN">
                <a:latin typeface="Arial" charset="0"/>
              </a:rPr>
              <a:t>функцию интерполяционным</a:t>
            </a:r>
          </a:p>
          <a:p>
            <a:pPr eaLnBrk="1" hangingPunct="1">
              <a:tabLst>
                <a:tab pos="1219200" algn="l"/>
              </a:tabLst>
            </a:pPr>
            <a:r>
              <a:rPr lang="ru-RU" altLang="zh-CN">
                <a:latin typeface="Arial" charset="0"/>
              </a:rPr>
              <a:t>многочленом Ньютона второй степени, получают </a:t>
            </a:r>
          </a:p>
          <a:p>
            <a:pPr eaLnBrk="1" hangingPunct="1">
              <a:tabLst>
                <a:tab pos="1219200" algn="l"/>
              </a:tabLst>
            </a:pPr>
            <a:r>
              <a:rPr lang="ru-RU" altLang="zh-CN">
                <a:latin typeface="Arial" charset="0"/>
              </a:rPr>
              <a:t>приближенное значение интеграла на каждом участке</a:t>
            </a:r>
          </a:p>
          <a:p>
            <a:pPr eaLnBrk="1" hangingPunct="1">
              <a:tabLst>
                <a:tab pos="1219200" algn="l"/>
              </a:tabLst>
            </a:pPr>
            <a:r>
              <a:rPr lang="ru-RU" altLang="zh-CN">
                <a:latin typeface="Arial" charset="0"/>
              </a:rPr>
              <a:t>длины 2</a:t>
            </a:r>
            <a:r>
              <a:rPr lang="en-US" altLang="zh-CN">
                <a:latin typeface="Arial" charset="0"/>
              </a:rPr>
              <a:t>h</a:t>
            </a:r>
            <a:r>
              <a:rPr lang="ru-RU" altLang="zh-CN">
                <a:latin typeface="Arial" charset="0"/>
              </a:rPr>
              <a:t>:</a:t>
            </a:r>
            <a:endParaRPr lang="ru-RU" altLang="zh-CN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ru-RU"/>
          </a:p>
        </p:txBody>
      </p:sp>
      <p:graphicFrame>
        <p:nvGraphicFramePr>
          <p:cNvPr id="21506" name="Object 6"/>
          <p:cNvGraphicFramePr>
            <a:graphicFrameLocks noChangeAspect="1"/>
          </p:cNvGraphicFramePr>
          <p:nvPr/>
        </p:nvGraphicFramePr>
        <p:xfrm>
          <a:off x="2555875" y="642938"/>
          <a:ext cx="4192588" cy="1250950"/>
        </p:xfrm>
        <a:graphic>
          <a:graphicData uri="http://schemas.openxmlformats.org/presentationml/2006/ole">
            <p:oleObj spid="_x0000_s21506" name="Equation" r:id="rId3" imgW="3543300" imgH="1054100" progId="Equation.3">
              <p:embed/>
            </p:oleObj>
          </a:graphicData>
        </a:graphic>
      </p:graphicFrame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4437063" y="1895475"/>
            <a:ext cx="184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1219200" algn="l"/>
              </a:tabLst>
            </a:pPr>
            <a:endParaRPr lang="ru-RU" altLang="zh-CN" sz="900">
              <a:latin typeface="Arial" charset="0"/>
            </a:endParaRPr>
          </a:p>
          <a:p>
            <a:pPr>
              <a:tabLst>
                <a:tab pos="1219200" algn="l"/>
              </a:tabLst>
            </a:pPr>
            <a:endParaRPr lang="ru-RU" altLang="zh-CN" sz="1800">
              <a:latin typeface="Arial" charset="0"/>
            </a:endParaRPr>
          </a:p>
        </p:txBody>
      </p:sp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2571750" y="2071688"/>
          <a:ext cx="4081463" cy="1082675"/>
        </p:xfrm>
        <a:graphic>
          <a:graphicData uri="http://schemas.openxmlformats.org/presentationml/2006/ole">
            <p:oleObj spid="_x0000_s21507" name="Equation" r:id="rId4" imgW="3390900" imgH="901700" progId="Equation.3">
              <p:embed/>
            </p:oleObj>
          </a:graphicData>
        </a:graphic>
      </p:graphicFrame>
      <p:sp>
        <p:nvSpPr>
          <p:cNvPr id="21511" name="Rectangle 9"/>
          <p:cNvSpPr>
            <a:spLocks noChangeArrowheads="1"/>
          </p:cNvSpPr>
          <p:nvPr/>
        </p:nvSpPr>
        <p:spPr bwMode="auto">
          <a:xfrm>
            <a:off x="2195513" y="3500438"/>
            <a:ext cx="445135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1219200" algn="l"/>
              </a:tabLst>
            </a:pPr>
            <a:endParaRPr lang="ru-RU" altLang="zh-CN" sz="900">
              <a:latin typeface="Arial" charset="0"/>
            </a:endParaRPr>
          </a:p>
          <a:p>
            <a:pPr>
              <a:tabLst>
                <a:tab pos="1219200" algn="l"/>
              </a:tabLst>
            </a:pPr>
            <a:r>
              <a:rPr lang="ru-RU" altLang="zh-CN">
                <a:latin typeface="Arial" charset="0"/>
              </a:rPr>
              <a:t>……………………………………</a:t>
            </a:r>
            <a:endParaRPr lang="ru-RU" altLang="zh-CN" sz="900">
              <a:latin typeface="Arial" charset="0"/>
            </a:endParaRPr>
          </a:p>
          <a:p>
            <a:pPr>
              <a:tabLst>
                <a:tab pos="1219200" algn="l"/>
              </a:tabLst>
            </a:pPr>
            <a:endParaRPr lang="ru-RU" altLang="zh-CN" sz="1800">
              <a:latin typeface="Arial" charset="0"/>
            </a:endParaRP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413000" y="4429125"/>
          <a:ext cx="4802188" cy="1082675"/>
        </p:xfrm>
        <a:graphic>
          <a:graphicData uri="http://schemas.openxmlformats.org/presentationml/2006/ole">
            <p:oleObj spid="_x0000_s21508" name="Equation" r:id="rId5" imgW="4165600" imgH="93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2" cstate="print"/>
          <a:srcRect l="11337" t="24786" r="10175" b="16061"/>
          <a:stretch>
            <a:fillRect/>
          </a:stretch>
        </p:blipFill>
        <p:spPr bwMode="auto">
          <a:xfrm>
            <a:off x="142844" y="642938"/>
            <a:ext cx="8858312" cy="5572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8"/>
          <p:cNvSpPr>
            <a:spLocks noChangeArrowheads="1"/>
          </p:cNvSpPr>
          <p:nvPr/>
        </p:nvSpPr>
        <p:spPr bwMode="auto">
          <a:xfrm>
            <a:off x="357188" y="798513"/>
            <a:ext cx="85010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r>
              <a:rPr lang="ru-RU" altLang="zh-CN">
                <a:latin typeface="Arial" charset="0"/>
              </a:rPr>
              <a:t>Тогда численное значение</a:t>
            </a:r>
            <a:r>
              <a:rPr lang="en-US" altLang="zh-CN">
                <a:latin typeface="Arial" charset="0"/>
              </a:rPr>
              <a:t> </a:t>
            </a:r>
            <a:r>
              <a:rPr lang="ru-RU" altLang="zh-CN">
                <a:latin typeface="Arial" charset="0"/>
              </a:rPr>
              <a:t>определенного интеграла </a:t>
            </a:r>
          </a:p>
          <a:p>
            <a:pPr eaLnBrk="1" hangingPunct="1"/>
            <a:r>
              <a:rPr lang="ru-RU" altLang="zh-CN">
                <a:latin typeface="Arial" charset="0"/>
              </a:rPr>
              <a:t>на отрезке </a:t>
            </a:r>
            <a:r>
              <a:rPr lang="en-US" altLang="zh-CN">
                <a:latin typeface="Arial" charset="0"/>
              </a:rPr>
              <a:t>[a, b] </a:t>
            </a:r>
            <a:r>
              <a:rPr lang="ru-RU" altLang="zh-CN">
                <a:latin typeface="Arial" charset="0"/>
              </a:rPr>
              <a:t>будет равно сумме интегралов</a:t>
            </a:r>
          </a:p>
        </p:txBody>
      </p:sp>
      <p:sp>
        <p:nvSpPr>
          <p:cNvPr id="22534" name="Rectangle 9"/>
          <p:cNvSpPr>
            <a:spLocks noChangeArrowheads="1"/>
          </p:cNvSpPr>
          <p:nvPr/>
        </p:nvSpPr>
        <p:spPr bwMode="auto">
          <a:xfrm>
            <a:off x="2124075" y="1843088"/>
            <a:ext cx="2698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1219200" algn="l"/>
              </a:tabLst>
            </a:pPr>
            <a:r>
              <a:rPr lang="ru-RU" altLang="zh-CN">
                <a:latin typeface="Arial" charset="0"/>
              </a:rPr>
              <a:t> 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22530" name="Object 6"/>
          <p:cNvGraphicFramePr>
            <a:graphicFrameLocks noChangeAspect="1"/>
          </p:cNvGraphicFramePr>
          <p:nvPr/>
        </p:nvGraphicFramePr>
        <p:xfrm>
          <a:off x="109538" y="1857375"/>
          <a:ext cx="8891587" cy="1214438"/>
        </p:xfrm>
        <a:graphic>
          <a:graphicData uri="http://schemas.openxmlformats.org/presentationml/2006/ole">
            <p:oleObj spid="_x0000_s22530" name="Equation" r:id="rId3" imgW="8356600" imgH="965200" progId="Equation.3">
              <p:embed/>
            </p:oleObj>
          </a:graphicData>
        </a:graphic>
      </p:graphicFrame>
      <p:sp>
        <p:nvSpPr>
          <p:cNvPr id="22535" name="Rectangle 10"/>
          <p:cNvSpPr>
            <a:spLocks noChangeArrowheads="1"/>
          </p:cNvSpPr>
          <p:nvPr/>
        </p:nvSpPr>
        <p:spPr bwMode="auto">
          <a:xfrm>
            <a:off x="285750" y="3535363"/>
            <a:ext cx="8715375" cy="11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tabLst>
                <a:tab pos="1219200" algn="l"/>
              </a:tabLst>
            </a:pPr>
            <a:r>
              <a:rPr lang="ru-RU" altLang="zh-CN">
                <a:latin typeface="Arial" charset="0"/>
              </a:rPr>
              <a:t>Это соотношение называется</a:t>
            </a:r>
            <a:r>
              <a:rPr lang="en-US" altLang="zh-CN">
                <a:latin typeface="Arial" charset="0"/>
              </a:rPr>
              <a:t> </a:t>
            </a:r>
            <a:r>
              <a:rPr lang="ru-RU" altLang="zh-CN" b="1" i="1" u="sng"/>
              <a:t>общей формулой Симпсона</a:t>
            </a:r>
            <a:r>
              <a:rPr lang="ru-RU" altLang="zh-CN" i="1">
                <a:latin typeface="Arial" charset="0"/>
              </a:rPr>
              <a:t>. </a:t>
            </a:r>
          </a:p>
          <a:p>
            <a:pPr eaLnBrk="1" hangingPunct="1">
              <a:tabLst>
                <a:tab pos="1219200" algn="l"/>
              </a:tabLst>
            </a:pPr>
            <a:r>
              <a:rPr lang="ru-RU" altLang="zh-CN">
                <a:latin typeface="Arial" charset="0"/>
              </a:rPr>
              <a:t>Ее можно записать также в виде</a:t>
            </a:r>
            <a:endParaRPr lang="ru-RU" altLang="zh-CN" sz="900">
              <a:latin typeface="Arial" charset="0"/>
            </a:endParaRPr>
          </a:p>
          <a:p>
            <a:pPr algn="ctr">
              <a:tabLst>
                <a:tab pos="1219200" algn="l"/>
              </a:tabLst>
            </a:pPr>
            <a:endParaRPr lang="ru-RU" altLang="zh-CN" sz="1800">
              <a:latin typeface="Arial" charset="0"/>
            </a:endParaRPr>
          </a:p>
        </p:txBody>
      </p:sp>
      <p:graphicFrame>
        <p:nvGraphicFramePr>
          <p:cNvPr id="22531" name="Object 5"/>
          <p:cNvGraphicFramePr>
            <a:graphicFrameLocks noChangeAspect="1"/>
          </p:cNvGraphicFramePr>
          <p:nvPr/>
        </p:nvGraphicFramePr>
        <p:xfrm>
          <a:off x="179388" y="4572000"/>
          <a:ext cx="8791575" cy="1114425"/>
        </p:xfrm>
        <a:graphic>
          <a:graphicData uri="http://schemas.openxmlformats.org/presentationml/2006/ole">
            <p:oleObj spid="_x0000_s22531" name="Equation" r:id="rId4" imgW="8788400" imgH="965200" progId="Equation.3">
              <p:embed/>
            </p:oleObj>
          </a:graphicData>
        </a:graphic>
      </p:graphicFrame>
      <p:sp>
        <p:nvSpPr>
          <p:cNvPr id="22536" name="Rectangle 11"/>
          <p:cNvSpPr>
            <a:spLocks noChangeArrowheads="1"/>
          </p:cNvSpPr>
          <p:nvPr/>
        </p:nvSpPr>
        <p:spPr bwMode="auto">
          <a:xfrm>
            <a:off x="3203575" y="5805488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1219200" algn="l"/>
              </a:tabLst>
            </a:pPr>
            <a:r>
              <a:rPr lang="ru-RU" altLang="zh-CN">
                <a:latin typeface="Arial" charset="0"/>
              </a:rPr>
              <a:t>где 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3995738" y="5734050"/>
          <a:ext cx="1104900" cy="733425"/>
        </p:xfrm>
        <a:graphic>
          <a:graphicData uri="http://schemas.openxmlformats.org/presentationml/2006/ole">
            <p:oleObj spid="_x0000_s22532" name="Equation" r:id="rId5" imgW="1104900" imgH="736600" progId="Equation.3">
              <p:embed/>
            </p:oleObj>
          </a:graphicData>
        </a:graphic>
      </p:graphicFrame>
      <p:sp>
        <p:nvSpPr>
          <p:cNvPr id="22537" name="Rectangle 12"/>
          <p:cNvSpPr>
            <a:spLocks noChangeArrowheads="1"/>
          </p:cNvSpPr>
          <p:nvPr/>
        </p:nvSpPr>
        <p:spPr bwMode="auto">
          <a:xfrm>
            <a:off x="395288" y="6524625"/>
            <a:ext cx="215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zh-CN" sz="900">
                <a:latin typeface="Arial" charset="0"/>
              </a:rPr>
              <a:t> </a:t>
            </a:r>
            <a:endParaRPr lang="ru-RU" altLang="zh-CN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2"/>
          <p:cNvSpPr>
            <a:spLocks noChangeArrowheads="1"/>
          </p:cNvSpPr>
          <p:nvPr/>
        </p:nvSpPr>
        <p:spPr bwMode="auto">
          <a:xfrm>
            <a:off x="395288" y="6524625"/>
            <a:ext cx="215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zh-CN" sz="900">
                <a:latin typeface="Arial" charset="0"/>
              </a:rPr>
              <a:t> </a:t>
            </a:r>
            <a:endParaRPr lang="ru-RU" altLang="zh-CN" sz="1800">
              <a:latin typeface="Arial" charset="0"/>
            </a:endParaRPr>
          </a:p>
        </p:txBody>
      </p:sp>
      <p:pic>
        <p:nvPicPr>
          <p:cNvPr id="33795" name="Picture 5"/>
          <p:cNvPicPr>
            <a:picLocks noChangeAspect="1" noChangeArrowheads="1"/>
          </p:cNvPicPr>
          <p:nvPr/>
        </p:nvPicPr>
        <p:blipFill>
          <a:blip r:embed="rId2" cstate="print"/>
          <a:srcRect l="30795" t="50911" r="32449" b="11836"/>
          <a:stretch>
            <a:fillRect/>
          </a:stretch>
        </p:blipFill>
        <p:spPr bwMode="auto">
          <a:xfrm>
            <a:off x="1785938" y="1100138"/>
            <a:ext cx="6572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TextBox 10"/>
          <p:cNvSpPr txBox="1">
            <a:spLocks noChangeArrowheads="1"/>
          </p:cNvSpPr>
          <p:nvPr/>
        </p:nvSpPr>
        <p:spPr bwMode="auto">
          <a:xfrm>
            <a:off x="285750" y="571500"/>
            <a:ext cx="371475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b="1">
                <a:solidFill>
                  <a:srgbClr val="0070C0"/>
                </a:solidFill>
              </a:rPr>
              <a:t>Интегрирование методом парабол (методом Симпсона)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2"/>
          <p:cNvSpPr>
            <a:spLocks noChangeArrowheads="1"/>
          </p:cNvSpPr>
          <p:nvPr/>
        </p:nvSpPr>
        <p:spPr bwMode="auto">
          <a:xfrm>
            <a:off x="395288" y="6524625"/>
            <a:ext cx="215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zh-CN" sz="900">
                <a:latin typeface="Arial" charset="0"/>
              </a:rPr>
              <a:t> </a:t>
            </a:r>
            <a:endParaRPr lang="ru-RU" altLang="zh-CN" sz="1800">
              <a:latin typeface="Arial" charset="0"/>
            </a:endParaRPr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2" cstate="print"/>
          <a:srcRect l="19257" t="22984" r="57578" b="25613"/>
          <a:stretch>
            <a:fillRect/>
          </a:stretch>
        </p:blipFill>
        <p:spPr bwMode="auto">
          <a:xfrm>
            <a:off x="2714625" y="428625"/>
            <a:ext cx="3857625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TextBox 5"/>
          <p:cNvSpPr txBox="1">
            <a:spLocks noChangeArrowheads="1"/>
          </p:cNvSpPr>
          <p:nvPr/>
        </p:nvSpPr>
        <p:spPr bwMode="auto">
          <a:xfrm>
            <a:off x="285750" y="571500"/>
            <a:ext cx="271462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b="1">
                <a:solidFill>
                  <a:srgbClr val="0070C0"/>
                </a:solidFill>
              </a:rPr>
              <a:t>Алгоритм </a:t>
            </a:r>
          </a:p>
          <a:p>
            <a:r>
              <a:rPr lang="ru-RU" sz="3200" b="1">
                <a:solidFill>
                  <a:srgbClr val="0070C0"/>
                </a:solidFill>
              </a:rPr>
              <a:t>метода </a:t>
            </a:r>
          </a:p>
          <a:p>
            <a:r>
              <a:rPr lang="ru-RU" sz="3200" b="1">
                <a:solidFill>
                  <a:srgbClr val="0070C0"/>
                </a:solidFill>
              </a:rPr>
              <a:t>Симпсона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2"/>
          <p:cNvSpPr>
            <a:spLocks noChangeArrowheads="1"/>
          </p:cNvSpPr>
          <p:nvPr/>
        </p:nvSpPr>
        <p:spPr bwMode="auto">
          <a:xfrm>
            <a:off x="395288" y="6524625"/>
            <a:ext cx="215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zh-CN" sz="900">
                <a:latin typeface="Arial" charset="0"/>
              </a:rPr>
              <a:t> </a:t>
            </a:r>
            <a:endParaRPr lang="ru-RU" altLang="zh-CN" sz="1800">
              <a:latin typeface="Arial" charset="0"/>
            </a:endParaRPr>
          </a:p>
        </p:txBody>
      </p:sp>
      <p:sp>
        <p:nvSpPr>
          <p:cNvPr id="35843" name="TextBox 4"/>
          <p:cNvSpPr txBox="1">
            <a:spLocks noChangeArrowheads="1"/>
          </p:cNvSpPr>
          <p:nvPr/>
        </p:nvSpPr>
        <p:spPr bwMode="auto">
          <a:xfrm>
            <a:off x="642938" y="1714500"/>
            <a:ext cx="7620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Т.В. Иванова. Численные методы в оптике. Учебное пособие. – СПб: Университет ИТМО, 2017 - 84 с.</a:t>
            </a:r>
          </a:p>
        </p:txBody>
      </p:sp>
      <p:sp>
        <p:nvSpPr>
          <p:cNvPr id="35844" name="TextBox 5"/>
          <p:cNvSpPr txBox="1">
            <a:spLocks noChangeArrowheads="1"/>
          </p:cNvSpPr>
          <p:nvPr/>
        </p:nvSpPr>
        <p:spPr bwMode="auto">
          <a:xfrm>
            <a:off x="3286116" y="642918"/>
            <a:ext cx="27860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70C0"/>
                </a:solidFill>
              </a:rPr>
              <a:t>Литература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2857496"/>
            <a:ext cx="8358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В.В. </a:t>
            </a:r>
            <a:r>
              <a:rPr lang="ru-RU" b="1" dirty="0" err="1" smtClean="0">
                <a:solidFill>
                  <a:srgbClr val="0070C0"/>
                </a:solidFill>
              </a:rPr>
              <a:t>Комраков</a:t>
            </a:r>
            <a:r>
              <a:rPr lang="ru-RU" b="1" dirty="0" smtClean="0">
                <a:solidFill>
                  <a:srgbClr val="0070C0"/>
                </a:solidFill>
              </a:rPr>
              <a:t>. ЧИСЛЕННЫЕ МЕТОДЫ МАТЕМАТИЧЕСКОЙ ФИЗИКИ Курс лекций по одноименной дисциплине для студентов специальности 1-40 01 02 Информационные системы и технологии (по направлениям). - Гомель, ГГТУ им. П.О. Сухого, 2013</a:t>
            </a:r>
            <a:endParaRPr lang="ru-RU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Прямоугольник 2"/>
          <p:cNvSpPr>
            <a:spLocks noChangeArrowheads="1"/>
          </p:cNvSpPr>
          <p:nvPr/>
        </p:nvSpPr>
        <p:spPr bwMode="auto">
          <a:xfrm>
            <a:off x="357188" y="785813"/>
            <a:ext cx="8501062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	</a:t>
            </a:r>
            <a:r>
              <a:rPr lang="ru-RU" sz="2800" b="1" dirty="0">
                <a:solidFill>
                  <a:srgbClr val="0070C0"/>
                </a:solidFill>
              </a:rPr>
              <a:t>Задача численного интегрирования состоит в замене исходной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ru-RU" sz="2800" b="1" dirty="0">
                <a:solidFill>
                  <a:srgbClr val="0070C0"/>
                </a:solidFill>
              </a:rPr>
              <a:t>подынтегральной функции некоторой аппроксимирующей функцией (обычно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ru-RU" sz="2800" b="1" dirty="0">
                <a:solidFill>
                  <a:srgbClr val="0070C0"/>
                </a:solidFill>
              </a:rPr>
              <a:t>полиномом).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	</a:t>
            </a:r>
            <a:r>
              <a:rPr lang="ru-RU" sz="2800" b="1" dirty="0">
                <a:solidFill>
                  <a:srgbClr val="0070C0"/>
                </a:solidFill>
              </a:rPr>
              <a:t>Численное интегрирование применяется, когда:</a:t>
            </a:r>
          </a:p>
          <a:p>
            <a:pPr>
              <a:buFont typeface="Arial" charset="0"/>
              <a:buChar char="•"/>
            </a:pPr>
            <a:r>
              <a:rPr lang="ru-RU" sz="2800" b="1" dirty="0">
                <a:solidFill>
                  <a:srgbClr val="0070C0"/>
                </a:solidFill>
              </a:rPr>
              <a:t>  сама подынтегральная функция не задана аналитически, а например, представлена в виде таблицы значений;</a:t>
            </a:r>
          </a:p>
          <a:p>
            <a:pPr>
              <a:buFont typeface="Arial" charset="0"/>
              <a:buChar char="•"/>
            </a:pPr>
            <a:r>
              <a:rPr lang="ru-RU" sz="2800" b="1" dirty="0">
                <a:solidFill>
                  <a:srgbClr val="0070C0"/>
                </a:solidFill>
              </a:rPr>
              <a:t>  аналитическое представление подынтегральной функции известно,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ru-RU" sz="2800" b="1" dirty="0">
                <a:solidFill>
                  <a:srgbClr val="0070C0"/>
                </a:solidFill>
              </a:rPr>
              <a:t>но ее первообразная не выражается через аналитические функции.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0"/>
          <p:cNvSpPr>
            <a:spLocks noChangeArrowheads="1"/>
          </p:cNvSpPr>
          <p:nvPr/>
        </p:nvSpPr>
        <p:spPr bwMode="auto">
          <a:xfrm>
            <a:off x="1811338" y="1887538"/>
            <a:ext cx="53625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ru-RU" altLang="zh-CN">
              <a:latin typeface="Arial" charset="0"/>
            </a:endParaRPr>
          </a:p>
          <a:p>
            <a:pPr algn="ctr" eaLnBrk="1" hangingPunct="1"/>
            <a:r>
              <a:rPr lang="ru-RU" altLang="zh-CN" sz="2800">
                <a:latin typeface="Arial" charset="0"/>
              </a:rPr>
              <a:t>Найти определенный интеграл</a:t>
            </a:r>
          </a:p>
          <a:p>
            <a:pPr algn="ctr" eaLnBrk="1" hangingPunct="1"/>
            <a:r>
              <a:rPr lang="ru-RU" altLang="zh-CN" sz="2800">
                <a:latin typeface="Arial" charset="0"/>
              </a:rPr>
              <a:t> на отрезке </a:t>
            </a:r>
            <a:r>
              <a:rPr lang="en-US" altLang="zh-CN" sz="2800">
                <a:latin typeface="Arial" charset="0"/>
              </a:rPr>
              <a:t>     </a:t>
            </a:r>
            <a:endParaRPr lang="ru-RU" altLang="zh-CN" sz="2800">
              <a:latin typeface="Arial" charset="0"/>
            </a:endParaRPr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5191125" y="2714625"/>
          <a:ext cx="738188" cy="433388"/>
        </p:xfrm>
        <a:graphic>
          <a:graphicData uri="http://schemas.openxmlformats.org/presentationml/2006/ole">
            <p:oleObj spid="_x0000_s2050" name="Equation" r:id="rId3" imgW="596641" imgH="355446" progId="Equation.3">
              <p:embed/>
            </p:oleObj>
          </a:graphicData>
        </a:graphic>
      </p:graphicFrame>
      <p:sp>
        <p:nvSpPr>
          <p:cNvPr id="2052" name="Rectangle 11"/>
          <p:cNvSpPr>
            <a:spLocks noChangeArrowheads="1"/>
          </p:cNvSpPr>
          <p:nvPr/>
        </p:nvSpPr>
        <p:spPr bwMode="auto">
          <a:xfrm>
            <a:off x="428625" y="3087688"/>
            <a:ext cx="771525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49263" algn="ctr" eaLnBrk="1" hangingPunct="1"/>
            <a:r>
              <a:rPr lang="ru-RU" altLang="zh-CN" sz="2800">
                <a:latin typeface="Arial" charset="0"/>
              </a:rPr>
              <a:t>если подынтегральная функция</a:t>
            </a:r>
          </a:p>
          <a:p>
            <a:pPr indent="449263" algn="ctr" eaLnBrk="1" hangingPunct="1"/>
            <a:r>
              <a:rPr lang="ru-RU" altLang="zh-CN" sz="2800">
                <a:latin typeface="Arial" charset="0"/>
              </a:rPr>
              <a:t> на отрезке задана таблично.</a:t>
            </a:r>
          </a:p>
          <a:p>
            <a:pPr indent="449263" algn="ctr" eaLnBrk="1" hangingPunct="1"/>
            <a:endParaRPr lang="ru-RU" altLang="zh-CN" sz="2800">
              <a:latin typeface="Arial" charset="0"/>
            </a:endParaRPr>
          </a:p>
          <a:p>
            <a:pPr indent="449263" algn="ctr"/>
            <a:r>
              <a:rPr lang="ru-RU" altLang="zh-CN" sz="2800">
                <a:latin typeface="Arial" charset="0"/>
              </a:rPr>
              <a:t>Формулы </a:t>
            </a:r>
          </a:p>
          <a:p>
            <a:pPr indent="449263" algn="ctr"/>
            <a:r>
              <a:rPr lang="ru-RU" altLang="zh-CN" sz="2800">
                <a:latin typeface="Arial" charset="0"/>
              </a:rPr>
              <a:t>приближенного интегрирования</a:t>
            </a:r>
          </a:p>
          <a:p>
            <a:pPr indent="449263" algn="ctr"/>
            <a:r>
              <a:rPr lang="ru-RU" altLang="zh-CN" sz="2800">
                <a:latin typeface="Arial" charset="0"/>
              </a:rPr>
              <a:t> называются </a:t>
            </a:r>
          </a:p>
          <a:p>
            <a:pPr indent="449263" algn="ctr"/>
            <a:r>
              <a:rPr lang="ru-RU" altLang="zh-CN" sz="2800" b="1" i="1" u="sng">
                <a:latin typeface="Arial" charset="0"/>
              </a:rPr>
              <a:t>квадратурными формулами</a:t>
            </a:r>
            <a:r>
              <a:rPr lang="ru-RU" altLang="zh-CN" sz="2800" i="1">
                <a:latin typeface="Arial" charset="0"/>
              </a:rPr>
              <a:t>.</a:t>
            </a:r>
            <a:endParaRPr lang="ru-RU" altLang="zh-CN" sz="2800">
              <a:latin typeface="Arial" charset="0"/>
            </a:endParaRPr>
          </a:p>
        </p:txBody>
      </p:sp>
      <p:sp>
        <p:nvSpPr>
          <p:cNvPr id="2053" name="Rectangle 1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8229600" cy="1371600"/>
          </a:xfrm>
        </p:spPr>
        <p:txBody>
          <a:bodyPr/>
          <a:lstStyle/>
          <a:p>
            <a:pPr algn="ctr" eaLnBrk="1" hangingPunct="1"/>
            <a:r>
              <a:rPr lang="ru-RU" altLang="zh-CN" b="1" smtClean="0">
                <a:latin typeface="Times New Roman" pitchFamily="18" charset="0"/>
              </a:rPr>
              <a:t>Задача численного</a:t>
            </a:r>
            <a:br>
              <a:rPr lang="ru-RU" altLang="zh-CN" b="1" smtClean="0">
                <a:latin typeface="Times New Roman" pitchFamily="18" charset="0"/>
              </a:rPr>
            </a:br>
            <a:r>
              <a:rPr lang="ru-RU" altLang="zh-CN" b="1" smtClean="0">
                <a:latin typeface="Times New Roman" pitchFamily="18" charset="0"/>
              </a:rPr>
              <a:t> интегрирования</a:t>
            </a:r>
            <a:endParaRPr lang="ru-RU" altLang="ru-RU" b="1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4"/>
          <p:cNvSpPr>
            <a:spLocks noGrp="1" noChangeArrowheads="1"/>
          </p:cNvSpPr>
          <p:nvPr>
            <p:ph type="title"/>
          </p:nvPr>
        </p:nvSpPr>
        <p:spPr>
          <a:xfrm>
            <a:off x="1500188" y="285750"/>
            <a:ext cx="7138987" cy="1027113"/>
          </a:xfrm>
        </p:spPr>
        <p:txBody>
          <a:bodyPr/>
          <a:lstStyle/>
          <a:p>
            <a:pPr eaLnBrk="1" hangingPunct="1"/>
            <a:r>
              <a:rPr lang="ru-RU" altLang="zh-CN" b="1" smtClean="0">
                <a:latin typeface="Times New Roman" pitchFamily="18" charset="0"/>
              </a:rPr>
              <a:t>Метод прямоугольников</a:t>
            </a:r>
            <a:endParaRPr lang="ru-RU" altLang="ru-RU" b="1" smtClean="0">
              <a:latin typeface="Times New Roman" pitchFamily="18" charset="0"/>
            </a:endParaRPr>
          </a:p>
        </p:txBody>
      </p:sp>
      <p:sp>
        <p:nvSpPr>
          <p:cNvPr id="3081" name="Rectangle 11"/>
          <p:cNvSpPr>
            <a:spLocks noChangeArrowheads="1"/>
          </p:cNvSpPr>
          <p:nvPr/>
        </p:nvSpPr>
        <p:spPr bwMode="auto">
          <a:xfrm>
            <a:off x="214313" y="1358900"/>
            <a:ext cx="87153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ru-RU" altLang="zh-CN" sz="2800"/>
              <a:t>основан на непосредственном</a:t>
            </a:r>
            <a:r>
              <a:rPr lang="en-US" altLang="zh-CN" sz="2800"/>
              <a:t> </a:t>
            </a:r>
            <a:r>
              <a:rPr lang="ru-RU" altLang="zh-CN" sz="2800"/>
              <a:t>определении интеграла:</a:t>
            </a:r>
            <a:endParaRPr lang="ru-RU" altLang="zh-CN"/>
          </a:p>
        </p:txBody>
      </p:sp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2143125" y="2000250"/>
          <a:ext cx="5326063" cy="1382713"/>
        </p:xfrm>
        <a:graphic>
          <a:graphicData uri="http://schemas.openxmlformats.org/presentationml/2006/ole">
            <p:oleObj spid="_x0000_s3074" name="Equation" r:id="rId3" imgW="3708400" imgH="965200" progId="Equation.3">
              <p:embed/>
            </p:oleObj>
          </a:graphicData>
        </a:graphic>
      </p:graphicFrame>
      <p:sp>
        <p:nvSpPr>
          <p:cNvPr id="3082" name="Rectangle 12"/>
          <p:cNvSpPr>
            <a:spLocks noChangeArrowheads="1"/>
          </p:cNvSpPr>
          <p:nvPr/>
        </p:nvSpPr>
        <p:spPr bwMode="auto">
          <a:xfrm>
            <a:off x="611188" y="3716338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ru-RU" altLang="zh-CN">
                <a:latin typeface="Arial" charset="0"/>
              </a:rPr>
              <a:t>где 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3075" name="Object 9"/>
          <p:cNvGraphicFramePr>
            <a:graphicFrameLocks noChangeAspect="1"/>
          </p:cNvGraphicFramePr>
          <p:nvPr/>
        </p:nvGraphicFramePr>
        <p:xfrm>
          <a:off x="1476375" y="3500438"/>
          <a:ext cx="1628775" cy="885825"/>
        </p:xfrm>
        <a:graphic>
          <a:graphicData uri="http://schemas.openxmlformats.org/presentationml/2006/ole">
            <p:oleObj spid="_x0000_s3075" name="Equation" r:id="rId4" imgW="1625600" imgH="889000" progId="Equation.3">
              <p:embed/>
            </p:oleObj>
          </a:graphicData>
        </a:graphic>
      </p:graphicFrame>
      <p:sp>
        <p:nvSpPr>
          <p:cNvPr id="3083" name="Rectangle 13"/>
          <p:cNvSpPr>
            <a:spLocks noChangeArrowheads="1"/>
          </p:cNvSpPr>
          <p:nvPr/>
        </p:nvSpPr>
        <p:spPr bwMode="auto">
          <a:xfrm>
            <a:off x="2997200" y="3644900"/>
            <a:ext cx="6146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zh-CN">
                <a:latin typeface="Arial" charset="0"/>
              </a:rPr>
              <a:t> -</a:t>
            </a:r>
            <a:r>
              <a:rPr lang="en-US" altLang="zh-CN">
                <a:latin typeface="Arial" charset="0"/>
              </a:rPr>
              <a:t> </a:t>
            </a:r>
            <a:r>
              <a:rPr lang="ru-RU" altLang="zh-CN">
                <a:latin typeface="Arial" charset="0"/>
              </a:rPr>
              <a:t>интегральная сумма, соответствующая </a:t>
            </a:r>
            <a:endParaRPr lang="en-US" altLang="zh-CN">
              <a:latin typeface="Arial" charset="0"/>
            </a:endParaRPr>
          </a:p>
          <a:p>
            <a:pPr eaLnBrk="1" hangingPunct="1"/>
            <a:r>
              <a:rPr lang="en-US" altLang="zh-CN">
                <a:latin typeface="Arial" charset="0"/>
              </a:rPr>
              <a:t>     </a:t>
            </a:r>
            <a:r>
              <a:rPr lang="ru-RU" altLang="zh-CN">
                <a:latin typeface="Arial" charset="0"/>
              </a:rPr>
              <a:t>некоторому разбиению отрезка 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3076" name="Object 8"/>
          <p:cNvGraphicFramePr>
            <a:graphicFrameLocks noChangeAspect="1"/>
          </p:cNvGraphicFramePr>
          <p:nvPr/>
        </p:nvGraphicFramePr>
        <p:xfrm>
          <a:off x="8027988" y="4076700"/>
          <a:ext cx="600075" cy="352425"/>
        </p:xfrm>
        <a:graphic>
          <a:graphicData uri="http://schemas.openxmlformats.org/presentationml/2006/ole">
            <p:oleObj spid="_x0000_s3076" name="Equation" r:id="rId5" imgW="596641" imgH="355446" progId="Equation.3">
              <p:embed/>
            </p:oleObj>
          </a:graphicData>
        </a:graphic>
      </p:graphicFrame>
      <p:sp>
        <p:nvSpPr>
          <p:cNvPr id="3084" name="Rectangle 14"/>
          <p:cNvSpPr>
            <a:spLocks noChangeArrowheads="1"/>
          </p:cNvSpPr>
          <p:nvPr/>
        </p:nvSpPr>
        <p:spPr bwMode="auto">
          <a:xfrm>
            <a:off x="3995738" y="4437063"/>
            <a:ext cx="424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ru-RU" altLang="zh-CN">
                <a:latin typeface="Arial" charset="0"/>
              </a:rPr>
              <a:t> и некоторому выбору точек 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3077" name="Object 7"/>
          <p:cNvGraphicFramePr>
            <a:graphicFrameLocks noChangeAspect="1"/>
          </p:cNvGraphicFramePr>
          <p:nvPr/>
        </p:nvGraphicFramePr>
        <p:xfrm>
          <a:off x="4932363" y="5013325"/>
          <a:ext cx="341312" cy="381000"/>
        </p:xfrm>
        <a:graphic>
          <a:graphicData uri="http://schemas.openxmlformats.org/presentationml/2006/ole">
            <p:oleObj spid="_x0000_s3077" name="Equation" r:id="rId6" imgW="317225" imgH="380670" progId="Equation.3">
              <p:embed/>
            </p:oleObj>
          </a:graphicData>
        </a:graphic>
      </p:graphicFrame>
      <p:sp>
        <p:nvSpPr>
          <p:cNvPr id="3085" name="Rectangle 15"/>
          <p:cNvSpPr>
            <a:spLocks noChangeArrowheads="1"/>
          </p:cNvSpPr>
          <p:nvPr/>
        </p:nvSpPr>
        <p:spPr bwMode="auto">
          <a:xfrm flipH="1">
            <a:off x="5286375" y="4941888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ru-RU" altLang="zh-CN">
                <a:latin typeface="Arial" charset="0"/>
              </a:rPr>
              <a:t>, 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5580063" y="5013325"/>
          <a:ext cx="322262" cy="371475"/>
        </p:xfrm>
        <a:graphic>
          <a:graphicData uri="http://schemas.openxmlformats.org/presentationml/2006/ole">
            <p:oleObj spid="_x0000_s3078" name="Equation" r:id="rId7" imgW="291973" imgH="368140" progId="Equation.3">
              <p:embed/>
            </p:oleObj>
          </a:graphicData>
        </a:graphic>
      </p:graphicFrame>
      <p:sp>
        <p:nvSpPr>
          <p:cNvPr id="3086" name="Rectangle 16"/>
          <p:cNvSpPr>
            <a:spLocks noChangeArrowheads="1"/>
          </p:cNvSpPr>
          <p:nvPr/>
        </p:nvSpPr>
        <p:spPr bwMode="auto">
          <a:xfrm flipH="1">
            <a:off x="5867400" y="4941888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ru-RU" altLang="zh-CN">
                <a:latin typeface="Arial" charset="0"/>
              </a:rPr>
              <a:t>,…,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3079" name="Object 5"/>
          <p:cNvGraphicFramePr>
            <a:graphicFrameLocks noChangeAspect="1"/>
          </p:cNvGraphicFramePr>
          <p:nvPr/>
        </p:nvGraphicFramePr>
        <p:xfrm>
          <a:off x="6529388" y="5013325"/>
          <a:ext cx="663575" cy="381000"/>
        </p:xfrm>
        <a:graphic>
          <a:graphicData uri="http://schemas.openxmlformats.org/presentationml/2006/ole">
            <p:oleObj spid="_x0000_s3079" name="Equation" r:id="rId8" imgW="609336" imgH="380835" progId="Equation.3">
              <p:embed/>
            </p:oleObj>
          </a:graphicData>
        </a:graphic>
      </p:graphicFrame>
      <p:sp>
        <p:nvSpPr>
          <p:cNvPr id="3087" name="Rectangle 17"/>
          <p:cNvSpPr>
            <a:spLocks noChangeArrowheads="1"/>
          </p:cNvSpPr>
          <p:nvPr/>
        </p:nvSpPr>
        <p:spPr bwMode="auto">
          <a:xfrm>
            <a:off x="4211638" y="5516563"/>
            <a:ext cx="3516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ru-RU" altLang="zh-CN">
                <a:latin typeface="Arial" charset="0"/>
              </a:rPr>
              <a:t> на отрезках разбиения</a:t>
            </a:r>
            <a:endParaRPr lang="ru-RU" altLang="zh-CN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428625" y="762000"/>
            <a:ext cx="8215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ru-RU" altLang="zh-CN" sz="2800">
                <a:latin typeface="Arial" charset="0"/>
              </a:rPr>
              <a:t>Вычисление определенного</a:t>
            </a:r>
            <a:r>
              <a:rPr lang="en-US" altLang="zh-CN" sz="2800">
                <a:latin typeface="Arial" charset="0"/>
              </a:rPr>
              <a:t> </a:t>
            </a:r>
            <a:r>
              <a:rPr lang="ru-RU" altLang="zh-CN" sz="2800">
                <a:latin typeface="Arial" charset="0"/>
              </a:rPr>
              <a:t> интеграла 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928938" y="1443038"/>
          <a:ext cx="2724150" cy="1628775"/>
        </p:xfrm>
        <a:graphic>
          <a:graphicData uri="http://schemas.openxmlformats.org/presentationml/2006/ole">
            <p:oleObj spid="_x0000_s4098" name="Equation" r:id="rId3" imgW="1612900" imgH="965200" progId="Equation.3">
              <p:embed/>
            </p:oleObj>
          </a:graphicData>
        </a:graphic>
      </p:graphicFrame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142875" y="3330575"/>
            <a:ext cx="8572500" cy="195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ru-RU" altLang="zh-CN" sz="2800">
                <a:latin typeface="Arial" charset="0"/>
              </a:rPr>
              <a:t>геометрически сводится к вычислению площади</a:t>
            </a:r>
            <a:r>
              <a:rPr lang="en-US" altLang="zh-CN" sz="2800">
                <a:latin typeface="Arial" charset="0"/>
              </a:rPr>
              <a:t> </a:t>
            </a:r>
            <a:r>
              <a:rPr lang="ru-RU" altLang="zh-CN" sz="2800">
                <a:latin typeface="Arial" charset="0"/>
              </a:rPr>
              <a:t>криволинейной трапеции, ограниченной функцией </a:t>
            </a:r>
            <a:r>
              <a:rPr lang="en-US" altLang="zh-CN" sz="2800">
                <a:latin typeface="Arial" charset="0"/>
              </a:rPr>
              <a:t>f</a:t>
            </a:r>
            <a:r>
              <a:rPr lang="ru-RU" altLang="zh-CN" sz="2800">
                <a:latin typeface="Arial" charset="0"/>
              </a:rPr>
              <a:t>(</a:t>
            </a:r>
            <a:r>
              <a:rPr lang="en-US" altLang="zh-CN" sz="2800">
                <a:latin typeface="Arial" charset="0"/>
              </a:rPr>
              <a:t>x</a:t>
            </a:r>
            <a:r>
              <a:rPr lang="ru-RU" altLang="zh-CN" sz="2800">
                <a:latin typeface="Arial" charset="0"/>
              </a:rPr>
              <a:t>),</a:t>
            </a:r>
            <a:r>
              <a:rPr lang="en-US" altLang="zh-CN" sz="2800">
                <a:latin typeface="Arial" charset="0"/>
              </a:rPr>
              <a:t> </a:t>
            </a:r>
            <a:r>
              <a:rPr lang="ru-RU" altLang="zh-CN" sz="2800">
                <a:latin typeface="Arial" charset="0"/>
              </a:rPr>
              <a:t>осью абсцисс и прямыми </a:t>
            </a:r>
            <a:r>
              <a:rPr lang="en-US" altLang="zh-CN" sz="2800">
                <a:latin typeface="Arial" charset="0"/>
              </a:rPr>
              <a:t>x </a:t>
            </a:r>
            <a:r>
              <a:rPr lang="ru-RU" altLang="zh-CN" sz="2800">
                <a:latin typeface="Arial" charset="0"/>
              </a:rPr>
              <a:t>=</a:t>
            </a:r>
            <a:r>
              <a:rPr lang="en-US" altLang="zh-CN" sz="2800">
                <a:latin typeface="Arial" charset="0"/>
              </a:rPr>
              <a:t> a </a:t>
            </a:r>
            <a:r>
              <a:rPr lang="ru-RU" altLang="zh-CN" sz="2800">
                <a:latin typeface="Arial" charset="0"/>
              </a:rPr>
              <a:t>и </a:t>
            </a:r>
            <a:r>
              <a:rPr lang="en-US" altLang="zh-CN" sz="2800">
                <a:latin typeface="Arial" charset="0"/>
              </a:rPr>
              <a:t>x </a:t>
            </a:r>
            <a:r>
              <a:rPr lang="ru-RU" altLang="zh-CN" sz="2800">
                <a:latin typeface="Arial" charset="0"/>
              </a:rPr>
              <a:t>=</a:t>
            </a:r>
            <a:r>
              <a:rPr lang="en-US" altLang="zh-CN" sz="2800">
                <a:latin typeface="Arial" charset="0"/>
              </a:rPr>
              <a:t> b</a:t>
            </a:r>
            <a:r>
              <a:rPr lang="ru-RU" altLang="zh-CN" sz="2800">
                <a:latin typeface="Arial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5" name="Group 4"/>
          <p:cNvGrpSpPr>
            <a:grpSpLocks noChangeAspect="1"/>
          </p:cNvGrpSpPr>
          <p:nvPr/>
        </p:nvGrpSpPr>
        <p:grpSpPr bwMode="auto">
          <a:xfrm>
            <a:off x="1979613" y="404813"/>
            <a:ext cx="7921625" cy="4032250"/>
            <a:chOff x="2274" y="6276"/>
            <a:chExt cx="7200" cy="4320"/>
          </a:xfrm>
        </p:grpSpPr>
        <p:sp>
          <p:nvSpPr>
            <p:cNvPr id="5129" name="AutoShape 5"/>
            <p:cNvSpPr>
              <a:spLocks noChangeAspect="1" noChangeArrowheads="1"/>
            </p:cNvSpPr>
            <p:nvPr/>
          </p:nvSpPr>
          <p:spPr bwMode="auto">
            <a:xfrm>
              <a:off x="2274" y="6276"/>
              <a:ext cx="720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ru-RU"/>
            </a:p>
          </p:txBody>
        </p:sp>
        <p:sp>
          <p:nvSpPr>
            <p:cNvPr id="5130" name="Text Box 6"/>
            <p:cNvSpPr txBox="1">
              <a:spLocks noChangeArrowheads="1"/>
            </p:cNvSpPr>
            <p:nvPr/>
          </p:nvSpPr>
          <p:spPr bwMode="auto">
            <a:xfrm>
              <a:off x="4392" y="6555"/>
              <a:ext cx="423" cy="4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ru-RU" altLang="ru-RU">
                  <a:latin typeface="Arial" charset="0"/>
                </a:rPr>
                <a:t>y</a:t>
              </a:r>
            </a:p>
          </p:txBody>
        </p:sp>
        <p:sp>
          <p:nvSpPr>
            <p:cNvPr id="5131" name="Text Box 7"/>
            <p:cNvSpPr txBox="1">
              <a:spLocks noChangeArrowheads="1"/>
            </p:cNvSpPr>
            <p:nvPr/>
          </p:nvSpPr>
          <p:spPr bwMode="auto">
            <a:xfrm>
              <a:off x="4392" y="9899"/>
              <a:ext cx="426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ru-RU" altLang="ru-RU">
                  <a:latin typeface="Arial" charset="0"/>
                </a:rPr>
                <a:t>0 </a:t>
              </a:r>
            </a:p>
          </p:txBody>
        </p:sp>
        <p:sp>
          <p:nvSpPr>
            <p:cNvPr id="5132" name="Text Box 8"/>
            <p:cNvSpPr txBox="1">
              <a:spLocks noChangeArrowheads="1"/>
            </p:cNvSpPr>
            <p:nvPr/>
          </p:nvSpPr>
          <p:spPr bwMode="auto">
            <a:xfrm>
              <a:off x="5521" y="8088"/>
              <a:ext cx="425" cy="4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ru-RU" altLang="ru-RU">
                  <a:latin typeface="Arial" charset="0"/>
                </a:rPr>
                <a:t>+</a:t>
              </a:r>
            </a:p>
          </p:txBody>
        </p:sp>
        <p:sp>
          <p:nvSpPr>
            <p:cNvPr id="5133" name="Text Box 9"/>
            <p:cNvSpPr txBox="1">
              <a:spLocks noChangeArrowheads="1"/>
            </p:cNvSpPr>
            <p:nvPr/>
          </p:nvSpPr>
          <p:spPr bwMode="auto">
            <a:xfrm>
              <a:off x="6650" y="7809"/>
              <a:ext cx="426" cy="4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ru-RU" altLang="ru-RU">
                <a:latin typeface="Arial" charset="0"/>
              </a:endParaRPr>
            </a:p>
          </p:txBody>
        </p:sp>
        <p:sp>
          <p:nvSpPr>
            <p:cNvPr id="5134" name="Text Box 10"/>
            <p:cNvSpPr txBox="1">
              <a:spLocks noChangeArrowheads="1"/>
            </p:cNvSpPr>
            <p:nvPr/>
          </p:nvSpPr>
          <p:spPr bwMode="auto">
            <a:xfrm>
              <a:off x="6227" y="8088"/>
              <a:ext cx="425" cy="4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ru-RU" altLang="ru-RU">
                  <a:latin typeface="Arial" charset="0"/>
                </a:rPr>
                <a:t>C</a:t>
              </a:r>
            </a:p>
          </p:txBody>
        </p:sp>
        <p:sp>
          <p:nvSpPr>
            <p:cNvPr id="5135" name="Text Box 11"/>
            <p:cNvSpPr txBox="1">
              <a:spLocks noChangeArrowheads="1"/>
            </p:cNvSpPr>
            <p:nvPr/>
          </p:nvSpPr>
          <p:spPr bwMode="auto">
            <a:xfrm>
              <a:off x="5239" y="8506"/>
              <a:ext cx="425" cy="4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ru-RU" altLang="ru-RU">
                  <a:latin typeface="Arial" charset="0"/>
                </a:rPr>
                <a:t>D</a:t>
              </a:r>
            </a:p>
          </p:txBody>
        </p:sp>
        <p:sp>
          <p:nvSpPr>
            <p:cNvPr id="5136" name="Text Box 12"/>
            <p:cNvSpPr txBox="1">
              <a:spLocks noChangeArrowheads="1"/>
            </p:cNvSpPr>
            <p:nvPr/>
          </p:nvSpPr>
          <p:spPr bwMode="auto">
            <a:xfrm>
              <a:off x="5239" y="7809"/>
              <a:ext cx="424" cy="4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ru-RU" altLang="ru-RU">
                  <a:latin typeface="Arial" charset="0"/>
                </a:rPr>
                <a:t>A</a:t>
              </a:r>
            </a:p>
          </p:txBody>
        </p:sp>
        <p:sp>
          <p:nvSpPr>
            <p:cNvPr id="5137" name="Text Box 13"/>
            <p:cNvSpPr txBox="1">
              <a:spLocks noChangeArrowheads="1"/>
            </p:cNvSpPr>
            <p:nvPr/>
          </p:nvSpPr>
          <p:spPr bwMode="auto">
            <a:xfrm>
              <a:off x="7074" y="7948"/>
              <a:ext cx="425" cy="4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ru-RU" altLang="ru-RU">
                  <a:latin typeface="Arial" charset="0"/>
                </a:rPr>
                <a:t>B</a:t>
              </a:r>
            </a:p>
          </p:txBody>
        </p:sp>
        <p:sp>
          <p:nvSpPr>
            <p:cNvPr id="5138" name="Text Box 14"/>
            <p:cNvSpPr txBox="1">
              <a:spLocks noChangeArrowheads="1"/>
            </p:cNvSpPr>
            <p:nvPr/>
          </p:nvSpPr>
          <p:spPr bwMode="auto">
            <a:xfrm>
              <a:off x="7074" y="7530"/>
              <a:ext cx="424" cy="4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ru-RU" altLang="ru-RU">
                  <a:latin typeface="Arial" charset="0"/>
                </a:rPr>
                <a:t>E</a:t>
              </a:r>
            </a:p>
          </p:txBody>
        </p:sp>
        <p:sp>
          <p:nvSpPr>
            <p:cNvPr id="5139" name="Text Box 15"/>
            <p:cNvSpPr txBox="1">
              <a:spLocks noChangeArrowheads="1"/>
            </p:cNvSpPr>
            <p:nvPr/>
          </p:nvSpPr>
          <p:spPr bwMode="auto">
            <a:xfrm>
              <a:off x="6086" y="7670"/>
              <a:ext cx="564" cy="4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ru-RU" altLang="ru-RU">
                <a:latin typeface="Arial" charset="0"/>
              </a:endParaRPr>
            </a:p>
          </p:txBody>
        </p:sp>
        <p:sp>
          <p:nvSpPr>
            <p:cNvPr id="5140" name="Text Box 16"/>
            <p:cNvSpPr txBox="1">
              <a:spLocks noChangeArrowheads="1"/>
            </p:cNvSpPr>
            <p:nvPr/>
          </p:nvSpPr>
          <p:spPr bwMode="auto">
            <a:xfrm>
              <a:off x="6085" y="9899"/>
              <a:ext cx="167" cy="3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ru-RU" altLang="ru-RU" sz="1800">
                <a:latin typeface="Arial" charset="0"/>
              </a:endParaRPr>
            </a:p>
          </p:txBody>
        </p:sp>
        <p:sp>
          <p:nvSpPr>
            <p:cNvPr id="5141" name="Text Box 17"/>
            <p:cNvSpPr txBox="1">
              <a:spLocks noChangeArrowheads="1"/>
            </p:cNvSpPr>
            <p:nvPr/>
          </p:nvSpPr>
          <p:spPr bwMode="auto">
            <a:xfrm>
              <a:off x="6933" y="9899"/>
              <a:ext cx="423" cy="4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ru-RU" altLang="ru-RU">
                  <a:latin typeface="Arial" charset="0"/>
                </a:rPr>
                <a:t>b</a:t>
              </a:r>
            </a:p>
          </p:txBody>
        </p:sp>
        <p:sp>
          <p:nvSpPr>
            <p:cNvPr id="5142" name="Text Box 18"/>
            <p:cNvSpPr txBox="1">
              <a:spLocks noChangeArrowheads="1"/>
            </p:cNvSpPr>
            <p:nvPr/>
          </p:nvSpPr>
          <p:spPr bwMode="auto">
            <a:xfrm>
              <a:off x="5380" y="9899"/>
              <a:ext cx="422" cy="4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ru-RU" altLang="ru-RU">
                  <a:latin typeface="Arial" charset="0"/>
                </a:rPr>
                <a:t>a</a:t>
              </a:r>
            </a:p>
          </p:txBody>
        </p:sp>
        <p:sp>
          <p:nvSpPr>
            <p:cNvPr id="5143" name="Text Box 19"/>
            <p:cNvSpPr txBox="1">
              <a:spLocks noChangeArrowheads="1"/>
            </p:cNvSpPr>
            <p:nvPr/>
          </p:nvSpPr>
          <p:spPr bwMode="auto">
            <a:xfrm>
              <a:off x="7498" y="9899"/>
              <a:ext cx="418" cy="4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ru-RU" altLang="ru-RU">
                  <a:latin typeface="Arial" charset="0"/>
                </a:rPr>
                <a:t>x</a:t>
              </a:r>
            </a:p>
          </p:txBody>
        </p:sp>
        <p:sp>
          <p:nvSpPr>
            <p:cNvPr id="5144" name="Line 20"/>
            <p:cNvSpPr>
              <a:spLocks noChangeShapeType="1"/>
            </p:cNvSpPr>
            <p:nvPr/>
          </p:nvSpPr>
          <p:spPr bwMode="auto">
            <a:xfrm>
              <a:off x="4250" y="9899"/>
              <a:ext cx="353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45" name="Line 21"/>
            <p:cNvSpPr>
              <a:spLocks noChangeShapeType="1"/>
            </p:cNvSpPr>
            <p:nvPr/>
          </p:nvSpPr>
          <p:spPr bwMode="auto">
            <a:xfrm flipV="1">
              <a:off x="4674" y="6694"/>
              <a:ext cx="1" cy="36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46" name="Line 22"/>
            <p:cNvSpPr>
              <a:spLocks noChangeShapeType="1"/>
            </p:cNvSpPr>
            <p:nvPr/>
          </p:nvSpPr>
          <p:spPr bwMode="auto">
            <a:xfrm>
              <a:off x="5521" y="850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47" name="Freeform 23"/>
            <p:cNvSpPr>
              <a:spLocks/>
            </p:cNvSpPr>
            <p:nvPr/>
          </p:nvSpPr>
          <p:spPr bwMode="auto">
            <a:xfrm>
              <a:off x="5521" y="7809"/>
              <a:ext cx="1553" cy="836"/>
            </a:xfrm>
            <a:custGeom>
              <a:avLst/>
              <a:gdLst>
                <a:gd name="T0" fmla="*/ 0 w 1980"/>
                <a:gd name="T1" fmla="*/ 300 h 1080"/>
                <a:gd name="T2" fmla="*/ 267 w 1980"/>
                <a:gd name="T3" fmla="*/ 100 h 1080"/>
                <a:gd name="T4" fmla="*/ 587 w 1980"/>
                <a:gd name="T5" fmla="*/ 0 h 1080"/>
                <a:gd name="T6" fmla="*/ 0 60000 65536"/>
                <a:gd name="T7" fmla="*/ 0 60000 65536"/>
                <a:gd name="T8" fmla="*/ 0 60000 65536"/>
                <a:gd name="T9" fmla="*/ 0 w 1980"/>
                <a:gd name="T10" fmla="*/ 0 h 1080"/>
                <a:gd name="T11" fmla="*/ 1980 w 1980"/>
                <a:gd name="T12" fmla="*/ 1080 h 10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80" h="1080">
                  <a:moveTo>
                    <a:pt x="0" y="1080"/>
                  </a:moveTo>
                  <a:cubicBezTo>
                    <a:pt x="285" y="810"/>
                    <a:pt x="570" y="540"/>
                    <a:pt x="900" y="360"/>
                  </a:cubicBezTo>
                  <a:cubicBezTo>
                    <a:pt x="1230" y="180"/>
                    <a:pt x="1800" y="60"/>
                    <a:pt x="198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48" name="Line 24"/>
            <p:cNvSpPr>
              <a:spLocks noChangeShapeType="1"/>
            </p:cNvSpPr>
            <p:nvPr/>
          </p:nvSpPr>
          <p:spPr bwMode="auto">
            <a:xfrm>
              <a:off x="5521" y="8088"/>
              <a:ext cx="0" cy="18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49" name="Line 25"/>
            <p:cNvSpPr>
              <a:spLocks noChangeShapeType="1"/>
            </p:cNvSpPr>
            <p:nvPr/>
          </p:nvSpPr>
          <p:spPr bwMode="auto">
            <a:xfrm>
              <a:off x="7074" y="7809"/>
              <a:ext cx="0" cy="20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50" name="Line 26"/>
            <p:cNvSpPr>
              <a:spLocks noChangeShapeType="1"/>
            </p:cNvSpPr>
            <p:nvPr/>
          </p:nvSpPr>
          <p:spPr bwMode="auto">
            <a:xfrm>
              <a:off x="5521" y="8088"/>
              <a:ext cx="15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51" name="Line 27"/>
            <p:cNvSpPr>
              <a:spLocks noChangeShapeType="1"/>
            </p:cNvSpPr>
            <p:nvPr/>
          </p:nvSpPr>
          <p:spPr bwMode="auto">
            <a:xfrm>
              <a:off x="6227" y="8088"/>
              <a:ext cx="0" cy="18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5126" name="Rectangle 30"/>
          <p:cNvSpPr>
            <a:spLocks noChangeArrowheads="1"/>
          </p:cNvSpPr>
          <p:nvPr/>
        </p:nvSpPr>
        <p:spPr bwMode="auto">
          <a:xfrm>
            <a:off x="-323850" y="1196975"/>
            <a:ext cx="4900613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ru-RU" altLang="zh-CN">
                <a:latin typeface="Arial" charset="0"/>
              </a:rPr>
              <a:t>Учитывая,</a:t>
            </a:r>
          </a:p>
          <a:p>
            <a:pPr algn="ctr" eaLnBrk="1" hangingPunct="1"/>
            <a:r>
              <a:rPr lang="ru-RU" altLang="zh-CN">
                <a:latin typeface="Arial" charset="0"/>
              </a:rPr>
              <a:t> что высота </a:t>
            </a:r>
          </a:p>
          <a:p>
            <a:pPr algn="ctr" eaLnBrk="1" hangingPunct="1"/>
            <a:r>
              <a:rPr lang="ru-RU" altLang="zh-CN">
                <a:latin typeface="Arial" charset="0"/>
              </a:rPr>
              <a:t>Прямоугольника</a:t>
            </a:r>
          </a:p>
          <a:p>
            <a:pPr algn="ctr" eaLnBrk="1" hangingPunct="1"/>
            <a:r>
              <a:rPr lang="ru-RU" altLang="zh-CN">
                <a:latin typeface="Arial" charset="0"/>
              </a:rPr>
              <a:t> </a:t>
            </a:r>
            <a:r>
              <a:rPr lang="en-US" altLang="zh-CN">
                <a:latin typeface="Arial" charset="0"/>
              </a:rPr>
              <a:t>ABba </a:t>
            </a:r>
            <a:r>
              <a:rPr lang="ru-RU" altLang="zh-CN">
                <a:latin typeface="Arial" charset="0"/>
              </a:rPr>
              <a:t>есть </a:t>
            </a:r>
          </a:p>
          <a:p>
            <a:pPr algn="ctr" eaLnBrk="1" hangingPunct="1"/>
            <a:r>
              <a:rPr lang="ru-RU" altLang="zh-CN">
                <a:latin typeface="Arial" charset="0"/>
              </a:rPr>
              <a:t>значение </a:t>
            </a:r>
          </a:p>
          <a:p>
            <a:pPr algn="ctr" eaLnBrk="1" hangingPunct="1"/>
            <a:r>
              <a:rPr lang="ru-RU" altLang="zh-CN">
                <a:latin typeface="Arial" charset="0"/>
              </a:rPr>
              <a:t>функции </a:t>
            </a:r>
          </a:p>
          <a:p>
            <a:pPr algn="ctr" eaLnBrk="1" hangingPunct="1"/>
            <a:r>
              <a:rPr lang="ru-RU" altLang="zh-CN">
                <a:latin typeface="Arial" charset="0"/>
              </a:rPr>
              <a:t>в точке 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5122" name="Object 29"/>
          <p:cNvGraphicFramePr>
            <a:graphicFrameLocks noChangeAspect="1"/>
          </p:cNvGraphicFramePr>
          <p:nvPr/>
        </p:nvGraphicFramePr>
        <p:xfrm>
          <a:off x="2700338" y="3500438"/>
          <a:ext cx="200025" cy="333375"/>
        </p:xfrm>
        <a:graphic>
          <a:graphicData uri="http://schemas.openxmlformats.org/presentationml/2006/ole">
            <p:oleObj spid="_x0000_s5122" name="Equation" r:id="rId3" imgW="203112" imgH="330057" progId="Equation.3">
              <p:embed/>
            </p:oleObj>
          </a:graphicData>
        </a:graphic>
      </p:graphicFrame>
      <p:graphicFrame>
        <p:nvGraphicFramePr>
          <p:cNvPr id="5123" name="Object 28"/>
          <p:cNvGraphicFramePr>
            <a:graphicFrameLocks noChangeAspect="1"/>
          </p:cNvGraphicFramePr>
          <p:nvPr/>
        </p:nvGraphicFramePr>
        <p:xfrm>
          <a:off x="2357438" y="4724400"/>
          <a:ext cx="4167187" cy="1562100"/>
        </p:xfrm>
        <a:graphic>
          <a:graphicData uri="http://schemas.openxmlformats.org/presentationml/2006/ole">
            <p:oleObj spid="_x0000_s5123" name="Equation" r:id="rId4" imgW="2768600" imgH="965200" progId="Equation.3">
              <p:embed/>
            </p:oleObj>
          </a:graphicData>
        </a:graphic>
      </p:graphicFrame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6372225" y="1412875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ru-RU" altLang="ru-RU"/>
              <a:t>f(x)</a:t>
            </a:r>
          </a:p>
        </p:txBody>
      </p:sp>
      <p:sp>
        <p:nvSpPr>
          <p:cNvPr id="5128" name="Rectangle 34"/>
          <p:cNvSpPr>
            <a:spLocks noChangeArrowheads="1"/>
          </p:cNvSpPr>
          <p:nvPr/>
        </p:nvSpPr>
        <p:spPr bwMode="auto">
          <a:xfrm>
            <a:off x="6948488" y="17002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ru-RU" altLang="ru-RU">
                <a:latin typeface="Arial" charset="0"/>
              </a:rPr>
              <a:t>–</a:t>
            </a:r>
          </a:p>
        </p:txBody>
      </p:sp>
      <p:graphicFrame>
        <p:nvGraphicFramePr>
          <p:cNvPr id="5124" name="Object 35"/>
          <p:cNvGraphicFramePr>
            <a:graphicFrameLocks noChangeAspect="1"/>
          </p:cNvGraphicFramePr>
          <p:nvPr/>
        </p:nvGraphicFramePr>
        <p:xfrm>
          <a:off x="6300788" y="3860800"/>
          <a:ext cx="287337" cy="404813"/>
        </p:xfrm>
        <a:graphic>
          <a:graphicData uri="http://schemas.openxmlformats.org/presentationml/2006/ole">
            <p:oleObj spid="_x0000_s5124" name="Equation" r:id="rId5" imgW="203112" imgH="33005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500063" y="596900"/>
            <a:ext cx="8358187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r>
              <a:rPr lang="ru-RU" altLang="zh-CN" sz="2800">
                <a:latin typeface="Arial" charset="0"/>
              </a:rPr>
              <a:t>Для увеличения точности численного интегрирования можно отрезок</a:t>
            </a:r>
            <a:r>
              <a:rPr lang="en-US" altLang="zh-CN" sz="2800">
                <a:latin typeface="Arial" charset="0"/>
              </a:rPr>
              <a:t> [</a:t>
            </a:r>
            <a:r>
              <a:rPr lang="en-US" altLang="zh-CN" sz="2800" i="1">
                <a:latin typeface="Arial" charset="0"/>
              </a:rPr>
              <a:t>a</a:t>
            </a:r>
            <a:r>
              <a:rPr lang="en-US" altLang="zh-CN" sz="2800">
                <a:latin typeface="Arial" charset="0"/>
              </a:rPr>
              <a:t>, </a:t>
            </a:r>
            <a:r>
              <a:rPr lang="en-US" altLang="zh-CN" sz="2800" i="1">
                <a:latin typeface="Arial" charset="0"/>
              </a:rPr>
              <a:t>b</a:t>
            </a:r>
            <a:r>
              <a:rPr lang="en-US" altLang="zh-CN" sz="2800">
                <a:latin typeface="Arial" charset="0"/>
              </a:rPr>
              <a:t>] </a:t>
            </a:r>
            <a:r>
              <a:rPr lang="ru-RU" altLang="zh-CN" sz="2800">
                <a:latin typeface="Arial" charset="0"/>
              </a:rPr>
              <a:t>разбить на несколько частей</a:t>
            </a:r>
            <a:r>
              <a:rPr lang="en-US" altLang="zh-CN" sz="2800">
                <a:latin typeface="Arial" charset="0"/>
              </a:rPr>
              <a:t> </a:t>
            </a:r>
            <a:r>
              <a:rPr lang="ru-RU" altLang="zh-CN" sz="2800">
                <a:latin typeface="Arial" charset="0"/>
              </a:rPr>
              <a:t>и для каждой из них вычислить приближенное значение площади криволинейной трапеции, основанием которой </a:t>
            </a:r>
          </a:p>
          <a:p>
            <a:pPr eaLnBrk="1" hangingPunct="1"/>
            <a:r>
              <a:rPr lang="ru-RU" altLang="zh-CN" sz="2800">
                <a:latin typeface="Arial" charset="0"/>
              </a:rPr>
              <a:t>является отрезок </a:t>
            </a:r>
          </a:p>
          <a:p>
            <a:pPr algn="just" eaLnBrk="1" hangingPunct="1"/>
            <a:r>
              <a:rPr lang="ru-RU" altLang="zh-CN">
                <a:latin typeface="Arial" charset="0"/>
              </a:rPr>
              <a:t>       </a:t>
            </a:r>
            <a:endParaRPr lang="ru-RU" altLang="zh-CN" sz="1800">
              <a:latin typeface="Arial" charset="0"/>
            </a:endParaRPr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500063" y="2611438"/>
            <a:ext cx="81438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ru-RU" altLang="zh-CN">
                <a:latin typeface="Arial" charset="0"/>
              </a:rPr>
              <a:t> 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1243013" y="3500438"/>
          <a:ext cx="2868612" cy="671512"/>
        </p:xfrm>
        <a:graphic>
          <a:graphicData uri="http://schemas.openxmlformats.org/presentationml/2006/ole">
            <p:oleObj spid="_x0000_s6146" name="Equation" r:id="rId3" imgW="1625600" imgH="381000" progId="Equation.3">
              <p:embed/>
            </p:oleObj>
          </a:graphicData>
        </a:graphic>
      </p:graphicFrame>
      <p:sp>
        <p:nvSpPr>
          <p:cNvPr id="6152" name="Rectangle 11"/>
          <p:cNvSpPr>
            <a:spLocks noChangeArrowheads="1"/>
          </p:cNvSpPr>
          <p:nvPr/>
        </p:nvSpPr>
        <p:spPr bwMode="auto">
          <a:xfrm>
            <a:off x="4310063" y="3514725"/>
            <a:ext cx="40846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ru-RU" altLang="zh-CN">
                <a:latin typeface="Arial" charset="0"/>
              </a:rPr>
              <a:t> (</a:t>
            </a:r>
            <a:r>
              <a:rPr lang="en-US" altLang="zh-CN">
                <a:latin typeface="Arial" charset="0"/>
              </a:rPr>
              <a:t>i </a:t>
            </a:r>
            <a:r>
              <a:rPr lang="ru-RU" altLang="zh-CN">
                <a:latin typeface="Arial" charset="0"/>
              </a:rPr>
              <a:t>=</a:t>
            </a:r>
            <a:r>
              <a:rPr lang="en-US" altLang="zh-CN">
                <a:latin typeface="Arial" charset="0"/>
              </a:rPr>
              <a:t> </a:t>
            </a:r>
            <a:r>
              <a:rPr lang="ru-RU" altLang="zh-CN">
                <a:latin typeface="Arial" charset="0"/>
              </a:rPr>
              <a:t>0, 1, …,</a:t>
            </a:r>
            <a:r>
              <a:rPr lang="en-US" altLang="zh-CN">
                <a:latin typeface="Arial" charset="0"/>
              </a:rPr>
              <a:t>n </a:t>
            </a:r>
            <a:r>
              <a:rPr lang="ru-RU" altLang="zh-CN">
                <a:latin typeface="Arial" charset="0"/>
              </a:rPr>
              <a:t>–</a:t>
            </a:r>
            <a:r>
              <a:rPr lang="en-US" altLang="zh-CN">
                <a:latin typeface="Arial" charset="0"/>
              </a:rPr>
              <a:t> </a:t>
            </a:r>
            <a:r>
              <a:rPr lang="ru-RU" altLang="zh-CN">
                <a:latin typeface="Arial" charset="0"/>
              </a:rPr>
              <a:t>1),</a:t>
            </a:r>
          </a:p>
          <a:p>
            <a:pPr algn="ctr" eaLnBrk="1" hangingPunct="1"/>
            <a:r>
              <a:rPr lang="ru-RU" altLang="zh-CN">
                <a:latin typeface="Arial" charset="0"/>
              </a:rPr>
              <a:t> </a:t>
            </a:r>
            <a:endParaRPr lang="en-US" altLang="zh-CN">
              <a:latin typeface="Arial" charset="0"/>
            </a:endParaRPr>
          </a:p>
          <a:p>
            <a:pPr algn="ctr" eaLnBrk="1" hangingPunct="1"/>
            <a:r>
              <a:rPr lang="ru-RU" altLang="zh-CN">
                <a:latin typeface="Arial" charset="0"/>
              </a:rPr>
              <a:t>а высотой число                  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6929438" y="4186238"/>
          <a:ext cx="857250" cy="457200"/>
        </p:xfrm>
        <a:graphic>
          <a:graphicData uri="http://schemas.openxmlformats.org/presentationml/2006/ole">
            <p:oleObj spid="_x0000_s6147" name="Equation" r:id="rId4" imgW="710891" imgH="380835" progId="Equation.3">
              <p:embed/>
            </p:oleObj>
          </a:graphicData>
        </a:graphic>
      </p:graphicFrame>
      <p:sp>
        <p:nvSpPr>
          <p:cNvPr id="6153" name="Rectangle 12"/>
          <p:cNvSpPr>
            <a:spLocks noChangeArrowheads="1"/>
          </p:cNvSpPr>
          <p:nvPr/>
        </p:nvSpPr>
        <p:spPr bwMode="auto">
          <a:xfrm>
            <a:off x="857250" y="4824413"/>
            <a:ext cx="47148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r>
              <a:rPr lang="ru-RU" altLang="zh-CN">
                <a:latin typeface="Arial" charset="0"/>
              </a:rPr>
              <a:t>т.е. значение функции</a:t>
            </a:r>
            <a:r>
              <a:rPr lang="en-US" altLang="zh-CN">
                <a:latin typeface="Arial" charset="0"/>
              </a:rPr>
              <a:t> </a:t>
            </a:r>
            <a:r>
              <a:rPr lang="ru-RU" altLang="zh-CN">
                <a:latin typeface="Arial" charset="0"/>
              </a:rPr>
              <a:t>в точке                                   </a:t>
            </a:r>
            <a:endParaRPr lang="ru-RU" altLang="zh-CN" sz="1800">
              <a:latin typeface="Arial" charset="0"/>
            </a:endParaRPr>
          </a:p>
        </p:txBody>
      </p:sp>
      <p:graphicFrame>
        <p:nvGraphicFramePr>
          <p:cNvPr id="6148" name="Object 5"/>
          <p:cNvGraphicFramePr>
            <a:graphicFrameLocks noChangeAspect="1"/>
          </p:cNvGraphicFramePr>
          <p:nvPr/>
        </p:nvGraphicFramePr>
        <p:xfrm>
          <a:off x="5429250" y="4857750"/>
          <a:ext cx="2000250" cy="454025"/>
        </p:xfrm>
        <a:graphic>
          <a:graphicData uri="http://schemas.openxmlformats.org/presentationml/2006/ole">
            <p:oleObj spid="_x0000_s6148" name="Equation" r:id="rId5" imgW="1676400" imgH="381000" progId="Equation.3">
              <p:embed/>
            </p:oleObj>
          </a:graphicData>
        </a:graphic>
      </p:graphicFrame>
      <p:graphicFrame>
        <p:nvGraphicFramePr>
          <p:cNvPr id="6149" name="Object 15"/>
          <p:cNvGraphicFramePr>
            <a:graphicFrameLocks noChangeAspect="1"/>
          </p:cNvGraphicFramePr>
          <p:nvPr/>
        </p:nvGraphicFramePr>
        <p:xfrm>
          <a:off x="357188" y="5429250"/>
          <a:ext cx="8505825" cy="1000125"/>
        </p:xfrm>
        <a:graphic>
          <a:graphicData uri="http://schemas.openxmlformats.org/presentationml/2006/ole">
            <p:oleObj spid="_x0000_s6149" name="Equation" r:id="rId6" imgW="8178800" imgH="965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457</TotalTime>
  <Words>556</Words>
  <Application>Microsoft Office PowerPoint</Application>
  <PresentationFormat>Экран (4:3)</PresentationFormat>
  <Paragraphs>183</Paragraphs>
  <Slides>33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33</vt:i4>
      </vt:variant>
    </vt:vector>
  </HeadingPairs>
  <TitlesOfParts>
    <vt:vector size="36" baseType="lpstr">
      <vt:lpstr>Pixel</vt:lpstr>
      <vt:lpstr>Equation</vt:lpstr>
      <vt:lpstr>Формула</vt:lpstr>
      <vt:lpstr>ЧИСЛЕННОЕ ИНТЕГРИРОВАНИЕ</vt:lpstr>
      <vt:lpstr>Слайд 2</vt:lpstr>
      <vt:lpstr>Слайд 3</vt:lpstr>
      <vt:lpstr>Слайд 4</vt:lpstr>
      <vt:lpstr>Задача численного  интегрирования</vt:lpstr>
      <vt:lpstr>Метод прямоугольников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Метод трапеций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Метод парабол  (метод Симпсона)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ЧИСЛЕННОЕ ИНТЕГРИРОВАНИЕ</dc:title>
  <dc:creator>Anna</dc:creator>
  <cp:lastModifiedBy>User</cp:lastModifiedBy>
  <cp:revision>26</cp:revision>
  <dcterms:created xsi:type="dcterms:W3CDTF">2006-04-09T11:27:32Z</dcterms:created>
  <dcterms:modified xsi:type="dcterms:W3CDTF">2020-03-26T18:08:44Z</dcterms:modified>
</cp:coreProperties>
</file>