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93" r:id="rId4"/>
    <p:sldId id="294" r:id="rId5"/>
    <p:sldId id="295" r:id="rId6"/>
    <p:sldId id="257" r:id="rId7"/>
    <p:sldId id="258" r:id="rId8"/>
    <p:sldId id="282" r:id="rId9"/>
    <p:sldId id="261" r:id="rId10"/>
    <p:sldId id="285" r:id="rId11"/>
    <p:sldId id="286" r:id="rId12"/>
    <p:sldId id="288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0F4A72E-01E6-42AA-83E3-3432449A7D7B}">
          <p14:sldIdLst>
            <p14:sldId id="256"/>
            <p14:sldId id="259"/>
            <p14:sldId id="293"/>
            <p14:sldId id="294"/>
            <p14:sldId id="295"/>
            <p14:sldId id="257"/>
            <p14:sldId id="258"/>
            <p14:sldId id="282"/>
            <p14:sldId id="261"/>
            <p14:sldId id="285"/>
            <p14:sldId id="286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129" autoAdjust="0"/>
  </p:normalViewPr>
  <p:slideViewPr>
    <p:cSldViewPr snapToGrid="0">
      <p:cViewPr varScale="1">
        <p:scale>
          <a:sx n="81" d="100"/>
          <a:sy n="81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B9E48-F1CB-490E-8B40-A598C8D040A3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76C01-8E91-40E2-947D-558D0331C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42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76C01-8E91-40E2-947D-558D0331C02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66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1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2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8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4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0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26581" y="816617"/>
            <a:ext cx="11000095" cy="25915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лабораторной работе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«Введение в кластерный анализ и классификацию»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 алгоритмы классификации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3"/>
          <p:cNvSpPr txBox="1">
            <a:spLocks/>
          </p:cNvSpPr>
          <p:nvPr/>
        </p:nvSpPr>
        <p:spPr>
          <a:xfrm>
            <a:off x="7024914" y="4420903"/>
            <a:ext cx="4575683" cy="2020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гр. ИТП-22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Расшивалов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Н.И.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Принял: преподаватель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Гуменников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5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3396343" y="-147799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Тепловая карта признаков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35" y="744284"/>
            <a:ext cx="6045969" cy="584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1314250" y="111508"/>
            <a:ext cx="1059857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Селекция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 и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понижение размерности задачи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13" y="1091222"/>
            <a:ext cx="10615786" cy="3592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исследования признаков, отброшены признаки: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age,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sex,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Pstatus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35" y="2773915"/>
            <a:ext cx="59626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1314250" y="111508"/>
            <a:ext cx="1059857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дерева решений и случайного леса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оценка с помощью кросс-</a:t>
            </a:r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8143" y="4707253"/>
            <a:ext cx="10615786" cy="79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классификаторов и вывод результатов кросс-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711" y="2019770"/>
            <a:ext cx="59626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1314250" y="111508"/>
            <a:ext cx="1059857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f1-score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75463" y="4325115"/>
            <a:ext cx="6676144" cy="79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вычисления метрик качества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756" y="1424368"/>
            <a:ext cx="3865088" cy="290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18866" y="111508"/>
            <a:ext cx="11093955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варьирования параметрами классификаторов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88741" y="6065831"/>
            <a:ext cx="8955320" cy="79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кросс-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 и после варьирования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88741" y="4022647"/>
            <a:ext cx="7959034" cy="79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Варьирование параметрами классификаторов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25" y="4640158"/>
            <a:ext cx="3808103" cy="16120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5" y="1091222"/>
            <a:ext cx="10471076" cy="31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18866" y="111508"/>
            <a:ext cx="11093955" cy="97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нализ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 работы классификатора на основе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нных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графиков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9986" y="4578954"/>
            <a:ext cx="9820391" cy="11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 больше площадь под графиком, тем лучше производительность классификатора, т.е. случайный 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лес 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показал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точные результаты.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63" y="1086215"/>
            <a:ext cx="5221867" cy="33102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221" y="1169690"/>
            <a:ext cx="5016092" cy="322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18866" y="111508"/>
            <a:ext cx="11093955" cy="97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5647" y="1705970"/>
            <a:ext cx="9820391" cy="35211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выполнения работы были построены два классификатора, дерево решений и случайный лес, случайный лес оказался более подходящим для обрабатываемой выборки, но в тоже время дерево решений оказалось более быстрым. Было проведено варьирование параметрами классификаторов и установлено, что настройки по умолчанию в большинстве случаев не являются оптимальными.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9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29" y="395515"/>
            <a:ext cx="11974286" cy="6495143"/>
          </a:xfrm>
        </p:spPr>
        <p:txBody>
          <a:bodyPr>
            <a:no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Исходным файлом является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csv-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student-mat.csv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признаков</a:t>
            </a:r>
            <a:b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school,sex,age,address,famsize,Pstatus,Medu,Fedu,Mjob,Fjob,reason,guardian,traveltime,studytime,failures,schoolsup,famsup,paid,activities,nursery,higher,internet,romantic,famrel,freetime,goout,Dalc,Walc,health,absences,G1,G2,G3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180115" y="-94342"/>
            <a:ext cx="4934856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605838" y="0"/>
            <a:ext cx="8011885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данные(расшифровка)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0" y="763571"/>
            <a:ext cx="12192000" cy="60944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студенческая школа (двоичный код: "GP" - Габриэль Перейра или "MS" -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Мусиньо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Сильвейра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пол студента (двоичный: 'F' - женщина или 'M' - мужчина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студенческий возраст (числовой: от 15 до 22 лет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тип домашнего адреса студента (двоичный: "U" - городской или " R "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сельский)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famsize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размер семейства (двоичный: 'LE3' - меньше или равно 3 или 'GT3' - больше 3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Pstatus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статус совместного проживания родителей (двоичный: "Т" - живут вместе или " А " - порознь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Medu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образование матери (числовое: 0 - нет, 1 - начальное образование (4-й класс), 2-5-9-й класс, 3-среднее образование или 4-высшее образование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Fedu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образование отца (числовое: 0 - нет, 1 - начальное образование (4-й класс), 2-5-9-й класс, 3-среднее образование или 4-высшее образование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Mjob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работа матери (номинально: "учитель", "здравоохранение", связанные с ним гражданские "услуги" (например, административные или полицейские), "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at_home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или "другое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Fjob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работа отца (номинально: "учитель", "здравоохранение", связанные с ним гражданские "услуги" (например, административные или полицейские), "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at_home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или "другое")</a:t>
            </a:r>
          </a:p>
        </p:txBody>
      </p:sp>
    </p:spTree>
    <p:extLst>
      <p:ext uri="{BB962C8B-B14F-4D97-AF65-F5344CB8AC3E}">
        <p14:creationId xmlns:p14="http://schemas.microsoft.com/office/powerpoint/2010/main" val="415552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605838" y="0"/>
            <a:ext cx="8011885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данные(расшифровка)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0" y="763571"/>
            <a:ext cx="12192000" cy="60944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причина выбора этой школы (номинальная: близость к "дому", репутация школы, предпочтение "курса" или "другое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опекун - опекун студента (номинально: "мать", "отец" или "другой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 пути - время в пути от дома до школы (числовое: 1 - &lt;15 мин, 2 - от 15 до 30 мин, 3 - 30 мин. до 1 часа или 4 - &gt;1 часа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studytime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еженедельное учебное время (числовое: 1 - &lt;2 часа, 2 - от 2 до 5 часов, 3 - от 5 до 10 часов или 4 - &gt;10 часов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отказов - количество прошлых отказов класса (числовое: n, если 1&lt;=n&lt;3, иначе 4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schoolsup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дополнительная образовательная поддержка (двоичный код: да или нет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famsup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семейная образовательная поддержка (двоичный код: да или нет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платных - дополнительные платные занятия в рамках предмета курса (математика или португальский язык) (двоичный код: да или нет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деятельности - внеклассные мероприятия (бинарные: да или нет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детский сад - посещаемый детский сад (двоичный код: да или нет)</a:t>
            </a:r>
          </a:p>
        </p:txBody>
      </p:sp>
    </p:spTree>
    <p:extLst>
      <p:ext uri="{BB962C8B-B14F-4D97-AF65-F5344CB8AC3E}">
        <p14:creationId xmlns:p14="http://schemas.microsoft.com/office/powerpoint/2010/main" val="163738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86984" y="0"/>
            <a:ext cx="8011885" cy="603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данные(расшифровка)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0" y="443060"/>
            <a:ext cx="12192000" cy="6094429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высшее - хочет получить высшее образование (бинарное: да или нет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- Доступ в Интернет дома (двоичный: да или нет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романтический - с романтическими отношениями (бинарный: да или нет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famrel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качество семейных отношений (числовое: от 1 - очень плохо до 5 - отлично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freetime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свободное время после школы (числовое: от 1 - очень низкое до 5 - очень высокое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goout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свидание с друзьями (числовое значение: от 1 - очень низкое до 5 - очень высокое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потребление алкоголя в рабочий день (числовое значение: от 1 - очень низкое до 5 - очень высокое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потребление алкоголя в выходные дни (числовое значение: от 1 - очень низкое до 5 - очень высокое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helth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текущее состояние здоровья (числовое: от 1 - очень плохо до 5 - очень хорошо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отсутствий - количество отсутствий в школе (числовое: от 0 до 93)# эти оценки связаны с предметом курса, математикой или португальским языком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G1 - оценка первого периода (числовая: от 0 до 20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G2 - оценка второго периода (числовая: от 0 до 20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G3 - итоговая оценка (числовая: от 0 до 20, выходная цель)</a:t>
            </a:r>
          </a:p>
        </p:txBody>
      </p:sp>
    </p:spTree>
    <p:extLst>
      <p:ext uri="{BB962C8B-B14F-4D97-AF65-F5344CB8AC3E}">
        <p14:creationId xmlns:p14="http://schemas.microsoft.com/office/powerpoint/2010/main" val="354303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7" y="885372"/>
            <a:ext cx="11887200" cy="5588000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Загрузить исходные данные согласно варианта из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-файлов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На основании считанных данных сформировать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Провести анализ на полноту данных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При необходимости выполнить нормировку, квантование и фильтрацию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При необходимости провести селекцию признаков и понижение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размерности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задачи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Согласно варианта построить дерево решений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Согласно варианта построить случайный лес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Оценить качество проведённой классификации с использованием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кроссвалидации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Вычислить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f1-score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10.Провести варьирование параметрами классификатора с целью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качества классификации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11.Провести анализ результатов работы классификатора на основе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графиков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12.Сделать выводы по результатам проделанной работы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506686" y="14514"/>
            <a:ext cx="4252686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27" y="5208357"/>
            <a:ext cx="5344271" cy="643391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Женщин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выборке значительно больше, чем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мужчин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307771" y="14514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полноту данных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43723" y="5208357"/>
            <a:ext cx="5344271" cy="845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здоровых мужчин преобладает над количеством здоровых женщин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3" y="1289902"/>
            <a:ext cx="5400865" cy="35931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723" y="1289902"/>
            <a:ext cx="5265686" cy="35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1" y="5581195"/>
            <a:ext cx="5036023" cy="643391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18 годам наблюдается умень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шение свободного времени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307771" y="14514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полноту данных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99298" y="5581195"/>
            <a:ext cx="5344271" cy="845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19 до 21 наблюдается рост свободного времени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уменьшение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18" y="767649"/>
            <a:ext cx="6045654" cy="424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153" y="5266325"/>
            <a:ext cx="5684044" cy="757403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Наблюдается большинство здоровых людей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396343" y="-147799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полноту данных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8923" y="5029443"/>
            <a:ext cx="5170025" cy="1536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большинства детей качество семейных отношений выше среднего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1" y="1287616"/>
            <a:ext cx="4810125" cy="32861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143" y="831915"/>
            <a:ext cx="41624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823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967</Words>
  <Application>Microsoft Office PowerPoint</Application>
  <PresentationFormat>Широкоэкранный</PresentationFormat>
  <Paragraphs>72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powerpointbase.com-823</vt:lpstr>
      <vt:lpstr>Презентация PowerPoint</vt:lpstr>
      <vt:lpstr>Исходным файлом является csv-файл student-mat.csv  Всего 33 признаков school,sex,age,address,famsize,Pstatus,Medu,Fedu,Mjob,Fjob,reason,guardian,traveltime,studytime,failures,schoolsup,famsup,paid,activities,nursery,higher,internet,romantic,famrel,freetime,goout,Dalc,Walc,health,absences,G1,G2,G3 </vt:lpstr>
      <vt:lpstr>Презентация PowerPoint</vt:lpstr>
      <vt:lpstr>Презентация PowerPoint</vt:lpstr>
      <vt:lpstr>Презентация PowerPoint</vt:lpstr>
      <vt:lpstr>1. Загрузить исходные данные согласно варианта из csv-файлов 2. На основании считанных данных сформировать DataFrame 3. Провести анализ на полноту данных 4. При необходимости выполнить нормировку, квантование и фильтрацию  данных 5. При необходимости провести селекцию признаков и понижение размерности задачи 6. Согласно варианта построить дерево решений 7. Согласно варианта построить случайный лес 8. Оценить качество проведённой классификации с использованием кроссвалидации 9. Вычислить accuracy, precision, recall, f1-score 10.Провести варьирование параметрами классификатора с целью улучшения качества классификации 11.Провести анализ результатов работы классификатора на основе построенных графиков 12.Сделать выводы по результатам проделанной работы</vt:lpstr>
      <vt:lpstr>Женщин в выборке значительно больше, чем мужчин </vt:lpstr>
      <vt:lpstr>К 18 годам наблюдается уменьшение свободного времени</vt:lpstr>
      <vt:lpstr>Наблюдается большинство здоровых людей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Nikita Rasshivalov</cp:lastModifiedBy>
  <cp:revision>63</cp:revision>
  <dcterms:created xsi:type="dcterms:W3CDTF">2020-01-15T14:00:58Z</dcterms:created>
  <dcterms:modified xsi:type="dcterms:W3CDTF">2021-04-13T19:31:32Z</dcterms:modified>
</cp:coreProperties>
</file>