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11" r:id="rId5"/>
    <p:sldId id="298" r:id="rId6"/>
    <p:sldId id="300" r:id="rId7"/>
    <p:sldId id="303" r:id="rId8"/>
    <p:sldId id="302" r:id="rId9"/>
    <p:sldId id="306" r:id="rId10"/>
    <p:sldId id="304" r:id="rId11"/>
    <p:sldId id="305" r:id="rId12"/>
    <p:sldId id="307" r:id="rId13"/>
    <p:sldId id="30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19" autoAdjust="0"/>
  </p:normalViewPr>
  <p:slideViewPr>
    <p:cSldViewPr snapToGrid="0">
      <p:cViewPr varScale="1">
        <p:scale>
          <a:sx n="82" d="100"/>
          <a:sy n="82" d="100"/>
        </p:scale>
        <p:origin x="67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1/30/2025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1/30/2025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1/30/2025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1/30/2025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1/30/2025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1/30/2025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1/30/2025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1/30/2025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1/30/2025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1/30/2025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s://join.slack.com/t/fervospemlcha-km21065/shared_invite/zt-2ykyvkd4y-O0pYVGQ7W5IUBiGiDKunNQ"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join.slack.com/t/fervospemlcha-km21065/shared_invite/zt-2ykyvkd4y-O0pYVGQ7W5IUBiGiDKunNQ"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61F22-C2E6-6BA0-3ADB-1EA8A4848F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024C4B-BAB3-475D-DD80-FD8E111F1646}"/>
              </a:ext>
            </a:extLst>
          </p:cNvPr>
          <p:cNvSpPr>
            <a:spLocks noGrp="1"/>
          </p:cNvSpPr>
          <p:nvPr>
            <p:ph type="title"/>
          </p:nvPr>
        </p:nvSpPr>
        <p:spPr>
          <a:xfrm>
            <a:off x="1097280" y="286603"/>
            <a:ext cx="7760970" cy="780197"/>
          </a:xfrm>
        </p:spPr>
        <p:txBody>
          <a:bodyPr vert="horz" lIns="91440" tIns="45720" rIns="91440" bIns="45720" rtlCol="0">
            <a:normAutofit/>
          </a:bodyPr>
          <a:lstStyle/>
          <a:p>
            <a:pPr algn="ctr">
              <a:spcBef>
                <a:spcPts val="1575"/>
              </a:spcBef>
              <a:spcAft>
                <a:spcPts val="788"/>
              </a:spcAft>
            </a:pPr>
            <a:r>
              <a:rPr lang="en-US" b="0" i="0" dirty="0">
                <a:solidFill>
                  <a:srgbClr val="333333"/>
                </a:solidFill>
                <a:effectLst/>
                <a:latin typeface="Source Sans Pro" panose="020B0503030403020204" pitchFamily="34" charset="0"/>
              </a:rPr>
              <a:t>Data Science Convention 2025</a:t>
            </a:r>
            <a:endParaRPr lang="en-US" dirty="0"/>
          </a:p>
        </p:txBody>
      </p:sp>
      <p:pic>
        <p:nvPicPr>
          <p:cNvPr id="1026" name="Picture 2" descr="spe-gcs-logo-data-analytics">
            <a:extLst>
              <a:ext uri="{FF2B5EF4-FFF2-40B4-BE49-F238E27FC236}">
                <a16:creationId xmlns:a16="http://schemas.microsoft.com/office/drawing/2014/main" id="{08C1AFBF-69A2-5DF5-FD06-EC001B11E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574" y="190527"/>
            <a:ext cx="2305049" cy="165675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9C29F69B-4E02-A093-AE45-5B682D8EE413}"/>
              </a:ext>
            </a:extLst>
          </p:cNvPr>
          <p:cNvSpPr txBox="1">
            <a:spLocks/>
          </p:cNvSpPr>
          <p:nvPr/>
        </p:nvSpPr>
        <p:spPr>
          <a:xfrm>
            <a:off x="1097280" y="988639"/>
            <a:ext cx="7760970" cy="780197"/>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spcBef>
                <a:spcPts val="1575"/>
              </a:spcBef>
              <a:spcAft>
                <a:spcPts val="788"/>
              </a:spcAft>
            </a:pPr>
            <a:r>
              <a:rPr lang="en-US" sz="3200" dirty="0">
                <a:solidFill>
                  <a:srgbClr val="333333"/>
                </a:solidFill>
                <a:latin typeface="Source Sans Pro" panose="020B0503030403020204" pitchFamily="34" charset="0"/>
              </a:rPr>
              <a:t>21</a:t>
            </a:r>
            <a:r>
              <a:rPr lang="en-US" sz="3200" baseline="30000" dirty="0">
                <a:solidFill>
                  <a:srgbClr val="333333"/>
                </a:solidFill>
                <a:latin typeface="Source Sans Pro" panose="020B0503030403020204" pitchFamily="34" charset="0"/>
              </a:rPr>
              <a:t>st</a:t>
            </a:r>
            <a:r>
              <a:rPr lang="en-US" sz="3200" dirty="0">
                <a:solidFill>
                  <a:srgbClr val="333333"/>
                </a:solidFill>
                <a:latin typeface="Source Sans Pro" panose="020B0503030403020204" pitchFamily="34" charset="0"/>
              </a:rPr>
              <a:t> March 2025 : ExxonMobil Spring Campus, TX</a:t>
            </a:r>
            <a:endParaRPr lang="en-US" sz="3200" dirty="0"/>
          </a:p>
        </p:txBody>
      </p:sp>
      <p:pic>
        <p:nvPicPr>
          <p:cNvPr id="6" name="Picture 5">
            <a:extLst>
              <a:ext uri="{FF2B5EF4-FFF2-40B4-BE49-F238E27FC236}">
                <a16:creationId xmlns:a16="http://schemas.microsoft.com/office/drawing/2014/main" id="{9D093A4E-0F43-659A-76CF-7D698C851D94}"/>
              </a:ext>
            </a:extLst>
          </p:cNvPr>
          <p:cNvPicPr>
            <a:picLocks noChangeAspect="1"/>
          </p:cNvPicPr>
          <p:nvPr/>
        </p:nvPicPr>
        <p:blipFill>
          <a:blip r:embed="rId3"/>
          <a:stretch>
            <a:fillRect/>
          </a:stretch>
        </p:blipFill>
        <p:spPr>
          <a:xfrm>
            <a:off x="1698708" y="1922287"/>
            <a:ext cx="4930692" cy="4454601"/>
          </a:xfrm>
          <a:prstGeom prst="rect">
            <a:avLst/>
          </a:prstGeom>
        </p:spPr>
      </p:pic>
      <p:sp>
        <p:nvSpPr>
          <p:cNvPr id="7" name="Rectangle 6">
            <a:extLst>
              <a:ext uri="{FF2B5EF4-FFF2-40B4-BE49-F238E27FC236}">
                <a16:creationId xmlns:a16="http://schemas.microsoft.com/office/drawing/2014/main" id="{8BF0A83C-40E8-2546-B49F-CDBA3DE4315E}"/>
              </a:ext>
            </a:extLst>
          </p:cNvPr>
          <p:cNvSpPr/>
          <p:nvPr/>
        </p:nvSpPr>
        <p:spPr>
          <a:xfrm>
            <a:off x="5320666" y="5626374"/>
            <a:ext cx="1308734" cy="762000"/>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201A117-8F2E-6366-E5E5-49FFD35ECAFE}"/>
              </a:ext>
            </a:extLst>
          </p:cNvPr>
          <p:cNvPicPr>
            <a:picLocks noChangeAspect="1"/>
          </p:cNvPicPr>
          <p:nvPr/>
        </p:nvPicPr>
        <p:blipFill>
          <a:blip r:embed="rId4"/>
          <a:stretch>
            <a:fillRect/>
          </a:stretch>
        </p:blipFill>
        <p:spPr>
          <a:xfrm>
            <a:off x="8658225" y="2795737"/>
            <a:ext cx="2676225" cy="2676225"/>
          </a:xfrm>
          <a:prstGeom prst="rect">
            <a:avLst/>
          </a:prstGeom>
          <a:ln>
            <a:solidFill>
              <a:schemeClr val="tx1">
                <a:lumMod val="95000"/>
                <a:lumOff val="5000"/>
              </a:schemeClr>
            </a:solidFill>
          </a:ln>
          <a:effectLst/>
        </p:spPr>
      </p:pic>
    </p:spTree>
    <p:extLst>
      <p:ext uri="{BB962C8B-B14F-4D97-AF65-F5344CB8AC3E}">
        <p14:creationId xmlns:p14="http://schemas.microsoft.com/office/powerpoint/2010/main" val="1297490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43AF5-AD8A-26B4-C154-A4174B1987D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45A54B8-6305-4EBE-8EC0-A8CD721E0AB1}"/>
              </a:ext>
            </a:extLst>
          </p:cNvPr>
          <p:cNvSpPr txBox="1"/>
          <p:nvPr/>
        </p:nvSpPr>
        <p:spPr>
          <a:xfrm>
            <a:off x="1097280" y="1997839"/>
            <a:ext cx="10119360" cy="4524315"/>
          </a:xfrm>
          <a:prstGeom prst="rect">
            <a:avLst/>
          </a:prstGeom>
          <a:noFill/>
        </p:spPr>
        <p:txBody>
          <a:bodyPr wrap="square">
            <a:spAutoFit/>
          </a:bodyPr>
          <a:lstStyle/>
          <a:p>
            <a:pPr marL="285750" indent="-285750">
              <a:buFont typeface="Wingdings" panose="05000000000000000000" pitchFamily="2" charset="2"/>
              <a:buChar char="q"/>
            </a:pPr>
            <a:r>
              <a:rPr lang="en-US" dirty="0"/>
              <a:t>Each team needs to submit all their results in a zipped folder that has the name of the team on it.</a:t>
            </a:r>
          </a:p>
          <a:p>
            <a:endParaRPr lang="en-US" b="1" dirty="0"/>
          </a:p>
          <a:p>
            <a:pPr marL="285750" indent="-285750">
              <a:buFont typeface="Wingdings" panose="05000000000000000000" pitchFamily="2" charset="2"/>
              <a:buChar char="q"/>
            </a:pPr>
            <a:r>
              <a:rPr lang="en-US" dirty="0"/>
              <a:t>The zipped folder must contain the following files:</a:t>
            </a:r>
          </a:p>
          <a:p>
            <a:pPr marL="742950" lvl="1" indent="-285750">
              <a:buFont typeface="Wingdings" panose="05000000000000000000" pitchFamily="2" charset="2"/>
              <a:buChar char="q"/>
            </a:pPr>
            <a:r>
              <a:rPr lang="en-US" dirty="0"/>
              <a:t>Predictions (5 files):</a:t>
            </a:r>
          </a:p>
          <a:p>
            <a:pPr marL="1200150" lvl="2" indent="-285750">
              <a:buFont typeface="Wingdings" panose="05000000000000000000" pitchFamily="2" charset="2"/>
              <a:buChar char="q"/>
            </a:pPr>
            <a:r>
              <a:rPr lang="en-US" dirty="0"/>
              <a:t>phase1_blind_test_predictions_1.csv, phase1_blind_test_predictions_2.csv, phase1_blind_test_predictions_3.csv</a:t>
            </a:r>
          </a:p>
          <a:p>
            <a:pPr marL="1200150" lvl="2" indent="-285750">
              <a:buFont typeface="Wingdings" panose="05000000000000000000" pitchFamily="2" charset="2"/>
              <a:buChar char="q"/>
            </a:pPr>
            <a:r>
              <a:rPr lang="en-US" dirty="0"/>
              <a:t>phase2_blind_test_predictions_1.csv, phase2_blind_test_predictions_2.csv</a:t>
            </a:r>
          </a:p>
          <a:p>
            <a:pPr marL="742950" lvl="1" indent="-285750">
              <a:buFont typeface="Wingdings" panose="05000000000000000000" pitchFamily="2" charset="2"/>
              <a:buChar char="q"/>
            </a:pPr>
            <a:r>
              <a:rPr lang="en-US" dirty="0"/>
              <a:t>Code to train, predict and fine-tune model</a:t>
            </a:r>
          </a:p>
          <a:p>
            <a:pPr marL="742950" lvl="1" indent="-285750">
              <a:buFont typeface="Wingdings" panose="05000000000000000000" pitchFamily="2" charset="2"/>
              <a:buChar char="q"/>
            </a:pPr>
            <a:r>
              <a:rPr lang="en-US" dirty="0"/>
              <a:t>2-3 page document that describes the model architecture, fine-tuning/model update approach and data preprocessing steps.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Link to slack workspace: </a:t>
            </a:r>
          </a:p>
          <a:p>
            <a:r>
              <a:rPr lang="en-US" dirty="0">
                <a:hlinkClick r:id="rId2"/>
              </a:rPr>
              <a:t>https://join.slack.com/t/fervospemlcha-km21065/shared_invite/zt-2ykyvkd4y-O0pYVGQ7W5IUBiGiDKunNQ</a:t>
            </a:r>
            <a:endParaRPr lang="en-US" dirty="0"/>
          </a:p>
          <a:p>
            <a:endParaRPr lang="en-US" dirty="0"/>
          </a:p>
          <a:p>
            <a:endParaRPr lang="en-US" dirty="0"/>
          </a:p>
        </p:txBody>
      </p:sp>
      <p:sp>
        <p:nvSpPr>
          <p:cNvPr id="3" name="Title 1">
            <a:extLst>
              <a:ext uri="{FF2B5EF4-FFF2-40B4-BE49-F238E27FC236}">
                <a16:creationId xmlns:a16="http://schemas.microsoft.com/office/drawing/2014/main" id="{0580FD6B-8DAD-4FF2-8BCE-147970CF03FA}"/>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Submission Guidelines -3</a:t>
            </a:r>
          </a:p>
        </p:txBody>
      </p:sp>
    </p:spTree>
    <p:extLst>
      <p:ext uri="{BB962C8B-B14F-4D97-AF65-F5344CB8AC3E}">
        <p14:creationId xmlns:p14="http://schemas.microsoft.com/office/powerpoint/2010/main" val="2572696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02BF3-9B78-3C2E-2B35-8D8756DBD9F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976369F-8689-FDC8-5EF0-1A02E1C154EB}"/>
              </a:ext>
            </a:extLst>
          </p:cNvPr>
          <p:cNvSpPr txBox="1"/>
          <p:nvPr/>
        </p:nvSpPr>
        <p:spPr>
          <a:xfrm>
            <a:off x="957320" y="1997839"/>
            <a:ext cx="10761929" cy="2862322"/>
          </a:xfrm>
          <a:prstGeom prst="rect">
            <a:avLst/>
          </a:prstGeom>
          <a:noFill/>
        </p:spPr>
        <p:txBody>
          <a:bodyPr wrap="square">
            <a:spAutoFit/>
          </a:bodyPr>
          <a:lstStyle/>
          <a:p>
            <a:pPr marL="285750" indent="-285750">
              <a:buFont typeface="Wingdings" panose="05000000000000000000" pitchFamily="2" charset="2"/>
              <a:buChar char="q"/>
            </a:pPr>
            <a:r>
              <a:rPr lang="en-US" dirty="0"/>
              <a:t>Link to slack workspace (for questions and clarifications)</a:t>
            </a:r>
          </a:p>
          <a:p>
            <a:r>
              <a:rPr lang="en-US" dirty="0">
                <a:hlinkClick r:id="rId2"/>
              </a:rPr>
              <a:t>https://join.slack.com/t/fervospemlcha-km21065/shared_invite/zt-2ykyvkd4y-O0pYVGQ7W5IUBiGiDKunNQ</a:t>
            </a:r>
            <a:endParaRPr lang="en-US" dirty="0"/>
          </a:p>
          <a:p>
            <a:endParaRPr lang="en-US" dirty="0"/>
          </a:p>
          <a:p>
            <a:pPr marL="285750" indent="-285750">
              <a:buFont typeface="Wingdings" panose="05000000000000000000" pitchFamily="2" charset="2"/>
              <a:buChar char="q"/>
            </a:pPr>
            <a:r>
              <a:rPr lang="en-US" dirty="0"/>
              <a:t>Important dates</a:t>
            </a:r>
          </a:p>
          <a:p>
            <a:pPr marL="742950" lvl="1" indent="-285750">
              <a:buFont typeface="Wingdings" panose="05000000000000000000" pitchFamily="2" charset="2"/>
              <a:buChar char="q"/>
            </a:pPr>
            <a:r>
              <a:rPr lang="en-US" dirty="0"/>
              <a:t>Jan 31</a:t>
            </a:r>
            <a:r>
              <a:rPr lang="en-US" baseline="30000" dirty="0"/>
              <a:t>st</a:t>
            </a:r>
            <a:r>
              <a:rPr lang="en-US" dirty="0"/>
              <a:t>  – Kickoff</a:t>
            </a:r>
          </a:p>
          <a:p>
            <a:pPr marL="742950" lvl="1" indent="-285750">
              <a:buFont typeface="Wingdings" panose="05000000000000000000" pitchFamily="2" charset="2"/>
              <a:buChar char="q"/>
            </a:pPr>
            <a:r>
              <a:rPr lang="en-US" dirty="0"/>
              <a:t>Feb 1</a:t>
            </a:r>
            <a:r>
              <a:rPr lang="en-US" baseline="30000" dirty="0"/>
              <a:t>st</a:t>
            </a:r>
            <a:r>
              <a:rPr lang="en-US" dirty="0"/>
              <a:t>  – Dataset release (if registration form is submitted)</a:t>
            </a:r>
          </a:p>
          <a:p>
            <a:pPr marL="742950" lvl="1" indent="-285750">
              <a:buFont typeface="Wingdings" panose="05000000000000000000" pitchFamily="2" charset="2"/>
              <a:buChar char="q"/>
            </a:pPr>
            <a:r>
              <a:rPr lang="en-US" dirty="0"/>
              <a:t>Feb 28</a:t>
            </a:r>
            <a:r>
              <a:rPr lang="en-US" baseline="30000" dirty="0"/>
              <a:t>th</a:t>
            </a:r>
            <a:r>
              <a:rPr lang="en-US" dirty="0"/>
              <a:t>  – Challenge ends/Submissions due</a:t>
            </a:r>
          </a:p>
          <a:p>
            <a:pPr marL="742950" lvl="1" indent="-285750">
              <a:buFont typeface="Wingdings" panose="05000000000000000000" pitchFamily="2" charset="2"/>
              <a:buChar char="q"/>
            </a:pPr>
            <a:r>
              <a:rPr lang="en-US" dirty="0"/>
              <a:t>Mar 14</a:t>
            </a:r>
            <a:r>
              <a:rPr lang="en-US" baseline="30000" dirty="0"/>
              <a:t>th</a:t>
            </a:r>
            <a:r>
              <a:rPr lang="en-US" dirty="0"/>
              <a:t>  – Winners announced through email</a:t>
            </a:r>
          </a:p>
          <a:p>
            <a:pPr marL="742950" lvl="1" indent="-285750">
              <a:buFont typeface="Wingdings" panose="05000000000000000000" pitchFamily="2" charset="2"/>
              <a:buChar char="q"/>
            </a:pPr>
            <a:r>
              <a:rPr lang="en-US" dirty="0"/>
              <a:t>Mar 21</a:t>
            </a:r>
            <a:r>
              <a:rPr lang="en-US" baseline="30000" dirty="0"/>
              <a:t>st</a:t>
            </a:r>
            <a:r>
              <a:rPr lang="en-US" dirty="0"/>
              <a:t>  – Award ceremony at DSC</a:t>
            </a:r>
          </a:p>
          <a:p>
            <a:endParaRPr lang="en-US" dirty="0"/>
          </a:p>
        </p:txBody>
      </p:sp>
      <p:sp>
        <p:nvSpPr>
          <p:cNvPr id="3" name="Title 1">
            <a:extLst>
              <a:ext uri="{FF2B5EF4-FFF2-40B4-BE49-F238E27FC236}">
                <a16:creationId xmlns:a16="http://schemas.microsoft.com/office/drawing/2014/main" id="{9E49FF61-2F30-C10B-1D89-0C4E1DD3B24C}"/>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Additional Information</a:t>
            </a:r>
          </a:p>
        </p:txBody>
      </p:sp>
    </p:spTree>
    <p:extLst>
      <p:ext uri="{BB962C8B-B14F-4D97-AF65-F5344CB8AC3E}">
        <p14:creationId xmlns:p14="http://schemas.microsoft.com/office/powerpoint/2010/main" val="2636274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27F7A38B-648F-07BE-B31E-A4EFC7B1A285}"/>
              </a:ext>
            </a:extLst>
          </p:cNvPr>
          <p:cNvPicPr>
            <a:picLocks noChangeAspect="1"/>
          </p:cNvPicPr>
          <p:nvPr/>
        </p:nvPicPr>
        <p:blipFill>
          <a:blip r:embed="rId3"/>
          <a:srcRect l="1" r="-108" b="17437"/>
          <a:stretch/>
        </p:blipFill>
        <p:spPr>
          <a:xfrm>
            <a:off x="-16346" y="0"/>
            <a:ext cx="12208346"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096000" y="3701912"/>
            <a:ext cx="5384800" cy="675015"/>
          </a:xfrm>
        </p:spPr>
        <p:txBody>
          <a:bodyPr anchor="b">
            <a:normAutofit fontScale="90000"/>
          </a:bodyPr>
          <a:lstStyle/>
          <a:p>
            <a:r>
              <a:rPr lang="en-US" sz="4400" dirty="0">
                <a:solidFill>
                  <a:schemeClr val="tx1"/>
                </a:solidFill>
              </a:rPr>
              <a:t>ML Challenge 2025</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169513" y="4433402"/>
            <a:ext cx="4249684" cy="774186"/>
          </a:xfrm>
        </p:spPr>
        <p:txBody>
          <a:bodyPr anchor="t">
            <a:normAutofit/>
          </a:bodyPr>
          <a:lstStyle/>
          <a:p>
            <a:pPr>
              <a:lnSpc>
                <a:spcPct val="100000"/>
              </a:lnSpc>
            </a:pPr>
            <a:r>
              <a:rPr lang="en-US" sz="1600" dirty="0"/>
              <a:t>Improving drilling performance</a:t>
            </a:r>
          </a:p>
        </p:txBody>
      </p:sp>
      <p:pic>
        <p:nvPicPr>
          <p:cNvPr id="5" name="Picture 8" descr="Event - Data Science Convention Sponsorship">
            <a:extLst>
              <a:ext uri="{FF2B5EF4-FFF2-40B4-BE49-F238E27FC236}">
                <a16:creationId xmlns:a16="http://schemas.microsoft.com/office/drawing/2014/main" id="{E18E9248-401B-E5BB-AECB-AEA8253FD3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0317" y="135163"/>
            <a:ext cx="2011054" cy="1533722"/>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a:extLst>
              <a:ext uri="{FF2B5EF4-FFF2-40B4-BE49-F238E27FC236}">
                <a16:creationId xmlns:a16="http://schemas.microsoft.com/office/drawing/2014/main" id="{1571DF5E-7F81-3206-4141-CB56631B4A41}"/>
              </a:ext>
            </a:extLst>
          </p:cNvPr>
          <p:cNvSpPr txBox="1">
            <a:spLocks/>
          </p:cNvSpPr>
          <p:nvPr/>
        </p:nvSpPr>
        <p:spPr>
          <a:xfrm>
            <a:off x="6207340" y="4805330"/>
            <a:ext cx="4174031" cy="150914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b="1" dirty="0">
                <a:solidFill>
                  <a:schemeClr val="tx1"/>
                </a:solidFill>
                <a:latin typeface="Roboto" panose="02000000000000000000" pitchFamily="2" charset="0"/>
              </a:rPr>
              <a:t>SPE GCS ML Challenge Team</a:t>
            </a:r>
          </a:p>
          <a:p>
            <a:pPr algn="l"/>
            <a:r>
              <a:rPr lang="en-US" sz="1200" b="1" dirty="0">
                <a:solidFill>
                  <a:schemeClr val="tx1"/>
                </a:solidFill>
                <a:latin typeface="Roboto" panose="02000000000000000000" pitchFamily="2" charset="0"/>
              </a:rPr>
              <a:t>Arjun Roy, Sri </a:t>
            </a:r>
            <a:r>
              <a:rPr lang="en-US" sz="1200" b="1" dirty="0" err="1">
                <a:solidFill>
                  <a:schemeClr val="tx1"/>
                </a:solidFill>
                <a:latin typeface="Roboto" panose="02000000000000000000" pitchFamily="2" charset="0"/>
              </a:rPr>
              <a:t>Poludasu</a:t>
            </a:r>
            <a:r>
              <a:rPr lang="en-US" sz="1200" b="1" dirty="0">
                <a:solidFill>
                  <a:schemeClr val="tx1"/>
                </a:solidFill>
                <a:latin typeface="Roboto" panose="02000000000000000000" pitchFamily="2" charset="0"/>
              </a:rPr>
              <a:t>, Prithvi Chauhan, Eric Wang &amp; Jamie Li</a:t>
            </a:r>
          </a:p>
          <a:p>
            <a:pPr algn="l"/>
            <a:r>
              <a:rPr lang="en-US" sz="1700" b="1" dirty="0" err="1">
                <a:solidFill>
                  <a:schemeClr val="tx1"/>
                </a:solidFill>
                <a:latin typeface="Roboto" panose="02000000000000000000" pitchFamily="2" charset="0"/>
              </a:rPr>
              <a:t>Fervo</a:t>
            </a:r>
            <a:r>
              <a:rPr lang="en-US" sz="1700" b="1" dirty="0">
                <a:solidFill>
                  <a:schemeClr val="tx1"/>
                </a:solidFill>
                <a:latin typeface="Roboto" panose="02000000000000000000" pitchFamily="2" charset="0"/>
              </a:rPr>
              <a:t> Liaison – </a:t>
            </a:r>
            <a:r>
              <a:rPr lang="en-US" sz="1500" b="1" dirty="0">
                <a:solidFill>
                  <a:schemeClr val="tx1"/>
                </a:solidFill>
                <a:latin typeface="Roboto" panose="02000000000000000000" pitchFamily="2" charset="0"/>
              </a:rPr>
              <a:t>Kanu Obinna</a:t>
            </a:r>
            <a:endParaRPr lang="en-US" sz="1500" b="1" dirty="0">
              <a:solidFill>
                <a:schemeClr val="tx1"/>
              </a:solidFill>
            </a:endParaRPr>
          </a:p>
        </p:txBody>
      </p:sp>
      <p:pic>
        <p:nvPicPr>
          <p:cNvPr id="16" name="Picture 15">
            <a:extLst>
              <a:ext uri="{FF2B5EF4-FFF2-40B4-BE49-F238E27FC236}">
                <a16:creationId xmlns:a16="http://schemas.microsoft.com/office/drawing/2014/main" id="{29429CCE-85AF-94A9-FA09-2AECD4DD5BC6}"/>
              </a:ext>
            </a:extLst>
          </p:cNvPr>
          <p:cNvPicPr>
            <a:picLocks noChangeAspect="1"/>
          </p:cNvPicPr>
          <p:nvPr/>
        </p:nvPicPr>
        <p:blipFill>
          <a:blip r:embed="rId3"/>
          <a:srcRect l="4160" t="5829" r="72547" b="84075"/>
          <a:stretch/>
        </p:blipFill>
        <p:spPr>
          <a:xfrm>
            <a:off x="-16347" y="11574"/>
            <a:ext cx="5194872" cy="1533721"/>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Background</a:t>
            </a:r>
          </a:p>
        </p:txBody>
      </p:sp>
      <p:sp>
        <p:nvSpPr>
          <p:cNvPr id="8" name="TextBox 7">
            <a:extLst>
              <a:ext uri="{FF2B5EF4-FFF2-40B4-BE49-F238E27FC236}">
                <a16:creationId xmlns:a16="http://schemas.microsoft.com/office/drawing/2014/main" id="{7D4B2EFC-0708-F575-3C5C-45B3E50DE5EA}"/>
              </a:ext>
            </a:extLst>
          </p:cNvPr>
          <p:cNvSpPr txBox="1"/>
          <p:nvPr/>
        </p:nvSpPr>
        <p:spPr>
          <a:xfrm>
            <a:off x="942392" y="2176042"/>
            <a:ext cx="61861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Knowledge of temperature distribution along the well bore is extremely important for efficient drilling of geothermal wells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of the most critical measurements during and after drilling a geothermal well is the bottom hole circulating temperature (BHCT)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Precise estimation of the BHCT is important for preventing failures of drilling tool tips and thereby reducing downtime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Based on existing drilling parameters drilling teams need to predict if it is safe to continue to drill or not</a:t>
            </a:r>
          </a:p>
        </p:txBody>
      </p:sp>
      <p:pic>
        <p:nvPicPr>
          <p:cNvPr id="4" name="Picture 3">
            <a:extLst>
              <a:ext uri="{FF2B5EF4-FFF2-40B4-BE49-F238E27FC236}">
                <a16:creationId xmlns:a16="http://schemas.microsoft.com/office/drawing/2014/main" id="{252A3B37-6682-BA3A-B0AC-1A6DC1C0DCA2}"/>
              </a:ext>
            </a:extLst>
          </p:cNvPr>
          <p:cNvPicPr>
            <a:picLocks noChangeAspect="1"/>
          </p:cNvPicPr>
          <p:nvPr/>
        </p:nvPicPr>
        <p:blipFill>
          <a:blip r:embed="rId3"/>
          <a:stretch>
            <a:fillRect/>
          </a:stretch>
        </p:blipFill>
        <p:spPr>
          <a:xfrm>
            <a:off x="7796086" y="1946400"/>
            <a:ext cx="3167383" cy="4314439"/>
          </a:xfrm>
          <a:prstGeom prst="rect">
            <a:avLst/>
          </a:prstGeom>
        </p:spPr>
      </p:pic>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B5607-1D92-5412-577D-2794514A58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1B29EE-EE88-C4DF-AA20-3870D9B2331D}"/>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Data Description</a:t>
            </a:r>
          </a:p>
        </p:txBody>
      </p:sp>
      <p:sp>
        <p:nvSpPr>
          <p:cNvPr id="5" name="Content Placeholder 4">
            <a:extLst>
              <a:ext uri="{FF2B5EF4-FFF2-40B4-BE49-F238E27FC236}">
                <a16:creationId xmlns:a16="http://schemas.microsoft.com/office/drawing/2014/main" id="{3AED4FAA-A5D9-03F6-414D-D0A0A2B4AA4F}"/>
              </a:ext>
            </a:extLst>
          </p:cNvPr>
          <p:cNvSpPr>
            <a:spLocks noGrp="1"/>
          </p:cNvSpPr>
          <p:nvPr>
            <p:ph idx="1"/>
          </p:nvPr>
        </p:nvSpPr>
        <p:spPr>
          <a:xfrm>
            <a:off x="1097280" y="2108201"/>
            <a:ext cx="8001124" cy="3760891"/>
          </a:xfrm>
        </p:spPr>
        <p:txBody>
          <a:bodyPr>
            <a:normAutofit/>
          </a:bodyPr>
          <a:lstStyle/>
          <a:p>
            <a:pPr>
              <a:buFont typeface="Wingdings" panose="05000000000000000000" pitchFamily="2" charset="2"/>
              <a:buChar char="q"/>
            </a:pPr>
            <a:r>
              <a:rPr lang="en-US" dirty="0">
                <a:solidFill>
                  <a:schemeClr val="tx1"/>
                </a:solidFill>
              </a:rPr>
              <a:t> </a:t>
            </a:r>
            <a:r>
              <a:rPr lang="en-US" sz="1800" dirty="0">
                <a:solidFill>
                  <a:schemeClr val="tx1"/>
                </a:solidFill>
              </a:rPr>
              <a:t>The dataset comprises of different drilling parameters that are measured during the drilling of geo-thermal wells</a:t>
            </a:r>
          </a:p>
          <a:p>
            <a:pPr>
              <a:buFont typeface="Wingdings" panose="05000000000000000000" pitchFamily="2" charset="2"/>
              <a:buChar char="q"/>
            </a:pPr>
            <a:r>
              <a:rPr lang="en-US" sz="1800" dirty="0">
                <a:solidFill>
                  <a:schemeClr val="tx1"/>
                </a:solidFill>
              </a:rPr>
              <a:t> The main output parameter is bottom hole circulating temperature (BHCT), which is present in the column “</a:t>
            </a:r>
            <a:r>
              <a:rPr lang="en-US" sz="1800" dirty="0" err="1">
                <a:solidFill>
                  <a:schemeClr val="tx1"/>
                </a:solidFill>
              </a:rPr>
              <a:t>Bttm</a:t>
            </a:r>
            <a:r>
              <a:rPr lang="en-US" sz="1800" dirty="0">
                <a:solidFill>
                  <a:schemeClr val="tx1"/>
                </a:solidFill>
              </a:rPr>
              <a:t> Pipe Temp (°F)”</a:t>
            </a:r>
          </a:p>
          <a:p>
            <a:pPr>
              <a:buFont typeface="Wingdings" panose="05000000000000000000" pitchFamily="2" charset="2"/>
              <a:buChar char="q"/>
            </a:pPr>
            <a:r>
              <a:rPr lang="en-US" sz="1800" dirty="0">
                <a:solidFill>
                  <a:schemeClr val="tx1"/>
                </a:solidFill>
              </a:rPr>
              <a:t> Depth of the well is recorded in the column 'Depth(ft)’</a:t>
            </a:r>
          </a:p>
          <a:p>
            <a:pPr>
              <a:buFont typeface="Wingdings" panose="05000000000000000000" pitchFamily="2" charset="2"/>
              <a:buChar char="q"/>
            </a:pPr>
            <a:r>
              <a:rPr lang="en-US" sz="1800" dirty="0">
                <a:solidFill>
                  <a:schemeClr val="tx1"/>
                </a:solidFill>
              </a:rPr>
              <a:t> The training dataset comprises data from 3 wells that have been drilled in a similar geographical region but have different depths.</a:t>
            </a:r>
          </a:p>
          <a:p>
            <a:pPr>
              <a:buFont typeface="Wingdings" panose="05000000000000000000" pitchFamily="2" charset="2"/>
              <a:buChar char="q"/>
            </a:pPr>
            <a:r>
              <a:rPr lang="en-US" sz="1800" dirty="0">
                <a:solidFill>
                  <a:schemeClr val="tx1"/>
                </a:solidFill>
              </a:rPr>
              <a:t> The data is not uniformly sampled and has outliers. Participants are expected to pre-process the data and (if required) sample it uniformly prior to model building.</a:t>
            </a:r>
          </a:p>
        </p:txBody>
      </p:sp>
      <p:pic>
        <p:nvPicPr>
          <p:cNvPr id="11" name="Picture 10">
            <a:extLst>
              <a:ext uri="{FF2B5EF4-FFF2-40B4-BE49-F238E27FC236}">
                <a16:creationId xmlns:a16="http://schemas.microsoft.com/office/drawing/2014/main" id="{7E01F002-6481-D44C-78C2-31C86CE9FF84}"/>
              </a:ext>
            </a:extLst>
          </p:cNvPr>
          <p:cNvPicPr>
            <a:picLocks noChangeAspect="1"/>
          </p:cNvPicPr>
          <p:nvPr/>
        </p:nvPicPr>
        <p:blipFill>
          <a:blip r:embed="rId2"/>
          <a:stretch>
            <a:fillRect/>
          </a:stretch>
        </p:blipFill>
        <p:spPr>
          <a:xfrm>
            <a:off x="9098404" y="1969462"/>
            <a:ext cx="2161852" cy="3899630"/>
          </a:xfrm>
          <a:prstGeom prst="rect">
            <a:avLst/>
          </a:prstGeom>
        </p:spPr>
      </p:pic>
    </p:spTree>
    <p:extLst>
      <p:ext uri="{BB962C8B-B14F-4D97-AF65-F5344CB8AC3E}">
        <p14:creationId xmlns:p14="http://schemas.microsoft.com/office/powerpoint/2010/main" val="88851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1956E-0B08-2ED0-5E86-AFD3A8CC92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015BE7-EE5F-F1C2-BA69-ACB54B21EEA6}"/>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ML Challenge Objective: Phase 1</a:t>
            </a:r>
          </a:p>
        </p:txBody>
      </p:sp>
      <p:sp>
        <p:nvSpPr>
          <p:cNvPr id="6" name="TextBox 5">
            <a:extLst>
              <a:ext uri="{FF2B5EF4-FFF2-40B4-BE49-F238E27FC236}">
                <a16:creationId xmlns:a16="http://schemas.microsoft.com/office/drawing/2014/main" id="{7899B19B-9210-D1C8-43FC-135E6090F53E}"/>
              </a:ext>
            </a:extLst>
          </p:cNvPr>
          <p:cNvSpPr txBox="1"/>
          <p:nvPr/>
        </p:nvSpPr>
        <p:spPr>
          <a:xfrm>
            <a:off x="1201523" y="1996467"/>
            <a:ext cx="5717893" cy="461665"/>
          </a:xfrm>
          <a:prstGeom prst="rect">
            <a:avLst/>
          </a:prstGeom>
          <a:noFill/>
        </p:spPr>
        <p:txBody>
          <a:bodyPr wrap="square" rtlCol="0">
            <a:spAutoFit/>
          </a:bodyPr>
          <a:lstStyle/>
          <a:p>
            <a:r>
              <a:rPr lang="en-US" sz="2400" dirty="0"/>
              <a:t>Generic model training</a:t>
            </a:r>
          </a:p>
        </p:txBody>
      </p:sp>
      <p:sp>
        <p:nvSpPr>
          <p:cNvPr id="35" name="TextBox 34">
            <a:extLst>
              <a:ext uri="{FF2B5EF4-FFF2-40B4-BE49-F238E27FC236}">
                <a16:creationId xmlns:a16="http://schemas.microsoft.com/office/drawing/2014/main" id="{95AF3F74-DEEC-FF3E-9A92-577DB85BFD4A}"/>
              </a:ext>
            </a:extLst>
          </p:cNvPr>
          <p:cNvSpPr txBox="1"/>
          <p:nvPr/>
        </p:nvSpPr>
        <p:spPr>
          <a:xfrm>
            <a:off x="886408" y="2553209"/>
            <a:ext cx="6538780" cy="3416320"/>
          </a:xfrm>
          <a:prstGeom prst="rect">
            <a:avLst/>
          </a:prstGeom>
          <a:noFill/>
        </p:spPr>
        <p:txBody>
          <a:bodyPr wrap="square" rtlCol="0">
            <a:spAutoFit/>
          </a:bodyPr>
          <a:lstStyle/>
          <a:p>
            <a:pPr marL="285750" indent="-285750">
              <a:buFont typeface="Wingdings" panose="05000000000000000000" pitchFamily="2" charset="2"/>
              <a:buChar char="q"/>
            </a:pPr>
            <a:r>
              <a:rPr lang="en-US" dirty="0"/>
              <a:t>Participants will be provided with drilling log data (which will include BHCT measurements) across multiple wells in the same geographical region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objective of this phase is to train </a:t>
            </a:r>
            <a:r>
              <a:rPr lang="en-US" b="1" dirty="0"/>
              <a:t>one generic model </a:t>
            </a:r>
            <a:r>
              <a:rPr lang="en-US" dirty="0"/>
              <a:t>using data from all wells that will be able to predict BHCT (as a function of depth) in the next 500 ft, given all other drilling parameters.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In this phase participants will be asked to submit their BHCT vs depth predictions for the next 500 feet for all the wells in the training data using their single generic model</a:t>
            </a:r>
          </a:p>
        </p:txBody>
      </p:sp>
      <p:pic>
        <p:nvPicPr>
          <p:cNvPr id="75" name="Picture 74">
            <a:extLst>
              <a:ext uri="{FF2B5EF4-FFF2-40B4-BE49-F238E27FC236}">
                <a16:creationId xmlns:a16="http://schemas.microsoft.com/office/drawing/2014/main" id="{55FE2A90-50EF-046D-D84F-C3C8C7E8774C}"/>
              </a:ext>
            </a:extLst>
          </p:cNvPr>
          <p:cNvPicPr>
            <a:picLocks noChangeAspect="1"/>
          </p:cNvPicPr>
          <p:nvPr/>
        </p:nvPicPr>
        <p:blipFill>
          <a:blip r:embed="rId2"/>
          <a:stretch>
            <a:fillRect/>
          </a:stretch>
        </p:blipFill>
        <p:spPr>
          <a:xfrm>
            <a:off x="7604566" y="2001763"/>
            <a:ext cx="4028469" cy="4121246"/>
          </a:xfrm>
          <a:prstGeom prst="rect">
            <a:avLst/>
          </a:prstGeom>
        </p:spPr>
      </p:pic>
      <p:cxnSp>
        <p:nvCxnSpPr>
          <p:cNvPr id="4" name="Straight Arrow Connector 3">
            <a:extLst>
              <a:ext uri="{FF2B5EF4-FFF2-40B4-BE49-F238E27FC236}">
                <a16:creationId xmlns:a16="http://schemas.microsoft.com/office/drawing/2014/main" id="{2F89410B-769F-32A0-0600-1784026DE34A}"/>
              </a:ext>
            </a:extLst>
          </p:cNvPr>
          <p:cNvCxnSpPr/>
          <p:nvPr/>
        </p:nvCxnSpPr>
        <p:spPr>
          <a:xfrm>
            <a:off x="11402008" y="4889240"/>
            <a:ext cx="0" cy="81176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EF8D398-C804-94D8-C89B-1DECA4921426}"/>
              </a:ext>
            </a:extLst>
          </p:cNvPr>
          <p:cNvCxnSpPr/>
          <p:nvPr/>
        </p:nvCxnSpPr>
        <p:spPr>
          <a:xfrm>
            <a:off x="11262049" y="4889241"/>
            <a:ext cx="4758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AE4B9BC-3D21-5B67-1D52-F71AA1BE23A7}"/>
              </a:ext>
            </a:extLst>
          </p:cNvPr>
          <p:cNvCxnSpPr/>
          <p:nvPr/>
        </p:nvCxnSpPr>
        <p:spPr>
          <a:xfrm>
            <a:off x="11252718" y="5719665"/>
            <a:ext cx="4758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FAB9F10-9B86-BC7B-7BEB-C2E800BDD57C}"/>
              </a:ext>
            </a:extLst>
          </p:cNvPr>
          <p:cNvSpPr txBox="1"/>
          <p:nvPr/>
        </p:nvSpPr>
        <p:spPr>
          <a:xfrm rot="16200000">
            <a:off x="11192225" y="5138897"/>
            <a:ext cx="792205" cy="369332"/>
          </a:xfrm>
          <a:prstGeom prst="rect">
            <a:avLst/>
          </a:prstGeom>
          <a:noFill/>
        </p:spPr>
        <p:txBody>
          <a:bodyPr wrap="none" rtlCol="0">
            <a:spAutoFit/>
          </a:bodyPr>
          <a:lstStyle/>
          <a:p>
            <a:r>
              <a:rPr lang="en-US" dirty="0"/>
              <a:t>500 ft</a:t>
            </a:r>
          </a:p>
        </p:txBody>
      </p:sp>
    </p:spTree>
    <p:extLst>
      <p:ext uri="{BB962C8B-B14F-4D97-AF65-F5344CB8AC3E}">
        <p14:creationId xmlns:p14="http://schemas.microsoft.com/office/powerpoint/2010/main" val="92091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9DFD9-ADA3-EACA-6106-E6AD4B2AFF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A7E06A-6A3C-6460-2601-74F5B8A5FE1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ML Challenge Objective: Phase 2</a:t>
            </a:r>
          </a:p>
        </p:txBody>
      </p:sp>
      <p:sp>
        <p:nvSpPr>
          <p:cNvPr id="6" name="TextBox 5">
            <a:extLst>
              <a:ext uri="{FF2B5EF4-FFF2-40B4-BE49-F238E27FC236}">
                <a16:creationId xmlns:a16="http://schemas.microsoft.com/office/drawing/2014/main" id="{BF92A521-2C14-E5BF-3AA4-BFD05A9B860E}"/>
              </a:ext>
            </a:extLst>
          </p:cNvPr>
          <p:cNvSpPr txBox="1"/>
          <p:nvPr/>
        </p:nvSpPr>
        <p:spPr>
          <a:xfrm>
            <a:off x="1192193" y="2082641"/>
            <a:ext cx="2698637" cy="461665"/>
          </a:xfrm>
          <a:prstGeom prst="rect">
            <a:avLst/>
          </a:prstGeom>
          <a:noFill/>
        </p:spPr>
        <p:txBody>
          <a:bodyPr wrap="square" rtlCol="0">
            <a:spAutoFit/>
          </a:bodyPr>
          <a:lstStyle/>
          <a:p>
            <a:r>
              <a:rPr lang="en-US" sz="2400" dirty="0"/>
              <a:t>Model fine tuning</a:t>
            </a:r>
          </a:p>
        </p:txBody>
      </p:sp>
      <p:sp>
        <p:nvSpPr>
          <p:cNvPr id="35" name="TextBox 34">
            <a:extLst>
              <a:ext uri="{FF2B5EF4-FFF2-40B4-BE49-F238E27FC236}">
                <a16:creationId xmlns:a16="http://schemas.microsoft.com/office/drawing/2014/main" id="{860DE5E7-1B4F-78E8-3EA8-D1149F21D02C}"/>
              </a:ext>
            </a:extLst>
          </p:cNvPr>
          <p:cNvSpPr txBox="1"/>
          <p:nvPr/>
        </p:nvSpPr>
        <p:spPr>
          <a:xfrm>
            <a:off x="961053" y="2605535"/>
            <a:ext cx="7198907" cy="3416320"/>
          </a:xfrm>
          <a:prstGeom prst="rect">
            <a:avLst/>
          </a:prstGeom>
          <a:noFill/>
        </p:spPr>
        <p:txBody>
          <a:bodyPr wrap="square" rtlCol="0">
            <a:spAutoFit/>
          </a:bodyPr>
          <a:lstStyle/>
          <a:p>
            <a:pPr marL="285750" indent="-285750">
              <a:buFont typeface="Wingdings" panose="05000000000000000000" pitchFamily="2" charset="2"/>
              <a:buChar char="q"/>
            </a:pPr>
            <a:r>
              <a:rPr lang="en-US" dirty="0"/>
              <a:t>Participants will be provided with 2 segments of drilling log data (which will include BHCT measurements). The logs may or may not be from the wells that the generic model was trained 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objective of this phase is to fine tune the generic model built in phase 1 for each of the 2 new datasets to build 2 new to fine-tuned models. Participants are free to re-use data from phase 1 to test/validate their fine-tuning algorithm.</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In this phase participants will be asked to submit their BHCT vs depth predictions for the next 500 feet for each of the 2 new datasets using the corresponding fine-tuned model.</a:t>
            </a:r>
          </a:p>
        </p:txBody>
      </p:sp>
      <p:pic>
        <p:nvPicPr>
          <p:cNvPr id="15" name="Picture 14">
            <a:extLst>
              <a:ext uri="{FF2B5EF4-FFF2-40B4-BE49-F238E27FC236}">
                <a16:creationId xmlns:a16="http://schemas.microsoft.com/office/drawing/2014/main" id="{9456358D-985A-0C7E-91C7-2D5AE02B4383}"/>
              </a:ext>
            </a:extLst>
          </p:cNvPr>
          <p:cNvPicPr>
            <a:picLocks noChangeAspect="1"/>
          </p:cNvPicPr>
          <p:nvPr/>
        </p:nvPicPr>
        <p:blipFill>
          <a:blip r:embed="rId2"/>
          <a:stretch>
            <a:fillRect/>
          </a:stretch>
        </p:blipFill>
        <p:spPr>
          <a:xfrm>
            <a:off x="8301171" y="2313474"/>
            <a:ext cx="3529890" cy="3481118"/>
          </a:xfrm>
          <a:prstGeom prst="rect">
            <a:avLst/>
          </a:prstGeom>
        </p:spPr>
      </p:pic>
    </p:spTree>
    <p:extLst>
      <p:ext uri="{BB962C8B-B14F-4D97-AF65-F5344CB8AC3E}">
        <p14:creationId xmlns:p14="http://schemas.microsoft.com/office/powerpoint/2010/main" val="3223529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2FC01-20DD-3A1A-EA97-9787194291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8ADBA-E9BE-9826-7980-E6DB65BBC523}"/>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Evaluation</a:t>
            </a:r>
          </a:p>
        </p:txBody>
      </p:sp>
      <p:sp>
        <p:nvSpPr>
          <p:cNvPr id="7" name="TextBox 6">
            <a:extLst>
              <a:ext uri="{FF2B5EF4-FFF2-40B4-BE49-F238E27FC236}">
                <a16:creationId xmlns:a16="http://schemas.microsoft.com/office/drawing/2014/main" id="{959B6A22-886D-A1B7-7207-322BA6CF586C}"/>
              </a:ext>
            </a:extLst>
          </p:cNvPr>
          <p:cNvSpPr txBox="1"/>
          <p:nvPr/>
        </p:nvSpPr>
        <p:spPr>
          <a:xfrm>
            <a:off x="1097280" y="2010120"/>
            <a:ext cx="1059397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BHCT predictions submitted by the participants for each well (for the next 500 ft) will be compared against measured values of BHCT. The key evaluation metric that will be used is </a:t>
            </a:r>
            <a:r>
              <a:rPr lang="en-US" b="1" dirty="0"/>
              <a:t>coefficient of determination (R-squared). </a:t>
            </a:r>
            <a:r>
              <a:rPr lang="en-US" dirty="0"/>
              <a:t>This will be done for all the predictions submitted in phase 1 and 2. </a:t>
            </a:r>
            <a:endParaRPr lang="en-US" b="1" dirty="0"/>
          </a:p>
          <a:p>
            <a:endParaRPr lang="en-US" dirty="0"/>
          </a:p>
          <a:p>
            <a:pPr marL="285750" indent="-285750">
              <a:buFont typeface="Arial" panose="020B0604020202020204" pitchFamily="34" charset="0"/>
              <a:buChar char="•"/>
            </a:pPr>
            <a:r>
              <a:rPr lang="en-US" dirty="0"/>
              <a:t>Participants will also be required to submit their code and a 2-3 page document describing their </a:t>
            </a:r>
            <a:r>
              <a:rPr lang="en-US" b="1" dirty="0"/>
              <a:t>model architecture, fine-tuning/model update approach</a:t>
            </a:r>
            <a:r>
              <a:rPr lang="en-US" dirty="0"/>
              <a:t> and </a:t>
            </a:r>
            <a:r>
              <a:rPr lang="en-US" b="1" dirty="0"/>
              <a:t>data preprocessing steps</a:t>
            </a:r>
            <a:r>
              <a:rPr lang="en-US" dirty="0"/>
              <a:t>. This document will also be evaluated by the judges.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entry will be evaluated based on the following aspects:</a:t>
            </a:r>
          </a:p>
          <a:p>
            <a:pPr marL="742950" lvl="1" indent="-285750">
              <a:buFont typeface="Arial" panose="020B0604020202020204" pitchFamily="34" charset="0"/>
              <a:buChar char="•"/>
            </a:pPr>
            <a:r>
              <a:rPr lang="en-US" dirty="0"/>
              <a:t>BHCT predictions on blind test data (in both phases) (50 %: 25% for Phase 1 and 25% for Phase 2)</a:t>
            </a:r>
          </a:p>
          <a:p>
            <a:pPr marL="742950" lvl="1" indent="-285750">
              <a:buFont typeface="Arial" panose="020B0604020202020204" pitchFamily="34" charset="0"/>
              <a:buChar char="•"/>
            </a:pPr>
            <a:r>
              <a:rPr lang="en-US" dirty="0"/>
              <a:t>Model architecture and fine-tune/model update algorithm (30 %)</a:t>
            </a:r>
          </a:p>
          <a:p>
            <a:pPr marL="742950" lvl="1" indent="-285750">
              <a:buFont typeface="Arial" panose="020B0604020202020204" pitchFamily="34" charset="0"/>
              <a:buChar char="•"/>
            </a:pPr>
            <a:r>
              <a:rPr lang="en-US" dirty="0"/>
              <a:t>Data pre-processing (20%)</a:t>
            </a:r>
          </a:p>
        </p:txBody>
      </p:sp>
    </p:spTree>
    <p:extLst>
      <p:ext uri="{BB962C8B-B14F-4D97-AF65-F5344CB8AC3E}">
        <p14:creationId xmlns:p14="http://schemas.microsoft.com/office/powerpoint/2010/main" val="343964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6BA27-967E-290A-D89C-AB0C79BBD1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AB4041-8DB7-150E-F388-1A3794D6A25D}"/>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Submission Guidelines -1</a:t>
            </a:r>
          </a:p>
        </p:txBody>
      </p:sp>
      <p:sp>
        <p:nvSpPr>
          <p:cNvPr id="3" name="TextBox 2">
            <a:extLst>
              <a:ext uri="{FF2B5EF4-FFF2-40B4-BE49-F238E27FC236}">
                <a16:creationId xmlns:a16="http://schemas.microsoft.com/office/drawing/2014/main" id="{AB0DE190-8137-A18A-6C95-F80A6C3F26E4}"/>
              </a:ext>
            </a:extLst>
          </p:cNvPr>
          <p:cNvSpPr txBox="1"/>
          <p:nvPr/>
        </p:nvSpPr>
        <p:spPr>
          <a:xfrm>
            <a:off x="1097280" y="2166996"/>
            <a:ext cx="10407366" cy="3416320"/>
          </a:xfrm>
          <a:prstGeom prst="rect">
            <a:avLst/>
          </a:prstGeom>
          <a:noFill/>
        </p:spPr>
        <p:txBody>
          <a:bodyPr wrap="square" rtlCol="0">
            <a:spAutoFit/>
          </a:bodyPr>
          <a:lstStyle/>
          <a:p>
            <a:pPr marL="285750" indent="-285750">
              <a:buFont typeface="Wingdings" panose="05000000000000000000" pitchFamily="2" charset="2"/>
              <a:buChar char="q"/>
            </a:pPr>
            <a:r>
              <a:rPr lang="en-US" dirty="0"/>
              <a:t>The link to the dataset and challenge guidelines will be shared via email.</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dataset contains a folder for each phase, viz: phase_1 and phase_2 </a:t>
            </a:r>
          </a:p>
          <a:p>
            <a:pPr marL="742950" lvl="1" indent="-285750">
              <a:buFont typeface="Wingdings" panose="05000000000000000000" pitchFamily="2" charset="2"/>
              <a:buChar char="q"/>
            </a:pPr>
            <a:r>
              <a:rPr lang="en-US" dirty="0"/>
              <a:t>Folder “phase_1”:  </a:t>
            </a:r>
          </a:p>
          <a:p>
            <a:pPr marL="1200150" lvl="2" indent="-285750">
              <a:buFont typeface="Wingdings" panose="05000000000000000000" pitchFamily="2" charset="2"/>
              <a:buChar char="q"/>
            </a:pPr>
            <a:r>
              <a:rPr lang="en-US" dirty="0"/>
              <a:t>The training datasets are in 3 csv files, viz. Training_dataset_1.csv, Training_dataset_2.csv, Training_dataset_3.csv</a:t>
            </a:r>
          </a:p>
          <a:p>
            <a:pPr marL="1200150" lvl="2" indent="-285750">
              <a:buFont typeface="Wingdings" panose="05000000000000000000" pitchFamily="2" charset="2"/>
              <a:buChar char="q"/>
            </a:pPr>
            <a:r>
              <a:rPr lang="en-US" dirty="0"/>
              <a:t>The x-values for the test data set are in the following 3 csv files:</a:t>
            </a:r>
          </a:p>
          <a:p>
            <a:pPr lvl="2"/>
            <a:r>
              <a:rPr lang="en-US" dirty="0"/>
              <a:t>     Test_dataset_1.csv, Test_dataset_2.csv and Test_dataset_3.csv</a:t>
            </a:r>
          </a:p>
          <a:p>
            <a:pPr marL="1200150" lvl="2" indent="-285750">
              <a:buFont typeface="Wingdings" panose="05000000000000000000" pitchFamily="2" charset="2"/>
              <a:buChar char="q"/>
            </a:pPr>
            <a:r>
              <a:rPr lang="en-US" dirty="0"/>
              <a:t>The test answers must be recorded in the remaining 3 files that are provided, viz:</a:t>
            </a:r>
          </a:p>
          <a:p>
            <a:pPr lvl="2"/>
            <a:r>
              <a:rPr lang="en-US" dirty="0"/>
              <a:t>      phase1_blind_test_predictions_1.csv, phase1_blind_test_predictions_2.csv,  and phase1_blind_test_predictions_3.csv, </a:t>
            </a:r>
          </a:p>
          <a:p>
            <a:pPr lvl="2"/>
            <a:r>
              <a:rPr lang="en-US" dirty="0"/>
              <a:t>    </a:t>
            </a:r>
          </a:p>
        </p:txBody>
      </p:sp>
    </p:spTree>
    <p:extLst>
      <p:ext uri="{BB962C8B-B14F-4D97-AF65-F5344CB8AC3E}">
        <p14:creationId xmlns:p14="http://schemas.microsoft.com/office/powerpoint/2010/main" val="742407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C4EF87-D694-719B-6BD6-9002385171B3}"/>
              </a:ext>
            </a:extLst>
          </p:cNvPr>
          <p:cNvSpPr txBox="1"/>
          <p:nvPr/>
        </p:nvSpPr>
        <p:spPr>
          <a:xfrm>
            <a:off x="466531" y="1882527"/>
            <a:ext cx="7769838" cy="3970318"/>
          </a:xfrm>
          <a:prstGeom prst="rect">
            <a:avLst/>
          </a:prstGeom>
          <a:noFill/>
        </p:spPr>
        <p:txBody>
          <a:bodyPr wrap="square">
            <a:spAutoFit/>
          </a:bodyPr>
          <a:lstStyle/>
          <a:p>
            <a:pPr marL="742950" lvl="1" indent="-285750">
              <a:buFont typeface="Wingdings" panose="05000000000000000000" pitchFamily="2" charset="2"/>
              <a:buChar char="q"/>
            </a:pPr>
            <a:r>
              <a:rPr lang="en-US" dirty="0"/>
              <a:t>Folder “phase_2”:  </a:t>
            </a:r>
          </a:p>
          <a:p>
            <a:pPr marL="1200150" lvl="2" indent="-285750">
              <a:buFont typeface="Wingdings" panose="05000000000000000000" pitchFamily="2" charset="2"/>
              <a:buChar char="q"/>
            </a:pPr>
            <a:r>
              <a:rPr lang="en-US" dirty="0"/>
              <a:t>The training datasets are in 2 csv files, viz. FineTune_Train_dataset_1.csv, FineTune_Train_dataset_2.csv</a:t>
            </a:r>
          </a:p>
          <a:p>
            <a:pPr marL="1200150" lvl="2" indent="-285750">
              <a:buFont typeface="Wingdings" panose="05000000000000000000" pitchFamily="2" charset="2"/>
              <a:buChar char="q"/>
            </a:pPr>
            <a:r>
              <a:rPr lang="en-US" dirty="0"/>
              <a:t>The x-values for the test data set are in the following 2 csv files:</a:t>
            </a:r>
          </a:p>
          <a:p>
            <a:pPr lvl="2"/>
            <a:r>
              <a:rPr lang="en-US" dirty="0"/>
              <a:t>     FineTune_Test_dataset_1.csv and FineTune_Test_dataset_2.csv</a:t>
            </a:r>
          </a:p>
          <a:p>
            <a:pPr marL="1200150" lvl="2" indent="-285750">
              <a:buFont typeface="Wingdings" panose="05000000000000000000" pitchFamily="2" charset="2"/>
              <a:buChar char="q"/>
            </a:pPr>
            <a:r>
              <a:rPr lang="en-US" dirty="0"/>
              <a:t>The test answers must be recorded in the remaining 2 files that are provided, viz:</a:t>
            </a:r>
          </a:p>
          <a:p>
            <a:pPr lvl="2"/>
            <a:r>
              <a:rPr lang="en-US" dirty="0"/>
              <a:t>      phase2_blind_test_predictions_1.csv and phase2_blind_test_predictions_2.csv</a:t>
            </a:r>
          </a:p>
          <a:p>
            <a:pPr lvl="2"/>
            <a:r>
              <a:rPr lang="en-US" dirty="0"/>
              <a:t>    </a:t>
            </a:r>
          </a:p>
          <a:p>
            <a:pPr marL="742950" lvl="1" indent="-285750">
              <a:buFont typeface="Wingdings" panose="05000000000000000000" pitchFamily="2" charset="2"/>
              <a:buChar char="q"/>
            </a:pPr>
            <a:r>
              <a:rPr lang="en-US" dirty="0"/>
              <a:t>The figure is a sample of the format in which the answers are to be submitted. Participants are required to fill in the second column “</a:t>
            </a:r>
            <a:r>
              <a:rPr lang="en-US" dirty="0" err="1"/>
              <a:t>Bttm</a:t>
            </a:r>
            <a:r>
              <a:rPr lang="en-US" dirty="0"/>
              <a:t> Pipe Temp (°F) – predicted” with their predictions corresponding to the depth values mentioned in column “Depth(ft)”</a:t>
            </a:r>
          </a:p>
        </p:txBody>
      </p:sp>
      <p:pic>
        <p:nvPicPr>
          <p:cNvPr id="8" name="Picture 7">
            <a:extLst>
              <a:ext uri="{FF2B5EF4-FFF2-40B4-BE49-F238E27FC236}">
                <a16:creationId xmlns:a16="http://schemas.microsoft.com/office/drawing/2014/main" id="{5359C8BB-7B45-F83B-239C-C42B7FE0A9DA}"/>
              </a:ext>
            </a:extLst>
          </p:cNvPr>
          <p:cNvPicPr>
            <a:picLocks noChangeAspect="1"/>
          </p:cNvPicPr>
          <p:nvPr/>
        </p:nvPicPr>
        <p:blipFill>
          <a:blip r:embed="rId2"/>
          <a:stretch>
            <a:fillRect/>
          </a:stretch>
        </p:blipFill>
        <p:spPr>
          <a:xfrm>
            <a:off x="8665577" y="2459712"/>
            <a:ext cx="3165639" cy="2815947"/>
          </a:xfrm>
          <a:prstGeom prst="rect">
            <a:avLst/>
          </a:prstGeom>
        </p:spPr>
      </p:pic>
      <p:sp>
        <p:nvSpPr>
          <p:cNvPr id="10" name="Title 1">
            <a:extLst>
              <a:ext uri="{FF2B5EF4-FFF2-40B4-BE49-F238E27FC236}">
                <a16:creationId xmlns:a16="http://schemas.microsoft.com/office/drawing/2014/main" id="{565A6812-84C1-10B4-A068-C452DC6BBB8A}"/>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Submission Guidelines -2</a:t>
            </a:r>
          </a:p>
        </p:txBody>
      </p:sp>
    </p:spTree>
    <p:extLst>
      <p:ext uri="{BB962C8B-B14F-4D97-AF65-F5344CB8AC3E}">
        <p14:creationId xmlns:p14="http://schemas.microsoft.com/office/powerpoint/2010/main" val="3449087943"/>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Statistics focus</Template>
  <TotalTime>8292</TotalTime>
  <Words>1171</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Bookman Old Style</vt:lpstr>
      <vt:lpstr>Calibri</vt:lpstr>
      <vt:lpstr>Franklin Gothic Book</vt:lpstr>
      <vt:lpstr>Roboto</vt:lpstr>
      <vt:lpstr>Source Sans Pro</vt:lpstr>
      <vt:lpstr>Wingdings</vt:lpstr>
      <vt:lpstr>Custom</vt:lpstr>
      <vt:lpstr>Data Science Convention 2025</vt:lpstr>
      <vt:lpstr>ML Challenge 2025</vt:lpstr>
      <vt:lpstr>Background</vt:lpstr>
      <vt:lpstr>Data Description</vt:lpstr>
      <vt:lpstr>ML Challenge Objective: Phase 1</vt:lpstr>
      <vt:lpstr>ML Challenge Objective: Phase 2</vt:lpstr>
      <vt:lpstr>Evaluation</vt:lpstr>
      <vt:lpstr>Submission Guidelines -1</vt:lpstr>
      <vt:lpstr>Submission Guidelines -2</vt:lpstr>
      <vt:lpstr>Submission Guidelines -3</vt:lpstr>
      <vt:lpstr>Additional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Arjun Roy</dc:creator>
  <cp:lastModifiedBy>Arjun Roy</cp:lastModifiedBy>
  <cp:revision>109</cp:revision>
  <dcterms:created xsi:type="dcterms:W3CDTF">2024-12-23T20:38:53Z</dcterms:created>
  <dcterms:modified xsi:type="dcterms:W3CDTF">2025-02-01T05:39:04Z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a643674d-b203-4e2b-b4fa-1ba47bed884f_Enabled">
    <vt:lpwstr>true</vt:lpwstr>
  </property>
  <property fmtid="{D5CDD505-2E9C-101B-9397-08002B2CF9AE}" pid="4" name="MSIP_Label_a643674d-b203-4e2b-b4fa-1ba47bed884f_SetDate">
    <vt:lpwstr>2025-01-31T02:36:13Z</vt:lpwstr>
  </property>
  <property fmtid="{D5CDD505-2E9C-101B-9397-08002B2CF9AE}" pid="5" name="MSIP_Label_a643674d-b203-4e2b-b4fa-1ba47bed884f_Method">
    <vt:lpwstr>Standard</vt:lpwstr>
  </property>
  <property fmtid="{D5CDD505-2E9C-101B-9397-08002B2CF9AE}" pid="6" name="MSIP_Label_a643674d-b203-4e2b-b4fa-1ba47bed884f_Name">
    <vt:lpwstr>General Purpose</vt:lpwstr>
  </property>
  <property fmtid="{D5CDD505-2E9C-101B-9397-08002B2CF9AE}" pid="7" name="MSIP_Label_a643674d-b203-4e2b-b4fa-1ba47bed884f_SiteId">
    <vt:lpwstr>30e585f6-bdc4-48d3-9d2c-58ea600433e7</vt:lpwstr>
  </property>
  <property fmtid="{D5CDD505-2E9C-101B-9397-08002B2CF9AE}" pid="8" name="MSIP_Label_a643674d-b203-4e2b-b4fa-1ba47bed884f_ActionId">
    <vt:lpwstr>2133ee52-2b0f-44ab-b3db-28f714cc81c7</vt:lpwstr>
  </property>
  <property fmtid="{D5CDD505-2E9C-101B-9397-08002B2CF9AE}" pid="9" name="MSIP_Label_a643674d-b203-4e2b-b4fa-1ba47bed884f_ContentBits">
    <vt:lpwstr>0</vt:lpwstr>
  </property>
</Properties>
</file>