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8" r:id="rId6"/>
    <p:sldId id="271" r:id="rId7"/>
    <p:sldId id="269" r:id="rId8"/>
    <p:sldId id="272" r:id="rId9"/>
    <p:sldId id="270" r:id="rId10"/>
    <p:sldId id="261" r:id="rId11"/>
    <p:sldId id="262" r:id="rId12"/>
    <p:sldId id="266" r:id="rId13"/>
    <p:sldId id="273"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1CF578FD-D9D1-4558-AF87-486E9503CD73}">
          <p14:sldIdLst>
            <p14:sldId id="256"/>
            <p14:sldId id="257"/>
            <p14:sldId id="258"/>
            <p14:sldId id="259"/>
            <p14:sldId id="268"/>
            <p14:sldId id="271"/>
            <p14:sldId id="269"/>
          </p14:sldIdLst>
        </p14:section>
        <p14:section name="Untitled Section" id="{D17C650C-FDB2-4B1B-B7D4-0A920F2F80CB}">
          <p14:sldIdLst>
            <p14:sldId id="272"/>
            <p14:sldId id="270"/>
            <p14:sldId id="261"/>
            <p14:sldId id="262"/>
            <p14:sldId id="266"/>
            <p14:sldId id="273"/>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0"/>
  </p:normalViewPr>
  <p:slideViewPr>
    <p:cSldViewPr snapToGrid="0" snapToObjects="1">
      <p:cViewPr varScale="1">
        <p:scale>
          <a:sx n="51" d="100"/>
          <a:sy n="51" d="100"/>
        </p:scale>
        <p:origin x="13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0" name="Shape 90"/>
          <p:cNvSpPr>
            <a:spLocks noGrp="1" noRot="1" noChangeAspect="1"/>
          </p:cNvSpPr>
          <p:nvPr>
            <p:ph type="sldImg"/>
          </p:nvPr>
        </p:nvSpPr>
        <p:spPr>
          <a:xfrm>
            <a:off x="1143000" y="685800"/>
            <a:ext cx="4572000" cy="3429000"/>
          </a:xfrm>
          <a:prstGeom prst="rect">
            <a:avLst/>
          </a:prstGeom>
        </p:spPr>
        <p:txBody>
          <a:bodyPr/>
          <a:lstStyle/>
          <a:p>
            <a:endParaRPr/>
          </a:p>
        </p:txBody>
      </p:sp>
      <p:sp>
        <p:nvSpPr>
          <p:cNvPr id="91" name="Shape 9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rPr lang="en-US"/>
              <a:t>Click to edit Master title style</a:t>
            </a:r>
            <a:endParaRPr/>
          </a:p>
        </p:txBody>
      </p:sp>
      <p:pic>
        <p:nvPicPr>
          <p:cNvPr id="45"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46" name="Text"/>
          <p:cNvSpPr txBox="1"/>
          <p:nvPr/>
        </p:nvSpPr>
        <p:spPr>
          <a:xfrm>
            <a:off x="6275950" y="9296400"/>
            <a:ext cx="446127" cy="324306"/>
          </a:xfrm>
          <a:prstGeom prst="rect">
            <a:avLst/>
          </a:prstGeom>
          <a:ln w="12700">
            <a:miter lim="400000"/>
          </a:ln>
        </p:spPr>
        <p:txBody>
          <a:bodyPr wrap="none" lIns="50800" tIns="50800" rIns="50800" bIns="50800">
            <a:spAutoFit/>
          </a:bodyPr>
          <a:lstStyle/>
          <a:p>
            <a:pPr algn="ctr">
              <a:defRPr sz="1600">
                <a:latin typeface="Helvetica Neue Thin"/>
                <a:ea typeface="Helvetica Neue Thin"/>
                <a:cs typeface="Helvetica Neue Thin"/>
                <a:sym typeface="Helvetica Neue Thin"/>
              </a:defRPr>
            </a:pPr>
            <a:endParaRPr/>
          </a:p>
        </p:txBody>
      </p:sp>
      <p:sp>
        <p:nvSpPr>
          <p:cNvPr id="47" name="Text"/>
          <p:cNvSpPr txBox="1"/>
          <p:nvPr/>
        </p:nvSpPr>
        <p:spPr>
          <a:xfrm>
            <a:off x="6264977" y="9296400"/>
            <a:ext cx="468072" cy="324306"/>
          </a:xfrm>
          <a:prstGeom prst="rect">
            <a:avLst/>
          </a:prstGeom>
          <a:ln w="12700">
            <a:miter lim="400000"/>
          </a:ln>
        </p:spPr>
        <p:txBody>
          <a:bodyPr wrap="none" lIns="50800" tIns="50800" rIns="50800" bIns="50800">
            <a:spAutoFit/>
          </a:bodyPr>
          <a:lstStyle/>
          <a:p>
            <a:pPr algn="ctr">
              <a:defRPr sz="1600">
                <a:latin typeface="Helvetica Neue Light"/>
                <a:ea typeface="Helvetica Neue Light"/>
                <a:cs typeface="Helvetica Neue Light"/>
                <a:sym typeface="Helvetica Neue Light"/>
              </a:defRPr>
            </a:pPr>
            <a:endParaRPr/>
          </a:p>
        </p:txBody>
      </p:sp>
      <p:sp>
        <p:nvSpPr>
          <p:cNvPr id="48" name="Text"/>
          <p:cNvSpPr txBox="1"/>
          <p:nvPr/>
        </p:nvSpPr>
        <p:spPr>
          <a:xfrm>
            <a:off x="12427621" y="9339111"/>
            <a:ext cx="468072" cy="324307"/>
          </a:xfrm>
          <a:prstGeom prst="rect">
            <a:avLst/>
          </a:prstGeom>
          <a:ln w="12700">
            <a:miter lim="400000"/>
          </a:ln>
        </p:spPr>
        <p:txBody>
          <a:bodyPr wrap="none" lIns="50800" tIns="50800" rIns="50800" bIns="50800">
            <a:spAutoFit/>
          </a:bodyPr>
          <a:lstStyle/>
          <a:p>
            <a:pPr algn="ctr">
              <a:defRPr sz="1600">
                <a:solidFill>
                  <a:srgbClr val="FFFFFF"/>
                </a:solidFill>
                <a:latin typeface="Helvetica Neue Light"/>
                <a:ea typeface="Helvetica Neue Light"/>
                <a:cs typeface="Helvetica Neue Light"/>
                <a:sym typeface="Helvetica Neue Light"/>
              </a:defRPr>
            </a:pPr>
            <a:endParaRPr/>
          </a:p>
        </p:txBody>
      </p:sp>
      <p:sp>
        <p:nvSpPr>
          <p:cNvPr id="49"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50"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51" name="Slide Number"/>
          <p:cNvSpPr txBox="1">
            <a:spLocks noGrp="1"/>
          </p:cNvSpPr>
          <p:nvPr>
            <p:ph type="sldNum" sz="quarter" idx="2"/>
          </p:nvPr>
        </p:nvSpPr>
        <p:spPr>
          <a:xfrm>
            <a:off x="12477405" y="9296400"/>
            <a:ext cx="368504"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10" name="TextBox 9">
            <a:extLst>
              <a:ext uri="{FF2B5EF4-FFF2-40B4-BE49-F238E27FC236}">
                <a16:creationId xmlns:a16="http://schemas.microsoft.com/office/drawing/2014/main" id="{C4BE75D7-D755-C540-A62B-CBC3FD873CD8}"/>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270000" y="1638300"/>
            <a:ext cx="10464800" cy="3302000"/>
          </a:xfrm>
          <a:prstGeom prst="rect">
            <a:avLst/>
          </a:prstGeom>
        </p:spPr>
        <p:txBody>
          <a:bodyPr anchor="b"/>
          <a:lstStyle/>
          <a:p>
            <a:r>
              <a:rPr lang="en-US"/>
              <a:t>Click to edit Master title style</a:t>
            </a:r>
            <a:endParaRPr/>
          </a:p>
        </p:txBody>
      </p:sp>
      <p:sp>
        <p:nvSpPr>
          <p:cNvPr id="70"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7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7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7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74" name="Slide Number"/>
          <p:cNvSpPr txBox="1">
            <a:spLocks noGrp="1"/>
          </p:cNvSpPr>
          <p:nvPr>
            <p:ph type="sldNum" sz="quarter" idx="2"/>
          </p:nvPr>
        </p:nvSpPr>
        <p:spPr>
          <a:xfrm>
            <a:off x="12488936" y="9332761"/>
            <a:ext cx="368505"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8" name="TextBox 7">
            <a:extLst>
              <a:ext uri="{FF2B5EF4-FFF2-40B4-BE49-F238E27FC236}">
                <a16:creationId xmlns:a16="http://schemas.microsoft.com/office/drawing/2014/main" id="{F9DC38DC-5A4E-784C-B439-0BC6B4763B93}"/>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8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8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84" name="Slide Number"/>
          <p:cNvSpPr txBox="1">
            <a:spLocks noGrp="1"/>
          </p:cNvSpPr>
          <p:nvPr>
            <p:ph type="sldNum" sz="quarter" idx="2"/>
          </p:nvPr>
        </p:nvSpPr>
        <p:spPr>
          <a:xfrm>
            <a:off x="12485938" y="9310764"/>
            <a:ext cx="368574" cy="381001"/>
          </a:xfrm>
          <a:prstGeom prst="rect">
            <a:avLst/>
          </a:prstGeom>
        </p:spPr>
        <p:txBody>
          <a:bodyPr/>
          <a:lstStyle>
            <a:lvl1pPr>
              <a:defRPr sz="1800" b="1">
                <a:latin typeface="Helvetica"/>
                <a:ea typeface="Helvetica"/>
                <a:cs typeface="Helvetica"/>
                <a:sym typeface="Helvetica"/>
              </a:defRPr>
            </a:lvl1pPr>
          </a:lstStyle>
          <a:p>
            <a:fld id="{86CB4B4D-7CA3-9044-876B-883B54F8677D}" type="slidenum">
              <a:t>‹#›</a:t>
            </a:fld>
            <a:endParaRPr/>
          </a:p>
        </p:txBody>
      </p:sp>
      <p:sp>
        <p:nvSpPr>
          <p:cNvPr id="2" name="TextBox 1">
            <a:extLst>
              <a:ext uri="{FF2B5EF4-FFF2-40B4-BE49-F238E27FC236}">
                <a16:creationId xmlns:a16="http://schemas.microsoft.com/office/drawing/2014/main" id="{55A224D0-A402-D74C-BB42-2E7D04C3F851}"/>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iafsm.in" TargetMode="Externa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2491528" y="9339111"/>
            <a:ext cx="340259" cy="324307"/>
          </a:xfrm>
          <a:prstGeom prst="rect">
            <a:avLst/>
          </a:prstGeom>
          <a:ln w="12700">
            <a:miter lim="400000"/>
          </a:ln>
        </p:spPr>
        <p:txBody>
          <a:bodyPr wrap="none" lIns="50800" tIns="50800" rIns="50800" bIns="50800">
            <a:spAutoFit/>
          </a:bodyPr>
          <a:lstStyle>
            <a:lvl1pPr algn="ctr">
              <a:defRPr sz="16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3"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5"/>
              </a:defRPr>
            </a:lvl1pPr>
          </a:lstStyle>
          <a:p>
            <a:pPr>
              <a:defRPr u="none"/>
            </a:pPr>
            <a:endParaRPr u="sng" dirty="0">
              <a:hlinkClick r:id="rId5"/>
            </a:endParaRPr>
          </a:p>
        </p:txBody>
      </p:sp>
      <p:pic>
        <p:nvPicPr>
          <p:cNvPr id="4" name="FSMlogo.png" descr="FSMlogo.png"/>
          <p:cNvPicPr>
            <a:picLocks noChangeAspect="1"/>
          </p:cNvPicPr>
          <p:nvPr/>
        </p:nvPicPr>
        <p:blipFill>
          <a:blip r:embed="rId6"/>
          <a:stretch>
            <a:fillRect/>
          </a:stretch>
        </p:blipFill>
        <p:spPr>
          <a:xfrm>
            <a:off x="11008771" y="13514"/>
            <a:ext cx="1971512" cy="734538"/>
          </a:xfrm>
          <a:prstGeom prst="rect">
            <a:avLst/>
          </a:prstGeom>
          <a:ln w="12700">
            <a:miter lim="400000"/>
          </a:ln>
        </p:spPr>
      </p:pic>
      <p:sp>
        <p:nvSpPr>
          <p:cNvPr id="5"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6"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TextBox 6">
            <a:extLst>
              <a:ext uri="{FF2B5EF4-FFF2-40B4-BE49-F238E27FC236}">
                <a16:creationId xmlns:a16="http://schemas.microsoft.com/office/drawing/2014/main" id="{91731855-1D7F-9D4B-86B9-7E542A9BAE52}"/>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pic>
        <p:nvPicPr>
          <p:cNvPr id="8" name="Image" descr="Image">
            <a:extLst>
              <a:ext uri="{FF2B5EF4-FFF2-40B4-BE49-F238E27FC236}">
                <a16:creationId xmlns:a16="http://schemas.microsoft.com/office/drawing/2014/main" id="{E0ED83BD-E00B-EE42-B225-460C133AF428}"/>
              </a:ext>
            </a:extLst>
          </p:cNvPr>
          <p:cNvPicPr>
            <a:picLocks noChangeAspect="1"/>
          </p:cNvPicPr>
          <p:nvPr userDrawn="1"/>
        </p:nvPicPr>
        <p:blipFill>
          <a:blip r:embed="rId7"/>
          <a:srcRect l="30627" r="36946"/>
          <a:stretch>
            <a:fillRect/>
          </a:stretch>
        </p:blipFill>
        <p:spPr>
          <a:xfrm>
            <a:off x="49162" y="25404"/>
            <a:ext cx="1253444" cy="149591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Lst>
  <p:transition spd="med"/>
  <p:txStyles>
    <p:titleStyle>
      <a:lvl1pPr marL="0" marR="0" indent="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xfrm>
            <a:off x="12549506" y="931076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3" name="Title 2">
            <a:extLst>
              <a:ext uri="{FF2B5EF4-FFF2-40B4-BE49-F238E27FC236}">
                <a16:creationId xmlns:a16="http://schemas.microsoft.com/office/drawing/2014/main" id="{ED4B8036-A051-2548-92D3-39822AD08A8A}"/>
              </a:ext>
            </a:extLst>
          </p:cNvPr>
          <p:cNvSpPr txBox="1">
            <a:spLocks/>
          </p:cNvSpPr>
          <p:nvPr/>
        </p:nvSpPr>
        <p:spPr>
          <a:xfrm>
            <a:off x="952500" y="2022288"/>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dirty="0"/>
              <a:t>Chat-Bot for FSM</a:t>
            </a:r>
          </a:p>
        </p:txBody>
      </p:sp>
      <p:sp>
        <p:nvSpPr>
          <p:cNvPr id="4" name="Title 2">
            <a:extLst>
              <a:ext uri="{FF2B5EF4-FFF2-40B4-BE49-F238E27FC236}">
                <a16:creationId xmlns:a16="http://schemas.microsoft.com/office/drawing/2014/main" id="{6C89F3A3-57C5-2A44-829E-AA4603287DAC}"/>
              </a:ext>
            </a:extLst>
          </p:cNvPr>
          <p:cNvSpPr txBox="1">
            <a:spLocks/>
          </p:cNvSpPr>
          <p:nvPr/>
        </p:nvSpPr>
        <p:spPr>
          <a:xfrm>
            <a:off x="952500" y="3931771"/>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4000" dirty="0"/>
              <a:t>Nikita Sharma</a:t>
            </a:r>
          </a:p>
          <a:p>
            <a:pPr hangingPunct="1"/>
            <a:r>
              <a:rPr lang="en-US" sz="3200" dirty="0"/>
              <a:t>Jaypee Institute of Information Technology, Noida</a:t>
            </a:r>
          </a:p>
        </p:txBody>
      </p:sp>
      <p:sp>
        <p:nvSpPr>
          <p:cNvPr id="5" name="Title 2">
            <a:extLst>
              <a:ext uri="{FF2B5EF4-FFF2-40B4-BE49-F238E27FC236}">
                <a16:creationId xmlns:a16="http://schemas.microsoft.com/office/drawing/2014/main" id="{24DCDE5C-8260-4647-A661-0EDFD97FEAF0}"/>
              </a:ext>
            </a:extLst>
          </p:cNvPr>
          <p:cNvSpPr txBox="1">
            <a:spLocks/>
          </p:cNvSpPr>
          <p:nvPr/>
        </p:nvSpPr>
        <p:spPr>
          <a:xfrm>
            <a:off x="952500" y="6002618"/>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3200" dirty="0"/>
              <a:t>Under Mentorship of</a:t>
            </a:r>
          </a:p>
          <a:p>
            <a:pPr hangingPunct="1"/>
            <a:r>
              <a:rPr lang="en-US" sz="4000" dirty="0" err="1"/>
              <a:t>Keivalya</a:t>
            </a:r>
            <a:r>
              <a:rPr lang="en-US" sz="4000" dirty="0"/>
              <a:t> Pandya</a:t>
            </a:r>
            <a:endParaRPr lang="en-US" sz="3200" dirty="0"/>
          </a:p>
        </p:txBody>
      </p:sp>
      <p:sp>
        <p:nvSpPr>
          <p:cNvPr id="2" name="Rectangle 1">
            <a:extLst>
              <a:ext uri="{FF2B5EF4-FFF2-40B4-BE49-F238E27FC236}">
                <a16:creationId xmlns:a16="http://schemas.microsoft.com/office/drawing/2014/main" id="{32AE9F2E-8877-3943-8FBD-6278691405B2}"/>
              </a:ext>
            </a:extLst>
          </p:cNvPr>
          <p:cNvSpPr/>
          <p:nvPr/>
        </p:nvSpPr>
        <p:spPr>
          <a:xfrm>
            <a:off x="776941" y="8279654"/>
            <a:ext cx="11772565" cy="646331"/>
          </a:xfrm>
          <a:prstGeom prst="rect">
            <a:avLst/>
          </a:prstGeom>
        </p:spPr>
        <p:txBody>
          <a:bodyPr wrap="square">
            <a:spAutoFit/>
          </a:bodyPr>
          <a:lstStyle/>
          <a:p>
            <a:r>
              <a:rPr lang="en-US" b="1" dirty="0"/>
              <a:t>IITD-AIA FOUNDATION FOR SMART MANUFACTURING</a:t>
            </a:r>
          </a:p>
        </p:txBody>
      </p:sp>
      <p:sp>
        <p:nvSpPr>
          <p:cNvPr id="8" name="Title 2">
            <a:extLst>
              <a:ext uri="{FF2B5EF4-FFF2-40B4-BE49-F238E27FC236}">
                <a16:creationId xmlns:a16="http://schemas.microsoft.com/office/drawing/2014/main" id="{BC32DBBA-1F49-DC45-AE9D-DAE611610300}"/>
              </a:ext>
            </a:extLst>
          </p:cNvPr>
          <p:cNvSpPr txBox="1">
            <a:spLocks/>
          </p:cNvSpPr>
          <p:nvPr/>
        </p:nvSpPr>
        <p:spPr>
          <a:xfrm>
            <a:off x="952500" y="157630"/>
            <a:ext cx="11099800" cy="1178111"/>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6000" dirty="0">
                <a:solidFill>
                  <a:schemeClr val="accent1">
                    <a:lumMod val="75000"/>
                  </a:schemeClr>
                </a:solidFill>
              </a:rPr>
              <a:t>FSM Online Internship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1498922" y="143436"/>
            <a:ext cx="9632950" cy="1093694"/>
          </a:xfrm>
        </p:spPr>
        <p:txBody>
          <a:bodyPr>
            <a:normAutofit fontScale="90000"/>
          </a:bodyPr>
          <a:lstStyle/>
          <a:p>
            <a:r>
              <a:rPr lang="en-US" sz="6000" dirty="0"/>
              <a:t>Innovation in 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90500" y="1546483"/>
            <a:ext cx="12795250"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US" sz="2800" b="1" dirty="0">
                <a:latin typeface="Times New Roman" panose="02020603050405020304" pitchFamily="18" charset="0"/>
                <a:ea typeface="Times New Roman" panose="02020603050405020304" pitchFamily="18" charset="0"/>
              </a:rPr>
              <a:t>1</a:t>
            </a:r>
            <a:r>
              <a:rPr lang="en-US" sz="2800" b="1" dirty="0">
                <a:effectLst/>
                <a:latin typeface="Times New Roman" panose="02020603050405020304" pitchFamily="18" charset="0"/>
                <a:ea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rPr>
              <a:t>I used fine-tuned </a:t>
            </a:r>
            <a:r>
              <a:rPr lang="en-US" sz="2800" dirty="0" err="1">
                <a:effectLst/>
                <a:latin typeface="Times New Roman" panose="02020603050405020304" pitchFamily="18" charset="0"/>
                <a:ea typeface="Times New Roman" panose="02020603050405020304" pitchFamily="18" charset="0"/>
              </a:rPr>
              <a:t>DistilBERT</a:t>
            </a:r>
            <a:r>
              <a:rPr lang="en-US" sz="2800" dirty="0">
                <a:effectLst/>
                <a:latin typeface="Times New Roman" panose="02020603050405020304" pitchFamily="18" charset="0"/>
                <a:ea typeface="Times New Roman" panose="02020603050405020304" pitchFamily="18" charset="0"/>
              </a:rPr>
              <a:t> model for predicting answers as fine-tuning was done </a:t>
            </a:r>
          </a:p>
          <a:p>
            <a:pPr algn="just"/>
            <a:r>
              <a:rPr lang="en-US" sz="2800" dirty="0">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using CPU, so it has less parameter and fast in implementation and BERT for  </a:t>
            </a:r>
          </a:p>
          <a:p>
            <a:pPr algn="just"/>
            <a:r>
              <a:rPr lang="en-US" sz="2800" dirty="0">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Confidence score for choosing the correct answers from all the predicted answers of </a:t>
            </a:r>
          </a:p>
          <a:p>
            <a:pPr algn="just"/>
            <a:r>
              <a:rPr lang="en-US" sz="2800" dirty="0">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DistilBERT</a:t>
            </a:r>
            <a:r>
              <a:rPr lang="en-US" sz="2800" dirty="0">
                <a:effectLst/>
                <a:latin typeface="Times New Roman" panose="02020603050405020304" pitchFamily="18" charset="0"/>
                <a:ea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51ABDA0-02AF-E970-6B69-0F80E5DE1CB1}"/>
              </a:ext>
            </a:extLst>
          </p:cNvPr>
          <p:cNvSpPr txBox="1"/>
          <p:nvPr/>
        </p:nvSpPr>
        <p:spPr>
          <a:xfrm>
            <a:off x="190500" y="4155559"/>
            <a:ext cx="12306300"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rtl="0" hangingPunct="0"/>
            <a:r>
              <a:rPr lang="en-US" sz="2800" b="1"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After fine-tuning and training the model, bot was giving answers but there were           </a:t>
            </a:r>
          </a:p>
          <a:p>
            <a:pPr algn="l" rtl="0" hangingPunct="0"/>
            <a:r>
              <a:rPr lang="en-US" sz="2800" dirty="0">
                <a:latin typeface="Times New Roman" panose="02020603050405020304" pitchFamily="18" charset="0"/>
                <a:cs typeface="Times New Roman" panose="02020603050405020304" pitchFamily="18" charset="0"/>
              </a:rPr>
              <a:t>    some extra stuff. So in order to solve this I used two things:  </a:t>
            </a:r>
          </a:p>
          <a:p>
            <a:pPr algn="l" rtl="0" hangingPunct="0"/>
            <a:r>
              <a:rPr lang="en-US" sz="2800" dirty="0">
                <a:latin typeface="Times New Roman" panose="02020603050405020304" pitchFamily="18" charset="0"/>
                <a:cs typeface="Times New Roman" panose="02020603050405020304" pitchFamily="18" charset="0"/>
              </a:rPr>
              <a:t>    1. Confidence score  2. String search</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 used a pipeline confidence score to search for answer that has  correct context         </a:t>
            </a:r>
          </a:p>
          <a:p>
            <a:r>
              <a:rPr lang="en-US" sz="2800" dirty="0">
                <a:latin typeface="Times New Roman" panose="02020603050405020304" pitchFamily="18" charset="0"/>
                <a:cs typeface="Times New Roman" panose="02020603050405020304" pitchFamily="18" charset="0"/>
              </a:rPr>
              <a:t>    with respect to question i.e. answer with high score.</a:t>
            </a:r>
          </a:p>
          <a:p>
            <a:pPr marL="457200" indent="-457200" algn="l" rtl="0" hangingPunct="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For, string search I extracted out </a:t>
            </a:r>
            <a:r>
              <a:rPr lang="en-US" sz="2800" dirty="0" err="1">
                <a:latin typeface="Times New Roman" panose="02020603050405020304" pitchFamily="18" charset="0"/>
                <a:cs typeface="Times New Roman" panose="02020603050405020304" pitchFamily="18" charset="0"/>
              </a:rPr>
              <a:t>target_word</a:t>
            </a:r>
            <a:r>
              <a:rPr lang="en-US" sz="2800" dirty="0">
                <a:latin typeface="Times New Roman" panose="02020603050405020304" pitchFamily="18" charset="0"/>
                <a:cs typeface="Times New Roman" panose="02020603050405020304" pitchFamily="18" charset="0"/>
              </a:rPr>
              <a:t> from question; line having these        </a:t>
            </a:r>
          </a:p>
          <a:p>
            <a:pPr algn="l" rtl="0" hangingPunct="0"/>
            <a:r>
              <a:rPr lang="en-US" sz="2800" dirty="0">
                <a:latin typeface="Times New Roman" panose="02020603050405020304" pitchFamily="18" charset="0"/>
                <a:cs typeface="Times New Roman" panose="02020603050405020304" pitchFamily="18" charset="0"/>
              </a:rPr>
              <a:t>    word are part of the exact final answer.</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8495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5400" dirty="0"/>
              <a:t>Outcome</a:t>
            </a:r>
            <a:endParaRPr lang="en-US" sz="6000" dirty="0"/>
          </a:p>
        </p:txBody>
      </p:sp>
      <p:sp>
        <p:nvSpPr>
          <p:cNvPr id="2" name="TextBox 1">
            <a:extLst>
              <a:ext uri="{FF2B5EF4-FFF2-40B4-BE49-F238E27FC236}">
                <a16:creationId xmlns:a16="http://schemas.microsoft.com/office/drawing/2014/main" id="{3529E394-EB2A-0F40-94BD-97C8B2FFCDB7}"/>
              </a:ext>
            </a:extLst>
          </p:cNvPr>
          <p:cNvSpPr txBox="1"/>
          <p:nvPr/>
        </p:nvSpPr>
        <p:spPr>
          <a:xfrm>
            <a:off x="1143000" y="967859"/>
            <a:ext cx="10858501"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After developing the graphic user interface of chat-bot system. Question is been typed in the prescribed area and answers related to that are generated. This, bot can answer questions related to site.</a:t>
            </a:r>
          </a:p>
          <a:p>
            <a:pPr marL="0" marR="0" indent="0" algn="l" defTabSz="5842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I tested my code against three different size of context </a:t>
            </a:r>
          </a:p>
          <a:p>
            <a:pPr marL="0" marR="0" indent="0" algn="l" defTabSz="584200" rtl="0" fontAlgn="auto" latinLnBrk="0" hangingPunct="0">
              <a:lnSpc>
                <a:spcPct val="100000"/>
              </a:lnSpc>
              <a:spcBef>
                <a:spcPts val="0"/>
              </a:spcBef>
              <a:spcAft>
                <a:spcPts val="0"/>
              </a:spcAft>
              <a:buClrTx/>
              <a:buSzTx/>
              <a:buFontTx/>
              <a:buNone/>
              <a:tabLst/>
            </a:pP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 1. 512 tokens</a:t>
            </a:r>
          </a:p>
          <a:p>
            <a:pPr marL="0" marR="0" indent="0" algn="l" defTabSz="5842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 2. 3 chunks each of 512 size</a:t>
            </a:r>
          </a:p>
          <a:p>
            <a:pPr marL="0" marR="0" indent="0" algn="l" defTabSz="5842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 3. 28 chunks each of 512 size (complete site data)</a:t>
            </a:r>
          </a:p>
          <a:p>
            <a:pPr marL="0" marR="0" indent="0" algn="l" defTabSz="584200" rtl="0" fontAlgn="auto" latinLnBrk="0" hangingPunct="0">
              <a:lnSpc>
                <a:spcPct val="100000"/>
              </a:lnSpc>
              <a:spcBef>
                <a:spcPts val="0"/>
              </a:spcBef>
              <a:spcAft>
                <a:spcPts val="0"/>
              </a:spcAft>
              <a:buClrTx/>
              <a:buSzTx/>
              <a:buFontTx/>
              <a:buNone/>
              <a:tabLst/>
            </a:pP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 Following </a:t>
            </a:r>
            <a:r>
              <a:rPr lang="en-US" sz="2400" dirty="0">
                <a:latin typeface="Times New Roman" panose="02020603050405020304" pitchFamily="18" charset="0"/>
                <a:cs typeface="Times New Roman" panose="02020603050405020304" pitchFamily="18" charset="0"/>
              </a:rPr>
              <a:t>is</a:t>
            </a: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 the </a:t>
            </a:r>
            <a:r>
              <a:rPr lang="en-US" sz="2400" dirty="0">
                <a:latin typeface="Times New Roman" panose="02020603050405020304" pitchFamily="18" charset="0"/>
                <a:cs typeface="Times New Roman" panose="02020603050405020304" pitchFamily="18" charset="0"/>
              </a:rPr>
              <a:t>output:</a:t>
            </a:r>
          </a:p>
          <a:p>
            <a:r>
              <a:rPr lang="en-US" sz="2400" dirty="0">
                <a:latin typeface="Times New Roman" panose="02020603050405020304" pitchFamily="18" charset="0"/>
                <a:cs typeface="Times New Roman" panose="02020603050405020304" pitchFamily="18" charset="0"/>
              </a:rPr>
              <a:t>     (output presented is using complete site data)</a:t>
            </a:r>
            <a:endPar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endParaRPr>
          </a:p>
        </p:txBody>
      </p:sp>
      <p:pic>
        <p:nvPicPr>
          <p:cNvPr id="6" name="Picture 5">
            <a:extLst>
              <a:ext uri="{FF2B5EF4-FFF2-40B4-BE49-F238E27FC236}">
                <a16:creationId xmlns:a16="http://schemas.microsoft.com/office/drawing/2014/main" id="{36168E26-F7C5-A121-AA85-D333E1ACD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94438"/>
            <a:ext cx="12992100" cy="4991100"/>
          </a:xfrm>
          <a:prstGeom prst="rect">
            <a:avLst/>
          </a:prstGeom>
        </p:spPr>
      </p:pic>
    </p:spTree>
    <p:extLst>
      <p:ext uri="{BB962C8B-B14F-4D97-AF65-F5344CB8AC3E}">
        <p14:creationId xmlns:p14="http://schemas.microsoft.com/office/powerpoint/2010/main" val="30531244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B1CF-4C79-CCD8-80EA-DC10ADC04936}"/>
              </a:ext>
            </a:extLst>
          </p:cNvPr>
          <p:cNvSpPr>
            <a:spLocks noGrp="1"/>
          </p:cNvSpPr>
          <p:nvPr>
            <p:ph type="title"/>
          </p:nvPr>
        </p:nvSpPr>
        <p:spPr/>
        <p:txBody>
          <a:bodyPr/>
          <a:lstStyle/>
          <a:p>
            <a:br>
              <a:rPr lang="en-US" dirty="0"/>
            </a:br>
            <a:endParaRPr lang="en-US" dirty="0"/>
          </a:p>
        </p:txBody>
      </p:sp>
      <p:pic>
        <p:nvPicPr>
          <p:cNvPr id="11" name="Picture 10">
            <a:extLst>
              <a:ext uri="{FF2B5EF4-FFF2-40B4-BE49-F238E27FC236}">
                <a16:creationId xmlns:a16="http://schemas.microsoft.com/office/drawing/2014/main" id="{05E4CABB-543F-387E-E97F-0AA4224D71C5}"/>
              </a:ext>
            </a:extLst>
          </p:cNvPr>
          <p:cNvPicPr>
            <a:picLocks noChangeAspect="1"/>
          </p:cNvPicPr>
          <p:nvPr/>
        </p:nvPicPr>
        <p:blipFill rotWithShape="1">
          <a:blip r:embed="rId2"/>
          <a:srcRect l="5907" t="33695" r="6517" b="27090"/>
          <a:stretch/>
        </p:blipFill>
        <p:spPr>
          <a:xfrm>
            <a:off x="650874" y="1485900"/>
            <a:ext cx="10464799" cy="5905500"/>
          </a:xfrm>
          <a:prstGeom prst="rect">
            <a:avLst/>
          </a:prstGeom>
          <a:ln w="57150">
            <a:solidFill>
              <a:schemeClr val="tx1"/>
            </a:solidFill>
          </a:ln>
        </p:spPr>
      </p:pic>
      <p:sp>
        <p:nvSpPr>
          <p:cNvPr id="4" name="TextBox 3">
            <a:extLst>
              <a:ext uri="{FF2B5EF4-FFF2-40B4-BE49-F238E27FC236}">
                <a16:creationId xmlns:a16="http://schemas.microsoft.com/office/drawing/2014/main" id="{EDA3F8B2-F721-B49F-A3B3-B730EC6E8D4C}"/>
              </a:ext>
            </a:extLst>
          </p:cNvPr>
          <p:cNvSpPr txBox="1"/>
          <p:nvPr/>
        </p:nvSpPr>
        <p:spPr>
          <a:xfrm>
            <a:off x="4278843" y="306189"/>
            <a:ext cx="3893607"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Light"/>
              </a:rPr>
              <a:t> </a:t>
            </a:r>
            <a:r>
              <a:rPr kumimoji="0" lang="en-US" sz="5400" b="1" i="0" u="none" strike="noStrike" cap="none" spc="0" normalizeH="0" baseline="0" dirty="0">
                <a:ln>
                  <a:noFill/>
                </a:ln>
                <a:solidFill>
                  <a:srgbClr val="000000"/>
                </a:solidFill>
                <a:effectLst/>
                <a:uFillTx/>
                <a:latin typeface="+mn-lt"/>
                <a:ea typeface="+mn-ea"/>
                <a:cs typeface="+mn-cs"/>
                <a:sym typeface="Helvetica Light"/>
              </a:rPr>
              <a:t>Results</a:t>
            </a:r>
            <a:endParaRPr kumimoji="0" lang="en-US" sz="3600" b="1"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0692298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B1CF-4C79-CCD8-80EA-DC10ADC04936}"/>
              </a:ext>
            </a:extLst>
          </p:cNvPr>
          <p:cNvSpPr>
            <a:spLocks noGrp="1"/>
          </p:cNvSpPr>
          <p:nvPr>
            <p:ph type="title"/>
          </p:nvPr>
        </p:nvSpPr>
        <p:spPr/>
        <p:txBody>
          <a:bodyPr/>
          <a:lstStyle/>
          <a:p>
            <a:br>
              <a:rPr lang="en-US" dirty="0"/>
            </a:br>
            <a:endParaRPr lang="en-US" dirty="0"/>
          </a:p>
        </p:txBody>
      </p:sp>
      <p:sp>
        <p:nvSpPr>
          <p:cNvPr id="4" name="TextBox 3">
            <a:extLst>
              <a:ext uri="{FF2B5EF4-FFF2-40B4-BE49-F238E27FC236}">
                <a16:creationId xmlns:a16="http://schemas.microsoft.com/office/drawing/2014/main" id="{EDA3F8B2-F721-B49F-A3B3-B730EC6E8D4C}"/>
              </a:ext>
            </a:extLst>
          </p:cNvPr>
          <p:cNvSpPr txBox="1"/>
          <p:nvPr/>
        </p:nvSpPr>
        <p:spPr>
          <a:xfrm>
            <a:off x="4278843" y="306189"/>
            <a:ext cx="3893607"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Light"/>
              </a:rPr>
              <a:t> </a:t>
            </a:r>
            <a:r>
              <a:rPr kumimoji="0" lang="en-US" sz="5400" b="1" i="0" u="none" strike="noStrike" cap="none" spc="0" normalizeH="0" baseline="0" dirty="0">
                <a:ln>
                  <a:noFill/>
                </a:ln>
                <a:solidFill>
                  <a:srgbClr val="000000"/>
                </a:solidFill>
                <a:effectLst/>
                <a:uFillTx/>
                <a:latin typeface="+mn-lt"/>
                <a:ea typeface="+mn-ea"/>
                <a:cs typeface="+mn-cs"/>
                <a:sym typeface="Helvetica Light"/>
              </a:rPr>
              <a:t>Results</a:t>
            </a:r>
            <a:endParaRPr kumimoji="0" lang="en-US" sz="3600" b="1" i="0" u="none" strike="noStrike" cap="none" spc="0" normalizeH="0" baseline="0" dirty="0">
              <a:ln>
                <a:noFill/>
              </a:ln>
              <a:solidFill>
                <a:srgbClr val="000000"/>
              </a:solidFill>
              <a:effectLst/>
              <a:uFillTx/>
              <a:latin typeface="+mn-lt"/>
              <a:ea typeface="+mn-ea"/>
              <a:cs typeface="+mn-cs"/>
              <a:sym typeface="Helvetica Light"/>
            </a:endParaRPr>
          </a:p>
        </p:txBody>
      </p:sp>
      <p:pic>
        <p:nvPicPr>
          <p:cNvPr id="5" name="Picture 4">
            <a:extLst>
              <a:ext uri="{FF2B5EF4-FFF2-40B4-BE49-F238E27FC236}">
                <a16:creationId xmlns:a16="http://schemas.microsoft.com/office/drawing/2014/main" id="{27B70601-48D4-A8B8-27FF-585F755400AB}"/>
              </a:ext>
            </a:extLst>
          </p:cNvPr>
          <p:cNvPicPr>
            <a:picLocks noChangeAspect="1"/>
          </p:cNvPicPr>
          <p:nvPr/>
        </p:nvPicPr>
        <p:blipFill rotWithShape="1">
          <a:blip r:embed="rId2">
            <a:extLst>
              <a:ext uri="{28A0092B-C50C-407E-A947-70E740481C1C}">
                <a14:useLocalDpi xmlns:a14="http://schemas.microsoft.com/office/drawing/2010/main" val="0"/>
              </a:ext>
            </a:extLst>
          </a:blip>
          <a:srcRect l="2572" t="16338" r="4438" b="16057"/>
          <a:stretch/>
        </p:blipFill>
        <p:spPr bwMode="auto">
          <a:xfrm>
            <a:off x="334909" y="1239778"/>
            <a:ext cx="11781473" cy="4343400"/>
          </a:xfrm>
          <a:prstGeom prst="rect">
            <a:avLst/>
          </a:prstGeom>
          <a:ln w="28575">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9F4A9EA-E07A-8745-07BB-75F7E3F85BFE}"/>
              </a:ext>
            </a:extLst>
          </p:cNvPr>
          <p:cNvPicPr>
            <a:picLocks noChangeAspect="1"/>
          </p:cNvPicPr>
          <p:nvPr/>
        </p:nvPicPr>
        <p:blipFill rotWithShape="1">
          <a:blip r:embed="rId3">
            <a:extLst>
              <a:ext uri="{28A0092B-C50C-407E-A947-70E740481C1C}">
                <a14:useLocalDpi xmlns:a14="http://schemas.microsoft.com/office/drawing/2010/main" val="0"/>
              </a:ext>
            </a:extLst>
          </a:blip>
          <a:srcRect l="6754" t="4209" r="5815" b="30590"/>
          <a:stretch/>
        </p:blipFill>
        <p:spPr bwMode="auto">
          <a:xfrm>
            <a:off x="334909" y="5791200"/>
            <a:ext cx="11781473" cy="3409950"/>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61902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43435"/>
            <a:ext cx="8424582" cy="1093694"/>
          </a:xfrm>
        </p:spPr>
        <p:txBody>
          <a:bodyPr>
            <a:normAutofit/>
          </a:bodyPr>
          <a:lstStyle/>
          <a:p>
            <a:r>
              <a:rPr lang="en-IN" sz="6000" dirty="0"/>
              <a:t>Scalability</a:t>
            </a:r>
            <a:endParaRPr lang="en-US" sz="6000" dirty="0"/>
          </a:p>
        </p:txBody>
      </p:sp>
      <p:sp>
        <p:nvSpPr>
          <p:cNvPr id="2" name="TextBox 1">
            <a:extLst>
              <a:ext uri="{FF2B5EF4-FFF2-40B4-BE49-F238E27FC236}">
                <a16:creationId xmlns:a16="http://schemas.microsoft.com/office/drawing/2014/main" id="{3529E394-EB2A-0F40-94BD-97C8B2FFCDB7}"/>
              </a:ext>
            </a:extLst>
          </p:cNvPr>
          <p:cNvSpPr txBox="1"/>
          <p:nvPr/>
        </p:nvSpPr>
        <p:spPr>
          <a:xfrm>
            <a:off x="1644799" y="1801873"/>
            <a:ext cx="9328001"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latin typeface="Times New Roman" panose="02020603050405020304" pitchFamily="18" charset="0"/>
                <a:cs typeface="Times New Roman" panose="02020603050405020304" pitchFamily="18" charset="0"/>
              </a:rPr>
              <a:t>I</a:t>
            </a: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n the </a:t>
            </a:r>
            <a:r>
              <a:rPr lang="en-US" sz="2400" dirty="0">
                <a:latin typeface="Times New Roman" panose="02020603050405020304" pitchFamily="18" charset="0"/>
                <a:cs typeface="Times New Roman" panose="02020603050405020304" pitchFamily="18" charset="0"/>
              </a:rPr>
              <a:t>fourth industrial revolution, Smart and Samarth technologies are evolving and NLP will provide a hand for development.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In transformer model one of the important step for behavior of model towards prediction is fine tuning, model can be fine-tuned with customized data to suit specific requirements of industry and it can be domain specific and more relevant to industry.</a:t>
            </a:r>
          </a:p>
          <a:p>
            <a:pPr marL="342900" indent="-342900">
              <a:buFont typeface="Arial" panose="020B0604020202020204" pitchFamily="34" charset="0"/>
              <a:buChar char="•"/>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Transformers model pre-trained in various international language are available in the industry. So, it can be deployed round the globe and international collaboration will be easy.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be relevant in assistance and support service, which the model is doing now i.e., aiding the user queries but it can provide assistance to developers in particular domain with respect t data provided.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rPr>
              <a:t>If </a:t>
            </a:r>
            <a:r>
              <a:rPr lang="en-US" sz="2400" dirty="0">
                <a:latin typeface="Times New Roman" panose="02020603050405020304" pitchFamily="18" charset="0"/>
                <a:cs typeface="Times New Roman" panose="02020603050405020304" pitchFamily="18" charset="0"/>
              </a:rPr>
              <a:t>provided with resources like cloud, better processing units it can handle and can be accessible to wider audience with less execution time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9386369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BBD4-C738-C043-94E9-4246D129009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A4E9A965-0CDB-FA4F-A84C-88E548208926}"/>
              </a:ext>
            </a:extLst>
          </p:cNvPr>
          <p:cNvSpPr>
            <a:spLocks noGrp="1"/>
          </p:cNvSpPr>
          <p:nvPr>
            <p:ph type="body" sz="quarter" idx="1"/>
          </p:nvPr>
        </p:nvSpPr>
        <p:spPr/>
        <p:txBody>
          <a:bodyPr/>
          <a:lstStyle/>
          <a:p>
            <a:r>
              <a:rPr lang="en-US" dirty="0"/>
              <a:t>sharmanikitaa10@gmail.com</a:t>
            </a:r>
          </a:p>
        </p:txBody>
      </p:sp>
    </p:spTree>
    <p:extLst>
      <p:ext uri="{BB962C8B-B14F-4D97-AF65-F5344CB8AC3E}">
        <p14:creationId xmlns:p14="http://schemas.microsoft.com/office/powerpoint/2010/main" val="13968242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Project Background</a:t>
            </a:r>
          </a:p>
        </p:txBody>
      </p:sp>
      <p:sp>
        <p:nvSpPr>
          <p:cNvPr id="2" name="TextBox 1">
            <a:extLst>
              <a:ext uri="{FF2B5EF4-FFF2-40B4-BE49-F238E27FC236}">
                <a16:creationId xmlns:a16="http://schemas.microsoft.com/office/drawing/2014/main" id="{3529E394-EB2A-0F40-94BD-97C8B2FFCDB7}"/>
              </a:ext>
            </a:extLst>
          </p:cNvPr>
          <p:cNvSpPr txBox="1"/>
          <p:nvPr/>
        </p:nvSpPr>
        <p:spPr>
          <a:xfrm>
            <a:off x="1039905" y="1423814"/>
            <a:ext cx="11418795" cy="6135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endParaRPr lang="en-US" sz="3200" dirty="0">
              <a:latin typeface="Times New Roman" panose="02020603050405020304" pitchFamily="18" charset="0"/>
              <a:cs typeface="Times New Roman" panose="02020603050405020304" pitchFamily="18" charset="0"/>
            </a:endParaRPr>
          </a:p>
          <a:p>
            <a:pPr marR="0" defTabSz="584200" rtl="0" fontAlgn="auto" latinLnBrk="0" hangingPunct="0">
              <a:lnSpc>
                <a:spcPct val="100000"/>
              </a:lnSpc>
              <a:spcBef>
                <a:spcPts val="0"/>
              </a:spcBef>
              <a:spcAft>
                <a:spcPts val="0"/>
              </a:spcAft>
              <a:buClrTx/>
              <a:buSzTx/>
              <a:tabLst/>
            </a:pPr>
            <a:r>
              <a:rPr lang="en-US" sz="2800" dirty="0">
                <a:latin typeface="Times New Roman" panose="02020603050405020304" pitchFamily="18" charset="0"/>
                <a:cs typeface="Times New Roman" panose="02020603050405020304" pitchFamily="18" charset="0"/>
              </a:rPr>
              <a:t>In the support service, one of the most important aspect is quality and precise supports. Customers go through a lot of questions and problems from technological to data safety, and lack of support at any stage may prevent user/customer from using that particular technology making it a failure. Due to higher number of issues, large number of queries remain unanswered; sent through emails and call centers. This is where Machine Learning and  Natural Language Processing can provide an alternative for Chat-support and user experience to support other service channels. </a:t>
            </a:r>
          </a:p>
          <a:p>
            <a:pPr marR="0" defTabSz="584200" rtl="0" fontAlgn="auto" latinLnBrk="0" hangingPunct="0">
              <a:lnSpc>
                <a:spcPct val="100000"/>
              </a:lnSpc>
              <a:spcBef>
                <a:spcPts val="0"/>
              </a:spcBef>
              <a:spcAft>
                <a:spcPts val="0"/>
              </a:spcAft>
              <a:buClrTx/>
              <a:buSzTx/>
              <a:tabLst/>
            </a:pPr>
            <a:r>
              <a:rPr lang="en-US" sz="2800" b="1" dirty="0">
                <a:latin typeface="Times New Roman" panose="02020603050405020304" pitchFamily="18" charset="0"/>
                <a:cs typeface="Times New Roman" panose="02020603050405020304" pitchFamily="18" charset="0"/>
              </a:rPr>
              <a:t>Challenges:</a:t>
            </a:r>
          </a:p>
          <a:p>
            <a:r>
              <a:rPr lang="en-US" sz="2800" dirty="0">
                <a:latin typeface="Times New Roman" panose="02020603050405020304" pitchFamily="18" charset="0"/>
                <a:cs typeface="Times New Roman" panose="02020603050405020304" pitchFamily="18" charset="0"/>
              </a:rPr>
              <a:t>In order to achieve this we had various obstacles namely, data extraction and arranging it into squad dataset, lack of hardware resources like RAM,CUDA for processing large data, large training time.</a:t>
            </a:r>
          </a:p>
          <a:p>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Objective</a:t>
            </a:r>
          </a:p>
        </p:txBody>
      </p:sp>
      <p:sp>
        <p:nvSpPr>
          <p:cNvPr id="2" name="TextBox 1">
            <a:extLst>
              <a:ext uri="{FF2B5EF4-FFF2-40B4-BE49-F238E27FC236}">
                <a16:creationId xmlns:a16="http://schemas.microsoft.com/office/drawing/2014/main" id="{3529E394-EB2A-0F40-94BD-97C8B2FFCDB7}"/>
              </a:ext>
            </a:extLst>
          </p:cNvPr>
          <p:cNvSpPr txBox="1"/>
          <p:nvPr/>
        </p:nvSpPr>
        <p:spPr>
          <a:xfrm>
            <a:off x="800101" y="2349829"/>
            <a:ext cx="11715750" cy="41036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Main Objective is to develop a Chatbot from scratch for a FSM website.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Chatbot should be able to understand user queries or interactions within the context of the website.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Not only understanding queries but also generate relevant and accurate responses in real-time.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To provide an user interface to obtain information, support, or assistance related to the website’s content and services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Deploy the model for better reach</a:t>
            </a:r>
          </a:p>
          <a:p>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8135377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Methodology</a:t>
            </a:r>
          </a:p>
        </p:txBody>
      </p:sp>
      <p:sp>
        <p:nvSpPr>
          <p:cNvPr id="2" name="TextBox 1">
            <a:extLst>
              <a:ext uri="{FF2B5EF4-FFF2-40B4-BE49-F238E27FC236}">
                <a16:creationId xmlns:a16="http://schemas.microsoft.com/office/drawing/2014/main" id="{3529E394-EB2A-0F40-94BD-97C8B2FFCDB7}"/>
              </a:ext>
            </a:extLst>
          </p:cNvPr>
          <p:cNvSpPr txBox="1"/>
          <p:nvPr/>
        </p:nvSpPr>
        <p:spPr>
          <a:xfrm>
            <a:off x="304775" y="492442"/>
            <a:ext cx="12382525" cy="20723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tabLst/>
            </a:pPr>
            <a:endParaRPr lang="en-US" sz="3200" dirty="0"/>
          </a:p>
          <a:p>
            <a:pPr marL="0" marR="0" indent="0" algn="l" defTabSz="584200" rtl="0" fontAlgn="auto" latinLnBrk="0" hangingPunct="0">
              <a:lnSpc>
                <a:spcPct val="100000"/>
              </a:lnSpc>
              <a:spcBef>
                <a:spcPts val="0"/>
              </a:spcBef>
              <a:spcAft>
                <a:spcPts val="0"/>
              </a:spcAft>
              <a:buClrTx/>
              <a:buSzTx/>
              <a:buFontTx/>
              <a:buNone/>
              <a:tabLst/>
            </a:pPr>
            <a:endParaRPr lang="en-US" sz="3200" dirty="0"/>
          </a:p>
          <a:p>
            <a:pPr marR="0" defTabSz="584200" rtl="0" fontAlgn="auto" latinLnBrk="0" hangingPunct="0">
              <a:lnSpc>
                <a:spcPct val="100000"/>
              </a:lnSpc>
              <a:spcBef>
                <a:spcPts val="0"/>
              </a:spcBef>
              <a:spcAft>
                <a:spcPts val="0"/>
              </a:spcAft>
              <a:buClrTx/>
              <a:buSzTx/>
              <a:tabLst/>
            </a:pPr>
            <a:r>
              <a:rPr lang="en-US" sz="3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6DDFAF50-C7E8-145F-D5E4-BFD7FC1F1249}"/>
              </a:ext>
            </a:extLst>
          </p:cNvPr>
          <p:cNvPicPr>
            <a:picLocks noChangeAspect="1"/>
          </p:cNvPicPr>
          <p:nvPr/>
        </p:nvPicPr>
        <p:blipFill rotWithShape="1">
          <a:blip r:embed="rId2"/>
          <a:srcRect l="29151" t="26831" r="25292" b="16129"/>
          <a:stretch/>
        </p:blipFill>
        <p:spPr>
          <a:xfrm>
            <a:off x="0" y="1219200"/>
            <a:ext cx="13004800" cy="8041958"/>
          </a:xfrm>
          <a:prstGeom prst="rect">
            <a:avLst/>
          </a:prstGeom>
        </p:spPr>
      </p:pic>
    </p:spTree>
    <p:extLst>
      <p:ext uri="{BB962C8B-B14F-4D97-AF65-F5344CB8AC3E}">
        <p14:creationId xmlns:p14="http://schemas.microsoft.com/office/powerpoint/2010/main" val="25142391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9E394-EB2A-0F40-94BD-97C8B2FFCDB7}"/>
              </a:ext>
            </a:extLst>
          </p:cNvPr>
          <p:cNvSpPr txBox="1"/>
          <p:nvPr/>
        </p:nvSpPr>
        <p:spPr>
          <a:xfrm>
            <a:off x="241300" y="1257300"/>
            <a:ext cx="13004800" cy="30861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spAutoFit/>
          </a:bodyPr>
          <a:lstStyle/>
          <a:p>
            <a:r>
              <a:rPr lang="en-US" sz="3200" b="1" dirty="0">
                <a:latin typeface="Times New Roman" panose="02020603050405020304" pitchFamily="18" charset="0"/>
                <a:cs typeface="Times New Roman" panose="02020603050405020304" pitchFamily="18" charset="0"/>
              </a:rPr>
              <a:t>Collect and prepare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scrapping was done using beautiful soup, and heading, paragraphs were extracted.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divisions As given in the fig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are extracted through searching div “</a:t>
            </a:r>
            <a:r>
              <a:rPr lang="en-US" sz="2400" dirty="0" err="1">
                <a:latin typeface="Times New Roman" panose="02020603050405020304" pitchFamily="18" charset="0"/>
                <a:cs typeface="Times New Roman" panose="02020603050405020304" pitchFamily="18" charset="0"/>
              </a:rPr>
              <a:t>sppb</a:t>
            </a:r>
            <a:r>
              <a:rPr lang="en-US" sz="2400" dirty="0">
                <a:latin typeface="Times New Roman" panose="02020603050405020304" pitchFamily="18" charset="0"/>
                <a:cs typeface="Times New Roman" panose="02020603050405020304" pitchFamily="18" charset="0"/>
              </a:rPr>
              <a:t>-addon-content” </a:t>
            </a:r>
          </a:p>
          <a:p>
            <a:pPr marL="342900" marR="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Explained how scrapping of links was done for example button named “Learn more” . </a:t>
            </a:r>
          </a:p>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|_Dashboard (1</a:t>
            </a:r>
            <a:r>
              <a:rPr lang="en-US" sz="2000" b="1" i="1"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link)</a:t>
            </a:r>
          </a:p>
          <a:p>
            <a:pPr marL="0" marR="0">
              <a:lnSpc>
                <a:spcPct val="107000"/>
              </a:lnSpc>
              <a:spcBef>
                <a:spcPts val="0"/>
              </a:spcBef>
              <a:spcAft>
                <a:spcPts val="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                               |_ all links on dashboard (</a:t>
            </a:r>
            <a:r>
              <a:rPr lang="en-US" sz="2000" b="1" i="1"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Links of Technologies, services, facilities)</a:t>
            </a:r>
          </a:p>
          <a:p>
            <a:pPr marL="0" marR="0">
              <a:lnSpc>
                <a:spcPct val="107000"/>
              </a:lnSpc>
              <a:spcBef>
                <a:spcPts val="0"/>
              </a:spcBef>
              <a:spcAft>
                <a:spcPts val="0"/>
              </a:spcAft>
            </a:pPr>
            <a:r>
              <a:rPr lang="en-US" sz="2000" b="1" i="1" dirty="0">
                <a:effectLst/>
                <a:latin typeface="Calibri" panose="020F0502020204030204" pitchFamily="34" charset="0"/>
                <a:ea typeface="Calibri" panose="020F0502020204030204" pitchFamily="34" charset="0"/>
                <a:cs typeface="Times New Roman" panose="02020603050405020304" pitchFamily="18" charset="0"/>
              </a:rPr>
              <a:t>                                          |_ all links on redirected Page (</a:t>
            </a:r>
            <a:r>
              <a:rPr lang="en-US" sz="2000" b="1" i="1"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b="1" i="1" dirty="0">
                <a:effectLst/>
                <a:latin typeface="Calibri" panose="020F0502020204030204" pitchFamily="34" charset="0"/>
                <a:ea typeface="Calibri" panose="020F0502020204030204" pitchFamily="34" charset="0"/>
                <a:cs typeface="Times New Roman" panose="02020603050405020304" pitchFamily="18" charset="0"/>
              </a:rPr>
              <a:t> All the links on Technologies, Services page)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Scrapped data is in json format. </a:t>
            </a:r>
            <a:endParaRPr lang="en-US" sz="24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530F1A4-AA66-E64C-B019-EAA9CE51EC51}"/>
              </a:ext>
            </a:extLst>
          </p:cNvPr>
          <p:cNvSpPr>
            <a:spLocks noGrp="1"/>
          </p:cNvSpPr>
          <p:nvPr>
            <p:ph type="title" idx="4294967295"/>
          </p:nvPr>
        </p:nvSpPr>
        <p:spPr>
          <a:xfrm>
            <a:off x="0" y="-400050"/>
            <a:ext cx="12725400" cy="1657350"/>
          </a:xfrm>
        </p:spPr>
        <p:txBody>
          <a:bodyPr/>
          <a:lstStyle/>
          <a:p>
            <a:r>
              <a:rPr lang="en-US" sz="6000" dirty="0"/>
              <a:t>Implementation</a:t>
            </a:r>
          </a:p>
        </p:txBody>
      </p:sp>
      <p:pic>
        <p:nvPicPr>
          <p:cNvPr id="4" name="Picture 3">
            <a:extLst>
              <a:ext uri="{FF2B5EF4-FFF2-40B4-BE49-F238E27FC236}">
                <a16:creationId xmlns:a16="http://schemas.microsoft.com/office/drawing/2014/main" id="{F2D4A925-4077-783E-A070-51A0F0BDBD59}"/>
              </a:ext>
            </a:extLst>
          </p:cNvPr>
          <p:cNvPicPr/>
          <p:nvPr/>
        </p:nvPicPr>
        <p:blipFill rotWithShape="1">
          <a:blip r:embed="rId2"/>
          <a:srcRect l="59370" t="13522" b="40117"/>
          <a:stretch/>
        </p:blipFill>
        <p:spPr bwMode="auto">
          <a:xfrm>
            <a:off x="1504950" y="4635736"/>
            <a:ext cx="9715500" cy="415903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7957883-C2D3-2A8F-D19F-21FD739FF820}"/>
              </a:ext>
            </a:extLst>
          </p:cNvPr>
          <p:cNvPicPr/>
          <p:nvPr/>
        </p:nvPicPr>
        <p:blipFill rotWithShape="1">
          <a:blip r:embed="rId2">
            <a:extLst>
              <a:ext uri="{28A0092B-C50C-407E-A947-70E740481C1C}">
                <a14:useLocalDpi xmlns:a14="http://schemas.microsoft.com/office/drawing/2010/main" val="0"/>
              </a:ext>
            </a:extLst>
          </a:blip>
          <a:srcRect l="1849" t="19651" r="45954" b="39916"/>
          <a:stretch/>
        </p:blipFill>
        <p:spPr bwMode="auto">
          <a:xfrm>
            <a:off x="1123950" y="4635736"/>
            <a:ext cx="4781550" cy="415903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BDB366D-3E75-6924-4608-0AD1383CA8AB}"/>
              </a:ext>
            </a:extLst>
          </p:cNvPr>
          <p:cNvSpPr txBox="1"/>
          <p:nvPr/>
        </p:nvSpPr>
        <p:spPr>
          <a:xfrm>
            <a:off x="2390775" y="8717768"/>
            <a:ext cx="10115550" cy="460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Fig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b="1" dirty="0">
                <a:latin typeface="Times New Roman" panose="02020603050405020304" pitchFamily="18" charset="0"/>
                <a:ea typeface="Calibri" panose="020F0502020204030204" pitchFamily="34" charset="0"/>
                <a:cs typeface="Times New Roman" panose="02020603050405020304" pitchFamily="18" charset="0"/>
              </a:rPr>
              <a:t>)     “About” Section of Dashboard Page (highlighted)</a:t>
            </a:r>
          </a:p>
        </p:txBody>
      </p:sp>
    </p:spTree>
    <p:extLst>
      <p:ext uri="{BB962C8B-B14F-4D97-AF65-F5344CB8AC3E}">
        <p14:creationId xmlns:p14="http://schemas.microsoft.com/office/powerpoint/2010/main" val="452971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
            <a:ext cx="8424582" cy="1123950"/>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0" y="867428"/>
            <a:ext cx="13004800" cy="318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Overview of Transformer :</a:t>
            </a:r>
          </a:p>
          <a:p>
            <a:r>
              <a:rPr lang="en-US" sz="2400" dirty="0">
                <a:latin typeface="Times New Roman" panose="02020603050405020304" pitchFamily="18" charset="0"/>
                <a:cs typeface="Times New Roman" panose="02020603050405020304" pitchFamily="18" charset="0"/>
              </a:rPr>
              <a:t>Transformer is used when there is large context to understand. It consist of three things namely, encoder, decoder, Neural network. In this; question, context are provided to encoder. And there is neural network in between encoder and decoder. The weights of neural network provides the information which word in context need to be addressed and, has some importance, </a:t>
            </a:r>
            <a:r>
              <a:rPr lang="en-US" sz="2400" dirty="0" err="1">
                <a:latin typeface="Times New Roman" panose="02020603050405020304" pitchFamily="18" charset="0"/>
                <a:cs typeface="Times New Roman" panose="02020603050405020304" pitchFamily="18" charset="0"/>
              </a:rPr>
              <a:t>wrt</a:t>
            </a:r>
            <a:r>
              <a:rPr lang="en-US" sz="2400" dirty="0">
                <a:latin typeface="Times New Roman" panose="02020603050405020304" pitchFamily="18" charset="0"/>
                <a:cs typeface="Times New Roman" panose="02020603050405020304" pitchFamily="18" charset="0"/>
              </a:rPr>
              <a:t> context relation. These words (vector) are then passed to decoder which convert tokenized value to actual word and previous word is used to predict current word.</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2" descr="BERT Explained: State of the art language model for NLP | by Rani Horev |  Towards Data Science">
            <a:extLst>
              <a:ext uri="{FF2B5EF4-FFF2-40B4-BE49-F238E27FC236}">
                <a16:creationId xmlns:a16="http://schemas.microsoft.com/office/drawing/2014/main" id="{190AA059-5F7A-1A68-F913-2740CFBC3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3295650"/>
            <a:ext cx="9190690" cy="583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411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
            <a:ext cx="8424582" cy="1123950"/>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704850" y="1466850"/>
            <a:ext cx="12020550" cy="3611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Testing and improving overall project:</a:t>
            </a:r>
          </a:p>
          <a:p>
            <a:pPr marL="457200" indent="-457200">
              <a:buAutoNum type="arabicPeriod"/>
            </a:pPr>
            <a:r>
              <a:rPr lang="en-US" sz="2400" dirty="0">
                <a:latin typeface="Times New Roman" panose="02020603050405020304" pitchFamily="18" charset="0"/>
                <a:cs typeface="Times New Roman" panose="02020603050405020304" pitchFamily="18" charset="0"/>
              </a:rPr>
              <a:t>BERT model pre-trained on SQuAD is used. </a:t>
            </a:r>
          </a:p>
          <a:p>
            <a:pPr marL="457200" indent="-457200">
              <a:buAutoNum type="arabicPeriod"/>
            </a:pPr>
            <a:r>
              <a:rPr lang="en-US" sz="2400" dirty="0">
                <a:latin typeface="Times New Roman" panose="02020603050405020304" pitchFamily="18" charset="0"/>
                <a:cs typeface="Times New Roman" panose="02020603050405020304" pitchFamily="18" charset="0"/>
              </a:rPr>
              <a:t>To increase accuracy, the model is fine-tuned on website data.</a:t>
            </a:r>
          </a:p>
          <a:p>
            <a:pPr marL="457200" indent="-457200">
              <a:buFontTx/>
              <a:buAutoNum type="arabicPeriod"/>
            </a:pPr>
            <a:r>
              <a:rPr lang="en-US" sz="2400" dirty="0">
                <a:latin typeface="Times New Roman" panose="02020603050405020304" pitchFamily="18" charset="0"/>
                <a:cs typeface="Times New Roman" panose="02020603050405020304" pitchFamily="18" charset="0"/>
              </a:rPr>
              <a:t>Scrapped data was in json format Fig(iv), now processed the data to make it a context (removing symbols, spaces , lines). </a:t>
            </a:r>
          </a:p>
          <a:p>
            <a:pPr marL="457200" indent="-457200">
              <a:buAutoNum type="arabicPeriod"/>
            </a:pPr>
            <a:r>
              <a:rPr lang="en-US" sz="2400" dirty="0">
                <a:latin typeface="Times New Roman" panose="02020603050405020304" pitchFamily="18" charset="0"/>
                <a:cs typeface="Times New Roman" panose="02020603050405020304" pitchFamily="18" charset="0"/>
              </a:rPr>
              <a:t>Used the above context to generate question-answer in SQuAD format using Haystack Annotation Tool for fine-tuning. Fig (v),fig(vi)</a:t>
            </a:r>
          </a:p>
          <a:p>
            <a:r>
              <a:rPr lang="en-US" sz="2400"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Used </a:t>
            </a:r>
            <a:r>
              <a:rPr lang="en-US" sz="2400" b="1" dirty="0">
                <a:latin typeface="Times New Roman" panose="02020603050405020304" pitchFamily="18" charset="0"/>
                <a:cs typeface="Times New Roman" panose="02020603050405020304" pitchFamily="18" charset="0"/>
              </a:rPr>
              <a:t>1.pipeline confidence score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2.string search</a:t>
            </a:r>
            <a:r>
              <a:rPr lang="en-US" sz="2400" dirty="0">
                <a:latin typeface="Times New Roman" panose="02020603050405020304" pitchFamily="18" charset="0"/>
                <a:cs typeface="Times New Roman" panose="02020603050405020304" pitchFamily="18" charset="0"/>
              </a:rPr>
              <a:t> (target_word, topic on which question is                </a:t>
            </a:r>
          </a:p>
          <a:p>
            <a:r>
              <a:rPr lang="en-US" sz="2400" dirty="0">
                <a:latin typeface="Times New Roman" panose="02020603050405020304" pitchFamily="18" charset="0"/>
                <a:cs typeface="Times New Roman" panose="02020603050405020304" pitchFamily="18" charset="0"/>
              </a:rPr>
              <a:t>     asked) to get exact answer.</a:t>
            </a:r>
          </a:p>
        </p:txBody>
      </p:sp>
      <p:pic>
        <p:nvPicPr>
          <p:cNvPr id="9" name="Picture 8">
            <a:extLst>
              <a:ext uri="{FF2B5EF4-FFF2-40B4-BE49-F238E27FC236}">
                <a16:creationId xmlns:a16="http://schemas.microsoft.com/office/drawing/2014/main" id="{289811AE-310F-56B4-FAF3-392CC528357A}"/>
              </a:ext>
            </a:extLst>
          </p:cNvPr>
          <p:cNvPicPr>
            <a:picLocks noChangeAspect="1"/>
          </p:cNvPicPr>
          <p:nvPr/>
        </p:nvPicPr>
        <p:blipFill rotWithShape="1">
          <a:blip r:embed="rId2"/>
          <a:srcRect l="21094" t="9355" r="9326" b="31501"/>
          <a:stretch/>
        </p:blipFill>
        <p:spPr>
          <a:xfrm>
            <a:off x="1600200" y="5078095"/>
            <a:ext cx="8782050" cy="4123055"/>
          </a:xfrm>
          <a:prstGeom prst="rect">
            <a:avLst/>
          </a:prstGeom>
        </p:spPr>
      </p:pic>
      <p:sp>
        <p:nvSpPr>
          <p:cNvPr id="12" name="TextBox 11">
            <a:extLst>
              <a:ext uri="{FF2B5EF4-FFF2-40B4-BE49-F238E27FC236}">
                <a16:creationId xmlns:a16="http://schemas.microsoft.com/office/drawing/2014/main" id="{E8306FEF-46F7-7784-DFD2-9CFA6BE59CCB}"/>
              </a:ext>
            </a:extLst>
          </p:cNvPr>
          <p:cNvSpPr txBox="1"/>
          <p:nvPr/>
        </p:nvSpPr>
        <p:spPr>
          <a:xfrm>
            <a:off x="7581900" y="6452212"/>
            <a:ext cx="6877050" cy="658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07000"/>
              </a:lnSpc>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Fig (iv)</a:t>
            </a:r>
          </a:p>
        </p:txBody>
      </p:sp>
    </p:spTree>
    <p:extLst>
      <p:ext uri="{BB962C8B-B14F-4D97-AF65-F5344CB8AC3E}">
        <p14:creationId xmlns:p14="http://schemas.microsoft.com/office/powerpoint/2010/main" val="7303866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B372D0-873D-4CFC-94C4-906E02BFF710}"/>
              </a:ext>
            </a:extLst>
          </p:cNvPr>
          <p:cNvSpPr/>
          <p:nvPr/>
        </p:nvSpPr>
        <p:spPr>
          <a:xfrm>
            <a:off x="5638800" y="4217964"/>
            <a:ext cx="1143000" cy="595932"/>
          </a:xfrm>
          <a:prstGeom prst="rect">
            <a:avLst/>
          </a:prstGeom>
        </p:spPr>
        <p:txBody>
          <a:bodyPr wrap="square">
            <a:spAutoFit/>
          </a:bodyPr>
          <a:lstStyle/>
          <a:p>
            <a:pPr algn="ct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Fig</a:t>
            </a:r>
            <a:r>
              <a:rPr lang="en-US" sz="2400" b="1" dirty="0">
                <a:latin typeface="Calibri" panose="020F0502020204030204" pitchFamily="34" charset="0"/>
                <a:ea typeface="Calibri" panose="020F0502020204030204" pitchFamily="34" charset="0"/>
                <a:cs typeface="Times New Roman" panose="02020603050405020304" pitchFamily="18" charset="0"/>
              </a:rPr>
              <a:t> (v)</a:t>
            </a:r>
          </a:p>
        </p:txBody>
      </p:sp>
      <p:pic>
        <p:nvPicPr>
          <p:cNvPr id="5" name="Picture 4">
            <a:extLst>
              <a:ext uri="{FF2B5EF4-FFF2-40B4-BE49-F238E27FC236}">
                <a16:creationId xmlns:a16="http://schemas.microsoft.com/office/drawing/2014/main" id="{ADBEC156-F7F6-8786-A8EE-46F755B87629}"/>
              </a:ext>
            </a:extLst>
          </p:cNvPr>
          <p:cNvPicPr>
            <a:picLocks noChangeAspect="1"/>
          </p:cNvPicPr>
          <p:nvPr/>
        </p:nvPicPr>
        <p:blipFill rotWithShape="1">
          <a:blip r:embed="rId2"/>
          <a:srcRect l="21094" t="12221" r="32617" b="29678"/>
          <a:stretch/>
        </p:blipFill>
        <p:spPr>
          <a:xfrm>
            <a:off x="2936875" y="4876800"/>
            <a:ext cx="6019800" cy="4248151"/>
          </a:xfrm>
          <a:prstGeom prst="rect">
            <a:avLst/>
          </a:prstGeom>
        </p:spPr>
      </p:pic>
      <p:sp>
        <p:nvSpPr>
          <p:cNvPr id="9" name="TextBox 8">
            <a:extLst>
              <a:ext uri="{FF2B5EF4-FFF2-40B4-BE49-F238E27FC236}">
                <a16:creationId xmlns:a16="http://schemas.microsoft.com/office/drawing/2014/main" id="{514D8EA2-5F87-3132-5C2C-DF237BC2C726}"/>
              </a:ext>
            </a:extLst>
          </p:cNvPr>
          <p:cNvSpPr txBox="1"/>
          <p:nvPr/>
        </p:nvSpPr>
        <p:spPr>
          <a:xfrm>
            <a:off x="6502400" y="6342040"/>
            <a:ext cx="6515100" cy="658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107000"/>
              </a:lnSpc>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Fig (vi)</a:t>
            </a:r>
          </a:p>
        </p:txBody>
      </p:sp>
      <p:pic>
        <p:nvPicPr>
          <p:cNvPr id="3" name="Picture 2">
            <a:extLst>
              <a:ext uri="{FF2B5EF4-FFF2-40B4-BE49-F238E27FC236}">
                <a16:creationId xmlns:a16="http://schemas.microsoft.com/office/drawing/2014/main" id="{64AF9424-031E-2709-4366-8837922EB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37" y="805"/>
            <a:ext cx="9896475" cy="4210050"/>
          </a:xfrm>
          <a:prstGeom prst="rect">
            <a:avLst/>
          </a:prstGeom>
        </p:spPr>
      </p:pic>
    </p:spTree>
    <p:extLst>
      <p:ext uri="{BB962C8B-B14F-4D97-AF65-F5344CB8AC3E}">
        <p14:creationId xmlns:p14="http://schemas.microsoft.com/office/powerpoint/2010/main" val="15893122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
            <a:ext cx="8424582" cy="1123950"/>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429824" y="1993960"/>
            <a:ext cx="12295576" cy="57656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Developing User Interface:</a:t>
            </a:r>
            <a:r>
              <a:rPr lang="en-US" sz="32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For user interface I used </a:t>
            </a:r>
            <a:r>
              <a:rPr lang="en-US" sz="2800" dirty="0" err="1">
                <a:latin typeface="Times New Roman" panose="02020603050405020304" pitchFamily="18" charset="0"/>
                <a:cs typeface="Times New Roman" panose="02020603050405020304" pitchFamily="18" charset="0"/>
              </a:rPr>
              <a:t>Gradio</a:t>
            </a:r>
            <a:r>
              <a:rPr lang="en-US" sz="2800" dirty="0">
                <a:latin typeface="Times New Roman" panose="02020603050405020304" pitchFamily="18" charset="0"/>
                <a:cs typeface="Times New Roman" panose="02020603050405020304" pitchFamily="18" charset="0"/>
              </a:rPr>
              <a:t> as time was less , and I found it easy to implement where first, question answering interface was used. Then I got introduced to State parameter which used to keep all the asked question on screen like chats on WhatsApp if not refreshed. While, I was trying with state parameter I got to know about Chat Interface of </a:t>
            </a:r>
            <a:r>
              <a:rPr lang="en-US" sz="2800" dirty="0" err="1">
                <a:latin typeface="Times New Roman" panose="02020603050405020304" pitchFamily="18" charset="0"/>
                <a:cs typeface="Times New Roman" panose="02020603050405020304" pitchFamily="18" charset="0"/>
              </a:rPr>
              <a:t>Gradio</a:t>
            </a:r>
            <a:r>
              <a:rPr lang="en-US" sz="2800" dirty="0">
                <a:latin typeface="Times New Roman" panose="02020603050405020304" pitchFamily="18" charset="0"/>
                <a:cs typeface="Times New Roman" panose="02020603050405020304" pitchFamily="18" charset="0"/>
              </a:rPr>
              <a:t>. Now, this Chat Interface was used where I was getting errors of list and string. However, resolved them using print and type function.</a:t>
            </a:r>
          </a:p>
          <a:p>
            <a:r>
              <a:rPr lang="en-US" sz="2800" b="1" dirty="0">
                <a:latin typeface="Times New Roman" panose="02020603050405020304" pitchFamily="18" charset="0"/>
                <a:cs typeface="Times New Roman" panose="02020603050405020304" pitchFamily="18" charset="0"/>
              </a:rPr>
              <a:t>Deployment of model (project):</a:t>
            </a:r>
          </a:p>
          <a:p>
            <a:r>
              <a:rPr lang="en-US" sz="2800" dirty="0">
                <a:latin typeface="Times New Roman" panose="02020603050405020304" pitchFamily="18" charset="0"/>
                <a:cs typeface="Times New Roman" panose="02020603050405020304" pitchFamily="18" charset="0"/>
              </a:rPr>
              <a:t>Finally, deploying the model for easy and remote access for the </a:t>
            </a:r>
            <a:r>
              <a:rPr lang="en-US" sz="2800" dirty="0" err="1">
                <a:latin typeface="Times New Roman" panose="02020603050405020304" pitchFamily="18" charset="0"/>
                <a:cs typeface="Times New Roman" panose="02020603050405020304" pitchFamily="18" charset="0"/>
              </a:rPr>
              <a:t>people.I</a:t>
            </a:r>
            <a:r>
              <a:rPr lang="en-US" sz="2800" dirty="0">
                <a:latin typeface="Times New Roman" panose="02020603050405020304" pitchFamily="18" charset="0"/>
                <a:cs typeface="Times New Roman" panose="02020603050405020304" pitchFamily="18" charset="0"/>
              </a:rPr>
              <a:t> used Hugging-face spaces .</a:t>
            </a:r>
          </a:p>
          <a:p>
            <a:r>
              <a:rPr lang="en-US" sz="2800" dirty="0">
                <a:latin typeface="Times New Roman" panose="02020603050405020304" pitchFamily="18" charset="0"/>
                <a:cs typeface="Times New Roman" panose="02020603050405020304" pitchFamily="18" charset="0"/>
              </a:rPr>
              <a:t>Here is the link for deployed model:</a:t>
            </a:r>
          </a:p>
          <a:p>
            <a:r>
              <a:rPr lang="en-US" sz="2800" dirty="0">
                <a:latin typeface="Times New Roman" panose="02020603050405020304" pitchFamily="18" charset="0"/>
                <a:cs typeface="Times New Roman" panose="02020603050405020304" pitchFamily="18" charset="0"/>
              </a:rPr>
              <a:t> </a:t>
            </a:r>
            <a:r>
              <a:rPr lang="en-US" sz="2800" u="sng" dirty="0">
                <a:solidFill>
                  <a:schemeClr val="accent1">
                    <a:lumMod val="75000"/>
                  </a:schemeClr>
                </a:solidFill>
                <a:latin typeface="Times New Roman" panose="02020603050405020304" pitchFamily="18" charset="0"/>
                <a:cs typeface="Times New Roman" panose="02020603050405020304" pitchFamily="18" charset="0"/>
              </a:rPr>
              <a:t>https://huggingface.co/spaces/Nickitaa/gradio-chatbot</a:t>
            </a:r>
          </a:p>
        </p:txBody>
      </p:sp>
    </p:spTree>
    <p:extLst>
      <p:ext uri="{BB962C8B-B14F-4D97-AF65-F5344CB8AC3E}">
        <p14:creationId xmlns:p14="http://schemas.microsoft.com/office/powerpoint/2010/main" val="93872929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SM_Internship_Presentation" id="{5B94B8DF-535D-4340-98EA-99E0BCE5F0D1}" vid="{96F311AA-212D-264C-B0B5-5530709661D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FSM_Internship_Presentation</Template>
  <TotalTime>3016</TotalTime>
  <Words>1145</Words>
  <Application>Microsoft Office PowerPoint</Application>
  <PresentationFormat>Custom</PresentationFormat>
  <Paragraphs>91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Helvetica</vt:lpstr>
      <vt:lpstr>Helvetica Light</vt:lpstr>
      <vt:lpstr>Helvetica Neue</vt:lpstr>
      <vt:lpstr>Helvetica Neue Light</vt:lpstr>
      <vt:lpstr>Helvetica Neue Medium</vt:lpstr>
      <vt:lpstr>Helvetica Neue Thin</vt:lpstr>
      <vt:lpstr>Times New Roman</vt:lpstr>
      <vt:lpstr>Wingdings</vt:lpstr>
      <vt:lpstr>White</vt:lpstr>
      <vt:lpstr>PowerPoint Presentation</vt:lpstr>
      <vt:lpstr>Project Background</vt:lpstr>
      <vt:lpstr>Objective</vt:lpstr>
      <vt:lpstr>Methodology</vt:lpstr>
      <vt:lpstr>Implementation</vt:lpstr>
      <vt:lpstr>Implementation</vt:lpstr>
      <vt:lpstr>Implementation</vt:lpstr>
      <vt:lpstr>PowerPoint Presentation</vt:lpstr>
      <vt:lpstr>Implementation</vt:lpstr>
      <vt:lpstr>Innovation in Implementation</vt:lpstr>
      <vt:lpstr>Outcome</vt:lpstr>
      <vt:lpstr> </vt:lpstr>
      <vt:lpstr> </vt:lpstr>
      <vt:lpstr>Scalability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Anand</dc:creator>
  <cp:lastModifiedBy>NIKITA_PC</cp:lastModifiedBy>
  <cp:revision>43</cp:revision>
  <dcterms:created xsi:type="dcterms:W3CDTF">2023-07-25T08:34:24Z</dcterms:created>
  <dcterms:modified xsi:type="dcterms:W3CDTF">2023-08-08T08:03:15Z</dcterms:modified>
</cp:coreProperties>
</file>