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276" r:id="rId3"/>
    <p:sldId id="290" r:id="rId4"/>
    <p:sldId id="302" r:id="rId5"/>
    <p:sldId id="308" r:id="rId6"/>
    <p:sldId id="307" r:id="rId7"/>
    <p:sldId id="301" r:id="rId8"/>
    <p:sldId id="304" r:id="rId9"/>
    <p:sldId id="303" r:id="rId10"/>
    <p:sldId id="257" r:id="rId11"/>
    <p:sldId id="258" r:id="rId12"/>
    <p:sldId id="259" r:id="rId13"/>
    <p:sldId id="260" r:id="rId14"/>
    <p:sldId id="261" r:id="rId15"/>
    <p:sldId id="262" r:id="rId16"/>
    <p:sldId id="264" r:id="rId17"/>
    <p:sldId id="263" r:id="rId18"/>
    <p:sldId id="305" r:id="rId19"/>
    <p:sldId id="306" r:id="rId20"/>
    <p:sldId id="288" r:id="rId21"/>
    <p:sldId id="309" r:id="rId22"/>
    <p:sldId id="295" r:id="rId23"/>
    <p:sldId id="310" r:id="rId24"/>
    <p:sldId id="30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8" autoAdjust="0"/>
    <p:restoredTop sz="94660"/>
  </p:normalViewPr>
  <p:slideViewPr>
    <p:cSldViewPr>
      <p:cViewPr varScale="1">
        <p:scale>
          <a:sx n="81" d="100"/>
          <a:sy n="81" d="100"/>
        </p:scale>
        <p:origin x="135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E777EB-48B3-4937-927E-667E50CBE4D8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04F38A1-6CDE-4348-876C-F9F8E1C0587D}">
      <dgm:prSet phldrT="[Text]" custT="1"/>
      <dgm:spPr/>
      <dgm:t>
        <a:bodyPr/>
        <a:lstStyle/>
        <a:p>
          <a:r>
            <a:rPr lang="en-US" sz="2400" b="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Introduction</a:t>
          </a:r>
        </a:p>
      </dgm:t>
    </dgm:pt>
    <dgm:pt modelId="{9FFBB3E7-5E78-46F9-8FF0-449CA62B601D}" type="parTrans" cxnId="{A4369B5C-A5C2-47D0-9ACF-1A1A093F05B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6BEA058-A568-4C9C-8BDB-8CB45CA19A51}" type="sibTrans" cxnId="{A4369B5C-A5C2-47D0-9ACF-1A1A093F05B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C08915C-8706-468A-AA71-43DAFC0F333E}">
      <dgm:prSet phldrT="[Text]" custT="1"/>
      <dgm:spPr/>
      <dgm:t>
        <a:bodyPr/>
        <a:lstStyle/>
        <a:p>
          <a:r>
            <a:rPr lang="en-US" sz="2400" b="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Objectives</a:t>
          </a:r>
        </a:p>
      </dgm:t>
    </dgm:pt>
    <dgm:pt modelId="{6B2E28CD-1E93-4C57-BAD8-A477A57FCC82}" type="parTrans" cxnId="{B4EE0963-AE63-4B41-B2C7-4E87E71DAF0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6FFE237-B807-48C4-90BA-0E148DC91E54}" type="sibTrans" cxnId="{B4EE0963-AE63-4B41-B2C7-4E87E71DAF0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83ACD9-1076-4DAD-8E73-DDEE8216867E}">
      <dgm:prSet phldrT="[Text]" custT="1"/>
      <dgm:spPr/>
      <dgm:t>
        <a:bodyPr/>
        <a:lstStyle/>
        <a:p>
          <a:r>
            <a:rPr lang="en-US" sz="2400" b="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Future Scope</a:t>
          </a:r>
        </a:p>
      </dgm:t>
    </dgm:pt>
    <dgm:pt modelId="{4C2DF498-AF9B-407C-963B-4AA00F6D0CCF}" type="parTrans" cxnId="{C73645E8-A91F-4C94-A90A-695FAE35F0E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AA5E421-B915-4C88-BDAF-24D073DBB000}" type="sibTrans" cxnId="{C73645E8-A91F-4C94-A90A-695FAE35F0E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25543B9-D7C3-4287-9DEE-46C326351700}">
      <dgm:prSet phldrT="[Text]" custT="1"/>
      <dgm:spPr/>
      <dgm:t>
        <a:bodyPr/>
        <a:lstStyle/>
        <a:p>
          <a:r>
            <a:rPr lang="en-US" sz="2400" b="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Limitation</a:t>
          </a:r>
        </a:p>
      </dgm:t>
    </dgm:pt>
    <dgm:pt modelId="{59352003-59E4-4A59-B0FE-EE04C9DEB6D9}" type="sibTrans" cxnId="{0A2543C9-732D-4683-9B82-0986F5CC3E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7F09010-7D5B-4219-846C-4B5C7116D30F}" type="parTrans" cxnId="{0A2543C9-732D-4683-9B82-0986F5CC3E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8E325DD-FFDE-4123-B90E-0BEC0BB43F84}">
      <dgm:prSet phldrT="[Text]" custT="1"/>
      <dgm:spPr/>
      <dgm:t>
        <a:bodyPr/>
        <a:lstStyle/>
        <a:p>
          <a:r>
            <a:rPr lang="en-US" sz="2400" b="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Methodology</a:t>
          </a:r>
        </a:p>
      </dgm:t>
    </dgm:pt>
    <dgm:pt modelId="{1617AA4C-1602-47BA-9922-DF7EC77472AC}" type="sibTrans" cxnId="{CB3D72EC-288B-4567-BDDF-6666AEEC46A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A404643-4D77-466C-B833-833C94FEB750}" type="parTrans" cxnId="{CB3D72EC-288B-4567-BDDF-6666AEEC46A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998474F-F6E7-4B48-8D60-D3F8460C4840}" type="pres">
      <dgm:prSet presAssocID="{20E777EB-48B3-4937-927E-667E50CBE4D8}" presName="linear" presStyleCnt="0">
        <dgm:presLayoutVars>
          <dgm:animLvl val="lvl"/>
          <dgm:resizeHandles val="exact"/>
        </dgm:presLayoutVars>
      </dgm:prSet>
      <dgm:spPr/>
    </dgm:pt>
    <dgm:pt modelId="{4705D047-0B47-47DD-A9E5-5E5A69FC2807}" type="pres">
      <dgm:prSet presAssocID="{104F38A1-6CDE-4348-876C-F9F8E1C0587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7C365E8-0204-47C8-A296-FA2D641627BA}" type="pres">
      <dgm:prSet presAssocID="{C6BEA058-A568-4C9C-8BDB-8CB45CA19A51}" presName="spacer" presStyleCnt="0"/>
      <dgm:spPr/>
    </dgm:pt>
    <dgm:pt modelId="{13B8F2C3-F104-49D0-8A9A-82F130853E40}" type="pres">
      <dgm:prSet presAssocID="{5C08915C-8706-468A-AA71-43DAFC0F333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FF6FC25-EA3E-4ED8-96BE-2C57F7385133}" type="pres">
      <dgm:prSet presAssocID="{B6FFE237-B807-48C4-90BA-0E148DC91E54}" presName="spacer" presStyleCnt="0"/>
      <dgm:spPr/>
    </dgm:pt>
    <dgm:pt modelId="{8DBACD30-2FF7-4174-875A-48B2F8D687F2}" type="pres">
      <dgm:prSet presAssocID="{98E325DD-FFDE-4123-B90E-0BEC0BB43F8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8AD1E44-AC10-41D2-95AC-0D2CF4F86110}" type="pres">
      <dgm:prSet presAssocID="{1617AA4C-1602-47BA-9922-DF7EC77472AC}" presName="spacer" presStyleCnt="0"/>
      <dgm:spPr/>
    </dgm:pt>
    <dgm:pt modelId="{E30AC555-021E-4140-B487-9EF3998C07E1}" type="pres">
      <dgm:prSet presAssocID="{625543B9-D7C3-4287-9DEE-46C32635170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0928FCA-7B32-4965-BBFE-3CC64A24218F}" type="pres">
      <dgm:prSet presAssocID="{59352003-59E4-4A59-B0FE-EE04C9DEB6D9}" presName="spacer" presStyleCnt="0"/>
      <dgm:spPr/>
    </dgm:pt>
    <dgm:pt modelId="{7C8F1937-4924-43ED-87CE-95116B939F82}" type="pres">
      <dgm:prSet presAssocID="{6983ACD9-1076-4DAD-8E73-DDEE8216867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D839D1B-477B-4360-A9F8-CCF8303AA782}" type="presOf" srcId="{98E325DD-FFDE-4123-B90E-0BEC0BB43F84}" destId="{8DBACD30-2FF7-4174-875A-48B2F8D687F2}" srcOrd="0" destOrd="0" presId="urn:microsoft.com/office/officeart/2005/8/layout/vList2"/>
    <dgm:cxn modelId="{CC6CC134-4249-4ECA-BC7D-38D70A56F6D4}" type="presOf" srcId="{5C08915C-8706-468A-AA71-43DAFC0F333E}" destId="{13B8F2C3-F104-49D0-8A9A-82F130853E40}" srcOrd="0" destOrd="0" presId="urn:microsoft.com/office/officeart/2005/8/layout/vList2"/>
    <dgm:cxn modelId="{A4369B5C-A5C2-47D0-9ACF-1A1A093F05B4}" srcId="{20E777EB-48B3-4937-927E-667E50CBE4D8}" destId="{104F38A1-6CDE-4348-876C-F9F8E1C0587D}" srcOrd="0" destOrd="0" parTransId="{9FFBB3E7-5E78-46F9-8FF0-449CA62B601D}" sibTransId="{C6BEA058-A568-4C9C-8BDB-8CB45CA19A51}"/>
    <dgm:cxn modelId="{B4EE0963-AE63-4B41-B2C7-4E87E71DAF05}" srcId="{20E777EB-48B3-4937-927E-667E50CBE4D8}" destId="{5C08915C-8706-468A-AA71-43DAFC0F333E}" srcOrd="1" destOrd="0" parTransId="{6B2E28CD-1E93-4C57-BAD8-A477A57FCC82}" sibTransId="{B6FFE237-B807-48C4-90BA-0E148DC91E54}"/>
    <dgm:cxn modelId="{9E797C97-B92B-496E-A50A-CE1819644D4B}" type="presOf" srcId="{6983ACD9-1076-4DAD-8E73-DDEE8216867E}" destId="{7C8F1937-4924-43ED-87CE-95116B939F82}" srcOrd="0" destOrd="0" presId="urn:microsoft.com/office/officeart/2005/8/layout/vList2"/>
    <dgm:cxn modelId="{68551699-144E-44BE-A4BC-F68EF01DB6AA}" type="presOf" srcId="{625543B9-D7C3-4287-9DEE-46C326351700}" destId="{E30AC555-021E-4140-B487-9EF3998C07E1}" srcOrd="0" destOrd="0" presId="urn:microsoft.com/office/officeart/2005/8/layout/vList2"/>
    <dgm:cxn modelId="{EE61F6B4-AB4D-45C0-9227-D3A1AB0656DA}" type="presOf" srcId="{20E777EB-48B3-4937-927E-667E50CBE4D8}" destId="{3998474F-F6E7-4B48-8D60-D3F8460C4840}" srcOrd="0" destOrd="0" presId="urn:microsoft.com/office/officeart/2005/8/layout/vList2"/>
    <dgm:cxn modelId="{0A2543C9-732D-4683-9B82-0986F5CC3E67}" srcId="{20E777EB-48B3-4937-927E-667E50CBE4D8}" destId="{625543B9-D7C3-4287-9DEE-46C326351700}" srcOrd="3" destOrd="0" parTransId="{F7F09010-7D5B-4219-846C-4B5C7116D30F}" sibTransId="{59352003-59E4-4A59-B0FE-EE04C9DEB6D9}"/>
    <dgm:cxn modelId="{A86321E8-FBA6-4991-9DF9-A83EB3494D40}" type="presOf" srcId="{104F38A1-6CDE-4348-876C-F9F8E1C0587D}" destId="{4705D047-0B47-47DD-A9E5-5E5A69FC2807}" srcOrd="0" destOrd="0" presId="urn:microsoft.com/office/officeart/2005/8/layout/vList2"/>
    <dgm:cxn modelId="{C73645E8-A91F-4C94-A90A-695FAE35F0E9}" srcId="{20E777EB-48B3-4937-927E-667E50CBE4D8}" destId="{6983ACD9-1076-4DAD-8E73-DDEE8216867E}" srcOrd="4" destOrd="0" parTransId="{4C2DF498-AF9B-407C-963B-4AA00F6D0CCF}" sibTransId="{8AA5E421-B915-4C88-BDAF-24D073DBB000}"/>
    <dgm:cxn modelId="{CB3D72EC-288B-4567-BDDF-6666AEEC46A9}" srcId="{20E777EB-48B3-4937-927E-667E50CBE4D8}" destId="{98E325DD-FFDE-4123-B90E-0BEC0BB43F84}" srcOrd="2" destOrd="0" parTransId="{1A404643-4D77-466C-B833-833C94FEB750}" sibTransId="{1617AA4C-1602-47BA-9922-DF7EC77472AC}"/>
    <dgm:cxn modelId="{95A037E5-32DD-4432-8B22-00D31529F169}" type="presParOf" srcId="{3998474F-F6E7-4B48-8D60-D3F8460C4840}" destId="{4705D047-0B47-47DD-A9E5-5E5A69FC2807}" srcOrd="0" destOrd="0" presId="urn:microsoft.com/office/officeart/2005/8/layout/vList2"/>
    <dgm:cxn modelId="{C595B81D-0845-489B-817D-0B467099AE59}" type="presParOf" srcId="{3998474F-F6E7-4B48-8D60-D3F8460C4840}" destId="{77C365E8-0204-47C8-A296-FA2D641627BA}" srcOrd="1" destOrd="0" presId="urn:microsoft.com/office/officeart/2005/8/layout/vList2"/>
    <dgm:cxn modelId="{9C124928-CD78-4F63-AC1A-1AB9EB0D315F}" type="presParOf" srcId="{3998474F-F6E7-4B48-8D60-D3F8460C4840}" destId="{13B8F2C3-F104-49D0-8A9A-82F130853E40}" srcOrd="2" destOrd="0" presId="urn:microsoft.com/office/officeart/2005/8/layout/vList2"/>
    <dgm:cxn modelId="{3144E672-97FE-4150-B61D-D4CAB814ED1B}" type="presParOf" srcId="{3998474F-F6E7-4B48-8D60-D3F8460C4840}" destId="{0FF6FC25-EA3E-4ED8-96BE-2C57F7385133}" srcOrd="3" destOrd="0" presId="urn:microsoft.com/office/officeart/2005/8/layout/vList2"/>
    <dgm:cxn modelId="{840D561A-CF35-4961-B289-076806D27188}" type="presParOf" srcId="{3998474F-F6E7-4B48-8D60-D3F8460C4840}" destId="{8DBACD30-2FF7-4174-875A-48B2F8D687F2}" srcOrd="4" destOrd="0" presId="urn:microsoft.com/office/officeart/2005/8/layout/vList2"/>
    <dgm:cxn modelId="{3E22E039-F22A-438E-9770-370EB82726D4}" type="presParOf" srcId="{3998474F-F6E7-4B48-8D60-D3F8460C4840}" destId="{18AD1E44-AC10-41D2-95AC-0D2CF4F86110}" srcOrd="5" destOrd="0" presId="urn:microsoft.com/office/officeart/2005/8/layout/vList2"/>
    <dgm:cxn modelId="{2C038818-340E-4380-A4BC-BB0C0900D26A}" type="presParOf" srcId="{3998474F-F6E7-4B48-8D60-D3F8460C4840}" destId="{E30AC555-021E-4140-B487-9EF3998C07E1}" srcOrd="6" destOrd="0" presId="urn:microsoft.com/office/officeart/2005/8/layout/vList2"/>
    <dgm:cxn modelId="{384E6DAB-982A-499A-842B-9AC5413CE50C}" type="presParOf" srcId="{3998474F-F6E7-4B48-8D60-D3F8460C4840}" destId="{F0928FCA-7B32-4965-BBFE-3CC64A24218F}" srcOrd="7" destOrd="0" presId="urn:microsoft.com/office/officeart/2005/8/layout/vList2"/>
    <dgm:cxn modelId="{6B196F48-CC5B-4F3E-A063-F29450072DF2}" type="presParOf" srcId="{3998474F-F6E7-4B48-8D60-D3F8460C4840}" destId="{7C8F1937-4924-43ED-87CE-95116B939F8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311A69-51D6-4EAB-8E45-D8EC6AC12C0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2DA6C72-0F98-4900-B1DF-B687F2D64162}">
      <dgm:prSet custT="1"/>
      <dgm:spPr/>
      <dgm:t>
        <a:bodyPr/>
        <a:lstStyle/>
        <a:p>
          <a:r>
            <a:rPr lang="en-IN" sz="20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Brief</a:t>
          </a:r>
        </a:p>
      </dgm:t>
    </dgm:pt>
    <dgm:pt modelId="{DE5D22DA-FC31-491A-845F-0D11B942C642}" type="parTrans" cxnId="{9AC4429B-A317-41DB-96A7-1E94D70DFD8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462322E-CD98-47F1-962A-E2722072D849}" type="sibTrans" cxnId="{9AC4429B-A317-41DB-96A7-1E94D70DFD83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918182AB-4C02-4F10-8D08-C1E6AC2ED312}">
      <dgm:prSet phldrT="[Text]" custT="1"/>
      <dgm:spPr/>
      <dgm:t>
        <a:bodyPr/>
        <a:lstStyle/>
        <a:p>
          <a:r>
            <a:rPr lang="en-IN" sz="18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Existing Uttarakhand disaster management portal contains statistical information Related To Landslide.</a:t>
          </a:r>
        </a:p>
      </dgm:t>
    </dgm:pt>
    <dgm:pt modelId="{25F7D76F-B9BC-46F7-A3C4-C60DDF00CD2D}" type="parTrans" cxnId="{32773007-D209-49BB-BC7F-1D906AB52862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4D753F1-7285-4C92-B344-B09A0BECEAB0}" type="sibTrans" cxnId="{32773007-D209-49BB-BC7F-1D906AB52862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A4B28F6-A49B-42EA-B5BD-2785D6910D9A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Requires Augmenting With Photographic Evidence in Real Time.</a:t>
          </a:r>
        </a:p>
      </dgm:t>
    </dgm:pt>
    <dgm:pt modelId="{6A4C919D-09F0-46CF-AD13-AECF72BE79F7}" type="parTrans" cxnId="{3BD8C5B0-567C-491F-99A1-A1A3C8B28C6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BDFFFE9-972B-48BA-B81B-66C571ABD75F}" type="sibTrans" cxnId="{3BD8C5B0-567C-491F-99A1-A1A3C8B28C61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563BE7A1-0451-468C-92B3-DBEFF1073E77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Work will Enhance Understanding and Better Assimilation of Severity and Collateral Damage Caused by landslides. </a:t>
          </a:r>
        </a:p>
      </dgm:t>
    </dgm:pt>
    <dgm:pt modelId="{4167A508-52AD-4F6D-A9D0-EB5DD8457A20}" type="parTrans" cxnId="{6DF5487A-5FD1-4748-9E35-A58805A06EF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39BC0DE0-15C4-46BA-A3AF-A0700B18B9C6}" type="sibTrans" cxnId="{6DF5487A-5FD1-4748-9E35-A58805A06EF4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D9FF4816-D002-428C-9977-830AB9084832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Scope</a:t>
          </a:r>
        </a:p>
      </dgm:t>
    </dgm:pt>
    <dgm:pt modelId="{47A01AB7-F41D-4070-8EBA-3F7DAF32C69C}" type="parTrans" cxnId="{87782D6F-AA89-4E14-ADA4-9197E8CE033E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50C6F6C1-892E-4688-8AE0-D01E2D3A2ACC}" type="sibTrans" cxnId="{87782D6F-AA89-4E14-ADA4-9197E8CE033E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0B429322-C91B-49F2-BC4A-FA351C4457FD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Central Platform with Dashboard Utility.</a:t>
          </a:r>
        </a:p>
      </dgm:t>
    </dgm:pt>
    <dgm:pt modelId="{BD883BA8-F746-40AD-892D-7E805FA1EC9F}" type="parTrans" cxnId="{8D780326-09B2-47E3-8D5C-30C18B53964E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F21B0BC7-E1F2-4F80-8D8A-80D18C24F960}" type="sibTrans" cxnId="{8D780326-09B2-47E3-8D5C-30C18B53964E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6DCB879A-E42A-4B69-A2DB-98AF9A3FD33F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Utilization of Crowd Sourcing Data in Real Time.</a:t>
          </a:r>
        </a:p>
      </dgm:t>
    </dgm:pt>
    <dgm:pt modelId="{57C34FE2-EDE1-49C3-94E4-D5744E0BBDF8}" type="parTrans" cxnId="{8C307F6D-3CE9-4459-A970-7905122AF1E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7E36CCA7-23F3-4060-8156-C5AA53755ADB}" type="sibTrans" cxnId="{8C307F6D-3CE9-4459-A970-7905122AF1EF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DB2BCE91-1FD3-4BDA-B7F4-231B5B4C2C44}">
      <dgm:prSet phldrT="[Text]"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Data Sources</a:t>
          </a:r>
        </a:p>
      </dgm:t>
    </dgm:pt>
    <dgm:pt modelId="{3B8371CE-4D7F-46EA-9696-124761011B50}" type="parTrans" cxnId="{2AF27472-1798-4059-B0A8-EB289A257B00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BDD7863D-3FF0-4CFE-A1D4-501439AF245E}" type="sibTrans" cxnId="{2AF27472-1798-4059-B0A8-EB289A257B00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430BE893-BF40-4FE1-A3E5-8908AC868CC6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Real Time Geotagged Photographs.</a:t>
          </a:r>
        </a:p>
      </dgm:t>
    </dgm:pt>
    <dgm:pt modelId="{D32F8783-6065-41A2-B91C-4E419608E691}" type="parTrans" cxnId="{5861931E-ADB5-4B3C-A336-725800D7FFD8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49AD4D5-5668-46CB-8EE8-0F866E0653BD}" type="sibTrans" cxnId="{5861931E-ADB5-4B3C-A336-725800D7FFD8}">
      <dgm:prSet/>
      <dgm:spPr/>
      <dgm:t>
        <a:bodyPr/>
        <a:lstStyle/>
        <a:p>
          <a:endParaRPr lang="en-IN">
            <a:solidFill>
              <a:schemeClr val="tx1"/>
            </a:solidFill>
          </a:endParaRPr>
        </a:p>
      </dgm:t>
    </dgm:pt>
    <dgm:pt modelId="{C6592AF4-E9D8-4458-AC1D-FBDAF397AEBC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Social Media Handles (Facebook/ Twitter/ Instagram).</a:t>
          </a:r>
        </a:p>
      </dgm:t>
    </dgm:pt>
    <dgm:pt modelId="{059EE4C1-0E07-476E-ADA1-B9BC33323912}" type="parTrans" cxnId="{6FBD76EE-A3C8-4F1D-89CB-F3FC4A560893}">
      <dgm:prSet/>
      <dgm:spPr/>
      <dgm:t>
        <a:bodyPr/>
        <a:lstStyle/>
        <a:p>
          <a:endParaRPr lang="en-IN"/>
        </a:p>
      </dgm:t>
    </dgm:pt>
    <dgm:pt modelId="{05DD1B39-4CA1-4BB5-A927-72AF0D9C2348}" type="sibTrans" cxnId="{6FBD76EE-A3C8-4F1D-89CB-F3FC4A560893}">
      <dgm:prSet/>
      <dgm:spPr/>
      <dgm:t>
        <a:bodyPr/>
        <a:lstStyle/>
        <a:p>
          <a:endParaRPr lang="en-IN"/>
        </a:p>
      </dgm:t>
    </dgm:pt>
    <dgm:pt modelId="{65D69800-A029-4DFB-9A81-CE7CC1333E19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Enhance Coordination Among Different Stakeholders and Government Agencies.</a:t>
          </a:r>
        </a:p>
      </dgm:t>
    </dgm:pt>
    <dgm:pt modelId="{26F6F639-52AE-4164-B6BF-9FB1C9877CBD}" type="parTrans" cxnId="{C4B3F813-B3D9-4F61-8ABF-81D29B2363F3}">
      <dgm:prSet/>
      <dgm:spPr/>
      <dgm:t>
        <a:bodyPr/>
        <a:lstStyle/>
        <a:p>
          <a:endParaRPr lang="en-IN"/>
        </a:p>
      </dgm:t>
    </dgm:pt>
    <dgm:pt modelId="{B2EE99BD-1416-4A8E-9CD5-3A57B6F0C437}" type="sibTrans" cxnId="{C4B3F813-B3D9-4F61-8ABF-81D29B2363F3}">
      <dgm:prSet/>
      <dgm:spPr/>
      <dgm:t>
        <a:bodyPr/>
        <a:lstStyle/>
        <a:p>
          <a:endParaRPr lang="en-IN"/>
        </a:p>
      </dgm:t>
    </dgm:pt>
    <dgm:pt modelId="{49B523AA-1EF6-4E44-9817-C86D8F58A9BF}" type="pres">
      <dgm:prSet presAssocID="{31311A69-51D6-4EAB-8E45-D8EC6AC12C0B}" presName="linear" presStyleCnt="0">
        <dgm:presLayoutVars>
          <dgm:animLvl val="lvl"/>
          <dgm:resizeHandles val="exact"/>
        </dgm:presLayoutVars>
      </dgm:prSet>
      <dgm:spPr/>
    </dgm:pt>
    <dgm:pt modelId="{EA4093D3-148A-46BD-ADE2-25B47C6ECFE6}" type="pres">
      <dgm:prSet presAssocID="{D2DA6C72-0F98-4900-B1DF-B687F2D641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016DDF-9493-4205-8045-305B4428B0C6}" type="pres">
      <dgm:prSet presAssocID="{D2DA6C72-0F98-4900-B1DF-B687F2D64162}" presName="childText" presStyleLbl="revTx" presStyleIdx="0" presStyleCnt="3">
        <dgm:presLayoutVars>
          <dgm:bulletEnabled val="1"/>
        </dgm:presLayoutVars>
      </dgm:prSet>
      <dgm:spPr/>
    </dgm:pt>
    <dgm:pt modelId="{AF626716-CA4B-4519-B5B4-8674718B0C72}" type="pres">
      <dgm:prSet presAssocID="{D9FF4816-D002-428C-9977-830AB90848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F29684-0AEE-445F-85CC-B8D78F081B8A}" type="pres">
      <dgm:prSet presAssocID="{D9FF4816-D002-428C-9977-830AB9084832}" presName="childText" presStyleLbl="revTx" presStyleIdx="1" presStyleCnt="3">
        <dgm:presLayoutVars>
          <dgm:bulletEnabled val="1"/>
        </dgm:presLayoutVars>
      </dgm:prSet>
      <dgm:spPr/>
    </dgm:pt>
    <dgm:pt modelId="{AF448F55-2BCF-4434-A1D5-9C3925B15801}" type="pres">
      <dgm:prSet presAssocID="{DB2BCE91-1FD3-4BDA-B7F4-231B5B4C2C4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F517E4F-F6E6-4856-B066-6BD87AF8833D}" type="pres">
      <dgm:prSet presAssocID="{DB2BCE91-1FD3-4BDA-B7F4-231B5B4C2C4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1645E03-3C2B-4B01-BF06-AB9E5D5819CC}" type="presOf" srcId="{DB2BCE91-1FD3-4BDA-B7F4-231B5B4C2C44}" destId="{AF448F55-2BCF-4434-A1D5-9C3925B15801}" srcOrd="0" destOrd="0" presId="urn:microsoft.com/office/officeart/2005/8/layout/vList2"/>
    <dgm:cxn modelId="{32773007-D209-49BB-BC7F-1D906AB52862}" srcId="{D2DA6C72-0F98-4900-B1DF-B687F2D64162}" destId="{918182AB-4C02-4F10-8D08-C1E6AC2ED312}" srcOrd="0" destOrd="0" parTransId="{25F7D76F-B9BC-46F7-A3C4-C60DDF00CD2D}" sibTransId="{44D753F1-7285-4C92-B344-B09A0BECEAB0}"/>
    <dgm:cxn modelId="{F761CE0E-93F7-45C4-970D-2A335B31F940}" type="presOf" srcId="{430BE893-BF40-4FE1-A3E5-8908AC868CC6}" destId="{0F517E4F-F6E6-4856-B066-6BD87AF8833D}" srcOrd="0" destOrd="0" presId="urn:microsoft.com/office/officeart/2005/8/layout/vList2"/>
    <dgm:cxn modelId="{C4B3F813-B3D9-4F61-8ABF-81D29B2363F3}" srcId="{D9FF4816-D002-428C-9977-830AB9084832}" destId="{65D69800-A029-4DFB-9A81-CE7CC1333E19}" srcOrd="1" destOrd="0" parTransId="{26F6F639-52AE-4164-B6BF-9FB1C9877CBD}" sibTransId="{B2EE99BD-1416-4A8E-9CD5-3A57B6F0C437}"/>
    <dgm:cxn modelId="{5861931E-ADB5-4B3C-A336-725800D7FFD8}" srcId="{DB2BCE91-1FD3-4BDA-B7F4-231B5B4C2C44}" destId="{430BE893-BF40-4FE1-A3E5-8908AC868CC6}" srcOrd="0" destOrd="0" parTransId="{D32F8783-6065-41A2-B91C-4E419608E691}" sibTransId="{C49AD4D5-5668-46CB-8EE8-0F866E0653BD}"/>
    <dgm:cxn modelId="{8D780326-09B2-47E3-8D5C-30C18B53964E}" srcId="{D9FF4816-D002-428C-9977-830AB9084832}" destId="{0B429322-C91B-49F2-BC4A-FA351C4457FD}" srcOrd="0" destOrd="0" parTransId="{BD883BA8-F746-40AD-892D-7E805FA1EC9F}" sibTransId="{F21B0BC7-E1F2-4F80-8D8A-80D18C24F960}"/>
    <dgm:cxn modelId="{5CDB2328-A4AF-4D50-9DB6-F62BB7F048C7}" type="presOf" srcId="{C6592AF4-E9D8-4458-AC1D-FBDAF397AEBC}" destId="{0F517E4F-F6E6-4856-B066-6BD87AF8833D}" srcOrd="0" destOrd="1" presId="urn:microsoft.com/office/officeart/2005/8/layout/vList2"/>
    <dgm:cxn modelId="{126E412A-8B7B-40DE-96C7-63E03B89AB57}" type="presOf" srcId="{D2DA6C72-0F98-4900-B1DF-B687F2D64162}" destId="{EA4093D3-148A-46BD-ADE2-25B47C6ECFE6}" srcOrd="0" destOrd="0" presId="urn:microsoft.com/office/officeart/2005/8/layout/vList2"/>
    <dgm:cxn modelId="{5596A82F-6740-4102-97D5-5CB7E03E32BC}" type="presOf" srcId="{563BE7A1-0451-468C-92B3-DBEFF1073E77}" destId="{CF016DDF-9493-4205-8045-305B4428B0C6}" srcOrd="0" destOrd="2" presId="urn:microsoft.com/office/officeart/2005/8/layout/vList2"/>
    <dgm:cxn modelId="{8C307F6D-3CE9-4459-A970-7905122AF1EF}" srcId="{D9FF4816-D002-428C-9977-830AB9084832}" destId="{6DCB879A-E42A-4B69-A2DB-98AF9A3FD33F}" srcOrd="2" destOrd="0" parTransId="{57C34FE2-EDE1-49C3-94E4-D5744E0BBDF8}" sibTransId="{7E36CCA7-23F3-4060-8156-C5AA53755ADB}"/>
    <dgm:cxn modelId="{87782D6F-AA89-4E14-ADA4-9197E8CE033E}" srcId="{31311A69-51D6-4EAB-8E45-D8EC6AC12C0B}" destId="{D9FF4816-D002-428C-9977-830AB9084832}" srcOrd="1" destOrd="0" parTransId="{47A01AB7-F41D-4070-8EBA-3F7DAF32C69C}" sibTransId="{50C6F6C1-892E-4688-8AE0-D01E2D3A2ACC}"/>
    <dgm:cxn modelId="{2AF27472-1798-4059-B0A8-EB289A257B00}" srcId="{31311A69-51D6-4EAB-8E45-D8EC6AC12C0B}" destId="{DB2BCE91-1FD3-4BDA-B7F4-231B5B4C2C44}" srcOrd="2" destOrd="0" parTransId="{3B8371CE-4D7F-46EA-9696-124761011B50}" sibTransId="{BDD7863D-3FF0-4CFE-A1D4-501439AF245E}"/>
    <dgm:cxn modelId="{6DF5487A-5FD1-4748-9E35-A58805A06EF4}" srcId="{D2DA6C72-0F98-4900-B1DF-B687F2D64162}" destId="{563BE7A1-0451-468C-92B3-DBEFF1073E77}" srcOrd="2" destOrd="0" parTransId="{4167A508-52AD-4F6D-A9D0-EB5DD8457A20}" sibTransId="{39BC0DE0-15C4-46BA-A3AF-A0700B18B9C6}"/>
    <dgm:cxn modelId="{933D638E-3257-4852-81E6-C4D1A2EE3FBC}" type="presOf" srcId="{918182AB-4C02-4F10-8D08-C1E6AC2ED312}" destId="{CF016DDF-9493-4205-8045-305B4428B0C6}" srcOrd="0" destOrd="0" presId="urn:microsoft.com/office/officeart/2005/8/layout/vList2"/>
    <dgm:cxn modelId="{D8EBD290-8306-4F6C-AF2F-0B17983331F0}" type="presOf" srcId="{D9FF4816-D002-428C-9977-830AB9084832}" destId="{AF626716-CA4B-4519-B5B4-8674718B0C72}" srcOrd="0" destOrd="0" presId="urn:microsoft.com/office/officeart/2005/8/layout/vList2"/>
    <dgm:cxn modelId="{9AC4429B-A317-41DB-96A7-1E94D70DFD83}" srcId="{31311A69-51D6-4EAB-8E45-D8EC6AC12C0B}" destId="{D2DA6C72-0F98-4900-B1DF-B687F2D64162}" srcOrd="0" destOrd="0" parTransId="{DE5D22DA-FC31-491A-845F-0D11B942C642}" sibTransId="{3462322E-CD98-47F1-962A-E2722072D849}"/>
    <dgm:cxn modelId="{644332A1-BD21-4768-AC3D-2C5471B43E8F}" type="presOf" srcId="{65D69800-A029-4DFB-9A81-CE7CC1333E19}" destId="{96F29684-0AEE-445F-85CC-B8D78F081B8A}" srcOrd="0" destOrd="1" presId="urn:microsoft.com/office/officeart/2005/8/layout/vList2"/>
    <dgm:cxn modelId="{3BD8C5B0-567C-491F-99A1-A1A3C8B28C61}" srcId="{D2DA6C72-0F98-4900-B1DF-B687F2D64162}" destId="{BA4B28F6-A49B-42EA-B5BD-2785D6910D9A}" srcOrd="1" destOrd="0" parTransId="{6A4C919D-09F0-46CF-AD13-AECF72BE79F7}" sibTransId="{4BDFFFE9-972B-48BA-B81B-66C571ABD75F}"/>
    <dgm:cxn modelId="{4BBF8FC0-6BB4-4164-96F4-5391039F28CF}" type="presOf" srcId="{6DCB879A-E42A-4B69-A2DB-98AF9A3FD33F}" destId="{96F29684-0AEE-445F-85CC-B8D78F081B8A}" srcOrd="0" destOrd="2" presId="urn:microsoft.com/office/officeart/2005/8/layout/vList2"/>
    <dgm:cxn modelId="{959ADACE-9445-438B-84EF-08A219686EE5}" type="presOf" srcId="{BA4B28F6-A49B-42EA-B5BD-2785D6910D9A}" destId="{CF016DDF-9493-4205-8045-305B4428B0C6}" srcOrd="0" destOrd="1" presId="urn:microsoft.com/office/officeart/2005/8/layout/vList2"/>
    <dgm:cxn modelId="{ADA67CEC-6214-4DEA-BCF1-DDBDC718D2CC}" type="presOf" srcId="{0B429322-C91B-49F2-BC4A-FA351C4457FD}" destId="{96F29684-0AEE-445F-85CC-B8D78F081B8A}" srcOrd="0" destOrd="0" presId="urn:microsoft.com/office/officeart/2005/8/layout/vList2"/>
    <dgm:cxn modelId="{6FBD76EE-A3C8-4F1D-89CB-F3FC4A560893}" srcId="{DB2BCE91-1FD3-4BDA-B7F4-231B5B4C2C44}" destId="{C6592AF4-E9D8-4458-AC1D-FBDAF397AEBC}" srcOrd="1" destOrd="0" parTransId="{059EE4C1-0E07-476E-ADA1-B9BC33323912}" sibTransId="{05DD1B39-4CA1-4BB5-A927-72AF0D9C2348}"/>
    <dgm:cxn modelId="{B23D07F2-E348-4905-B780-BC2E4D39B074}" type="presOf" srcId="{31311A69-51D6-4EAB-8E45-D8EC6AC12C0B}" destId="{49B523AA-1EF6-4E44-9817-C86D8F58A9BF}" srcOrd="0" destOrd="0" presId="urn:microsoft.com/office/officeart/2005/8/layout/vList2"/>
    <dgm:cxn modelId="{5F0FAB85-2609-4545-B35F-2CEA4EAD2519}" type="presParOf" srcId="{49B523AA-1EF6-4E44-9817-C86D8F58A9BF}" destId="{EA4093D3-148A-46BD-ADE2-25B47C6ECFE6}" srcOrd="0" destOrd="0" presId="urn:microsoft.com/office/officeart/2005/8/layout/vList2"/>
    <dgm:cxn modelId="{3FB620AD-78D2-473D-8F70-B3406CD8E5EF}" type="presParOf" srcId="{49B523AA-1EF6-4E44-9817-C86D8F58A9BF}" destId="{CF016DDF-9493-4205-8045-305B4428B0C6}" srcOrd="1" destOrd="0" presId="urn:microsoft.com/office/officeart/2005/8/layout/vList2"/>
    <dgm:cxn modelId="{896D81AF-B849-46FE-886C-AD2D14161414}" type="presParOf" srcId="{49B523AA-1EF6-4E44-9817-C86D8F58A9BF}" destId="{AF626716-CA4B-4519-B5B4-8674718B0C72}" srcOrd="2" destOrd="0" presId="urn:microsoft.com/office/officeart/2005/8/layout/vList2"/>
    <dgm:cxn modelId="{EDA0B4B2-ED8E-4F3C-B763-0791E6A7441D}" type="presParOf" srcId="{49B523AA-1EF6-4E44-9817-C86D8F58A9BF}" destId="{96F29684-0AEE-445F-85CC-B8D78F081B8A}" srcOrd="3" destOrd="0" presId="urn:microsoft.com/office/officeart/2005/8/layout/vList2"/>
    <dgm:cxn modelId="{A7075F59-3FB3-42B9-9950-56B294CFE715}" type="presParOf" srcId="{49B523AA-1EF6-4E44-9817-C86D8F58A9BF}" destId="{AF448F55-2BCF-4434-A1D5-9C3925B15801}" srcOrd="4" destOrd="0" presId="urn:microsoft.com/office/officeart/2005/8/layout/vList2"/>
    <dgm:cxn modelId="{81509F90-D231-47FE-9219-7EED6C13F710}" type="presParOf" srcId="{49B523AA-1EF6-4E44-9817-C86D8F58A9BF}" destId="{0F517E4F-F6E6-4856-B066-6BD87AF8833D}" srcOrd="5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311A69-51D6-4EAB-8E45-D8EC6AC12C0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9B523AA-1EF6-4E44-9817-C86D8F58A9BF}" type="pres">
      <dgm:prSet presAssocID="{31311A69-51D6-4EAB-8E45-D8EC6AC12C0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B23D07F2-E348-4905-B780-BC2E4D39B074}" type="presOf" srcId="{31311A69-51D6-4EAB-8E45-D8EC6AC12C0B}" destId="{49B523AA-1EF6-4E44-9817-C86D8F58A9BF}" srcOrd="0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311A69-51D6-4EAB-8E45-D8EC6AC12C0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9B523AA-1EF6-4E44-9817-C86D8F58A9BF}" type="pres">
      <dgm:prSet presAssocID="{31311A69-51D6-4EAB-8E45-D8EC6AC12C0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B23D07F2-E348-4905-B780-BC2E4D39B074}" type="presOf" srcId="{31311A69-51D6-4EAB-8E45-D8EC6AC12C0B}" destId="{49B523AA-1EF6-4E44-9817-C86D8F58A9BF}" srcOrd="0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311A69-51D6-4EAB-8E45-D8EC6AC12C0B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9B523AA-1EF6-4E44-9817-C86D8F58A9BF}" type="pres">
      <dgm:prSet presAssocID="{31311A69-51D6-4EAB-8E45-D8EC6AC12C0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B23D07F2-E348-4905-B780-BC2E4D39B074}" type="presOf" srcId="{31311A69-51D6-4EAB-8E45-D8EC6AC12C0B}" destId="{49B523AA-1EF6-4E44-9817-C86D8F58A9BF}" srcOrd="0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5D047-0B47-47DD-A9E5-5E5A69FC2807}">
      <dsp:nvSpPr>
        <dsp:cNvPr id="0" name=""/>
        <dsp:cNvSpPr/>
      </dsp:nvSpPr>
      <dsp:spPr>
        <a:xfrm>
          <a:off x="0" y="900"/>
          <a:ext cx="7543800" cy="936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Introduction</a:t>
          </a:r>
        </a:p>
      </dsp:txBody>
      <dsp:txXfrm>
        <a:off x="45692" y="46592"/>
        <a:ext cx="7452416" cy="844616"/>
      </dsp:txXfrm>
    </dsp:sp>
    <dsp:sp modelId="{13B8F2C3-F104-49D0-8A9A-82F130853E40}">
      <dsp:nvSpPr>
        <dsp:cNvPr id="0" name=""/>
        <dsp:cNvSpPr/>
      </dsp:nvSpPr>
      <dsp:spPr>
        <a:xfrm>
          <a:off x="0" y="1080900"/>
          <a:ext cx="7543800" cy="936000"/>
        </a:xfrm>
        <a:prstGeom prst="roundRect">
          <a:avLst/>
        </a:prstGeom>
        <a:solidFill>
          <a:schemeClr val="accent4">
            <a:hueOff val="2603086"/>
            <a:satOff val="-14800"/>
            <a:lumOff val="47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Objectives</a:t>
          </a:r>
        </a:p>
      </dsp:txBody>
      <dsp:txXfrm>
        <a:off x="45692" y="1126592"/>
        <a:ext cx="7452416" cy="844616"/>
      </dsp:txXfrm>
    </dsp:sp>
    <dsp:sp modelId="{8DBACD30-2FF7-4174-875A-48B2F8D687F2}">
      <dsp:nvSpPr>
        <dsp:cNvPr id="0" name=""/>
        <dsp:cNvSpPr/>
      </dsp:nvSpPr>
      <dsp:spPr>
        <a:xfrm>
          <a:off x="0" y="2160900"/>
          <a:ext cx="7543800" cy="936000"/>
        </a:xfrm>
        <a:prstGeom prst="roundRect">
          <a:avLst/>
        </a:prstGeom>
        <a:solidFill>
          <a:schemeClr val="accent4">
            <a:hueOff val="5206173"/>
            <a:satOff val="-29601"/>
            <a:lumOff val="9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Methodology</a:t>
          </a:r>
        </a:p>
      </dsp:txBody>
      <dsp:txXfrm>
        <a:off x="45692" y="2206592"/>
        <a:ext cx="7452416" cy="844616"/>
      </dsp:txXfrm>
    </dsp:sp>
    <dsp:sp modelId="{E30AC555-021E-4140-B487-9EF3998C07E1}">
      <dsp:nvSpPr>
        <dsp:cNvPr id="0" name=""/>
        <dsp:cNvSpPr/>
      </dsp:nvSpPr>
      <dsp:spPr>
        <a:xfrm>
          <a:off x="0" y="3240900"/>
          <a:ext cx="7543800" cy="936000"/>
        </a:xfrm>
        <a:prstGeom prst="roundRect">
          <a:avLst/>
        </a:prstGeom>
        <a:solidFill>
          <a:schemeClr val="accent4">
            <a:hueOff val="7809260"/>
            <a:satOff val="-44401"/>
            <a:lumOff val="142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Limitation</a:t>
          </a:r>
        </a:p>
      </dsp:txBody>
      <dsp:txXfrm>
        <a:off x="45692" y="3286592"/>
        <a:ext cx="7452416" cy="844616"/>
      </dsp:txXfrm>
    </dsp:sp>
    <dsp:sp modelId="{7C8F1937-4924-43ED-87CE-95116B939F82}">
      <dsp:nvSpPr>
        <dsp:cNvPr id="0" name=""/>
        <dsp:cNvSpPr/>
      </dsp:nvSpPr>
      <dsp:spPr>
        <a:xfrm>
          <a:off x="0" y="4320900"/>
          <a:ext cx="7543800" cy="936000"/>
        </a:xfrm>
        <a:prstGeom prst="roundRect">
          <a:avLst/>
        </a:prstGeom>
        <a:solidFill>
          <a:schemeClr val="accent4">
            <a:hueOff val="10412346"/>
            <a:satOff val="-59202"/>
            <a:lumOff val="19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Future Scope</a:t>
          </a:r>
        </a:p>
      </dsp:txBody>
      <dsp:txXfrm>
        <a:off x="45692" y="4366592"/>
        <a:ext cx="7452416" cy="844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093D3-148A-46BD-ADE2-25B47C6ECFE6}">
      <dsp:nvSpPr>
        <dsp:cNvPr id="0" name=""/>
        <dsp:cNvSpPr/>
      </dsp:nvSpPr>
      <dsp:spPr>
        <a:xfrm>
          <a:off x="0" y="38992"/>
          <a:ext cx="8229600" cy="692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Brief</a:t>
          </a:r>
        </a:p>
      </dsp:txBody>
      <dsp:txXfrm>
        <a:off x="33812" y="72804"/>
        <a:ext cx="8161976" cy="625016"/>
      </dsp:txXfrm>
    </dsp:sp>
    <dsp:sp modelId="{CF016DDF-9493-4205-8045-305B4428B0C6}">
      <dsp:nvSpPr>
        <dsp:cNvPr id="0" name=""/>
        <dsp:cNvSpPr/>
      </dsp:nvSpPr>
      <dsp:spPr>
        <a:xfrm>
          <a:off x="0" y="731632"/>
          <a:ext cx="8229600" cy="1378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kern="12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Existing Uttarakhand disaster management portal contains statistical information Related To Landslide.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Requires Augmenting With Photographic Evidence in Real Time.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Work will Enhance Understanding and Better Assimilation of Severity and Collateral Damage Caused by landslides. </a:t>
          </a:r>
        </a:p>
      </dsp:txBody>
      <dsp:txXfrm>
        <a:off x="0" y="731632"/>
        <a:ext cx="8229600" cy="1378620"/>
      </dsp:txXfrm>
    </dsp:sp>
    <dsp:sp modelId="{AF626716-CA4B-4519-B5B4-8674718B0C72}">
      <dsp:nvSpPr>
        <dsp:cNvPr id="0" name=""/>
        <dsp:cNvSpPr/>
      </dsp:nvSpPr>
      <dsp:spPr>
        <a:xfrm>
          <a:off x="0" y="2110252"/>
          <a:ext cx="8229600" cy="692640"/>
        </a:xfrm>
        <a:prstGeom prst="roundRect">
          <a:avLst/>
        </a:prstGeom>
        <a:solidFill>
          <a:schemeClr val="accent4">
            <a:hueOff val="5206173"/>
            <a:satOff val="-29601"/>
            <a:lumOff val="9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Scope</a:t>
          </a:r>
        </a:p>
      </dsp:txBody>
      <dsp:txXfrm>
        <a:off x="33812" y="2144064"/>
        <a:ext cx="8161976" cy="625016"/>
      </dsp:txXfrm>
    </dsp:sp>
    <dsp:sp modelId="{96F29684-0AEE-445F-85CC-B8D78F081B8A}">
      <dsp:nvSpPr>
        <dsp:cNvPr id="0" name=""/>
        <dsp:cNvSpPr/>
      </dsp:nvSpPr>
      <dsp:spPr>
        <a:xfrm>
          <a:off x="0" y="2802892"/>
          <a:ext cx="8229600" cy="1110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Central Platform with Dashboard Utility.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Enhance Coordination Among Different Stakeholders and Government Agencies.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Utilization of Crowd Sourcing Data in Real Time.</a:t>
          </a:r>
        </a:p>
      </dsp:txBody>
      <dsp:txXfrm>
        <a:off x="0" y="2802892"/>
        <a:ext cx="8229600" cy="1110555"/>
      </dsp:txXfrm>
    </dsp:sp>
    <dsp:sp modelId="{AF448F55-2BCF-4434-A1D5-9C3925B15801}">
      <dsp:nvSpPr>
        <dsp:cNvPr id="0" name=""/>
        <dsp:cNvSpPr/>
      </dsp:nvSpPr>
      <dsp:spPr>
        <a:xfrm>
          <a:off x="0" y="3913447"/>
          <a:ext cx="8229600" cy="692640"/>
        </a:xfrm>
        <a:prstGeom prst="roundRect">
          <a:avLst/>
        </a:prstGeom>
        <a:solidFill>
          <a:schemeClr val="accent4">
            <a:hueOff val="10412346"/>
            <a:satOff val="-59202"/>
            <a:lumOff val="190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Data Sources</a:t>
          </a:r>
        </a:p>
      </dsp:txBody>
      <dsp:txXfrm>
        <a:off x="33812" y="3947259"/>
        <a:ext cx="8161976" cy="625016"/>
      </dsp:txXfrm>
    </dsp:sp>
    <dsp:sp modelId="{0F517E4F-F6E6-4856-B066-6BD87AF8833D}">
      <dsp:nvSpPr>
        <dsp:cNvPr id="0" name=""/>
        <dsp:cNvSpPr/>
      </dsp:nvSpPr>
      <dsp:spPr>
        <a:xfrm>
          <a:off x="0" y="4606087"/>
          <a:ext cx="8229600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Real Time Geotagged Photographs.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rPr>
            <a:t>Social Media Handles (Facebook/ Twitter/ Instagram).</a:t>
          </a:r>
        </a:p>
      </dsp:txBody>
      <dsp:txXfrm>
        <a:off x="0" y="4606087"/>
        <a:ext cx="8229600" cy="612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36AC3-1010-4AA6-9593-5F39DCEEFD1D}" type="datetimeFigureOut">
              <a:rPr lang="en-IN" smtClean="0"/>
              <a:t>16-06-2023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5B3E5-65C0-426A-9371-ECE16891E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9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CB024CF-AAAB-4853-9125-D5B79532CFA3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309EA84-EC6D-425E-A258-462E6ADC8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24CF-AAAB-4853-9125-D5B79532CFA3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A84-EC6D-425E-A258-462E6ADC8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24CF-AAAB-4853-9125-D5B79532CFA3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A84-EC6D-425E-A258-462E6ADC8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0503" y="5929931"/>
            <a:ext cx="8239126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309563">
              <a:lnSpc>
                <a:spcPct val="100000"/>
              </a:lnSpc>
              <a:spcBef>
                <a:spcPts val="0"/>
              </a:spcBef>
              <a:buSzTx/>
              <a:buNone/>
              <a:defRPr sz="1350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452436" y="1287496"/>
            <a:ext cx="8239127" cy="2324101"/>
          </a:xfrm>
          <a:prstGeom prst="rect">
            <a:avLst/>
          </a:prstGeom>
        </p:spPr>
        <p:txBody>
          <a:bodyPr anchor="b"/>
          <a:lstStyle>
            <a:lvl1pPr>
              <a:defRPr sz="4350" spc="-87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0504" y="3611595"/>
            <a:ext cx="8239125" cy="952501"/>
          </a:xfrm>
          <a:prstGeom prst="rect">
            <a:avLst/>
          </a:prstGeom>
        </p:spPr>
        <p:txBody>
          <a:bodyPr/>
          <a:lstStyle>
            <a:lvl1pPr marL="0" indent="0" algn="l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/>
            </a:lvl1pPr>
            <a:lvl2pPr marL="0" indent="171450" algn="l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/>
            </a:lvl2pPr>
            <a:lvl3pPr marL="0" indent="342900" algn="l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/>
            </a:lvl3pPr>
            <a:lvl4pPr marL="0" indent="514350" algn="l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/>
            </a:lvl4pPr>
            <a:lvl5pPr marL="0" indent="685800" algn="l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582364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B024CF-AAAB-4853-9125-D5B79532CFA3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309EA84-EC6D-425E-A258-462E6ADC83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CB024CF-AAAB-4853-9125-D5B79532CFA3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309EA84-EC6D-425E-A258-462E6ADC8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24CF-AAAB-4853-9125-D5B79532CFA3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A84-EC6D-425E-A258-462E6ADC83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24CF-AAAB-4853-9125-D5B79532CFA3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A84-EC6D-425E-A258-462E6ADC83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B024CF-AAAB-4853-9125-D5B79532CFA3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309EA84-EC6D-425E-A258-462E6ADC83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024CF-AAAB-4853-9125-D5B79532CFA3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9EA84-EC6D-425E-A258-462E6ADC8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CB024CF-AAAB-4853-9125-D5B79532CFA3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309EA84-EC6D-425E-A258-462E6ADC83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B024CF-AAAB-4853-9125-D5B79532CFA3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309EA84-EC6D-425E-A258-462E6ADC83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CB024CF-AAAB-4853-9125-D5B79532CFA3}" type="datetimeFigureOut">
              <a:rPr lang="en-US" smtClean="0"/>
              <a:pPr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309EA84-EC6D-425E-A258-462E6ADC8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outdoor, tree, landscape, mountain&#10;&#10;Description automatically generated">
            <a:extLst>
              <a:ext uri="{FF2B5EF4-FFF2-40B4-BE49-F238E27FC236}">
                <a16:creationId xmlns:a16="http://schemas.microsoft.com/office/drawing/2014/main" id="{EC491E7E-EA2D-7799-7FF9-78EC1C512F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49607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9616" y="9728"/>
            <a:ext cx="7315200" cy="1132362"/>
          </a:xfrm>
        </p:spPr>
        <p:txBody>
          <a:bodyPr>
            <a:normAutofit/>
          </a:bodyPr>
          <a:lstStyle/>
          <a:p>
            <a:r>
              <a:rPr lang="en-US" sz="3200" u="sng" dirty="0">
                <a:solidFill>
                  <a:schemeClr val="accent3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Landslide Mapping Using geospatial Workflow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324600"/>
            <a:ext cx="152400" cy="254478"/>
          </a:xfrm>
        </p:spPr>
        <p:txBody>
          <a:bodyPr>
            <a:normAutofit/>
          </a:bodyPr>
          <a:lstStyle/>
          <a:p>
            <a:r>
              <a:rPr lang="en-US" sz="8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86600" y="5410200"/>
            <a:ext cx="198120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Lt Col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Ishan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Sharma</a:t>
            </a:r>
          </a:p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Maj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Suraj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Choubey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Ishan Goyal 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Nikita Supekar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Screenshot_3_ 2023-06-14 171432.png" descr="Screenshot_3_ 2023-06-14 1714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79" y="1424426"/>
            <a:ext cx="8237443" cy="4009148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59" name="Selecting image without…"/>
          <p:cNvSpPr txBox="1"/>
          <p:nvPr/>
        </p:nvSpPr>
        <p:spPr>
          <a:xfrm>
            <a:off x="4869777" y="3721681"/>
            <a:ext cx="1494926" cy="414857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>
            <a:spAutoFit/>
          </a:bodyPr>
          <a:lstStyle/>
          <a:p>
            <a:pPr>
              <a:lnSpc>
                <a:spcPct val="75000"/>
              </a:lnSpc>
              <a:spcBef>
                <a:spcPts val="113"/>
              </a:spcBef>
              <a:defRPr sz="2800" b="1">
                <a:solidFill>
                  <a:srgbClr val="000000"/>
                </a:solidFill>
              </a:defRPr>
            </a:pPr>
            <a:r>
              <a:rPr sz="1050" dirty="0"/>
              <a:t>Selecting image without </a:t>
            </a:r>
          </a:p>
          <a:p>
            <a:pPr>
              <a:lnSpc>
                <a:spcPct val="75000"/>
              </a:lnSpc>
              <a:spcBef>
                <a:spcPts val="113"/>
              </a:spcBef>
              <a:defRPr sz="2800" b="1">
                <a:solidFill>
                  <a:srgbClr val="000000"/>
                </a:solidFill>
              </a:defRPr>
            </a:pPr>
            <a:r>
              <a:rPr sz="1050" dirty="0"/>
              <a:t>geolocation.</a:t>
            </a:r>
          </a:p>
        </p:txBody>
      </p:sp>
      <p:sp>
        <p:nvSpPr>
          <p:cNvPr id="160" name="Rectangle"/>
          <p:cNvSpPr/>
          <p:nvPr/>
        </p:nvSpPr>
        <p:spPr>
          <a:xfrm>
            <a:off x="2457167" y="2308080"/>
            <a:ext cx="714375" cy="957783"/>
          </a:xfrm>
          <a:prstGeom prst="rect">
            <a:avLst/>
          </a:prstGeom>
          <a:ln w="50800">
            <a:solidFill>
              <a:srgbClr val="E22400"/>
            </a:solidFill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F8D47FE4-53FC-1073-B1EA-CDF5316F7C35}"/>
              </a:ext>
            </a:extLst>
          </p:cNvPr>
          <p:cNvCxnSpPr>
            <a:cxnSpLocks/>
          </p:cNvCxnSpPr>
          <p:nvPr/>
        </p:nvCxnSpPr>
        <p:spPr>
          <a:xfrm rot="10800000">
            <a:off x="3171542" y="3138839"/>
            <a:ext cx="1698236" cy="790271"/>
          </a:xfrm>
          <a:prstGeom prst="curvedConnector3">
            <a:avLst>
              <a:gd name="adj1" fmla="val 50000"/>
            </a:avLst>
          </a:prstGeom>
          <a:noFill/>
          <a:ln w="5715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2DFFF58-5D63-C658-2B72-E72623AB7FD0}"/>
              </a:ext>
            </a:extLst>
          </p:cNvPr>
          <p:cNvSpPr txBox="1">
            <a:spLocks/>
          </p:cNvSpPr>
          <p:nvPr/>
        </p:nvSpPr>
        <p:spPr>
          <a:xfrm>
            <a:off x="6480" y="9728"/>
            <a:ext cx="9137520" cy="685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u="sng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Dashboard Utility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Screenshot_4_ 2023-06-14 171543.png" descr="Screenshot_4_ 2023-06-14 1715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80" y="1457669"/>
            <a:ext cx="8118240" cy="3942662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0EF34-830D-5915-1862-0B48819CCFB2}"/>
              </a:ext>
            </a:extLst>
          </p:cNvPr>
          <p:cNvSpPr txBox="1">
            <a:spLocks/>
          </p:cNvSpPr>
          <p:nvPr/>
        </p:nvSpPr>
        <p:spPr>
          <a:xfrm>
            <a:off x="6480" y="9728"/>
            <a:ext cx="9137520" cy="685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u="sng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Dashboard Utility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Screenshot_5_ 2023-06-14 171639.png" descr="Screenshot_5_ 2023-06-14 1716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01" y="1430845"/>
            <a:ext cx="8232999" cy="399631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65" name="Error is displayed when the…"/>
          <p:cNvSpPr txBox="1"/>
          <p:nvPr/>
        </p:nvSpPr>
        <p:spPr>
          <a:xfrm>
            <a:off x="6160315" y="2348855"/>
            <a:ext cx="2029402" cy="55168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/>
              <a:t>Error is displayed when the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/>
              <a:t>uploaded imagery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/>
              <a:t>lacks geolocation.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3ED9C-5345-4AE5-0109-84F99EABCF1F}"/>
              </a:ext>
            </a:extLst>
          </p:cNvPr>
          <p:cNvSpPr txBox="1">
            <a:spLocks/>
          </p:cNvSpPr>
          <p:nvPr/>
        </p:nvSpPr>
        <p:spPr>
          <a:xfrm>
            <a:off x="6480" y="9728"/>
            <a:ext cx="9137520" cy="685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u="sng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Dashboard Utility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creenshot_6_ 2023-06-14 172446.png" descr="Screenshot_6_ 2023-06-14 1724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08" y="1545129"/>
            <a:ext cx="8392185" cy="3767742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68" name="Selecting image with…"/>
          <p:cNvSpPr txBox="1"/>
          <p:nvPr/>
        </p:nvSpPr>
        <p:spPr>
          <a:xfrm>
            <a:off x="4122254" y="4040504"/>
            <a:ext cx="1543692" cy="36779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 dirty="0"/>
              <a:t>Selecting image with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 dirty="0"/>
              <a:t>geolocation data.</a:t>
            </a:r>
          </a:p>
        </p:txBody>
      </p:sp>
      <p:sp>
        <p:nvSpPr>
          <p:cNvPr id="169" name="Square"/>
          <p:cNvSpPr/>
          <p:nvPr/>
        </p:nvSpPr>
        <p:spPr>
          <a:xfrm>
            <a:off x="1789014" y="3284552"/>
            <a:ext cx="714375" cy="714375"/>
          </a:xfrm>
          <a:prstGeom prst="rect">
            <a:avLst/>
          </a:prstGeom>
          <a:ln w="50800">
            <a:solidFill>
              <a:srgbClr val="E22400"/>
            </a:solidFill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3CD302BA-153F-B510-0CB4-8DDA16FEE014}"/>
              </a:ext>
            </a:extLst>
          </p:cNvPr>
          <p:cNvCxnSpPr>
            <a:cxnSpLocks/>
          </p:cNvCxnSpPr>
          <p:nvPr/>
        </p:nvCxnSpPr>
        <p:spPr>
          <a:xfrm rot="10800000">
            <a:off x="2503389" y="3920988"/>
            <a:ext cx="1618865" cy="342899"/>
          </a:xfrm>
          <a:prstGeom prst="curvedConnector3">
            <a:avLst>
              <a:gd name="adj1" fmla="val 50000"/>
            </a:avLst>
          </a:prstGeom>
          <a:noFill/>
          <a:ln w="5715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FC69089-FF9D-FD6B-7FC1-0CCF0E81DEBD}"/>
              </a:ext>
            </a:extLst>
          </p:cNvPr>
          <p:cNvSpPr txBox="1">
            <a:spLocks/>
          </p:cNvSpPr>
          <p:nvPr/>
        </p:nvSpPr>
        <p:spPr>
          <a:xfrm>
            <a:off x="6480" y="9728"/>
            <a:ext cx="9137520" cy="685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u="sng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Dashboard Utility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creenshot_8_ 2023-06-14 172655.png" descr="Screenshot_8_ 2023-06-14 1726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7" y="1484807"/>
            <a:ext cx="8660906" cy="3888386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72" name="Rectangle"/>
          <p:cNvSpPr/>
          <p:nvPr/>
        </p:nvSpPr>
        <p:spPr>
          <a:xfrm>
            <a:off x="2791852" y="3626536"/>
            <a:ext cx="3407068" cy="318839"/>
          </a:xfrm>
          <a:prstGeom prst="rect">
            <a:avLst/>
          </a:prstGeom>
          <a:ln w="50800">
            <a:solidFill>
              <a:srgbClr val="E22400"/>
            </a:solidFill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18601-1FB9-2486-E1DB-3DE78F45A62D}"/>
              </a:ext>
            </a:extLst>
          </p:cNvPr>
          <p:cNvSpPr txBox="1">
            <a:spLocks/>
          </p:cNvSpPr>
          <p:nvPr/>
        </p:nvSpPr>
        <p:spPr>
          <a:xfrm>
            <a:off x="6480" y="9728"/>
            <a:ext cx="9137520" cy="685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u="sng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Dashboard Utility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creenshot_9_ 2023-06-14 172844.png" descr="Screenshot_9_ 2023-06-14 1728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71" y="1424506"/>
            <a:ext cx="8294459" cy="400898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75" name="Find button in toolbar to…"/>
          <p:cNvSpPr txBox="1"/>
          <p:nvPr/>
        </p:nvSpPr>
        <p:spPr>
          <a:xfrm>
            <a:off x="419589" y="980359"/>
            <a:ext cx="2452594" cy="36779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/>
              <a:t>Find button in toolbar to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/>
              <a:t>search imagery from the database.</a:t>
            </a:r>
          </a:p>
        </p:txBody>
      </p:sp>
      <p:sp>
        <p:nvSpPr>
          <p:cNvPr id="176" name="Rectangle"/>
          <p:cNvSpPr/>
          <p:nvPr/>
        </p:nvSpPr>
        <p:spPr>
          <a:xfrm>
            <a:off x="2791852" y="1506864"/>
            <a:ext cx="460826" cy="293484"/>
          </a:xfrm>
          <a:prstGeom prst="rect">
            <a:avLst/>
          </a:prstGeom>
          <a:ln w="50800">
            <a:solidFill>
              <a:srgbClr val="E22400"/>
            </a:solidFill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177" name="Field to input District name…"/>
          <p:cNvSpPr txBox="1"/>
          <p:nvPr/>
        </p:nvSpPr>
        <p:spPr>
          <a:xfrm>
            <a:off x="4161564" y="980359"/>
            <a:ext cx="2364430" cy="36779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/>
              <a:t>Field to input District name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/>
              <a:t>to search imagery from database.</a:t>
            </a:r>
          </a:p>
        </p:txBody>
      </p:sp>
      <p:sp>
        <p:nvSpPr>
          <p:cNvPr id="178" name="Submit button for submission of…"/>
          <p:cNvSpPr txBox="1"/>
          <p:nvPr/>
        </p:nvSpPr>
        <p:spPr>
          <a:xfrm>
            <a:off x="5771506" y="2917476"/>
            <a:ext cx="3146695" cy="36779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/>
              <a:t>Submit button for submission of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/>
              <a:t>request for imagery retrieval from database.</a:t>
            </a:r>
          </a:p>
        </p:txBody>
      </p:sp>
      <p:sp>
        <p:nvSpPr>
          <p:cNvPr id="179" name="Area to display imagery retrieved…"/>
          <p:cNvSpPr txBox="1"/>
          <p:nvPr/>
        </p:nvSpPr>
        <p:spPr>
          <a:xfrm>
            <a:off x="3607490" y="4925586"/>
            <a:ext cx="2433358" cy="36779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/>
              <a:t>Area to display imagery retrieved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/>
              <a:t>from database.</a:t>
            </a: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FB6BF2CF-FC33-28E6-048A-A245599FC466}"/>
              </a:ext>
            </a:extLst>
          </p:cNvPr>
          <p:cNvCxnSpPr>
            <a:cxnSpLocks/>
            <a:stCxn id="178" idx="0"/>
          </p:cNvCxnSpPr>
          <p:nvPr/>
        </p:nvCxnSpPr>
        <p:spPr>
          <a:xfrm rot="16200000" flipV="1">
            <a:off x="6360590" y="1933212"/>
            <a:ext cx="423879" cy="1544650"/>
          </a:xfrm>
          <a:prstGeom prst="curvedConnector2">
            <a:avLst/>
          </a:prstGeom>
          <a:noFill/>
          <a:ln w="5715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3B37BD0-B0DF-187D-6D12-4C5C29E2570B}"/>
              </a:ext>
            </a:extLst>
          </p:cNvPr>
          <p:cNvCxnSpPr>
            <a:cxnSpLocks/>
            <a:stCxn id="177" idx="1"/>
          </p:cNvCxnSpPr>
          <p:nvPr/>
        </p:nvCxnSpPr>
        <p:spPr>
          <a:xfrm rot="10800000" flipV="1">
            <a:off x="3607492" y="1164256"/>
            <a:ext cx="554072" cy="1182596"/>
          </a:xfrm>
          <a:prstGeom prst="curvedConnector2">
            <a:avLst/>
          </a:prstGeom>
          <a:noFill/>
          <a:ln w="5715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739F1CC8-3774-D3C8-F34A-7E1AD5541958}"/>
              </a:ext>
            </a:extLst>
          </p:cNvPr>
          <p:cNvCxnSpPr>
            <a:cxnSpLocks/>
            <a:stCxn id="179" idx="0"/>
          </p:cNvCxnSpPr>
          <p:nvPr/>
        </p:nvCxnSpPr>
        <p:spPr>
          <a:xfrm rot="16200000" flipV="1">
            <a:off x="4331183" y="4432599"/>
            <a:ext cx="865650" cy="120323"/>
          </a:xfrm>
          <a:prstGeom prst="curvedConnector3">
            <a:avLst>
              <a:gd name="adj1" fmla="val 50000"/>
            </a:avLst>
          </a:prstGeom>
          <a:noFill/>
          <a:ln w="5715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111BB38-3A0D-1098-EA6A-2112910B6F85}"/>
              </a:ext>
            </a:extLst>
          </p:cNvPr>
          <p:cNvCxnSpPr>
            <a:cxnSpLocks/>
            <a:stCxn id="175" idx="3"/>
            <a:endCxn id="176" idx="0"/>
          </p:cNvCxnSpPr>
          <p:nvPr/>
        </p:nvCxnSpPr>
        <p:spPr>
          <a:xfrm>
            <a:off x="2872183" y="1164256"/>
            <a:ext cx="150082" cy="342608"/>
          </a:xfrm>
          <a:prstGeom prst="curvedConnector2">
            <a:avLst/>
          </a:prstGeom>
          <a:noFill/>
          <a:ln w="5715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Rectangle">
            <a:extLst>
              <a:ext uri="{FF2B5EF4-FFF2-40B4-BE49-F238E27FC236}">
                <a16:creationId xmlns:a16="http://schemas.microsoft.com/office/drawing/2014/main" id="{BFEAC9AF-77C5-F0AA-0BD4-02D095432E63}"/>
              </a:ext>
            </a:extLst>
          </p:cNvPr>
          <p:cNvSpPr/>
          <p:nvPr/>
        </p:nvSpPr>
        <p:spPr>
          <a:xfrm>
            <a:off x="3296385" y="2346854"/>
            <a:ext cx="1965269" cy="293484"/>
          </a:xfrm>
          <a:prstGeom prst="rect">
            <a:avLst/>
          </a:prstGeom>
          <a:ln w="50800">
            <a:solidFill>
              <a:srgbClr val="E22400"/>
            </a:solidFill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8229C48E-CE3E-32CC-18E8-56807B0D0229}"/>
              </a:ext>
            </a:extLst>
          </p:cNvPr>
          <p:cNvSpPr/>
          <p:nvPr/>
        </p:nvSpPr>
        <p:spPr>
          <a:xfrm>
            <a:off x="5261654" y="2346854"/>
            <a:ext cx="538548" cy="293484"/>
          </a:xfrm>
          <a:prstGeom prst="rect">
            <a:avLst/>
          </a:prstGeom>
          <a:ln w="50800">
            <a:solidFill>
              <a:srgbClr val="E22400"/>
            </a:solidFill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1F7966B-DD05-5373-2621-6F094CEBA0B0}"/>
              </a:ext>
            </a:extLst>
          </p:cNvPr>
          <p:cNvSpPr txBox="1">
            <a:spLocks/>
          </p:cNvSpPr>
          <p:nvPr/>
        </p:nvSpPr>
        <p:spPr>
          <a:xfrm>
            <a:off x="6480" y="9728"/>
            <a:ext cx="9137520" cy="685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u="sng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Dashboard Utility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Screenshot_9_ 2023-06-14 1728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000" y="1424506"/>
            <a:ext cx="8268000" cy="400898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79" name="Area to display imagery retrieved…"/>
          <p:cNvSpPr txBox="1"/>
          <p:nvPr/>
        </p:nvSpPr>
        <p:spPr>
          <a:xfrm>
            <a:off x="6245086" y="3429000"/>
            <a:ext cx="2125582" cy="36779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lang="en-IN" sz="1050" dirty="0"/>
              <a:t>Display of imagery requested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lang="en-IN" sz="1050" dirty="0"/>
              <a:t>from the database</a:t>
            </a:r>
            <a:r>
              <a:rPr sz="105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950DB-F111-64A0-0EC8-A6F5C5D4E63C}"/>
              </a:ext>
            </a:extLst>
          </p:cNvPr>
          <p:cNvSpPr txBox="1">
            <a:spLocks/>
          </p:cNvSpPr>
          <p:nvPr/>
        </p:nvSpPr>
        <p:spPr>
          <a:xfrm>
            <a:off x="6480" y="9728"/>
            <a:ext cx="9137520" cy="685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u="sng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Dashboard Utility</a:t>
            </a:r>
          </a:p>
        </p:txBody>
      </p:sp>
    </p:spTree>
    <p:extLst>
      <p:ext uri="{BB962C8B-B14F-4D97-AF65-F5344CB8AC3E}">
        <p14:creationId xmlns:p14="http://schemas.microsoft.com/office/powerpoint/2010/main" val="1658637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G_1437.jpeg" descr="IMG_143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06" y="1626180"/>
            <a:ext cx="8125388" cy="360564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82" name="SQL database generated after…"/>
          <p:cNvSpPr txBox="1"/>
          <p:nvPr/>
        </p:nvSpPr>
        <p:spPr>
          <a:xfrm>
            <a:off x="5990652" y="1051353"/>
            <a:ext cx="2160848" cy="36779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/>
              <a:t>SQL database generated after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/>
              <a:t>imagery upload by the user.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D4E0A-CB99-14F1-C3B0-8DB3770C4CC6}"/>
              </a:ext>
            </a:extLst>
          </p:cNvPr>
          <p:cNvSpPr txBox="1">
            <a:spLocks/>
          </p:cNvSpPr>
          <p:nvPr/>
        </p:nvSpPr>
        <p:spPr>
          <a:xfrm>
            <a:off x="6480" y="9728"/>
            <a:ext cx="9137520" cy="685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u="sng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Dashboard Utility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124200"/>
            <a:ext cx="8534400" cy="914400"/>
          </a:xfr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 Platform</a:t>
            </a:r>
          </a:p>
        </p:txBody>
      </p:sp>
    </p:spTree>
    <p:extLst>
      <p:ext uri="{BB962C8B-B14F-4D97-AF65-F5344CB8AC3E}">
        <p14:creationId xmlns:p14="http://schemas.microsoft.com/office/powerpoint/2010/main" val="1040819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4E0A-CB99-14F1-C3B0-8DB3770C4CC6}"/>
              </a:ext>
            </a:extLst>
          </p:cNvPr>
          <p:cNvSpPr txBox="1">
            <a:spLocks/>
          </p:cNvSpPr>
          <p:nvPr/>
        </p:nvSpPr>
        <p:spPr>
          <a:xfrm>
            <a:off x="6480" y="9728"/>
            <a:ext cx="9137520" cy="685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0" kern="1200" cap="small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u="sng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UML Activity Diagram Description</a:t>
            </a:r>
          </a:p>
        </p:txBody>
      </p:sp>
      <p:pic>
        <p:nvPicPr>
          <p:cNvPr id="4" name="Picture 3" descr="UML diagram">
            <a:extLst>
              <a:ext uri="{FF2B5EF4-FFF2-40B4-BE49-F238E27FC236}">
                <a16:creationId xmlns:a16="http://schemas.microsoft.com/office/drawing/2014/main" id="{EA89FA3F-D421-4624-8FD5-D04ABCFEC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40129"/>
            <a:ext cx="7162800" cy="55655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571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" y="9728"/>
            <a:ext cx="9137520" cy="685800"/>
          </a:xfr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u="sng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Preview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44741400"/>
              </p:ext>
            </p:extLst>
          </p:nvPr>
        </p:nvGraphicFramePr>
        <p:xfrm>
          <a:off x="685800" y="1219200"/>
          <a:ext cx="7543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124200"/>
            <a:ext cx="8534400" cy="914400"/>
          </a:xfr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3723994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266E-656B-A50E-D5EF-D664DCB5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" y="9728"/>
            <a:ext cx="9137520" cy="685800"/>
          </a:xfr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endParaRPr lang="en-US" sz="3200" u="sng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1992AFA-AA2F-AB58-D8E5-6A219C773E4C}"/>
              </a:ext>
            </a:extLst>
          </p:cNvPr>
          <p:cNvGraphicFramePr/>
          <p:nvPr/>
        </p:nvGraphicFramePr>
        <p:xfrm>
          <a:off x="304800" y="9906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525C9D-087B-41CD-8E13-698154555163}"/>
              </a:ext>
            </a:extLst>
          </p:cNvPr>
          <p:cNvSpPr txBox="1"/>
          <p:nvPr/>
        </p:nvSpPr>
        <p:spPr>
          <a:xfrm>
            <a:off x="609600" y="1981200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Arial Rounded MT Bold" panose="020F0704030504030204" pitchFamily="34" charset="0"/>
              </a:rPr>
              <a:t> Authenticity Of Crowd Sourcing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Arial Rounded MT Bold" panose="020F0704030504030204" pitchFamily="34" charset="0"/>
              </a:rPr>
              <a:t>Interoperability Issues Due to </a:t>
            </a:r>
            <a:r>
              <a:rPr lang="en-IN" sz="2400" b="1" dirty="0" err="1">
                <a:latin typeface="Arial Rounded MT Bold" panose="020F0704030504030204" pitchFamily="34" charset="0"/>
              </a:rPr>
              <a:t>Hetrogeneous</a:t>
            </a:r>
            <a:r>
              <a:rPr lang="en-IN" sz="2400" b="1" dirty="0">
                <a:latin typeface="Arial Rounded MT Bold" panose="020F0704030504030204" pitchFamily="34" charset="0"/>
              </a:rPr>
              <a:t> Nature of data Source.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Arial Rounded MT Bold" panose="020F0704030504030204" pitchFamily="34" charset="0"/>
              </a:rPr>
              <a:t>Dedicated Database with Improved </a:t>
            </a:r>
            <a:r>
              <a:rPr lang="en-IN" sz="2400" b="1" dirty="0" err="1">
                <a:latin typeface="Arial Rounded MT Bold" panose="020F0704030504030204" pitchFamily="34" charset="0"/>
              </a:rPr>
              <a:t>Funtionalities</a:t>
            </a:r>
            <a:r>
              <a:rPr lang="en-IN" sz="2400" b="1" dirty="0"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83713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124200"/>
            <a:ext cx="8534400" cy="914400"/>
          </a:xfr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926863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266E-656B-A50E-D5EF-D664DCB5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" y="9728"/>
            <a:ext cx="9137520" cy="685800"/>
          </a:xfr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US" sz="3200" u="sng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1992AFA-AA2F-AB58-D8E5-6A219C773E4C}"/>
              </a:ext>
            </a:extLst>
          </p:cNvPr>
          <p:cNvGraphicFramePr/>
          <p:nvPr/>
        </p:nvGraphicFramePr>
        <p:xfrm>
          <a:off x="304800" y="9906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525C9D-087B-41CD-8E13-698154555163}"/>
              </a:ext>
            </a:extLst>
          </p:cNvPr>
          <p:cNvSpPr txBox="1"/>
          <p:nvPr/>
        </p:nvSpPr>
        <p:spPr>
          <a:xfrm>
            <a:off x="609600" y="1981200"/>
            <a:ext cx="79248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/>
              <a:t> </a:t>
            </a:r>
            <a:r>
              <a:rPr lang="en-IN" sz="2000" b="1" dirty="0">
                <a:latin typeface="Arial Rounded MT Bold" panose="020F0704030504030204" pitchFamily="34" charset="0"/>
              </a:rPr>
              <a:t>Semantic Enrichment of Geospatial Information Using Current State Of Art (Artificial Intelligence 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 Rounded MT Bold" panose="020F0704030504030204" pitchFamily="34" charset="0"/>
              </a:rPr>
              <a:t>Further Extension for Creating Database Related to Various Natural Disasters  For Entire Country.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 Rounded MT Bold" panose="020F0704030504030204" pitchFamily="34" charset="0"/>
              </a:rPr>
              <a:t>Inclusion of Machine Learning Techniques for Data Extraction.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35834037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21F63B1-0CF3-B270-BA39-B27B4A4A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" y="9728"/>
            <a:ext cx="9137520" cy="685800"/>
          </a:xfr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u="sng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Questions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449712-B105-92AE-D5C3-01FD85A0C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630807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943A1B-E451-A40F-EB92-603223BD4B83}"/>
              </a:ext>
            </a:extLst>
          </p:cNvPr>
          <p:cNvSpPr/>
          <p:nvPr/>
        </p:nvSpPr>
        <p:spPr>
          <a:xfrm>
            <a:off x="2514385" y="5486400"/>
            <a:ext cx="41152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043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D241FB4-4CE5-14A6-4404-60EED9F57A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180245"/>
              </p:ext>
            </p:extLst>
          </p:nvPr>
        </p:nvGraphicFramePr>
        <p:xfrm>
          <a:off x="304800" y="9906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6ED20F0-91A2-B4F6-3B3F-865BABF6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" y="9728"/>
            <a:ext cx="9137520" cy="685800"/>
          </a:xfr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u="sng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783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124200"/>
            <a:ext cx="8534400" cy="914400"/>
          </a:xfr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10298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266E-656B-A50E-D5EF-D664DCB5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" y="9728"/>
            <a:ext cx="9137520" cy="685800"/>
          </a:xfr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sz="3200" u="sng" dirty="0">
              <a:solidFill>
                <a:schemeClr val="tx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1992AFA-AA2F-AB58-D8E5-6A219C773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126402"/>
              </p:ext>
            </p:extLst>
          </p:nvPr>
        </p:nvGraphicFramePr>
        <p:xfrm>
          <a:off x="304800" y="990600"/>
          <a:ext cx="8229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525C9D-087B-41CD-8E13-698154555163}"/>
              </a:ext>
            </a:extLst>
          </p:cNvPr>
          <p:cNvSpPr txBox="1"/>
          <p:nvPr/>
        </p:nvSpPr>
        <p:spPr>
          <a:xfrm>
            <a:off x="609600" y="1981200"/>
            <a:ext cx="792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 Rounded MT Bold" panose="020F0704030504030204" pitchFamily="34" charset="0"/>
              </a:rPr>
              <a:t>To Create Dashboard For Users to Post Real Time Photographs</a:t>
            </a: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 Rounded MT Bold" panose="020F0704030504030204" pitchFamily="34" charset="0"/>
              </a:rPr>
              <a:t>To Create a Central Database Which Act as </a:t>
            </a:r>
            <a:r>
              <a:rPr lang="en-IN" sz="2000" b="1" dirty="0" err="1">
                <a:latin typeface="Arial Rounded MT Bold" panose="020F0704030504030204" pitchFamily="34" charset="0"/>
              </a:rPr>
              <a:t>Repositary</a:t>
            </a:r>
            <a:endParaRPr lang="en-IN" sz="20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b="1" dirty="0">
              <a:latin typeface="Arial Rounded MT Bold" panose="020F07040305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 Rounded MT Bold" panose="020F0704030504030204" pitchFamily="34" charset="0"/>
              </a:rPr>
              <a:t>To </a:t>
            </a:r>
            <a:r>
              <a:rPr lang="en-IN" sz="2000" b="1" dirty="0" err="1">
                <a:latin typeface="Arial Rounded MT Bold" panose="020F0704030504030204" pitchFamily="34" charset="0"/>
              </a:rPr>
              <a:t>Augument</a:t>
            </a:r>
            <a:r>
              <a:rPr lang="en-IN" sz="2000" b="1" dirty="0">
                <a:latin typeface="Arial Rounded MT Bold" panose="020F0704030504030204" pitchFamily="34" charset="0"/>
              </a:rPr>
              <a:t> the Database by Utilising Information Extracted from Social Media Platforms.</a:t>
            </a:r>
          </a:p>
          <a:p>
            <a:r>
              <a:rPr lang="en-IN" sz="2000" b="1" dirty="0">
                <a:latin typeface="Arial Rounded MT Bold" panose="020F07040305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Arial Rounded MT Bold" panose="020F0704030504030204" pitchFamily="34" charset="0"/>
              </a:rPr>
              <a:t>To Provide Visualization of on Dashboard</a:t>
            </a:r>
          </a:p>
        </p:txBody>
      </p:sp>
    </p:spTree>
    <p:extLst>
      <p:ext uri="{BB962C8B-B14F-4D97-AF65-F5344CB8AC3E}">
        <p14:creationId xmlns:p14="http://schemas.microsoft.com/office/powerpoint/2010/main" val="24413169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124200"/>
            <a:ext cx="8534400" cy="914400"/>
          </a:xfr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81401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266E-656B-A50E-D5EF-D664DCB5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" y="9728"/>
            <a:ext cx="9137520" cy="685800"/>
          </a:xfr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u="sng" dirty="0" err="1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Bpmn</a:t>
            </a:r>
            <a:r>
              <a:rPr lang="en-US" sz="3200" u="sng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 Diagram</a:t>
            </a:r>
          </a:p>
        </p:txBody>
      </p:sp>
      <p:pic>
        <p:nvPicPr>
          <p:cNvPr id="4" name="Picture 3" descr="A BPMN diagram describing the Flow of Process">
            <a:extLst>
              <a:ext uri="{FF2B5EF4-FFF2-40B4-BE49-F238E27FC236}">
                <a16:creationId xmlns:a16="http://schemas.microsoft.com/office/drawing/2014/main" id="{71D349AF-7B85-E1F3-495B-645F63E586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066800"/>
            <a:ext cx="8458200" cy="441959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124200"/>
            <a:ext cx="8534400" cy="914400"/>
          </a:xfr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 Utility</a:t>
            </a:r>
          </a:p>
        </p:txBody>
      </p:sp>
    </p:spTree>
    <p:extLst>
      <p:ext uri="{BB962C8B-B14F-4D97-AF65-F5344CB8AC3E}">
        <p14:creationId xmlns:p14="http://schemas.microsoft.com/office/powerpoint/2010/main" val="92979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Screenshot_1_ 2023-06-14 170701.png" descr="Screenshot_1_ 2023-06-14 1707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93" y="1541082"/>
            <a:ext cx="8449832" cy="3790744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sp>
        <p:nvSpPr>
          <p:cNvPr id="152" name="Input for geo-tagged imagery from user"/>
          <p:cNvSpPr txBox="1"/>
          <p:nvPr/>
        </p:nvSpPr>
        <p:spPr>
          <a:xfrm>
            <a:off x="713568" y="984222"/>
            <a:ext cx="2458253" cy="329321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>
            <a:lvl1pPr>
              <a:lnSpc>
                <a:spcPct val="90000"/>
              </a:lnSpc>
              <a:spcBef>
                <a:spcPts val="800"/>
              </a:spcBef>
              <a:defRPr sz="2800" b="1">
                <a:solidFill>
                  <a:srgbClr val="000000"/>
                </a:solidFill>
              </a:defRPr>
            </a:lvl1pPr>
          </a:lstStyle>
          <a:p>
            <a:r>
              <a:rPr sz="1050"/>
              <a:t>Input for geo-tagged imagery from user  </a:t>
            </a:r>
          </a:p>
        </p:txBody>
      </p:sp>
      <p:sp>
        <p:nvSpPr>
          <p:cNvPr id="153" name="Choose button to select…"/>
          <p:cNvSpPr txBox="1"/>
          <p:nvPr/>
        </p:nvSpPr>
        <p:spPr>
          <a:xfrm>
            <a:off x="5919001" y="891496"/>
            <a:ext cx="2746237" cy="551689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9050" tIns="19050" rIns="19050" bIns="1905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/>
              <a:t>Choose button to select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/>
              <a:t>imagery to be uploaded from local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/>
              <a:t>system or camera directly.</a:t>
            </a:r>
          </a:p>
        </p:txBody>
      </p:sp>
      <p:sp>
        <p:nvSpPr>
          <p:cNvPr id="154" name="Field to input location…"/>
          <p:cNvSpPr txBox="1"/>
          <p:nvPr/>
        </p:nvSpPr>
        <p:spPr>
          <a:xfrm>
            <a:off x="7140104" y="2514211"/>
            <a:ext cx="1646285" cy="551689"/>
          </a:xfrm>
          <a:prstGeom prst="rect">
            <a:avLst/>
          </a:prstGeom>
          <a:ln w="5715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 dirty="0"/>
              <a:t>Field to input location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 dirty="0"/>
              <a:t>of the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 dirty="0"/>
              <a:t>uploaded imagery</a:t>
            </a:r>
          </a:p>
        </p:txBody>
      </p:sp>
      <p:sp>
        <p:nvSpPr>
          <p:cNvPr id="155" name="Submit button for submission of…"/>
          <p:cNvSpPr txBox="1"/>
          <p:nvPr/>
        </p:nvSpPr>
        <p:spPr>
          <a:xfrm>
            <a:off x="3250883" y="3955042"/>
            <a:ext cx="2859757" cy="36779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/>
              <a:t>Submit button for submission of 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 sz="2800" b="1">
                <a:solidFill>
                  <a:srgbClr val="000000"/>
                </a:solidFill>
              </a:defRPr>
            </a:pPr>
            <a:r>
              <a:rPr sz="1050"/>
              <a:t>request for imagery upload to data base.</a:t>
            </a:r>
          </a:p>
        </p:txBody>
      </p:sp>
      <p:sp>
        <p:nvSpPr>
          <p:cNvPr id="156" name="Rectangle"/>
          <p:cNvSpPr/>
          <p:nvPr/>
        </p:nvSpPr>
        <p:spPr>
          <a:xfrm>
            <a:off x="601186" y="1598142"/>
            <a:ext cx="460826" cy="293484"/>
          </a:xfrm>
          <a:prstGeom prst="rect">
            <a:avLst/>
          </a:prstGeom>
          <a:ln w="50800">
            <a:solidFill>
              <a:srgbClr val="E22400"/>
            </a:solidFill>
            <a:miter lim="400000"/>
          </a:ln>
        </p:spPr>
        <p:txBody>
          <a:bodyPr lIns="19050" tIns="19050" rIns="19050" bIns="19050" anchor="ctr"/>
          <a:lstStyle/>
          <a:p>
            <a:pPr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ECE3C48-4D71-F640-54DB-E3424C2F2D61}"/>
              </a:ext>
            </a:extLst>
          </p:cNvPr>
          <p:cNvCxnSpPr>
            <a:cxnSpLocks/>
            <a:stCxn id="152" idx="1"/>
            <a:endCxn id="156" idx="1"/>
          </p:cNvCxnSpPr>
          <p:nvPr/>
        </p:nvCxnSpPr>
        <p:spPr>
          <a:xfrm rot="10800000" flipV="1">
            <a:off x="601186" y="1148882"/>
            <a:ext cx="112382" cy="596001"/>
          </a:xfrm>
          <a:prstGeom prst="curvedConnector3">
            <a:avLst>
              <a:gd name="adj1" fmla="val 303413"/>
            </a:avLst>
          </a:prstGeom>
          <a:ln w="571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0F6418F-F430-D14C-9ED8-BD6F3F41ADE3}"/>
              </a:ext>
            </a:extLst>
          </p:cNvPr>
          <p:cNvSpPr/>
          <p:nvPr/>
        </p:nvSpPr>
        <p:spPr>
          <a:xfrm>
            <a:off x="3942108" y="3010153"/>
            <a:ext cx="1171575" cy="223138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563" hangingPunct="0"/>
            <a:endParaRPr lang="en-IN" sz="120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82F8091-465B-60F4-C2D1-2BFDFE7AB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480" y="2369396"/>
            <a:ext cx="1193396" cy="420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3D92DF-07A6-0789-DF8C-4CC7144D2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044" y="3397698"/>
            <a:ext cx="787913" cy="277732"/>
          </a:xfrm>
          <a:prstGeom prst="rect">
            <a:avLst/>
          </a:prstGeom>
        </p:spPr>
      </p:pic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30ACBE9-BFC8-9781-429A-7F48FAD2F662}"/>
              </a:ext>
            </a:extLst>
          </p:cNvPr>
          <p:cNvCxnSpPr>
            <a:cxnSpLocks/>
            <a:stCxn id="153" idx="1"/>
          </p:cNvCxnSpPr>
          <p:nvPr/>
        </p:nvCxnSpPr>
        <p:spPr>
          <a:xfrm rot="10800000" flipV="1">
            <a:off x="4890053" y="1167341"/>
            <a:ext cx="1028948" cy="1202054"/>
          </a:xfrm>
          <a:prstGeom prst="curvedConnector2">
            <a:avLst/>
          </a:prstGeom>
          <a:noFill/>
          <a:ln w="5715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4D5021F8-4A6D-9E44-8810-E3E1606658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13683" y="2754142"/>
            <a:ext cx="2026422" cy="420660"/>
          </a:xfrm>
          <a:prstGeom prst="curvedConnector3">
            <a:avLst>
              <a:gd name="adj1" fmla="val 53311"/>
            </a:avLst>
          </a:prstGeom>
          <a:noFill/>
          <a:ln w="5715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C376AFA2-469D-0CCD-C7F1-D7F58F5C9BBE}"/>
              </a:ext>
            </a:extLst>
          </p:cNvPr>
          <p:cNvCxnSpPr>
            <a:cxnSpLocks/>
            <a:stCxn id="155" idx="3"/>
          </p:cNvCxnSpPr>
          <p:nvPr/>
        </p:nvCxnSpPr>
        <p:spPr>
          <a:xfrm flipH="1" flipV="1">
            <a:off x="4965957" y="3541090"/>
            <a:ext cx="1144683" cy="597849"/>
          </a:xfrm>
          <a:prstGeom prst="curvedConnector3">
            <a:avLst>
              <a:gd name="adj1" fmla="val -19971"/>
            </a:avLst>
          </a:prstGeom>
          <a:noFill/>
          <a:ln w="57150" cap="flat">
            <a:solidFill>
              <a:srgbClr val="00B0F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D64266E-656B-A50E-D5EF-D664DCB5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" y="9728"/>
            <a:ext cx="9137520" cy="685800"/>
          </a:xfrm>
          <a:gradFill flip="none" rotWithShape="1">
            <a:gsLst>
              <a:gs pos="0">
                <a:schemeClr val="accent1">
                  <a:tint val="35000"/>
                  <a:satMod val="260000"/>
                </a:schemeClr>
              </a:gs>
              <a:gs pos="30000">
                <a:schemeClr val="accent1">
                  <a:tint val="38000"/>
                  <a:satMod val="260000"/>
                </a:schemeClr>
              </a:gs>
              <a:gs pos="75000">
                <a:schemeClr val="accent1">
                  <a:tint val="55000"/>
                  <a:satMod val="255000"/>
                </a:schemeClr>
              </a:gs>
              <a:gs pos="100000">
                <a:schemeClr val="accent1">
                  <a:tint val="70000"/>
                  <a:satMod val="255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algn="ctr"/>
            <a:r>
              <a:rPr lang="en-US" sz="3200" u="sng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Dashboard Utility</a:t>
            </a:r>
          </a:p>
        </p:txBody>
      </p:sp>
    </p:spTree>
    <p:extLst>
      <p:ext uri="{BB962C8B-B14F-4D97-AF65-F5344CB8AC3E}">
        <p14:creationId xmlns:p14="http://schemas.microsoft.com/office/powerpoint/2010/main" val="52303942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1175</TotalTime>
  <Words>372</Words>
  <Application>Microsoft Office PowerPoint</Application>
  <PresentationFormat>On-screen Show (4:3)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Rounded MT Bold</vt:lpstr>
      <vt:lpstr>Calibri</vt:lpstr>
      <vt:lpstr>Century Schoolbook</vt:lpstr>
      <vt:lpstr>Helvetica Neue Medium</vt:lpstr>
      <vt:lpstr>Wingdings</vt:lpstr>
      <vt:lpstr>Wingdings 2</vt:lpstr>
      <vt:lpstr>Oriel</vt:lpstr>
      <vt:lpstr>Landslide Mapping Using geospatial Workflow Technologies</vt:lpstr>
      <vt:lpstr>Preview</vt:lpstr>
      <vt:lpstr>Introduction</vt:lpstr>
      <vt:lpstr>Objectives</vt:lpstr>
      <vt:lpstr>Objectives</vt:lpstr>
      <vt:lpstr>Methodology</vt:lpstr>
      <vt:lpstr>Bpmn Diagram</vt:lpstr>
      <vt:lpstr>Dashboard Utility</vt:lpstr>
      <vt:lpstr>Dashboard Utility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Social Media Platform</vt:lpstr>
      <vt:lpstr>PowerPoint Presentation</vt:lpstr>
      <vt:lpstr>Limitations</vt:lpstr>
      <vt:lpstr>Limitations</vt:lpstr>
      <vt:lpstr>Future Scope</vt:lpstr>
      <vt:lpstr>Future Scope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Shikha Gupta</dc:creator>
  <cp:lastModifiedBy>ishan sharma</cp:lastModifiedBy>
  <cp:revision>128</cp:revision>
  <dcterms:created xsi:type="dcterms:W3CDTF">2023-03-07T05:43:00Z</dcterms:created>
  <dcterms:modified xsi:type="dcterms:W3CDTF">2023-06-16T09:33:17Z</dcterms:modified>
</cp:coreProperties>
</file>