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23"/>
    <p:restoredTop sz="94603"/>
  </p:normalViewPr>
  <p:slideViewPr>
    <p:cSldViewPr snapToGrid="0">
      <p:cViewPr varScale="1">
        <p:scale>
          <a:sx n="126" d="100"/>
          <a:sy n="126" d="100"/>
        </p:scale>
        <p:origin x="23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3BCBD7-A30A-B6E7-13AB-CDCC7C5CC5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8616E57-8F48-FD26-F2D5-BE58160AE2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5868290-2FD7-8F47-3824-13D7685F3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538EE-EB7F-2640-9DF5-15ED2460F41D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B5C5CEF-2AAB-900F-46E0-41AB02007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61CC958-B541-20DA-3FD5-8203BAA9F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62EED-6730-E945-90D1-030C3A6168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980989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A3B180-B6D7-167A-0A9C-156312740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BF2EA6F-7CF6-F053-864E-2706882611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D4D8D4E-5B8A-346A-E940-8388E0200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538EE-EB7F-2640-9DF5-15ED2460F41D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635513F-4E59-FD03-6673-E7CC6C483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AEE8A8D-D54C-2DA3-C0A7-9ADF633D1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62EED-6730-E945-90D1-030C3A6168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610187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81A84E9-47DF-F4C4-5242-4E378A779F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CB25AAA-25AD-69F0-2F58-6EE479B586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7FD7B43-4593-B98E-E71A-BAE4097D9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538EE-EB7F-2640-9DF5-15ED2460F41D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245A422-9C0C-0AD8-7B51-41653ECB6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FA70D19-B88A-1F13-56CD-FF0E2A7D0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62EED-6730-E945-90D1-030C3A6168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023896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3FE90A-FFE9-41A2-F1DF-080787D31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8FAE73-07BD-E2F1-11D4-B3837428A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6C52EBB-11D7-797F-6A27-F25794DC5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538EE-EB7F-2640-9DF5-15ED2460F41D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7142AA0-72AB-A439-42EC-EB5BBE0DC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275B096-C0FC-5A75-4AC7-845BD8A41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62EED-6730-E945-90D1-030C3A6168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14089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9959C1-21C2-1070-9E69-5D0967BC6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1AAFEA1-050D-FB5F-7068-799FD5952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72D70B7-48A6-4BF0-8781-7ACEEB342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538EE-EB7F-2640-9DF5-15ED2460F41D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D93830E-985E-A3B7-5C3D-2C9597DD4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E4A8C72-4460-0FF3-49A5-C4A57855D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62EED-6730-E945-90D1-030C3A6168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45224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CA48CB-335F-7AFA-762B-CA6D9755A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3BF6D3-8E52-798D-C4ED-71A772647D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68812D9-94AD-1505-A423-14BA094F77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EDE6080-7E6C-3BA5-B9B8-CE1502A9A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538EE-EB7F-2640-9DF5-15ED2460F41D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CD1BAA2-958B-2792-A827-0C51DA59E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BB84E6D-89CC-2F5C-B93D-1ED569A92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62EED-6730-E945-90D1-030C3A6168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698297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497FE1-B076-9CA5-9E09-FE60EF9EE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1DBD6BE-7390-DBF9-E6EE-92C4AB6A3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14E735F-167F-3B63-BBD9-A6FAF861DC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80A5A6B-CE41-DBA7-AB9C-03ACDD9EFA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9FEBD0A-EEEB-73BD-146B-3F2A520A28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B723469-08A2-CE2D-D800-E5D9BFD65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538EE-EB7F-2640-9DF5-15ED2460F41D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188ABD5-7E1C-07F3-2FF7-4ADBF7815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D39E532-157F-B2F1-2166-A6B18F064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62EED-6730-E945-90D1-030C3A6168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689274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6EFCE5-9075-C690-AC03-744E5AB5B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224B1B3-5987-1F9D-6E00-24A796210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538EE-EB7F-2640-9DF5-15ED2460F41D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1B4023D-A1CF-4D2C-7DE2-BCEE32889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CCBA328-FBF0-2FFC-F454-C9C6056CA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62EED-6730-E945-90D1-030C3A6168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009696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7A403AD-61A1-14E9-4FC7-BD2436852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538EE-EB7F-2640-9DF5-15ED2460F41D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C8324A8-22FC-0D50-52F0-BA3919964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7B54ACB-1C03-82C9-926B-DB4A5F60C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62EED-6730-E945-90D1-030C3A6168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349285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D6E81E-224B-0B56-0C06-D45FD0D8D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B5ADDF-4F99-3E68-7575-44F88A265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D91821A-D181-D8DF-B35C-CAEA6445AC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3B01EDF-E216-AF3A-6029-75B63EC93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538EE-EB7F-2640-9DF5-15ED2460F41D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770D032-D6FF-7D54-A8DA-C97B4A706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91C8564-6B2C-E23B-B3FA-A57C6B2ED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62EED-6730-E945-90D1-030C3A6168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737844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92189A-1EBC-58AB-7068-919748DDF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DB66724-5A5A-A25B-E324-94E1D7E3F7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28C760A-3B51-38CA-0A7E-B2A8005B7B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15B89A7-9610-AACA-032D-13B54876E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538EE-EB7F-2640-9DF5-15ED2460F41D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E2B0236-B4BF-E390-0D68-D9929D507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6F4CC9E-A90F-929A-A1C6-CC52290ED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62EED-6730-E945-90D1-030C3A6168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615781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E9D417-BEDB-16A5-A362-AA2F4217F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DB86F46-0DE9-37FD-0E62-B36F22540B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19DA064-ABD0-AC0B-074B-88BF7530EE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5538EE-EB7F-2640-9DF5-15ED2460F41D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2F26AE1-3433-DD59-91D6-6DFD1B992F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09C40DD-87AD-0906-FB60-79B974743B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F62EED-6730-E945-90D1-030C3A6168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348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C35DBF-16EE-1B8B-F514-39A58187EB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Анализ и прогнозирование цен съёмного жилья </a:t>
            </a:r>
            <a:r>
              <a:rPr lang="en-US" dirty="0"/>
              <a:t>Airbnb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FF18B7E-7389-ADE1-1BCA-C9E48BEA4C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ru-RU" dirty="0"/>
              <a:t>Выполнили: </a:t>
            </a:r>
            <a:r>
              <a:rPr lang="ru-RU" dirty="0" err="1"/>
              <a:t>Бавин</a:t>
            </a:r>
            <a:r>
              <a:rPr lang="ru-RU" dirty="0"/>
              <a:t> Станислав, </a:t>
            </a:r>
            <a:r>
              <a:rPr lang="ru-RU" dirty="0" err="1"/>
              <a:t>Васинков</a:t>
            </a:r>
            <a:r>
              <a:rPr lang="ru-RU" dirty="0"/>
              <a:t> Никита, Сериков Александр.</a:t>
            </a:r>
          </a:p>
          <a:p>
            <a:pPr algn="l"/>
            <a:r>
              <a:rPr lang="ru-RU" dirty="0"/>
              <a:t>332 группа</a:t>
            </a:r>
          </a:p>
        </p:txBody>
      </p:sp>
    </p:spTree>
    <p:extLst>
      <p:ext uri="{BB962C8B-B14F-4D97-AF65-F5344CB8AC3E}">
        <p14:creationId xmlns:p14="http://schemas.microsoft.com/office/powerpoint/2010/main" val="1579566261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EEC7A1-F164-BDC4-598B-347EA53E5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зависимостей характеристик жилья</a:t>
            </a:r>
          </a:p>
        </p:txBody>
      </p:sp>
      <p:pic>
        <p:nvPicPr>
          <p:cNvPr id="5" name="Объект 4" descr="Изображение выглядит как текст, График, линия, снимок экрана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00EF7A9B-F3C6-49DD-3223-1598C7BB15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05071"/>
            <a:ext cx="10983353" cy="3998434"/>
          </a:xfrm>
        </p:spPr>
      </p:pic>
    </p:spTree>
    <p:extLst>
      <p:ext uri="{BB962C8B-B14F-4D97-AF65-F5344CB8AC3E}">
        <p14:creationId xmlns:p14="http://schemas.microsoft.com/office/powerpoint/2010/main" val="25248892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5EBDE6-9CE1-EB80-6C50-9CED42CE8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зависимостей характеристик жилья</a:t>
            </a:r>
          </a:p>
        </p:txBody>
      </p:sp>
      <p:pic>
        <p:nvPicPr>
          <p:cNvPr id="5" name="Объект 4" descr="Изображение выглядит как снимок экрана, текст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3381E969-60CC-1AC3-A105-60AD2C4CCB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24777"/>
            <a:ext cx="6993221" cy="4351338"/>
          </a:xfrm>
        </p:spPr>
      </p:pic>
    </p:spTree>
    <p:extLst>
      <p:ext uri="{BB962C8B-B14F-4D97-AF65-F5344CB8AC3E}">
        <p14:creationId xmlns:p14="http://schemas.microsoft.com/office/powerpoint/2010/main" val="2899512126"/>
      </p:ext>
    </p:extLst>
  </p:cSld>
  <p:clrMapOvr>
    <a:masterClrMapping/>
  </p:clrMapOvr>
  <p:transition spd="slow">
    <p:comb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91E07C-0228-A832-0038-5EB65EAD5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Модели машинного обучения: теория.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422704-4D8A-A421-923B-D5B43E1F8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Логистическая регрессия является линейной моделью классификации, которая оценивает вероятность принадлежности объекта к определённому классу с помощью </a:t>
            </a:r>
            <a:r>
              <a:rPr lang="ru-RU" dirty="0" err="1"/>
              <a:t>сигмоидной</a:t>
            </a:r>
            <a:r>
              <a:rPr lang="ru-RU" dirty="0"/>
              <a:t> функции, преобразующей линейную комбинацию признаков в значение от 0 до 1; её преимущества — интерпретируемость и простота, но она плохо справляется с нелинейными зависимостями. </a:t>
            </a:r>
          </a:p>
          <a:p>
            <a:r>
              <a:rPr lang="ru-RU" dirty="0"/>
              <a:t>Метод </a:t>
            </a:r>
            <a:r>
              <a:rPr lang="en" dirty="0" err="1"/>
              <a:t>kNN</a:t>
            </a:r>
            <a:r>
              <a:rPr lang="en" dirty="0"/>
              <a:t> </a:t>
            </a:r>
            <a:r>
              <a:rPr lang="ru-RU" dirty="0"/>
              <a:t>относится к непараметрическим алгоритмам и работает по принципу «подобное к подобному»: класс нового объекта определяется большинством голосов среди </a:t>
            </a:r>
            <a:r>
              <a:rPr lang="en" dirty="0"/>
              <a:t>k </a:t>
            </a:r>
            <a:r>
              <a:rPr lang="ru-RU" dirty="0"/>
              <a:t>ближайших к нему обучающих примеров, что делает модель гибкой, но чувствительной к шумам и требующей тщательного подбора расстояния и числа соседей.</a:t>
            </a:r>
          </a:p>
          <a:p>
            <a:r>
              <a:rPr lang="ru-RU" dirty="0"/>
              <a:t> Случайный лес представляет собой ансамблевый метод, строящий множество решающих деревьев на случайных </a:t>
            </a:r>
            <a:r>
              <a:rPr lang="ru-RU" dirty="0" err="1"/>
              <a:t>подвыборках</a:t>
            </a:r>
            <a:r>
              <a:rPr lang="ru-RU" dirty="0"/>
              <a:t> данных и признаков, а итоговый прогноз формируется путём голосования всех деревьев.</a:t>
            </a:r>
          </a:p>
        </p:txBody>
      </p:sp>
    </p:spTree>
    <p:extLst>
      <p:ext uri="{BB962C8B-B14F-4D97-AF65-F5344CB8AC3E}">
        <p14:creationId xmlns:p14="http://schemas.microsoft.com/office/powerpoint/2010/main" val="34732833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05147D-42A6-1BE6-9154-19A7A54E0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Roc </a:t>
            </a:r>
            <a:r>
              <a:rPr lang="ru-RU" dirty="0"/>
              <a:t>кривые выбранных моделей</a:t>
            </a:r>
          </a:p>
        </p:txBody>
      </p:sp>
      <p:pic>
        <p:nvPicPr>
          <p:cNvPr id="5" name="Объект 4" descr="Изображение выглядит как текст, линия, График, диаграмма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1E9C9601-3B16-C318-5640-39FD30452A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93618"/>
            <a:ext cx="5683786" cy="4523830"/>
          </a:xfrm>
        </p:spPr>
      </p:pic>
    </p:spTree>
    <p:extLst>
      <p:ext uri="{BB962C8B-B14F-4D97-AF65-F5344CB8AC3E}">
        <p14:creationId xmlns:p14="http://schemas.microsoft.com/office/powerpoint/2010/main" val="2263280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291833-8152-3400-0840-B88FFEB56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Предсказанная и реальная цена в выбранных моделях.</a:t>
            </a:r>
          </a:p>
        </p:txBody>
      </p:sp>
      <p:pic>
        <p:nvPicPr>
          <p:cNvPr id="5" name="Объект 4" descr="Изображение выглядит как линия, текст, График, диаграмма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48B867AE-268C-0BAF-8242-A02E767C7C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1281" y="1825625"/>
            <a:ext cx="10329437" cy="4351338"/>
          </a:xfrm>
        </p:spPr>
      </p:pic>
    </p:spTree>
    <p:extLst>
      <p:ext uri="{BB962C8B-B14F-4D97-AF65-F5344CB8AC3E}">
        <p14:creationId xmlns:p14="http://schemas.microsoft.com/office/powerpoint/2010/main" val="179348529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B5FF5D-FA68-C58D-19FD-E2C569CB3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861E6E-BBE3-95CF-0BDC-AC4AF6877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Успешные объявления характеризуются доступной ценой, хорошими отзывами и высоким рейтингом.</a:t>
            </a:r>
          </a:p>
          <a:p>
            <a:r>
              <a:rPr lang="ru-RU" dirty="0"/>
              <a:t>Расположение, тип жилья и политика отмены также влияют на привлекательность.</a:t>
            </a:r>
          </a:p>
          <a:p>
            <a:r>
              <a:rPr lang="ru-RU" dirty="0"/>
              <a:t>Лучшие модели прогнозирования: случайный лес (</a:t>
            </a:r>
            <a:r>
              <a:rPr lang="en" dirty="0"/>
              <a:t>AUC = 0.9759).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7870267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98F53A-8ABF-70FC-1641-376267688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B86886-9CEA-77E9-49E5-257EC909F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данном проекте проводится исследование датасета </a:t>
            </a:r>
            <a:r>
              <a:rPr lang="en" dirty="0"/>
              <a:t>Airbnb </a:t>
            </a:r>
            <a:r>
              <a:rPr lang="ru-RU" dirty="0"/>
              <a:t>с целью выявления факторов, влияющих на успешность размещений. Под успешностью понимается популярность объекта — например, высокая частота бронирований, большое количество отзывов или высокий средний рейтинг. Задача заключается в том, чтобы определить, какие характеристики объявления — такие как цена, расположение, тип жилья, наличие удобств или политика отмены — способствуют его привлекательности для гостей.</a:t>
            </a:r>
          </a:p>
        </p:txBody>
      </p:sp>
    </p:spTree>
    <p:extLst>
      <p:ext uri="{BB962C8B-B14F-4D97-AF65-F5344CB8AC3E}">
        <p14:creationId xmlns:p14="http://schemas.microsoft.com/office/powerpoint/2010/main" val="323943644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6D85D1-F256-9423-2C2E-8BEA49F41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исследования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35288F-1A7F-6771-4861-4906A3DFF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Исследование начинается с разведочного анализа данных (</a:t>
            </a:r>
            <a:r>
              <a:rPr lang="en" dirty="0"/>
              <a:t>EDA), </a:t>
            </a:r>
            <a:r>
              <a:rPr lang="ru-RU" dirty="0"/>
              <a:t>включающего оценку структуры датасета, выявление пропусков и выбросов, а также анализ распределения признаков и их взаимосвязей, чтобы сформулировать гипотезы о влиянии различных факторов на успешность жилья. Затем строятся модели машинного обучения (логистическая регрессия, </a:t>
            </a:r>
            <a:r>
              <a:rPr lang="en" dirty="0" err="1"/>
              <a:t>kNN</a:t>
            </a:r>
            <a:r>
              <a:rPr lang="en" dirty="0"/>
              <a:t> </a:t>
            </a:r>
            <a:r>
              <a:rPr lang="ru-RU" dirty="0"/>
              <a:t>и случайный лес) для прогнозирования популярности объявлений на основе таких признаков, как цена, местоположение, отзывы и удобства. Ожидается, что исследование выявит ключевые факторы успеха, такие как разумная цена, положительные отзывы и удобное расположение, а также позволит построить эффективную модель прогнозирования, подтвержденную наглядными визуализациями зависимостей и важности признаков.</a:t>
            </a:r>
          </a:p>
        </p:txBody>
      </p:sp>
    </p:spTree>
    <p:extLst>
      <p:ext uri="{BB962C8B-B14F-4D97-AF65-F5344CB8AC3E}">
        <p14:creationId xmlns:p14="http://schemas.microsoft.com/office/powerpoint/2010/main" val="41545553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89B19B-706A-85B5-5AFB-35ABB9103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Визуализация ключевых признаков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6E8D6E3-3C48-8581-65DB-5F34BFBC58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9390" y="1825625"/>
            <a:ext cx="9553220" cy="4351338"/>
          </a:xfrm>
        </p:spPr>
      </p:pic>
    </p:spTree>
    <p:extLst>
      <p:ext uri="{BB962C8B-B14F-4D97-AF65-F5344CB8AC3E}">
        <p14:creationId xmlns:p14="http://schemas.microsoft.com/office/powerpoint/2010/main" val="151883022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3EF334-647A-242E-AFD9-2DEC057D9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Визуализация ключевых признаков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EF5C35A-BE20-6420-5EAE-F07977DA30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25625"/>
            <a:ext cx="5280275" cy="4351338"/>
          </a:xfrm>
        </p:spPr>
      </p:pic>
      <p:pic>
        <p:nvPicPr>
          <p:cNvPr id="7" name="Рисунок 6" descr="Изображение выглядит как текст, снимок экрана, Шрифт, диаграмма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0CAAB644-5D6C-0163-6EDF-33E56D61D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8475" y="1854200"/>
            <a:ext cx="525780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35692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CFE37A-7B34-354A-DCBD-29FE4D18C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Визуализация ключевых признаков</a:t>
            </a:r>
          </a:p>
        </p:txBody>
      </p:sp>
      <p:pic>
        <p:nvPicPr>
          <p:cNvPr id="5" name="Объект 4" descr="Изображение выглядит как текст, снимок экрана, Шрифт, число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535F6699-038E-AA0E-E156-D2F775D372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36642"/>
            <a:ext cx="5115595" cy="4351338"/>
          </a:xfrm>
        </p:spPr>
      </p:pic>
      <p:pic>
        <p:nvPicPr>
          <p:cNvPr id="7" name="Рисунок 6" descr="Изображение выглядит как текст, снимок экрана, Шрифт, линия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511F188B-1B78-2487-75C1-2FBD7F6AD1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36640"/>
            <a:ext cx="5009525" cy="43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24601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896D1C-5DB4-B451-A677-0D0072947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Визуализация ключевых признаков</a:t>
            </a:r>
          </a:p>
        </p:txBody>
      </p:sp>
      <p:pic>
        <p:nvPicPr>
          <p:cNvPr id="9" name="Объект 8" descr="Изображение выглядит как текст, снимок экрана, диаграмма, линия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42AC7196-98B8-5ED9-8C12-CFFC4D1C1F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190862" cy="4351338"/>
          </a:xfrm>
        </p:spPr>
      </p:pic>
      <p:pic>
        <p:nvPicPr>
          <p:cNvPr id="11" name="Рисунок 10" descr="Изображение выглядит как текст, снимок экрана, диаграмма, линия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988065CD-792B-D48D-6C7F-AFF2BD366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0068" y="1580519"/>
            <a:ext cx="4275616" cy="4356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6341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608261-2D07-6B90-D4BF-F6325A7DB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Визуализация ключевых признаков</a:t>
            </a:r>
          </a:p>
        </p:txBody>
      </p:sp>
      <p:pic>
        <p:nvPicPr>
          <p:cNvPr id="5" name="Объект 4" descr="Изображение выглядит как линия, диаграмма, Прямоугольник, снимок экрана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3C271113-C267-B34A-313D-B0CB5D893F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1524" y="1284470"/>
            <a:ext cx="9166034" cy="2650334"/>
          </a:xfrm>
        </p:spPr>
      </p:pic>
      <p:pic>
        <p:nvPicPr>
          <p:cNvPr id="7" name="Рисунок 6" descr="Изображение выглядит как текст, снимок экрана, линия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A846EF88-FFCE-B3E5-BA27-504374474C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524" y="3818645"/>
            <a:ext cx="10262647" cy="2674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4652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27477A-90C7-5B83-C49E-1E762A571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зависимостей характеристик жилья</a:t>
            </a:r>
          </a:p>
        </p:txBody>
      </p:sp>
      <p:pic>
        <p:nvPicPr>
          <p:cNvPr id="5" name="Объект 4" descr="Изображение выглядит как текст, снимок экрана, линия, График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31512FD2-A6D4-81A0-3018-C584AFF173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4692" y="1690688"/>
            <a:ext cx="10619108" cy="4486275"/>
          </a:xfrm>
        </p:spPr>
      </p:pic>
    </p:spTree>
    <p:extLst>
      <p:ext uri="{BB962C8B-B14F-4D97-AF65-F5344CB8AC3E}">
        <p14:creationId xmlns:p14="http://schemas.microsoft.com/office/powerpoint/2010/main" val="26394792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402</Words>
  <Application>Microsoft Macintosh PowerPoint</Application>
  <PresentationFormat>Широкоэкранный</PresentationFormat>
  <Paragraphs>25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Aptos</vt:lpstr>
      <vt:lpstr>Aptos Display</vt:lpstr>
      <vt:lpstr>Arial</vt:lpstr>
      <vt:lpstr>Тема Office</vt:lpstr>
      <vt:lpstr>Анализ и прогнозирование цен съёмного жилья Airbnb</vt:lpstr>
      <vt:lpstr>Введение</vt:lpstr>
      <vt:lpstr>План исследования</vt:lpstr>
      <vt:lpstr>Визуализация ключевых признаков</vt:lpstr>
      <vt:lpstr>Визуализация ключевых признаков</vt:lpstr>
      <vt:lpstr>Визуализация ключевых признаков</vt:lpstr>
      <vt:lpstr>Визуализация ключевых признаков</vt:lpstr>
      <vt:lpstr>Визуализация ключевых признаков</vt:lpstr>
      <vt:lpstr>Анализ зависимостей характеристик жилья</vt:lpstr>
      <vt:lpstr>Анализ зависимостей характеристик жилья</vt:lpstr>
      <vt:lpstr>Анализ зависимостей характеристик жилья</vt:lpstr>
      <vt:lpstr>Модели машинного обучения: теория.</vt:lpstr>
      <vt:lpstr>Roc кривые выбранных моделей</vt:lpstr>
      <vt:lpstr>Предсказанная и реальная цена в выбранных моделях.</vt:lpstr>
      <vt:lpstr>Выводы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Stanislav</dc:creator>
  <cp:lastModifiedBy>Stanislav</cp:lastModifiedBy>
  <cp:revision>2</cp:revision>
  <dcterms:created xsi:type="dcterms:W3CDTF">2025-05-18T12:06:41Z</dcterms:created>
  <dcterms:modified xsi:type="dcterms:W3CDTF">2025-05-18T12:57:37Z</dcterms:modified>
</cp:coreProperties>
</file>