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0DC57-F5FC-412E-81C6-3C09D4117C63}" v="2" dt="2022-04-09T15:01:28.936"/>
    <p1510:client id="{7783FF29-A8A8-4FE3-B245-4FE17A3736CC}" v="1143" dt="2022-04-09T15:00:46.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Agile Team Assessment</a:t>
            </a:r>
            <a:endParaRPr lang="en-GB" dirty="0" err="1"/>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E413-E8B3-AB05-A727-789C7D3372AA}"/>
              </a:ext>
            </a:extLst>
          </p:cNvPr>
          <p:cNvSpPr>
            <a:spLocks noGrp="1"/>
          </p:cNvSpPr>
          <p:nvPr>
            <p:ph type="title"/>
          </p:nvPr>
        </p:nvSpPr>
        <p:spPr/>
        <p:txBody>
          <a:bodyPr/>
          <a:lstStyle/>
          <a:p>
            <a:r>
              <a:rPr lang="en-GB" dirty="0">
                <a:cs typeface="Calibri Light"/>
              </a:rPr>
              <a:t>Objective of Agile Team</a:t>
            </a:r>
            <a:endParaRPr lang="en-GB" dirty="0"/>
          </a:p>
        </p:txBody>
      </p:sp>
      <p:sp>
        <p:nvSpPr>
          <p:cNvPr id="3" name="Content Placeholder 2">
            <a:extLst>
              <a:ext uri="{FF2B5EF4-FFF2-40B4-BE49-F238E27FC236}">
                <a16:creationId xmlns:a16="http://schemas.microsoft.com/office/drawing/2014/main" id="{CBB586A7-EAEB-1054-3197-6DB04B10ACA0}"/>
              </a:ext>
            </a:extLst>
          </p:cNvPr>
          <p:cNvSpPr>
            <a:spLocks noGrp="1"/>
          </p:cNvSpPr>
          <p:nvPr>
            <p:ph idx="1"/>
          </p:nvPr>
        </p:nvSpPr>
        <p:spPr/>
        <p:txBody>
          <a:bodyPr vert="horz" lIns="91440" tIns="45720" rIns="91440" bIns="45720" rtlCol="0" anchor="t">
            <a:normAutofit/>
          </a:bodyPr>
          <a:lstStyle/>
          <a:p>
            <a:r>
              <a:rPr lang="en-GB" dirty="0">
                <a:cs typeface="Calibri"/>
              </a:rPr>
              <a:t>Scrum team is a fundamental unit of Scrum.</a:t>
            </a:r>
          </a:p>
          <a:p>
            <a:r>
              <a:rPr lang="en-GB" dirty="0">
                <a:cs typeface="Calibri"/>
              </a:rPr>
              <a:t>Scrum team consists of Product owner, a scrum master and a set of developers.</a:t>
            </a:r>
          </a:p>
          <a:p>
            <a:r>
              <a:rPr lang="en-GB" dirty="0">
                <a:cs typeface="Calibri"/>
              </a:rPr>
              <a:t>Scrum teams work with sustainable pace to ensure focus and consistency.</a:t>
            </a:r>
          </a:p>
          <a:p>
            <a:r>
              <a:rPr lang="en-GB" dirty="0">
                <a:cs typeface="Calibri"/>
              </a:rPr>
              <a:t>The team is responsible for executing the tasks and monitoring and managing process and progress.</a:t>
            </a:r>
          </a:p>
          <a:p>
            <a:r>
              <a:rPr lang="en-GB" dirty="0">
                <a:cs typeface="Calibri"/>
              </a:rPr>
              <a:t>Team is aligned by goals.</a:t>
            </a:r>
          </a:p>
          <a:p>
            <a:r>
              <a:rPr lang="en-GB" dirty="0">
                <a:cs typeface="Calibri"/>
              </a:rPr>
              <a:t>The team should be </a:t>
            </a:r>
            <a:r>
              <a:rPr lang="en-GB" dirty="0" err="1">
                <a:cs typeface="Calibri"/>
              </a:rPr>
              <a:t>self managed</a:t>
            </a:r>
            <a:r>
              <a:rPr lang="en-GB" dirty="0">
                <a:cs typeface="Calibri"/>
              </a:rPr>
              <a:t> and motivated.</a:t>
            </a:r>
          </a:p>
          <a:p>
            <a:endParaRPr lang="en-GB" dirty="0">
              <a:cs typeface="Calibri"/>
            </a:endParaRPr>
          </a:p>
        </p:txBody>
      </p:sp>
    </p:spTree>
    <p:extLst>
      <p:ext uri="{BB962C8B-B14F-4D97-AF65-F5344CB8AC3E}">
        <p14:creationId xmlns:p14="http://schemas.microsoft.com/office/powerpoint/2010/main" val="286936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F029-FACF-985D-87C1-5A3730B0C1A5}"/>
              </a:ext>
            </a:extLst>
          </p:cNvPr>
          <p:cNvSpPr>
            <a:spLocks noGrp="1"/>
          </p:cNvSpPr>
          <p:nvPr>
            <p:ph type="title"/>
          </p:nvPr>
        </p:nvSpPr>
        <p:spPr/>
        <p:txBody>
          <a:bodyPr>
            <a:normAutofit/>
          </a:bodyPr>
          <a:lstStyle/>
          <a:p>
            <a:r>
              <a:rPr lang="en-GB" sz="4000" dirty="0">
                <a:ea typeface="+mj-lt"/>
                <a:cs typeface="+mj-lt"/>
              </a:rPr>
              <a:t>Responsibility of the each roles in the Agile Team</a:t>
            </a:r>
            <a:endParaRPr lang="en-US" sz="4000" dirty="0"/>
          </a:p>
        </p:txBody>
      </p:sp>
      <p:sp>
        <p:nvSpPr>
          <p:cNvPr id="3" name="Content Placeholder 2">
            <a:extLst>
              <a:ext uri="{FF2B5EF4-FFF2-40B4-BE49-F238E27FC236}">
                <a16:creationId xmlns:a16="http://schemas.microsoft.com/office/drawing/2014/main" id="{8532A3EC-91B5-9A8C-E964-BE8BB384C517}"/>
              </a:ext>
            </a:extLst>
          </p:cNvPr>
          <p:cNvSpPr>
            <a:spLocks noGrp="1"/>
          </p:cNvSpPr>
          <p:nvPr>
            <p:ph idx="1"/>
          </p:nvPr>
        </p:nvSpPr>
        <p:spPr/>
        <p:txBody>
          <a:bodyPr vert="horz" lIns="91440" tIns="45720" rIns="91440" bIns="45720" rtlCol="0" anchor="t">
            <a:normAutofit/>
          </a:bodyPr>
          <a:lstStyle/>
          <a:p>
            <a:r>
              <a:rPr lang="en-GB" sz="2400" b="1" dirty="0">
                <a:cs typeface="Calibri"/>
              </a:rPr>
              <a:t>Developers -</a:t>
            </a:r>
            <a:r>
              <a:rPr lang="en-GB" dirty="0">
                <a:cs typeface="Calibri"/>
              </a:rPr>
              <a:t> </a:t>
            </a:r>
            <a:r>
              <a:rPr lang="en-GB" sz="2400" dirty="0">
                <a:cs typeface="Calibri"/>
              </a:rPr>
              <a:t>Developers will be writing the code for creating the payment platform.</a:t>
            </a:r>
          </a:p>
          <a:p>
            <a:r>
              <a:rPr lang="en-GB" sz="2400" b="1" dirty="0">
                <a:cs typeface="Calibri"/>
              </a:rPr>
              <a:t>QA Engineer</a:t>
            </a:r>
            <a:r>
              <a:rPr lang="en-GB" dirty="0">
                <a:cs typeface="Calibri"/>
              </a:rPr>
              <a:t> - </a:t>
            </a:r>
            <a:r>
              <a:rPr lang="en-GB" sz="2400" dirty="0">
                <a:cs typeface="Calibri"/>
              </a:rPr>
              <a:t>QA engineer will ensure that the product is defect free and functioning properly as expected by the customer.</a:t>
            </a:r>
          </a:p>
          <a:p>
            <a:r>
              <a:rPr lang="en-GB" sz="2400" b="1" dirty="0">
                <a:cs typeface="Calibri"/>
              </a:rPr>
              <a:t>Tech Lead -</a:t>
            </a:r>
            <a:r>
              <a:rPr lang="en-GB" dirty="0">
                <a:cs typeface="Calibri"/>
              </a:rPr>
              <a:t> </a:t>
            </a:r>
            <a:r>
              <a:rPr lang="en-GB" sz="2400" dirty="0">
                <a:cs typeface="Calibri"/>
              </a:rPr>
              <a:t>Tech lead guides the team and help them if they need any technical support.</a:t>
            </a:r>
          </a:p>
          <a:p>
            <a:r>
              <a:rPr lang="en-GB" sz="2400" b="1" dirty="0">
                <a:cs typeface="Calibri"/>
              </a:rPr>
              <a:t>DevOps Engineer -</a:t>
            </a:r>
            <a:r>
              <a:rPr lang="en-GB" dirty="0">
                <a:cs typeface="Calibri"/>
              </a:rPr>
              <a:t> </a:t>
            </a:r>
            <a:r>
              <a:rPr lang="en-GB" sz="2400" dirty="0">
                <a:cs typeface="Calibri"/>
              </a:rPr>
              <a:t>DevOps engineer will maintain the CI/CD pipeline.</a:t>
            </a:r>
          </a:p>
          <a:p>
            <a:r>
              <a:rPr lang="en-GB" sz="2400" b="1" dirty="0">
                <a:cs typeface="Calibri"/>
              </a:rPr>
              <a:t>Support Engineer -</a:t>
            </a:r>
            <a:r>
              <a:rPr lang="en-GB" sz="2400" dirty="0">
                <a:cs typeface="Calibri"/>
              </a:rPr>
              <a:t> Support engineer will provide support to the team.</a:t>
            </a:r>
          </a:p>
        </p:txBody>
      </p:sp>
    </p:spTree>
    <p:extLst>
      <p:ext uri="{BB962C8B-B14F-4D97-AF65-F5344CB8AC3E}">
        <p14:creationId xmlns:p14="http://schemas.microsoft.com/office/powerpoint/2010/main" val="412492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A321-0164-3C0B-C102-0813EAC31F14}"/>
              </a:ext>
            </a:extLst>
          </p:cNvPr>
          <p:cNvSpPr>
            <a:spLocks noGrp="1"/>
          </p:cNvSpPr>
          <p:nvPr>
            <p:ph type="title"/>
          </p:nvPr>
        </p:nvSpPr>
        <p:spPr/>
        <p:txBody>
          <a:bodyPr/>
          <a:lstStyle/>
          <a:p>
            <a:r>
              <a:rPr lang="en-GB" dirty="0">
                <a:cs typeface="Calibri Light"/>
              </a:rPr>
              <a:t>Tools used for KPI</a:t>
            </a:r>
          </a:p>
        </p:txBody>
      </p:sp>
      <p:sp>
        <p:nvSpPr>
          <p:cNvPr id="3" name="Content Placeholder 2">
            <a:extLst>
              <a:ext uri="{FF2B5EF4-FFF2-40B4-BE49-F238E27FC236}">
                <a16:creationId xmlns:a16="http://schemas.microsoft.com/office/drawing/2014/main" id="{FD0CED17-B686-6254-05D0-BF7EB03B715A}"/>
              </a:ext>
            </a:extLst>
          </p:cNvPr>
          <p:cNvSpPr>
            <a:spLocks noGrp="1"/>
          </p:cNvSpPr>
          <p:nvPr>
            <p:ph idx="1"/>
          </p:nvPr>
        </p:nvSpPr>
        <p:spPr/>
        <p:txBody>
          <a:bodyPr vert="horz" lIns="91440" tIns="45720" rIns="91440" bIns="45720" rtlCol="0" anchor="t">
            <a:normAutofit/>
          </a:bodyPr>
          <a:lstStyle/>
          <a:p>
            <a:pPr marL="0" indent="0">
              <a:buNone/>
            </a:pPr>
            <a:r>
              <a:rPr lang="en-GB" sz="2400" dirty="0">
                <a:cs typeface="Calibri"/>
              </a:rPr>
              <a:t>There are many ways in Agile to measure the KPI. Some of them are listed as below:</a:t>
            </a:r>
            <a:endParaRPr lang="en-US" sz="2400">
              <a:cs typeface="Calibri"/>
            </a:endParaRPr>
          </a:p>
          <a:p>
            <a:r>
              <a:rPr lang="en-GB" sz="2400" dirty="0">
                <a:cs typeface="Calibri"/>
              </a:rPr>
              <a:t>Burndown Charts</a:t>
            </a:r>
          </a:p>
          <a:p>
            <a:r>
              <a:rPr lang="en-GB" sz="2400" dirty="0">
                <a:cs typeface="Calibri"/>
              </a:rPr>
              <a:t>Burnup charts</a:t>
            </a:r>
          </a:p>
          <a:p>
            <a:r>
              <a:rPr lang="en-GB" sz="2400" dirty="0">
                <a:cs typeface="Calibri"/>
              </a:rPr>
              <a:t>Cumulative flow diagram</a:t>
            </a:r>
          </a:p>
          <a:p>
            <a:r>
              <a:rPr lang="en-GB" sz="2400" dirty="0">
                <a:cs typeface="Calibri"/>
              </a:rPr>
              <a:t>Risk Burndown charts</a:t>
            </a:r>
          </a:p>
          <a:p>
            <a:pPr marL="0" indent="0">
              <a:buNone/>
            </a:pPr>
            <a:r>
              <a:rPr lang="en-GB" sz="2400" dirty="0">
                <a:cs typeface="Calibri"/>
              </a:rPr>
              <a:t>We can use the JIRA , Kanban tool measure the KPI.</a:t>
            </a:r>
          </a:p>
        </p:txBody>
      </p:sp>
    </p:spTree>
    <p:extLst>
      <p:ext uri="{BB962C8B-B14F-4D97-AF65-F5344CB8AC3E}">
        <p14:creationId xmlns:p14="http://schemas.microsoft.com/office/powerpoint/2010/main" val="127705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D4E-DB10-343E-113D-96C133529381}"/>
              </a:ext>
            </a:extLst>
          </p:cNvPr>
          <p:cNvSpPr>
            <a:spLocks noGrp="1"/>
          </p:cNvSpPr>
          <p:nvPr>
            <p:ph type="title"/>
          </p:nvPr>
        </p:nvSpPr>
        <p:spPr/>
        <p:txBody>
          <a:bodyPr/>
          <a:lstStyle/>
          <a:p>
            <a:r>
              <a:rPr lang="en-GB" dirty="0">
                <a:cs typeface="Calibri Light"/>
              </a:rPr>
              <a:t>Sharing the KPI Report</a:t>
            </a:r>
            <a:endParaRPr lang="en-GB" dirty="0"/>
          </a:p>
        </p:txBody>
      </p:sp>
      <p:sp>
        <p:nvSpPr>
          <p:cNvPr id="3" name="Content Placeholder 2">
            <a:extLst>
              <a:ext uri="{FF2B5EF4-FFF2-40B4-BE49-F238E27FC236}">
                <a16:creationId xmlns:a16="http://schemas.microsoft.com/office/drawing/2014/main" id="{F53C5606-432B-7BED-BA54-2DD3E416046A}"/>
              </a:ext>
            </a:extLst>
          </p:cNvPr>
          <p:cNvSpPr>
            <a:spLocks noGrp="1"/>
          </p:cNvSpPr>
          <p:nvPr>
            <p:ph idx="1"/>
          </p:nvPr>
        </p:nvSpPr>
        <p:spPr/>
        <p:txBody>
          <a:bodyPr vert="horz" lIns="91440" tIns="45720" rIns="91440" bIns="45720" rtlCol="0" anchor="t">
            <a:normAutofit/>
          </a:bodyPr>
          <a:lstStyle/>
          <a:p>
            <a:r>
              <a:rPr lang="en-GB" sz="2400" dirty="0">
                <a:cs typeface="Calibri"/>
              </a:rPr>
              <a:t>We can use the power point presentation to show the KPI to the customer also we can add the data in the form of charts or graphs so that it will be easy to understand the KPI data.</a:t>
            </a:r>
          </a:p>
          <a:p>
            <a:r>
              <a:rPr lang="en-GB" sz="2400" dirty="0">
                <a:ea typeface="+mn-lt"/>
                <a:cs typeface="+mn-lt"/>
              </a:rPr>
              <a:t>When presenting KPIs to a group where time is limited, strong visuals keep everyone engaged and on topic.</a:t>
            </a:r>
          </a:p>
          <a:p>
            <a:r>
              <a:rPr lang="en-GB" sz="2400" dirty="0">
                <a:cs typeface="Calibri"/>
              </a:rPr>
              <a:t>Also we can share the links of the tools where data is stored so that customer will be able to access the data in an easy way , anytime they want.</a:t>
            </a:r>
          </a:p>
        </p:txBody>
      </p:sp>
    </p:spTree>
    <p:extLst>
      <p:ext uri="{BB962C8B-B14F-4D97-AF65-F5344CB8AC3E}">
        <p14:creationId xmlns:p14="http://schemas.microsoft.com/office/powerpoint/2010/main" val="3144726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Agile Team Assessment</vt:lpstr>
      <vt:lpstr>Objective of Agile Team</vt:lpstr>
      <vt:lpstr>Responsibility of the each roles in the Agile Team</vt:lpstr>
      <vt:lpstr>Tools used for KPI</vt:lpstr>
      <vt:lpstr>Sharing the KPI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cp:revision>
  <dcterms:created xsi:type="dcterms:W3CDTF">2022-04-09T13:32:04Z</dcterms:created>
  <dcterms:modified xsi:type="dcterms:W3CDTF">2022-04-09T15:01:49Z</dcterms:modified>
</cp:coreProperties>
</file>