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71" r:id="rId8"/>
    <p:sldId id="270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CBB"/>
    <a:srgbClr val="2C5770"/>
    <a:srgbClr val="FB601F"/>
    <a:srgbClr val="FC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0BE-602C-452B-A9BE-231B3743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FFE-C07C-4A81-8E45-77BF58196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86AB-41A3-4815-8AB7-C18A124C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D23D-AC5D-4DB2-AB56-0821A3B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18CE-4852-497D-9EE9-C8BB791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5FE2-1D8A-4855-A40E-AC5952B6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EAC89-3E57-40D8-8E40-E9DF670C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FACC-F50C-403C-9DCE-4D1B303A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F3BA-4832-47D3-AA2F-CDF1100F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3385-3329-4B1D-BA1F-02E0CE6B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6A48C-B932-4893-AC36-346866014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61DD-B509-4913-BDC3-4FFC01F5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B744-47D1-4A3B-B062-77789A1B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6271-0376-449D-BC6F-68E761D0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44BC-29D2-4205-A4AD-528E748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A458-5D23-4F7B-96C9-482788EC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F1B8-AF91-4252-8CD4-F286B143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DE3B-1D82-4903-AD13-759F34A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25F7-6A86-42BD-8B43-9A65A31B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DBDA-938A-4CE7-88F8-AAC9326C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02AD-9860-43D8-B2B8-B54620CE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0D873-0BBD-450F-BB83-D6553A9E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D9D4-8C31-4AC4-B6D2-A943EC79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B662-8D5A-4B58-A084-310D9C0B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4334-E470-4CEC-ADF4-3820840B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348C-36F9-4798-B82E-841963D0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1665-6AAB-4664-A532-1FD924770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97950-AAB2-47EA-A174-2F2759C00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C3A6-3C5E-458E-9CEA-19E52B8D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8509-AE87-4FF1-BDDA-AF96E327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02958-3E38-4F32-A1EF-3821753A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0D4C-4687-414C-8881-BFD72B42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70E2-58C4-4541-8BD4-17EB6DA4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A7457-9A83-4F3E-A470-CBE690BF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650A3-6502-4F0C-A288-D5EC8876E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B52C1-EF14-43F4-82EB-4CB851A64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FA01A-2E42-47EA-8CB5-5D9FD0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CCDFE-37B0-4CC7-B586-80009CE6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6D682-2EE7-4AA7-819A-5D994BF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A00B-AA07-415F-8B98-6EB4ECB7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C8309-E6AE-41EE-8D21-E8BC3B44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2C398-C823-4604-8DEF-287B5037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B3BE3-C49C-47F2-9928-EE0E7A71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E89C6-CB28-4D20-9E40-D6774D4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F4239-772E-402F-A82E-C23BA02B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DB43-7491-4EFA-8EA0-38DBD59B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6A84-8916-4574-A426-A1895C65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E885-0766-45A6-98C7-70E0EC86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D3B7-5E39-4D59-92A4-FE3C42989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39F2-692F-443B-B446-5B14062D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78EB-AFB6-4148-BE77-5CF6BFC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3180D-7793-424B-86C2-6D8F7BC6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2B1D-CA9F-4F0B-999B-D684EA07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21AD6-ADE3-42B6-9115-F7A9F488E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F99E-8DDC-416B-8264-4D1A84A9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9D96-62EB-42A5-A3F7-565B91DB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8B0CB-0642-48E5-B74E-81CA41D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BB9D6-B5AD-4D77-ADAA-C98E6AF3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6A34A-8FDD-404B-9AF1-DCA00442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B0C3E-0E7D-49EF-92D7-CE2DA452D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EE84-DC22-4B6A-8F3A-4B8B46424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38B7-0A51-44DB-B392-AD5A9B2C3D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F0F-8967-4807-8A1C-F8ECFF8A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63CD-BCE6-4194-9361-7C9B6C58A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1687-2D3D-408A-8796-09ED3C03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/house-prices-advanced-regression-techniques/overview/descrip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0638" y="756341"/>
            <a:ext cx="5510725" cy="293308"/>
          </a:xfrm>
        </p:spPr>
        <p:txBody>
          <a:bodyPr>
            <a:normAutofit fontScale="90000"/>
          </a:bodyPr>
          <a:lstStyle/>
          <a:p>
            <a:r>
              <a:rPr lang="en-US" dirty="0"/>
              <a:t>Ensemble Methods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94" y="1301350"/>
            <a:ext cx="2563265" cy="18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3B35E15-4D76-4C2D-BB9F-C5A0C7552707}"/>
              </a:ext>
            </a:extLst>
          </p:cNvPr>
          <p:cNvSpPr txBox="1">
            <a:spLocks/>
          </p:cNvSpPr>
          <p:nvPr/>
        </p:nvSpPr>
        <p:spPr>
          <a:xfrm>
            <a:off x="69281" y="5898451"/>
            <a:ext cx="2189001" cy="8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Nikita Goswami</a:t>
            </a:r>
          </a:p>
          <a:p>
            <a:pPr algn="l"/>
            <a:r>
              <a:rPr lang="en-US" sz="2000" dirty="0"/>
              <a:t>Roshan Ramesh </a:t>
            </a:r>
          </a:p>
          <a:p>
            <a:pPr algn="l"/>
            <a:r>
              <a:rPr lang="en-US" sz="2000" dirty="0"/>
              <a:t>Vimal Kumarasamy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FF41AF-5868-4066-8A77-5E286B95548C}"/>
              </a:ext>
            </a:extLst>
          </p:cNvPr>
          <p:cNvGrpSpPr/>
          <p:nvPr/>
        </p:nvGrpSpPr>
        <p:grpSpPr>
          <a:xfrm>
            <a:off x="602380" y="4301395"/>
            <a:ext cx="11000980" cy="455937"/>
            <a:chOff x="602380" y="3782923"/>
            <a:chExt cx="11000980" cy="45593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BD2CA1-3422-45B3-AEF5-381CB20A4AFB}"/>
                </a:ext>
              </a:extLst>
            </p:cNvPr>
            <p:cNvSpPr/>
            <p:nvPr/>
          </p:nvSpPr>
          <p:spPr>
            <a:xfrm>
              <a:off x="602380" y="3782923"/>
              <a:ext cx="1939539" cy="455937"/>
            </a:xfrm>
            <a:prstGeom prst="roundRect">
              <a:avLst/>
            </a:prstGeom>
            <a:solidFill>
              <a:srgbClr val="1BA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Problem Context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B957F7-E52C-4271-92F7-D2D3CDDDAD1F}"/>
                </a:ext>
              </a:extLst>
            </p:cNvPr>
            <p:cNvSpPr/>
            <p:nvPr/>
          </p:nvSpPr>
          <p:spPr>
            <a:xfrm>
              <a:off x="2867740" y="3782923"/>
              <a:ext cx="1939539" cy="455937"/>
            </a:xfrm>
            <a:prstGeom prst="roundRect">
              <a:avLst/>
            </a:prstGeom>
            <a:solidFill>
              <a:srgbClr val="FCC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Learners Standalone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676E52-4CCD-4E4F-BDDB-E1A816482914}"/>
                </a:ext>
              </a:extLst>
            </p:cNvPr>
            <p:cNvSpPr/>
            <p:nvPr/>
          </p:nvSpPr>
          <p:spPr>
            <a:xfrm>
              <a:off x="5133100" y="3782923"/>
              <a:ext cx="1939539" cy="455937"/>
            </a:xfrm>
            <a:prstGeom prst="roundRect">
              <a:avLst/>
            </a:prstGeom>
            <a:solidFill>
              <a:srgbClr val="FB60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What is Ensemble?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B78A74-C786-4BE3-97D1-2123AC774C42}"/>
                </a:ext>
              </a:extLst>
            </p:cNvPr>
            <p:cNvSpPr/>
            <p:nvPr/>
          </p:nvSpPr>
          <p:spPr>
            <a:xfrm>
              <a:off x="7398460" y="3782923"/>
              <a:ext cx="1939539" cy="455937"/>
            </a:xfrm>
            <a:prstGeom prst="roundRect">
              <a:avLst/>
            </a:prstGeom>
            <a:solidFill>
              <a:srgbClr val="2C5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Stacking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5733FCC-D69B-4478-A261-7F9C7B20F15A}"/>
                </a:ext>
              </a:extLst>
            </p:cNvPr>
            <p:cNvSpPr/>
            <p:nvPr/>
          </p:nvSpPr>
          <p:spPr>
            <a:xfrm>
              <a:off x="9663821" y="3782923"/>
              <a:ext cx="1939539" cy="455937"/>
            </a:xfrm>
            <a:prstGeom prst="roundRect">
              <a:avLst/>
            </a:prstGeom>
            <a:solidFill>
              <a:srgbClr val="1BA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Key Takeaway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69FD9384-16D8-4933-8C7E-A466817CEEC8}"/>
              </a:ext>
            </a:extLst>
          </p:cNvPr>
          <p:cNvSpPr txBox="1">
            <a:spLocks/>
          </p:cNvSpPr>
          <p:nvPr/>
        </p:nvSpPr>
        <p:spPr>
          <a:xfrm>
            <a:off x="3575712" y="6123767"/>
            <a:ext cx="4887202" cy="390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Professor Rachael Hageman Blair</a:t>
            </a:r>
          </a:p>
          <a:p>
            <a:r>
              <a:rPr lang="en-US" sz="1800" dirty="0"/>
              <a:t>EAS 506 Statistical Data Mining I - Fall 2019</a:t>
            </a:r>
          </a:p>
        </p:txBody>
      </p:sp>
    </p:spTree>
    <p:extLst>
      <p:ext uri="{BB962C8B-B14F-4D97-AF65-F5344CB8AC3E}">
        <p14:creationId xmlns:p14="http://schemas.microsoft.com/office/powerpoint/2010/main" val="2657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Key takeaways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725D14C-E138-4C5F-8570-E0848F03709F}"/>
              </a:ext>
            </a:extLst>
          </p:cNvPr>
          <p:cNvGrpSpPr/>
          <p:nvPr/>
        </p:nvGrpSpPr>
        <p:grpSpPr>
          <a:xfrm>
            <a:off x="538815" y="866838"/>
            <a:ext cx="11046729" cy="1535355"/>
            <a:chOff x="350277" y="866837"/>
            <a:chExt cx="11046729" cy="153535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92A34FF-4E68-46E4-90DE-FBEBC900EB3F}"/>
                </a:ext>
              </a:extLst>
            </p:cNvPr>
            <p:cNvSpPr/>
            <p:nvPr/>
          </p:nvSpPr>
          <p:spPr>
            <a:xfrm>
              <a:off x="350277" y="1187488"/>
              <a:ext cx="11046729" cy="1214704"/>
            </a:xfrm>
            <a:prstGeom prst="roundRect">
              <a:avLst/>
            </a:prstGeom>
            <a:grpFill/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C00000"/>
                  </a:solidFill>
                </a:rPr>
                <a:t>The simplicity in the objective helps in building inferential, parsimonious, implementable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C00000"/>
                  </a:solidFill>
                </a:rPr>
                <a:t>Gathering information about the task in hand. Both features and also subject matter expertise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C00000"/>
                  </a:solidFill>
                </a:rPr>
                <a:t>Creative and free hand sketching while feature engineering, interaction variable definition etc.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C4E56C-0067-4166-A813-53E7F8C6B62B}"/>
                </a:ext>
              </a:extLst>
            </p:cNvPr>
            <p:cNvSpPr/>
            <p:nvPr/>
          </p:nvSpPr>
          <p:spPr>
            <a:xfrm>
              <a:off x="582159" y="866837"/>
              <a:ext cx="1505541" cy="407421"/>
            </a:xfrm>
            <a:prstGeom prst="roundRect">
              <a:avLst/>
            </a:prstGeom>
            <a:grpFill/>
            <a:ln w="63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Objective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77E435-C673-47EC-945B-54A5A56F567B}"/>
              </a:ext>
            </a:extLst>
          </p:cNvPr>
          <p:cNvGrpSpPr/>
          <p:nvPr/>
        </p:nvGrpSpPr>
        <p:grpSpPr>
          <a:xfrm>
            <a:off x="538814" y="2649136"/>
            <a:ext cx="11046729" cy="1155593"/>
            <a:chOff x="350277" y="866837"/>
            <a:chExt cx="11046729" cy="11555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32AE3C-002E-4671-9EE7-E58A21D57116}"/>
                </a:ext>
              </a:extLst>
            </p:cNvPr>
            <p:cNvSpPr/>
            <p:nvPr/>
          </p:nvSpPr>
          <p:spPr>
            <a:xfrm>
              <a:off x="350277" y="1190174"/>
              <a:ext cx="11046729" cy="832256"/>
            </a:xfrm>
            <a:prstGeom prst="roundRect">
              <a:avLst/>
            </a:prstGeom>
            <a:grpFill/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Depending on the objective, choose the base learners. EDA helps with insights and hypotheses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Exploration on methods and inter variable relationships help in taking key calls while prediction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287F994-8927-4B85-804F-D762C860FD81}"/>
                </a:ext>
              </a:extLst>
            </p:cNvPr>
            <p:cNvSpPr/>
            <p:nvPr/>
          </p:nvSpPr>
          <p:spPr>
            <a:xfrm>
              <a:off x="582159" y="866837"/>
              <a:ext cx="2000784" cy="407421"/>
            </a:xfrm>
            <a:prstGeom prst="roundRect">
              <a:avLst/>
            </a:prstGeom>
            <a:grpFill/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Base learners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A60109-7B9A-4F8D-A53A-6506F50B25AA}"/>
              </a:ext>
            </a:extLst>
          </p:cNvPr>
          <p:cNvSpPr/>
          <p:nvPr/>
        </p:nvSpPr>
        <p:spPr>
          <a:xfrm>
            <a:off x="538814" y="4397115"/>
            <a:ext cx="11046729" cy="11458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Better if the predictions from base learners are not correlated, everyone adds value to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Stacking up models wouldn’t always lead to better results. No Free Lunch without ‘effort’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Leverage the raw predictors in the stacking layer along with first layer predictions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236C36-41CE-4943-81F3-C8836FE63698}"/>
              </a:ext>
            </a:extLst>
          </p:cNvPr>
          <p:cNvSpPr/>
          <p:nvPr/>
        </p:nvSpPr>
        <p:spPr>
          <a:xfrm>
            <a:off x="770695" y="4073778"/>
            <a:ext cx="3904999" cy="4074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Improvise through Ensemble</a:t>
            </a:r>
          </a:p>
        </p:txBody>
      </p:sp>
    </p:spTree>
    <p:extLst>
      <p:ext uri="{BB962C8B-B14F-4D97-AF65-F5344CB8AC3E}">
        <p14:creationId xmlns:p14="http://schemas.microsoft.com/office/powerpoint/2010/main" val="162923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Let’s ensemble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137A231B-6D97-4474-8CFD-B3EE084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67" y="1588187"/>
            <a:ext cx="418366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The Goal : To predict if the property is worth more than $ 200k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86CFD1-7B6A-4408-813E-472B98B2D344}"/>
              </a:ext>
            </a:extLst>
          </p:cNvPr>
          <p:cNvGrpSpPr/>
          <p:nvPr/>
        </p:nvGrpSpPr>
        <p:grpSpPr>
          <a:xfrm>
            <a:off x="350277" y="1045947"/>
            <a:ext cx="11484266" cy="1535355"/>
            <a:chOff x="350277" y="866837"/>
            <a:chExt cx="11484266" cy="153535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36D9399-9B11-48B9-9C3D-C2C3693FFC37}"/>
                </a:ext>
              </a:extLst>
            </p:cNvPr>
            <p:cNvSpPr/>
            <p:nvPr/>
          </p:nvSpPr>
          <p:spPr>
            <a:xfrm>
              <a:off x="350277" y="1187488"/>
              <a:ext cx="11484266" cy="121470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hlinkClick r:id="rId4"/>
                </a:rPr>
                <a:t>Dataset</a:t>
              </a:r>
              <a:r>
                <a:rPr lang="en-US" sz="2000" dirty="0">
                  <a:solidFill>
                    <a:schemeClr val="tx1"/>
                  </a:solidFill>
                </a:rPr>
                <a:t> is from advanced regression techniques Kaggle challenge, with 2919 observations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79 predictors explaining the characteristics of the property such as plot area, access to road, locality etc.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737AF79-CAEA-47B0-883A-0B8B1EAC5FEA}"/>
                </a:ext>
              </a:extLst>
            </p:cNvPr>
            <p:cNvSpPr/>
            <p:nvPr/>
          </p:nvSpPr>
          <p:spPr>
            <a:xfrm>
              <a:off x="709084" y="866837"/>
              <a:ext cx="1248720" cy="4074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Dataset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B5D7E3-9AD7-4A4F-90AE-6ED4E282F173}"/>
              </a:ext>
            </a:extLst>
          </p:cNvPr>
          <p:cNvGrpSpPr/>
          <p:nvPr/>
        </p:nvGrpSpPr>
        <p:grpSpPr>
          <a:xfrm>
            <a:off x="350277" y="2901953"/>
            <a:ext cx="11484266" cy="2329923"/>
            <a:chOff x="350277" y="866837"/>
            <a:chExt cx="11484266" cy="232992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0C3831-37DA-47AE-B1B2-51286D48A782}"/>
                </a:ext>
              </a:extLst>
            </p:cNvPr>
            <p:cNvSpPr/>
            <p:nvPr/>
          </p:nvSpPr>
          <p:spPr>
            <a:xfrm>
              <a:off x="350277" y="1179000"/>
              <a:ext cx="11484266" cy="201776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Need a benchmark before listing the property for a sale, it can’t be too low or too high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Predict whether the property is in the top 80%ile based on its worth - $ 200,000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Scope is combining model results, so removed the variables with missing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Retained 46 variables for the experiment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60% Train, 20% Validation, 20% Test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BB87734-2979-4CA3-8B29-EDE89DF9C575}"/>
                </a:ext>
              </a:extLst>
            </p:cNvPr>
            <p:cNvSpPr/>
            <p:nvPr/>
          </p:nvSpPr>
          <p:spPr>
            <a:xfrm>
              <a:off x="675876" y="866837"/>
              <a:ext cx="2635904" cy="4074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Problem 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00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Random Forest as the base learner for classification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6D9399-9B11-48B9-9C3D-C2C3693FFC37}"/>
              </a:ext>
            </a:extLst>
          </p:cNvPr>
          <p:cNvSpPr/>
          <p:nvPr/>
        </p:nvSpPr>
        <p:spPr>
          <a:xfrm>
            <a:off x="502676" y="2962339"/>
            <a:ext cx="5745723" cy="22263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 can be a good starting point for our ensemble as its already a group of predictors and observations tied up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it samples both observations and features, it reduces the overfitting considerably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6B0C-AD9A-4654-AB3D-2C44EC40B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200" y="1227660"/>
            <a:ext cx="4012188" cy="351923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88AE68-B9DF-412A-89A3-4265157E9DEE}"/>
              </a:ext>
            </a:extLst>
          </p:cNvPr>
          <p:cNvSpPr/>
          <p:nvPr/>
        </p:nvSpPr>
        <p:spPr>
          <a:xfrm>
            <a:off x="8533770" y="4792996"/>
            <a:ext cx="1465993" cy="252977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Mean Decrease Gini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C71E26-46E3-44A6-985C-132C2AF601D6}"/>
              </a:ext>
            </a:extLst>
          </p:cNvPr>
          <p:cNvSpPr/>
          <p:nvPr/>
        </p:nvSpPr>
        <p:spPr>
          <a:xfrm>
            <a:off x="6567539" y="1113646"/>
            <a:ext cx="5018004" cy="4075062"/>
          </a:xfrm>
          <a:prstGeom prst="roundRect">
            <a:avLst>
              <a:gd name="adj" fmla="val 5355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655A74-4694-4FDE-BC32-03B33D7EA81F}"/>
              </a:ext>
            </a:extLst>
          </p:cNvPr>
          <p:cNvSpPr/>
          <p:nvPr/>
        </p:nvSpPr>
        <p:spPr>
          <a:xfrm>
            <a:off x="502677" y="1113646"/>
            <a:ext cx="5745723" cy="16688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 with 500 trees, increasing the trees further didn’t improve the classification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Validation Error: 16.5% | Test Error: 13.8%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F9CD4-AB0F-4B0A-ADBE-C5788F2AC563}"/>
              </a:ext>
            </a:extLst>
          </p:cNvPr>
          <p:cNvSpPr/>
          <p:nvPr/>
        </p:nvSpPr>
        <p:spPr>
          <a:xfrm>
            <a:off x="821816" y="792996"/>
            <a:ext cx="1951236" cy="407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Base learner</a:t>
            </a:r>
          </a:p>
        </p:txBody>
      </p:sp>
    </p:spTree>
    <p:extLst>
      <p:ext uri="{BB962C8B-B14F-4D97-AF65-F5344CB8AC3E}">
        <p14:creationId xmlns:p14="http://schemas.microsoft.com/office/powerpoint/2010/main" val="24794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SVM, LDA, Boosting and other learners - standalone performance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AAC7FA-5C03-490D-B5EA-49361BDAFCA8}"/>
              </a:ext>
            </a:extLst>
          </p:cNvPr>
          <p:cNvSpPr/>
          <p:nvPr/>
        </p:nvSpPr>
        <p:spPr>
          <a:xfrm>
            <a:off x="502677" y="736574"/>
            <a:ext cx="11139426" cy="441778"/>
          </a:xfrm>
          <a:prstGeom prst="roundRect">
            <a:avLst>
              <a:gd name="adj" fmla="val 14972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Variable importance from random forest was helpful in variable selection while building other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AC673-A76A-42E8-B897-52A6A8DFD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93" y="1558070"/>
            <a:ext cx="10328861" cy="14341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860B54-71C1-4D0A-84A2-6EF86D582FE6}"/>
              </a:ext>
            </a:extLst>
          </p:cNvPr>
          <p:cNvGrpSpPr/>
          <p:nvPr/>
        </p:nvGrpSpPr>
        <p:grpSpPr>
          <a:xfrm>
            <a:off x="502677" y="3681190"/>
            <a:ext cx="11139426" cy="1951263"/>
            <a:chOff x="502677" y="4293932"/>
            <a:chExt cx="11139426" cy="195126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DB59D7-2A60-4A78-9AD1-6AB7A8F097B2}"/>
                </a:ext>
              </a:extLst>
            </p:cNvPr>
            <p:cNvSpPr/>
            <p:nvPr/>
          </p:nvSpPr>
          <p:spPr>
            <a:xfrm>
              <a:off x="502677" y="4544561"/>
              <a:ext cx="11139426" cy="1700634"/>
            </a:xfrm>
            <a:prstGeom prst="roundRect">
              <a:avLst>
                <a:gd name="adj" fmla="val 14972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SVM radial kernel has overfit in the training dataset, and its evident in validation performance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Classification task hand is easy. ‘</a:t>
              </a:r>
              <a:r>
                <a:rPr lang="en-US" sz="2000" dirty="0" err="1">
                  <a:solidFill>
                    <a:schemeClr val="tx1"/>
                  </a:solidFill>
                </a:rPr>
                <a:t>GrlivArea</a:t>
              </a:r>
              <a:r>
                <a:rPr lang="en-US" sz="2000" dirty="0">
                  <a:solidFill>
                    <a:schemeClr val="tx1"/>
                  </a:solidFill>
                </a:rPr>
                <a:t>’ and ‘</a:t>
              </a:r>
              <a:r>
                <a:rPr lang="en-US" sz="2000" dirty="0" err="1">
                  <a:solidFill>
                    <a:schemeClr val="tx1"/>
                  </a:solidFill>
                </a:rPr>
                <a:t>OverallQual</a:t>
              </a:r>
              <a:r>
                <a:rPr lang="en-US" sz="2000" dirty="0">
                  <a:solidFill>
                    <a:schemeClr val="tx1"/>
                  </a:solidFill>
                </a:rPr>
                <a:t>’ variables are strong predictors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Random forest should have strong trees that are tied together, difficult to surpass their performance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SVM with linear kernel has outperformed the rest of the classifiers in test and validation*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Ensemble of these methods might not be better than every individual classifiers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E2ABEF3-4AAB-46C9-8D89-91E73180018E}"/>
                </a:ext>
              </a:extLst>
            </p:cNvPr>
            <p:cNvSpPr/>
            <p:nvPr/>
          </p:nvSpPr>
          <p:spPr>
            <a:xfrm>
              <a:off x="679442" y="4293932"/>
              <a:ext cx="1387138" cy="331914"/>
            </a:xfrm>
            <a:prstGeom prst="roundRect">
              <a:avLst>
                <a:gd name="adj" fmla="val 1497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Inference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EE8A07F-69E5-43CE-9A42-68524FE45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18" y="3102126"/>
            <a:ext cx="10328861" cy="2578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1B232B-B1E0-462C-A4E6-53518AC0E18A}"/>
              </a:ext>
            </a:extLst>
          </p:cNvPr>
          <p:cNvSpPr/>
          <p:nvPr/>
        </p:nvSpPr>
        <p:spPr>
          <a:xfrm>
            <a:off x="679442" y="6520568"/>
            <a:ext cx="5524347" cy="21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Randomly sampled test and validation dataset might be biased</a:t>
            </a:r>
          </a:p>
        </p:txBody>
      </p:sp>
    </p:spTree>
    <p:extLst>
      <p:ext uri="{BB962C8B-B14F-4D97-AF65-F5344CB8AC3E}">
        <p14:creationId xmlns:p14="http://schemas.microsoft.com/office/powerpoint/2010/main" val="34765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Ensemble – Listen to Everyone, Anyone, A few?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3C8214-9D1B-4F94-A824-299846BBA1F4}"/>
              </a:ext>
            </a:extLst>
          </p:cNvPr>
          <p:cNvSpPr/>
          <p:nvPr/>
        </p:nvSpPr>
        <p:spPr>
          <a:xfrm>
            <a:off x="325997" y="1151880"/>
            <a:ext cx="11139426" cy="1700634"/>
          </a:xfrm>
          <a:prstGeom prst="roundRect">
            <a:avLst>
              <a:gd name="adj" fmla="val 14972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Bagging, Boosting and Random Forest </a:t>
            </a:r>
            <a:r>
              <a:rPr lang="en-US" sz="2000" dirty="0">
                <a:solidFill>
                  <a:schemeClr val="tx1"/>
                </a:solidFill>
              </a:rPr>
              <a:t>- Multiple decision makers - </a:t>
            </a:r>
            <a:r>
              <a:rPr lang="en-US" sz="2000" dirty="0">
                <a:solidFill>
                  <a:schemeClr val="accent2"/>
                </a:solidFill>
              </a:rPr>
              <a:t>Will it work always?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Voting</a:t>
            </a:r>
            <a:r>
              <a:rPr lang="en-US" sz="2000" dirty="0">
                <a:solidFill>
                  <a:schemeClr val="tx1"/>
                </a:solidFill>
              </a:rPr>
              <a:t> - Majority of the votes favoring which class - </a:t>
            </a:r>
            <a:r>
              <a:rPr lang="en-US" sz="2000" dirty="0">
                <a:solidFill>
                  <a:schemeClr val="accent2"/>
                </a:solidFill>
              </a:rPr>
              <a:t>Equal weightage to the every classifier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Weighted average </a:t>
            </a:r>
            <a:r>
              <a:rPr lang="en-US" sz="2000" dirty="0">
                <a:solidFill>
                  <a:schemeClr val="tx1"/>
                </a:solidFill>
              </a:rPr>
              <a:t>- Aggregate the decisions across all the classifiers - </a:t>
            </a:r>
            <a:r>
              <a:rPr lang="en-US" sz="2000" dirty="0">
                <a:solidFill>
                  <a:schemeClr val="accent2"/>
                </a:solidFill>
              </a:rPr>
              <a:t>Based on test accuracy?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Hierarchy</a:t>
            </a:r>
            <a:r>
              <a:rPr lang="en-US" sz="2000" dirty="0">
                <a:solidFill>
                  <a:schemeClr val="tx1"/>
                </a:solidFill>
              </a:rPr>
              <a:t> - Listen to one of the classifier blindly if its 1, if 0, listen to the others - </a:t>
            </a:r>
            <a:r>
              <a:rPr lang="en-US" sz="2000" dirty="0">
                <a:solidFill>
                  <a:schemeClr val="accent2"/>
                </a:solidFill>
              </a:rPr>
              <a:t>how to decide?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Stacking</a:t>
            </a:r>
            <a:r>
              <a:rPr lang="en-US" sz="2000" dirty="0">
                <a:solidFill>
                  <a:schemeClr val="tx1"/>
                </a:solidFill>
              </a:rPr>
              <a:t> - Layering predictors on top of base learners - </a:t>
            </a:r>
            <a:r>
              <a:rPr lang="en-US" sz="2000" dirty="0">
                <a:solidFill>
                  <a:schemeClr val="accent2"/>
                </a:solidFill>
              </a:rPr>
              <a:t>NFL Theorem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885F1C-E44A-4C5F-8348-B8311C1FDE29}"/>
              </a:ext>
            </a:extLst>
          </p:cNvPr>
          <p:cNvSpPr/>
          <p:nvPr/>
        </p:nvSpPr>
        <p:spPr>
          <a:xfrm>
            <a:off x="616764" y="832761"/>
            <a:ext cx="1237662" cy="379930"/>
          </a:xfrm>
          <a:prstGeom prst="roundRect">
            <a:avLst>
              <a:gd name="adj" fmla="val 1497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Strategy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449749-ED41-4B2E-98C8-68109A67E388}"/>
              </a:ext>
            </a:extLst>
          </p:cNvPr>
          <p:cNvSpPr/>
          <p:nvPr/>
        </p:nvSpPr>
        <p:spPr>
          <a:xfrm>
            <a:off x="3834379" y="3647159"/>
            <a:ext cx="7631044" cy="2058961"/>
          </a:xfrm>
          <a:prstGeom prst="roundRect">
            <a:avLst>
              <a:gd name="adj" fmla="val 12851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Based on the standalone performance of the classifiers, SVM linear kernel was better than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Different combinations of the base classifiers doesn’t perform as good as SVM linear kernel / Random Forest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Hierarchy based ensemble would also not result in significantly better performance compared to the standalone classifiers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686FA-52DE-4D9D-ABB4-75C11A602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97" y="3023728"/>
            <a:ext cx="3202288" cy="269883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3A2171-4E77-4FC1-AFC1-E20BE7491DDF}"/>
              </a:ext>
            </a:extLst>
          </p:cNvPr>
          <p:cNvSpPr/>
          <p:nvPr/>
        </p:nvSpPr>
        <p:spPr>
          <a:xfrm>
            <a:off x="4115678" y="3342635"/>
            <a:ext cx="1493269" cy="379930"/>
          </a:xfrm>
          <a:prstGeom prst="roundRect">
            <a:avLst>
              <a:gd name="adj" fmla="val 14972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88053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Summarizing the results from different classifiers - Stacking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tacking ensemble">
            <a:extLst>
              <a:ext uri="{FF2B5EF4-FFF2-40B4-BE49-F238E27FC236}">
                <a16:creationId xmlns:a16="http://schemas.microsoft.com/office/drawing/2014/main" id="{ED55C878-3E75-41B7-AF96-96685F4B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" y="1120576"/>
            <a:ext cx="4494068" cy="34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2D10-567F-4023-91EE-F5717D4C3230}"/>
              </a:ext>
            </a:extLst>
          </p:cNvPr>
          <p:cNvSpPr/>
          <p:nvPr/>
        </p:nvSpPr>
        <p:spPr>
          <a:xfrm>
            <a:off x="387926" y="651453"/>
            <a:ext cx="11443856" cy="4207422"/>
          </a:xfrm>
          <a:prstGeom prst="roundRect">
            <a:avLst>
              <a:gd name="adj" fmla="val 5355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BEFE87-D417-44D0-9831-918BAB2B0522}"/>
              </a:ext>
            </a:extLst>
          </p:cNvPr>
          <p:cNvSpPr/>
          <p:nvPr/>
        </p:nvSpPr>
        <p:spPr>
          <a:xfrm>
            <a:off x="7573146" y="1970140"/>
            <a:ext cx="1429625" cy="35444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Base learners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5642C7-1487-4576-A989-1B9EAF8821B0}"/>
              </a:ext>
            </a:extLst>
          </p:cNvPr>
          <p:cNvSpPr/>
          <p:nvPr/>
        </p:nvSpPr>
        <p:spPr>
          <a:xfrm>
            <a:off x="7200383" y="2949022"/>
            <a:ext cx="2200361" cy="354443"/>
          </a:xfrm>
          <a:prstGeom prst="roundRect">
            <a:avLst/>
          </a:prstGeom>
          <a:solidFill>
            <a:schemeClr val="accent1"/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Second level prediction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2F6DD-8572-442E-BB49-0628D81079AC}"/>
              </a:ext>
            </a:extLst>
          </p:cNvPr>
          <p:cNvSpPr/>
          <p:nvPr/>
        </p:nvSpPr>
        <p:spPr>
          <a:xfrm>
            <a:off x="7187777" y="3882577"/>
            <a:ext cx="2200361" cy="354443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Final prediction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6A5F7-E28B-4357-A867-45CABB21D32D}"/>
              </a:ext>
            </a:extLst>
          </p:cNvPr>
          <p:cNvSpPr/>
          <p:nvPr/>
        </p:nvSpPr>
        <p:spPr>
          <a:xfrm>
            <a:off x="10428898" y="1732615"/>
            <a:ext cx="1036525" cy="3544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Features - 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2CA500-F516-42E3-931F-853CB61181B2}"/>
              </a:ext>
            </a:extLst>
          </p:cNvPr>
          <p:cNvSpPr/>
          <p:nvPr/>
        </p:nvSpPr>
        <p:spPr>
          <a:xfrm>
            <a:off x="10428898" y="2161180"/>
            <a:ext cx="1036525" cy="3544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Response - 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A21656-3ADD-4D12-B097-B0C7752179F4}"/>
              </a:ext>
            </a:extLst>
          </p:cNvPr>
          <p:cNvCxnSpPr>
            <a:cxnSpLocks/>
          </p:cNvCxnSpPr>
          <p:nvPr/>
        </p:nvCxnSpPr>
        <p:spPr>
          <a:xfrm flipH="1">
            <a:off x="9181571" y="2033508"/>
            <a:ext cx="1077693" cy="27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73CE4-E1FC-4D8A-987D-50B9F928EE38}"/>
              </a:ext>
            </a:extLst>
          </p:cNvPr>
          <p:cNvCxnSpPr>
            <a:cxnSpLocks/>
          </p:cNvCxnSpPr>
          <p:nvPr/>
        </p:nvCxnSpPr>
        <p:spPr>
          <a:xfrm flipH="1">
            <a:off x="9181571" y="2234346"/>
            <a:ext cx="1077693" cy="27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4C61F0-B66A-4314-AEA1-F73BBCFD5DEC}"/>
              </a:ext>
            </a:extLst>
          </p:cNvPr>
          <p:cNvCxnSpPr/>
          <p:nvPr/>
        </p:nvCxnSpPr>
        <p:spPr>
          <a:xfrm>
            <a:off x="8062793" y="2532836"/>
            <a:ext cx="0" cy="2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D3EB18-E81A-486F-9BC6-144365072BB0}"/>
              </a:ext>
            </a:extLst>
          </p:cNvPr>
          <p:cNvCxnSpPr/>
          <p:nvPr/>
        </p:nvCxnSpPr>
        <p:spPr>
          <a:xfrm>
            <a:off x="8355809" y="2532836"/>
            <a:ext cx="0" cy="2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C63AA-24B3-4195-BA9A-C2D30FDD7BA7}"/>
              </a:ext>
            </a:extLst>
          </p:cNvPr>
          <p:cNvCxnSpPr/>
          <p:nvPr/>
        </p:nvCxnSpPr>
        <p:spPr>
          <a:xfrm>
            <a:off x="8648826" y="2532836"/>
            <a:ext cx="0" cy="2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063ADB-02D0-4020-A0C3-8D5FC2088C87}"/>
              </a:ext>
            </a:extLst>
          </p:cNvPr>
          <p:cNvCxnSpPr/>
          <p:nvPr/>
        </p:nvCxnSpPr>
        <p:spPr>
          <a:xfrm>
            <a:off x="8333457" y="3447946"/>
            <a:ext cx="0" cy="2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E1B3C2-62DC-46BD-A81A-A068FD55F70E}"/>
              </a:ext>
            </a:extLst>
          </p:cNvPr>
          <p:cNvCxnSpPr>
            <a:cxnSpLocks/>
          </p:cNvCxnSpPr>
          <p:nvPr/>
        </p:nvCxnSpPr>
        <p:spPr>
          <a:xfrm flipH="1">
            <a:off x="9593995" y="3101825"/>
            <a:ext cx="1283687" cy="27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44A4AA-3D53-4B1C-8355-96A061A3714D}"/>
              </a:ext>
            </a:extLst>
          </p:cNvPr>
          <p:cNvSpPr/>
          <p:nvPr/>
        </p:nvSpPr>
        <p:spPr>
          <a:xfrm>
            <a:off x="387925" y="4985486"/>
            <a:ext cx="11443856" cy="668551"/>
          </a:xfrm>
          <a:prstGeom prst="roundRect">
            <a:avLst>
              <a:gd name="adj" fmla="val 15167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Pros: </a:t>
            </a:r>
            <a:r>
              <a:rPr lang="en-US" dirty="0">
                <a:solidFill>
                  <a:schemeClr val="tx1"/>
                </a:solidFill>
              </a:rPr>
              <a:t>Summarizes the first layer prediction, another chance to improve the predictions</a:t>
            </a:r>
          </a:p>
          <a:p>
            <a:r>
              <a:rPr lang="en-US" dirty="0">
                <a:solidFill>
                  <a:schemeClr val="accent2"/>
                </a:solidFill>
              </a:rPr>
              <a:t>Cons:</a:t>
            </a:r>
            <a:r>
              <a:rPr lang="en-US" dirty="0">
                <a:solidFill>
                  <a:schemeClr val="tx1"/>
                </a:solidFill>
              </a:rPr>
              <a:t> Complete loss of interpretability as the predictors are masked by the second level algorithm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4E8A15-13BB-4589-B505-CE49E71312A8}"/>
              </a:ext>
            </a:extLst>
          </p:cNvPr>
          <p:cNvSpPr/>
          <p:nvPr/>
        </p:nvSpPr>
        <p:spPr>
          <a:xfrm>
            <a:off x="9741213" y="1137645"/>
            <a:ext cx="1460972" cy="35444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SVM (Linear, Radial)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1FA341D-1390-498E-887A-DBED56099E1D}"/>
              </a:ext>
            </a:extLst>
          </p:cNvPr>
          <p:cNvSpPr/>
          <p:nvPr/>
        </p:nvSpPr>
        <p:spPr>
          <a:xfrm>
            <a:off x="8459590" y="1137645"/>
            <a:ext cx="1162119" cy="35444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19D6B4-3AF5-4056-8043-DF683CB1DC82}"/>
              </a:ext>
            </a:extLst>
          </p:cNvPr>
          <p:cNvSpPr/>
          <p:nvPr/>
        </p:nvSpPr>
        <p:spPr>
          <a:xfrm>
            <a:off x="5457422" y="1137645"/>
            <a:ext cx="788348" cy="35444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Boosting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E6789A-42FF-4DD6-A834-926FBEE4735D}"/>
              </a:ext>
            </a:extLst>
          </p:cNvPr>
          <p:cNvSpPr/>
          <p:nvPr/>
        </p:nvSpPr>
        <p:spPr>
          <a:xfrm>
            <a:off x="7874838" y="1137645"/>
            <a:ext cx="465250" cy="35444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LDA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992FDC-E6EC-423D-BA4D-05E3BAE6B174}"/>
              </a:ext>
            </a:extLst>
          </p:cNvPr>
          <p:cNvSpPr/>
          <p:nvPr/>
        </p:nvSpPr>
        <p:spPr>
          <a:xfrm>
            <a:off x="6365272" y="1137645"/>
            <a:ext cx="1390064" cy="35444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Logistic Regression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E3AD8C5-76FD-4000-BCF0-13B855D474E2}"/>
              </a:ext>
            </a:extLst>
          </p:cNvPr>
          <p:cNvSpPr/>
          <p:nvPr/>
        </p:nvSpPr>
        <p:spPr>
          <a:xfrm rot="5400000">
            <a:off x="8279055" y="-1266676"/>
            <a:ext cx="101413" cy="5736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416591-FE9E-49D4-AED4-751E52D3C564}"/>
              </a:ext>
            </a:extLst>
          </p:cNvPr>
          <p:cNvCxnSpPr/>
          <p:nvPr/>
        </p:nvCxnSpPr>
        <p:spPr>
          <a:xfrm>
            <a:off x="10876603" y="2662125"/>
            <a:ext cx="0" cy="4362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47F1EF-0BA3-4FED-89DB-E619235C86D3}"/>
              </a:ext>
            </a:extLst>
          </p:cNvPr>
          <p:cNvGrpSpPr/>
          <p:nvPr/>
        </p:nvGrpSpPr>
        <p:grpSpPr>
          <a:xfrm>
            <a:off x="7355691" y="1844130"/>
            <a:ext cx="2893524" cy="960418"/>
            <a:chOff x="7355691" y="1844130"/>
            <a:chExt cx="2893524" cy="96041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4856A0-51C1-4980-BD8E-6A008045E0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78219" y="2322774"/>
              <a:ext cx="960418" cy="31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625E9A-EA46-42C1-8D2C-8A2843241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02453" y="397642"/>
              <a:ext cx="0" cy="28935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92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Stacking layer Random Forest variable importance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2D10-567F-4023-91EE-F5717D4C3230}"/>
              </a:ext>
            </a:extLst>
          </p:cNvPr>
          <p:cNvSpPr/>
          <p:nvPr/>
        </p:nvSpPr>
        <p:spPr>
          <a:xfrm>
            <a:off x="387926" y="651453"/>
            <a:ext cx="11443856" cy="4904220"/>
          </a:xfrm>
          <a:prstGeom prst="roundRect">
            <a:avLst>
              <a:gd name="adj" fmla="val 5355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FBA6B-8004-4B75-8963-403C34123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225" y="1070858"/>
            <a:ext cx="3905334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7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Stacking Analogy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2D10-567F-4023-91EE-F5717D4C3230}"/>
              </a:ext>
            </a:extLst>
          </p:cNvPr>
          <p:cNvSpPr/>
          <p:nvPr/>
        </p:nvSpPr>
        <p:spPr>
          <a:xfrm>
            <a:off x="374072" y="684670"/>
            <a:ext cx="11443856" cy="4987347"/>
          </a:xfrm>
          <a:prstGeom prst="roundRect">
            <a:avLst>
              <a:gd name="adj" fmla="val 5355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Image result for ceo clipart">
            <a:extLst>
              <a:ext uri="{FF2B5EF4-FFF2-40B4-BE49-F238E27FC236}">
                <a16:creationId xmlns:a16="http://schemas.microsoft.com/office/drawing/2014/main" id="{E61B9192-411B-4602-8475-3DB2C3B6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618" l="10000" r="90000">
                        <a14:foregroundMark x1="53778" y1="34265" x2="53778" y2="34265"/>
                        <a14:foregroundMark x1="54444" y1="26029" x2="54444" y2="26029"/>
                        <a14:foregroundMark x1="41889" y1="36176" x2="41889" y2="36176"/>
                        <a14:foregroundMark x1="55556" y1="59412" x2="56667" y2="59412"/>
                        <a14:foregroundMark x1="48778" y1="59559" x2="48778" y2="59559"/>
                        <a14:foregroundMark x1="30889" y1="93676" x2="30889" y2="93676"/>
                        <a14:foregroundMark x1="45444" y1="92647" x2="45444" y2="92647"/>
                        <a14:foregroundMark x1="55444" y1="95441" x2="55444" y2="95441"/>
                        <a14:foregroundMark x1="72889" y1="96618" x2="72889" y2="96618"/>
                        <a14:foregroundMark x1="49000" y1="59559" x2="49000" y2="59559"/>
                        <a14:foregroundMark x1="47889" y1="59412" x2="47889" y2="59412"/>
                        <a14:foregroundMark x1="47889" y1="61029" x2="47889" y2="61029"/>
                        <a14:foregroundMark x1="51333" y1="43824" x2="51333" y2="43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33" y="1972861"/>
            <a:ext cx="2126580" cy="16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undar pichai hd">
            <a:extLst>
              <a:ext uri="{FF2B5EF4-FFF2-40B4-BE49-F238E27FC236}">
                <a16:creationId xmlns:a16="http://schemas.microsoft.com/office/drawing/2014/main" id="{A9379F36-4D76-4FA2-BE57-BCF0923CB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79" b="94063" l="50521" r="86250">
                        <a14:foregroundMark x1="70104" y1="74063" x2="70104" y2="74063"/>
                        <a14:foregroundMark x1="64844" y1="75625" x2="64844" y2="75625"/>
                        <a14:foregroundMark x1="63750" y1="82083" x2="63750" y2="82083"/>
                        <a14:foregroundMark x1="70104" y1="79063" x2="70104" y2="79063"/>
                        <a14:foregroundMark x1="72865" y1="71563" x2="71250" y2="83125"/>
                        <a14:foregroundMark x1="71250" y1="83125" x2="71250" y2="83125"/>
                        <a14:foregroundMark x1="59115" y1="89063" x2="73229" y2="75313"/>
                        <a14:foregroundMark x1="56094" y1="93125" x2="56979" y2="83542"/>
                        <a14:foregroundMark x1="56979" y1="83542" x2="60833" y2="79583"/>
                        <a14:foregroundMark x1="60573" y1="91146" x2="59323" y2="77083"/>
                        <a14:foregroundMark x1="65469" y1="69063" x2="65729" y2="83125"/>
                        <a14:foregroundMark x1="64844" y1="76354" x2="64844" y2="76354"/>
                        <a14:foregroundMark x1="61615" y1="51875" x2="65000" y2="51875"/>
                        <a14:foregroundMark x1="73229" y1="11354" x2="73229" y2="11354"/>
                        <a14:foregroundMark x1="76094" y1="10313" x2="76094" y2="10313"/>
                        <a14:foregroundMark x1="76250" y1="7083" x2="76250" y2="7083"/>
                        <a14:foregroundMark x1="81458" y1="49063" x2="81458" y2="49063"/>
                        <a14:foregroundMark x1="78958" y1="87604" x2="78958" y2="87604"/>
                        <a14:foregroundMark x1="76875" y1="89063" x2="82865" y2="66250"/>
                        <a14:foregroundMark x1="82865" y1="66250" x2="83229" y2="65625"/>
                        <a14:foregroundMark x1="69375" y1="92083" x2="79375" y2="78854"/>
                        <a14:foregroundMark x1="71354" y1="21875" x2="71354" y2="21875"/>
                        <a14:foregroundMark x1="71719" y1="24792" x2="71719" y2="24792"/>
                        <a14:foregroundMark x1="82500" y1="51146" x2="82500" y2="51146"/>
                        <a14:foregroundMark x1="83750" y1="66563" x2="83750" y2="66563"/>
                        <a14:foregroundMark x1="85833" y1="65833" x2="81875" y2="50833"/>
                        <a14:foregroundMark x1="77708" y1="32604" x2="76719" y2="25313"/>
                        <a14:foregroundMark x1="53698" y1="94063" x2="65573" y2="92396"/>
                        <a14:foregroundMark x1="65573" y1="92396" x2="77708" y2="93125"/>
                        <a14:foregroundMark x1="85990" y1="73646" x2="79323" y2="89063"/>
                        <a14:foregroundMark x1="79323" y1="89063" x2="79115" y2="89375"/>
                        <a14:foregroundMark x1="71250" y1="21563" x2="71250" y2="2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81" t="4086" r="9142" b="3772"/>
          <a:stretch/>
        </p:blipFill>
        <p:spPr bwMode="auto">
          <a:xfrm>
            <a:off x="5309991" y="939388"/>
            <a:ext cx="1557256" cy="16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A830108-FEB6-495E-886D-C27C31E0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94" y="3463525"/>
            <a:ext cx="1061334" cy="106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F82B352F-D52F-4C52-A8E3-7478E052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77" y="2345519"/>
            <a:ext cx="1068305" cy="10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AFBC7-8604-4CCD-8236-C644964CCC86}"/>
              </a:ext>
            </a:extLst>
          </p:cNvPr>
          <p:cNvCxnSpPr>
            <a:cxnSpLocks/>
          </p:cNvCxnSpPr>
          <p:nvPr/>
        </p:nvCxnSpPr>
        <p:spPr>
          <a:xfrm flipH="1" flipV="1">
            <a:off x="7185770" y="2217010"/>
            <a:ext cx="1246280" cy="4138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87838D-E50B-4605-B2A6-FFC64599DA78}"/>
              </a:ext>
            </a:extLst>
          </p:cNvPr>
          <p:cNvCxnSpPr>
            <a:cxnSpLocks/>
          </p:cNvCxnSpPr>
          <p:nvPr/>
        </p:nvCxnSpPr>
        <p:spPr>
          <a:xfrm flipV="1">
            <a:off x="5139921" y="2780742"/>
            <a:ext cx="455661" cy="44344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DB1FB4-4D86-4C6F-981E-FAA2F9FCB487}"/>
              </a:ext>
            </a:extLst>
          </p:cNvPr>
          <p:cNvCxnSpPr>
            <a:cxnSpLocks/>
          </p:cNvCxnSpPr>
          <p:nvPr/>
        </p:nvCxnSpPr>
        <p:spPr>
          <a:xfrm>
            <a:off x="6571701" y="2776236"/>
            <a:ext cx="455661" cy="4434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911CF-69AF-4D60-A5FD-DA5620A267C4}"/>
              </a:ext>
            </a:extLst>
          </p:cNvPr>
          <p:cNvCxnSpPr>
            <a:cxnSpLocks/>
          </p:cNvCxnSpPr>
          <p:nvPr/>
        </p:nvCxnSpPr>
        <p:spPr>
          <a:xfrm flipH="1">
            <a:off x="3941471" y="2210721"/>
            <a:ext cx="1246280" cy="41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8198521-6CE8-49AA-B91B-BF43E9A23B26}"/>
              </a:ext>
            </a:extLst>
          </p:cNvPr>
          <p:cNvSpPr/>
          <p:nvPr/>
        </p:nvSpPr>
        <p:spPr>
          <a:xfrm>
            <a:off x="2428994" y="3688241"/>
            <a:ext cx="1324658" cy="3544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Sales Head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5B5D214-198D-4396-81E1-969B238E3544}"/>
              </a:ext>
            </a:extLst>
          </p:cNvPr>
          <p:cNvSpPr/>
          <p:nvPr/>
        </p:nvSpPr>
        <p:spPr>
          <a:xfrm>
            <a:off x="4052431" y="4725052"/>
            <a:ext cx="1553267" cy="3544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Marketing Head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7B9539-D674-45BE-9661-DB58E9723B4A}"/>
              </a:ext>
            </a:extLst>
          </p:cNvPr>
          <p:cNvSpPr/>
          <p:nvPr/>
        </p:nvSpPr>
        <p:spPr>
          <a:xfrm>
            <a:off x="6718655" y="4725052"/>
            <a:ext cx="1553267" cy="3544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Finance Head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29DDF4B-39DE-4991-96A0-5261D2CD3392}"/>
              </a:ext>
            </a:extLst>
          </p:cNvPr>
          <p:cNvSpPr/>
          <p:nvPr/>
        </p:nvSpPr>
        <p:spPr>
          <a:xfrm>
            <a:off x="8499282" y="3584078"/>
            <a:ext cx="1616336" cy="3544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Operations Head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E54D723-8AD3-4FA3-8C67-AA37D8CE340A}"/>
              </a:ext>
            </a:extLst>
          </p:cNvPr>
          <p:cNvSpPr/>
          <p:nvPr/>
        </p:nvSpPr>
        <p:spPr>
          <a:xfrm>
            <a:off x="2428994" y="4171023"/>
            <a:ext cx="1324658" cy="354443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Cash flow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30274A8-9889-409B-A299-1C2EF4EE6019}"/>
              </a:ext>
            </a:extLst>
          </p:cNvPr>
          <p:cNvSpPr/>
          <p:nvPr/>
        </p:nvSpPr>
        <p:spPr>
          <a:xfrm>
            <a:off x="4198654" y="5184729"/>
            <a:ext cx="1324658" cy="354443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068D3F-8880-494B-868C-1DC46515B161}"/>
              </a:ext>
            </a:extLst>
          </p:cNvPr>
          <p:cNvSpPr/>
          <p:nvPr/>
        </p:nvSpPr>
        <p:spPr>
          <a:xfrm>
            <a:off x="6854611" y="5184729"/>
            <a:ext cx="1324658" cy="354443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Profit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A254605-5747-45FA-98BD-F1FF7ABAF78C}"/>
              </a:ext>
            </a:extLst>
          </p:cNvPr>
          <p:cNvSpPr/>
          <p:nvPr/>
        </p:nvSpPr>
        <p:spPr>
          <a:xfrm>
            <a:off x="8637842" y="4034745"/>
            <a:ext cx="1324658" cy="354443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Efficiency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2785F6-FC6C-4D1D-A8DA-7E80F527C454}"/>
              </a:ext>
            </a:extLst>
          </p:cNvPr>
          <p:cNvGrpSpPr/>
          <p:nvPr/>
        </p:nvGrpSpPr>
        <p:grpSpPr>
          <a:xfrm>
            <a:off x="3815263" y="1182118"/>
            <a:ext cx="4869691" cy="354443"/>
            <a:chOff x="3815263" y="1182118"/>
            <a:chExt cx="4869691" cy="354443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D779665-C39B-4068-8281-51D89E09BE2B}"/>
                </a:ext>
              </a:extLst>
            </p:cNvPr>
            <p:cNvSpPr/>
            <p:nvPr/>
          </p:nvSpPr>
          <p:spPr>
            <a:xfrm>
              <a:off x="7360296" y="1182118"/>
              <a:ext cx="1324658" cy="354443"/>
            </a:xfrm>
            <a:prstGeom prst="round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solidFill>
                    <a:schemeClr val="accent2">
                      <a:lumMod val="75000"/>
                    </a:schemeClr>
                  </a:solidFill>
                </a:rPr>
                <a:t>Future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E86DC49-F0E8-41F4-8464-55A8FF7B231E}"/>
                </a:ext>
              </a:extLst>
            </p:cNvPr>
            <p:cNvSpPr/>
            <p:nvPr/>
          </p:nvSpPr>
          <p:spPr>
            <a:xfrm>
              <a:off x="3815263" y="1182118"/>
              <a:ext cx="1324658" cy="354443"/>
            </a:xfrm>
            <a:prstGeom prst="round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solidFill>
                    <a:schemeClr val="accent2">
                      <a:lumMod val="75000"/>
                    </a:schemeClr>
                  </a:solidFill>
                </a:rPr>
                <a:t>Ethics</a:t>
              </a:r>
            </a:p>
          </p:txBody>
        </p:sp>
      </p:grpSp>
      <p:pic>
        <p:nvPicPr>
          <p:cNvPr id="2064" name="Picture 16" descr="Image result for man icon business">
            <a:extLst>
              <a:ext uri="{FF2B5EF4-FFF2-40B4-BE49-F238E27FC236}">
                <a16:creationId xmlns:a16="http://schemas.microsoft.com/office/drawing/2014/main" id="{1A0E4482-3D9B-4ACA-AFB0-982A439E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1" y="3441520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75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9EC-CE29-4395-8D7A-1C59C6BA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7" y="56427"/>
            <a:ext cx="10738846" cy="51961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Good practices and not so good practices in stacking</a:t>
            </a:r>
          </a:p>
        </p:txBody>
      </p:sp>
      <p:pic>
        <p:nvPicPr>
          <p:cNvPr id="1026" name="Picture 2" descr="Image result for SUNY UB clipart">
            <a:extLst>
              <a:ext uri="{FF2B5EF4-FFF2-40B4-BE49-F238E27FC236}">
                <a16:creationId xmlns:a16="http://schemas.microsoft.com/office/drawing/2014/main" id="{E7E7EBF0-E2BA-40FF-B77F-C830FE14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71" y="6010644"/>
            <a:ext cx="1647513" cy="6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am clipart">
            <a:extLst>
              <a:ext uri="{FF2B5EF4-FFF2-40B4-BE49-F238E27FC236}">
                <a16:creationId xmlns:a16="http://schemas.microsoft.com/office/drawing/2014/main" id="{AC774B6E-F8BE-4876-8369-041565E8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" y="5780648"/>
            <a:ext cx="1315360" cy="9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rong choice clipart">
            <a:extLst>
              <a:ext uri="{FF2B5EF4-FFF2-40B4-BE49-F238E27FC236}">
                <a16:creationId xmlns:a16="http://schemas.microsoft.com/office/drawing/2014/main" id="{A1FAA729-172F-46D7-920D-95C8C85F1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62" b="41957" l="57513" r="918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16" t="1687" r="3821" b="53569"/>
          <a:stretch/>
        </p:blipFill>
        <p:spPr bwMode="auto">
          <a:xfrm>
            <a:off x="5386071" y="691399"/>
            <a:ext cx="847538" cy="6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wrong choice clipart">
            <a:extLst>
              <a:ext uri="{FF2B5EF4-FFF2-40B4-BE49-F238E27FC236}">
                <a16:creationId xmlns:a16="http://schemas.microsoft.com/office/drawing/2014/main" id="{040D6DA6-F2E2-43CF-BD89-379169C44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02" b="38086" l="4615" r="42462">
                        <a14:foregroundMark x1="42462" y1="7227" x2="42462" y2="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216" b="57671"/>
          <a:stretch/>
        </p:blipFill>
        <p:spPr bwMode="auto">
          <a:xfrm>
            <a:off x="8644236" y="691399"/>
            <a:ext cx="922916" cy="6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C43DDC-0ABD-457D-ADC6-8B9E8D89D8AD}"/>
              </a:ext>
            </a:extLst>
          </p:cNvPr>
          <p:cNvSpPr/>
          <p:nvPr/>
        </p:nvSpPr>
        <p:spPr>
          <a:xfrm>
            <a:off x="4364182" y="1578842"/>
            <a:ext cx="3041073" cy="1143000"/>
          </a:xfrm>
          <a:prstGeom prst="roundRect">
            <a:avLst>
              <a:gd name="adj" fmla="val 1590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Using same set of raw predictors in the base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Good performing classifiers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DF4BB5-7A2F-414B-BBCD-C755DFBF68E4}"/>
              </a:ext>
            </a:extLst>
          </p:cNvPr>
          <p:cNvSpPr/>
          <p:nvPr/>
        </p:nvSpPr>
        <p:spPr>
          <a:xfrm>
            <a:off x="7744691" y="1573419"/>
            <a:ext cx="3041073" cy="1143000"/>
          </a:xfrm>
          <a:prstGeom prst="roundRect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Non-correlated predictions from base classifiers (The backbone of Random Forest)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Bad base classifiers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8F175F-FB80-4AE0-8B5F-68209C53D7E5}"/>
              </a:ext>
            </a:extLst>
          </p:cNvPr>
          <p:cNvGrpSpPr/>
          <p:nvPr/>
        </p:nvGrpSpPr>
        <p:grpSpPr>
          <a:xfrm>
            <a:off x="1194586" y="3116950"/>
            <a:ext cx="1812349" cy="1531721"/>
            <a:chOff x="1197224" y="3445450"/>
            <a:chExt cx="1812349" cy="153172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A75575A-61CA-4837-83C1-670126C3F390}"/>
                </a:ext>
              </a:extLst>
            </p:cNvPr>
            <p:cNvGrpSpPr/>
            <p:nvPr/>
          </p:nvGrpSpPr>
          <p:grpSpPr>
            <a:xfrm>
              <a:off x="1197224" y="3665158"/>
              <a:ext cx="1761538" cy="1312013"/>
              <a:chOff x="816019" y="1417936"/>
              <a:chExt cx="1761538" cy="1312013"/>
            </a:xfrm>
          </p:grpSpPr>
          <p:pic>
            <p:nvPicPr>
              <p:cNvPr id="39" name="Picture 2" descr="Image result for stacking ensemble">
                <a:extLst>
                  <a:ext uri="{FF2B5EF4-FFF2-40B4-BE49-F238E27FC236}">
                    <a16:creationId xmlns:a16="http://schemas.microsoft.com/office/drawing/2014/main" id="{90E35AAF-7876-457E-9EED-16B4833BA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844" y="1417936"/>
                <a:ext cx="1732657" cy="131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6F407D3-6161-4959-A83D-BB144A5660BD}"/>
                  </a:ext>
                </a:extLst>
              </p:cNvPr>
              <p:cNvSpPr/>
              <p:nvPr/>
            </p:nvSpPr>
            <p:spPr>
              <a:xfrm>
                <a:off x="816019" y="2042511"/>
                <a:ext cx="1761538" cy="251452"/>
              </a:xfrm>
              <a:prstGeom prst="roundRect">
                <a:avLst/>
              </a:prstGeom>
              <a:noFill/>
              <a:ln w="63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2772938-C1EB-4ED5-8D09-0AD90E27D7CA}"/>
                </a:ext>
              </a:extLst>
            </p:cNvPr>
            <p:cNvSpPr/>
            <p:nvPr/>
          </p:nvSpPr>
          <p:spPr>
            <a:xfrm>
              <a:off x="1227022" y="3445450"/>
              <a:ext cx="1782551" cy="307069"/>
            </a:xfrm>
            <a:prstGeom prst="round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Stacked layer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4387275-00E8-434F-A4FD-51025EE12B2D}"/>
              </a:ext>
            </a:extLst>
          </p:cNvPr>
          <p:cNvSpPr/>
          <p:nvPr/>
        </p:nvSpPr>
        <p:spPr>
          <a:xfrm>
            <a:off x="4364182" y="3256345"/>
            <a:ext cx="3041073" cy="1143000"/>
          </a:xfrm>
          <a:prstGeom prst="roundRect">
            <a:avLst>
              <a:gd name="adj" fmla="val 1590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Sticking with just the first layer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KNN, PCR are known for being a bad stacking layers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AEF051-354B-41A8-BFB4-6822FEA22048}"/>
              </a:ext>
            </a:extLst>
          </p:cNvPr>
          <p:cNvSpPr/>
          <p:nvPr/>
        </p:nvSpPr>
        <p:spPr>
          <a:xfrm>
            <a:off x="7744691" y="3250922"/>
            <a:ext cx="3041073" cy="1143000"/>
          </a:xfrm>
          <a:prstGeom prst="roundRect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Leveraging raw predictors on top of first layer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Random Forest, NN are good stacking layers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63ED8B-F1B4-4E55-BB6C-367C020D9821}"/>
              </a:ext>
            </a:extLst>
          </p:cNvPr>
          <p:cNvSpPr/>
          <p:nvPr/>
        </p:nvSpPr>
        <p:spPr>
          <a:xfrm>
            <a:off x="4364182" y="5069538"/>
            <a:ext cx="3041073" cy="891274"/>
          </a:xfrm>
          <a:prstGeom prst="roundRect">
            <a:avLst>
              <a:gd name="adj" fmla="val 1590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2"/>
                </a:solidFill>
              </a:rPr>
              <a:t>KNN - too many ties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PCR and LR were not as accurate than base classifiers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B71911-82E5-48FB-8590-C243710078CB}"/>
              </a:ext>
            </a:extLst>
          </p:cNvPr>
          <p:cNvSpPr/>
          <p:nvPr/>
        </p:nvSpPr>
        <p:spPr>
          <a:xfrm>
            <a:off x="7744691" y="5064115"/>
            <a:ext cx="3041073" cy="891274"/>
          </a:xfrm>
          <a:prstGeom prst="roundRect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6"/>
                </a:solidFill>
              </a:rPr>
              <a:t>Random Forest with 6 first layer predictions and 5 raw predictors had 98.1% test accuracy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0F22A-DE4E-4D73-AB71-44B0220E0284}"/>
              </a:ext>
            </a:extLst>
          </p:cNvPr>
          <p:cNvGrpSpPr/>
          <p:nvPr/>
        </p:nvGrpSpPr>
        <p:grpSpPr>
          <a:xfrm>
            <a:off x="1180565" y="1340193"/>
            <a:ext cx="1789580" cy="1652286"/>
            <a:chOff x="1180566" y="1233146"/>
            <a:chExt cx="1789580" cy="16522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23B5FF-77A7-4A40-B03B-854ECAD941C6}"/>
                </a:ext>
              </a:extLst>
            </p:cNvPr>
            <p:cNvGrpSpPr/>
            <p:nvPr/>
          </p:nvGrpSpPr>
          <p:grpSpPr>
            <a:xfrm>
              <a:off x="1208608" y="1573419"/>
              <a:ext cx="1761538" cy="1312013"/>
              <a:chOff x="816019" y="1417936"/>
              <a:chExt cx="1761538" cy="1312013"/>
            </a:xfrm>
          </p:grpSpPr>
          <p:pic>
            <p:nvPicPr>
              <p:cNvPr id="31" name="Picture 2" descr="Image result for stacking ensemble">
                <a:extLst>
                  <a:ext uri="{FF2B5EF4-FFF2-40B4-BE49-F238E27FC236}">
                    <a16:creationId xmlns:a16="http://schemas.microsoft.com/office/drawing/2014/main" id="{A887B62A-7D02-4A9A-BD3F-603D7981A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844" y="1417936"/>
                <a:ext cx="1732657" cy="131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D9B7FB2-10A4-4E23-A042-815326A2059B}"/>
                  </a:ext>
                </a:extLst>
              </p:cNvPr>
              <p:cNvSpPr/>
              <p:nvPr/>
            </p:nvSpPr>
            <p:spPr>
              <a:xfrm>
                <a:off x="816019" y="1449870"/>
                <a:ext cx="1761538" cy="439207"/>
              </a:xfrm>
              <a:prstGeom prst="roundRect">
                <a:avLst/>
              </a:prstGeom>
              <a:noFill/>
              <a:ln w="63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B667180-6613-490E-8577-B568D29C09D2}"/>
                </a:ext>
              </a:extLst>
            </p:cNvPr>
            <p:cNvSpPr/>
            <p:nvPr/>
          </p:nvSpPr>
          <p:spPr>
            <a:xfrm>
              <a:off x="1180566" y="1233146"/>
              <a:ext cx="1782551" cy="307069"/>
            </a:xfrm>
            <a:prstGeom prst="round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First layer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3C90E47-6629-4262-B9CF-01A4F313603D}"/>
              </a:ext>
            </a:extLst>
          </p:cNvPr>
          <p:cNvSpPr/>
          <p:nvPr/>
        </p:nvSpPr>
        <p:spPr>
          <a:xfrm rot="5400000">
            <a:off x="5875294" y="-467131"/>
            <a:ext cx="101413" cy="10409600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807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Ensemble Methods</vt:lpstr>
      <vt:lpstr>The Goal : To predict if the property is worth more than $ 200k</vt:lpstr>
      <vt:lpstr>Random Forest as the base learner for classification</vt:lpstr>
      <vt:lpstr>SVM, LDA, Boosting and other learners - standalone performance</vt:lpstr>
      <vt:lpstr>Ensemble – Listen to Everyone, Anyone, A few?</vt:lpstr>
      <vt:lpstr>Summarizing the results from different classifiers - Stacking</vt:lpstr>
      <vt:lpstr>Stacking layer Random Forest variable importance</vt:lpstr>
      <vt:lpstr>Stacking Analogy</vt:lpstr>
      <vt:lpstr>Good practices and not so good practices in stacking</vt:lpstr>
      <vt:lpstr>Key takeaways</vt:lpstr>
      <vt:lpstr>Let’s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Kumarasamy, Vimal Kumar</dc:creator>
  <cp:lastModifiedBy>Kumarasamy, Vimal Kumar</cp:lastModifiedBy>
  <cp:revision>90</cp:revision>
  <dcterms:created xsi:type="dcterms:W3CDTF">2019-11-28T21:03:51Z</dcterms:created>
  <dcterms:modified xsi:type="dcterms:W3CDTF">2019-12-06T13:30:45Z</dcterms:modified>
</cp:coreProperties>
</file>