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5E7"/>
    <a:srgbClr val="F8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reer\Glassdoor\City_Sta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\AppData\Roaming\Microsoft\Excel\City_State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reer\Glassdoor\City_Sta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Value</a:t>
            </a:r>
            <a:r>
              <a:rPr lang="en-US" baseline="0" dirty="0"/>
              <a:t> driven to partners</a:t>
            </a:r>
          </a:p>
        </c:rich>
      </c:tx>
      <c:layout>
        <c:manualLayout>
          <c:xMode val="edge"/>
          <c:yMode val="edge"/>
          <c:x val="0.2743888888888889"/>
          <c:y val="0.897731481481481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'Market Study'!$D$36</c:f>
              <c:strCache>
                <c:ptCount val="1"/>
                <c:pt idx="0">
                  <c:v>Non-Renewal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'Market Study'!$C$37:$C$41</c:f>
              <c:strCache>
                <c:ptCount val="5"/>
                <c:pt idx="0">
                  <c:v>XL Returns</c:v>
                </c:pt>
                <c:pt idx="1">
                  <c:v>Large Returns</c:v>
                </c:pt>
                <c:pt idx="2">
                  <c:v>Medium Returns</c:v>
                </c:pt>
                <c:pt idx="3">
                  <c:v>Small Returns</c:v>
                </c:pt>
                <c:pt idx="4">
                  <c:v>No applications</c:v>
                </c:pt>
              </c:strCache>
            </c:strRef>
          </c:cat>
          <c:val>
            <c:numRef>
              <c:f>'Market Study'!$D$37:$D$41</c:f>
              <c:numCache>
                <c:formatCode>0%</c:formatCode>
                <c:ptCount val="5"/>
                <c:pt idx="0">
                  <c:v>0.14866581956797967</c:v>
                </c:pt>
                <c:pt idx="1">
                  <c:v>0.17072173379676958</c:v>
                </c:pt>
                <c:pt idx="2">
                  <c:v>0.23237631376570111</c:v>
                </c:pt>
                <c:pt idx="3">
                  <c:v>0.33064133016627079</c:v>
                </c:pt>
                <c:pt idx="4">
                  <c:v>0.35330141409642579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F4-4245-92CA-67A92C52A55C}"/>
            </c:ext>
          </c:extLst>
        </c:ser>
        <c:ser>
          <c:idx val="1"/>
          <c:order val="1"/>
          <c:tx>
            <c:strRef>
              <c:f>'Market Study'!$E$36</c:f>
              <c:strCache>
                <c:ptCount val="1"/>
                <c:pt idx="0">
                  <c:v>Renewal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'Market Study'!$C$37:$C$41</c:f>
              <c:strCache>
                <c:ptCount val="5"/>
                <c:pt idx="0">
                  <c:v>XL Returns</c:v>
                </c:pt>
                <c:pt idx="1">
                  <c:v>Large Returns</c:v>
                </c:pt>
                <c:pt idx="2">
                  <c:v>Medium Returns</c:v>
                </c:pt>
                <c:pt idx="3">
                  <c:v>Small Returns</c:v>
                </c:pt>
                <c:pt idx="4">
                  <c:v>No applications</c:v>
                </c:pt>
              </c:strCache>
            </c:strRef>
          </c:cat>
          <c:val>
            <c:numRef>
              <c:f>'Market Study'!$E$37:$E$41</c:f>
              <c:numCache>
                <c:formatCode>0%</c:formatCode>
                <c:ptCount val="5"/>
                <c:pt idx="0">
                  <c:v>0.85133418043202036</c:v>
                </c:pt>
                <c:pt idx="1">
                  <c:v>0.82927826620323042</c:v>
                </c:pt>
                <c:pt idx="2">
                  <c:v>0.76762368623429889</c:v>
                </c:pt>
                <c:pt idx="3">
                  <c:v>0.66935866983372927</c:v>
                </c:pt>
                <c:pt idx="4">
                  <c:v>0.64669858590357421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F4-4245-92CA-67A92C52A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206415"/>
        <c:axId val="1870377135"/>
      </c:barChart>
      <c:catAx>
        <c:axId val="16206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377135"/>
        <c:crosses val="autoZero"/>
        <c:auto val="1"/>
        <c:lblAlgn val="ctr"/>
        <c:lblOffset val="100"/>
        <c:noMultiLvlLbl val="0"/>
      </c:catAx>
      <c:valAx>
        <c:axId val="1870377135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206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569444444444444"/>
          <c:y val="8.3911490230387839E-2"/>
          <c:w val="0.33527777777777779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[City_State (version 1).xlsb]Market Study!PivotTable1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'Market Study'!$B$3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38-4B4D-AC26-A7B2264486E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38-4B4D-AC26-A7B2264486EC}"/>
              </c:ext>
            </c:extLst>
          </c:dPt>
          <c:dLbls>
            <c:delete val="1"/>
          </c:dLbls>
          <c:cat>
            <c:strRef>
              <c:f>'Market Study'!$A$4:$A$6</c:f>
              <c:strCache>
                <c:ptCount val="2"/>
                <c:pt idx="0">
                  <c:v>Non-Renewal</c:v>
                </c:pt>
                <c:pt idx="1">
                  <c:v>Renewal</c:v>
                </c:pt>
              </c:strCache>
            </c:strRef>
          </c:cat>
          <c:val>
            <c:numRef>
              <c:f>'Market Study'!$B$4:$B$6</c:f>
              <c:numCache>
                <c:formatCode>0.00%</c:formatCode>
                <c:ptCount val="2"/>
                <c:pt idx="0">
                  <c:v>0.29660725163545831</c:v>
                </c:pt>
                <c:pt idx="1">
                  <c:v>0.70339274836454169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38-4B4D-AC26-A7B2264486E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[City_State.xlsx]Market Study!PivotTable2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3.9426523297491037E-2"/>
          <c:y val="2.7322404371584699E-2"/>
          <c:w val="0.92114695340501795"/>
          <c:h val="0.76640527516027712"/>
        </c:manualLayout>
      </c:layout>
      <c:lineChart>
        <c:grouping val="standard"/>
        <c:varyColors val="0"/>
        <c:ser>
          <c:idx val="0"/>
          <c:order val="0"/>
          <c:tx>
            <c:strRef>
              <c:f>'Market Study'!$L$3</c:f>
              <c:strCache>
                <c:ptCount val="1"/>
                <c:pt idx="0">
                  <c:v>Total</c:v>
                </c:pt>
              </c:strCache>
            </c:strRef>
          </c:tx>
          <c:spPr>
            <a:ln w="31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3175">
                <a:solidFill>
                  <a:schemeClr val="accent1"/>
                </a:solidFill>
              </a:ln>
              <a:effectLst/>
            </c:spPr>
          </c:marker>
          <c:cat>
            <c:strRef>
              <c:f>'Market Study'!$K$4:$K$7</c:f>
              <c:strCach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'Market Study'!$L$4:$L$7</c:f>
              <c:numCache>
                <c:formatCode>General</c:formatCode>
                <c:ptCount val="3"/>
                <c:pt idx="0">
                  <c:v>995.5460416870535</c:v>
                </c:pt>
                <c:pt idx="1">
                  <c:v>1009.0203751180677</c:v>
                </c:pt>
                <c:pt idx="2">
                  <c:v>1166.7200754005655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EC-4257-A8BE-4A1F66C66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9363472"/>
        <c:axId val="2132522096"/>
      </c:lineChart>
      <c:catAx>
        <c:axId val="195936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522096"/>
        <c:crosses val="autoZero"/>
        <c:auto val="1"/>
        <c:lblAlgn val="ctr"/>
        <c:lblOffset val="100"/>
        <c:noMultiLvlLbl val="0"/>
      </c:catAx>
      <c:valAx>
        <c:axId val="2132522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936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Applications per listing</a:t>
            </a:r>
            <a:endParaRPr lang="en-US" dirty="0"/>
          </a:p>
        </c:rich>
      </c:tx>
      <c:layout>
        <c:manualLayout>
          <c:xMode val="edge"/>
          <c:yMode val="edge"/>
          <c:x val="0.37313888888888891"/>
          <c:y val="0.84722222222222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Applications_per_JobListing!$N$13</c:f>
              <c:strCache>
                <c:ptCount val="1"/>
                <c:pt idx="0">
                  <c:v>Non-Renewal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Applications_per_JobListing!$M$14:$M$17</c:f>
              <c:strCache>
                <c:ptCount val="4"/>
                <c:pt idx="0">
                  <c:v>Very High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</c:strCache>
            </c:strRef>
          </c:cat>
          <c:val>
            <c:numRef>
              <c:f>Applications_per_JobListing!$N$14:$N$17</c:f>
              <c:numCache>
                <c:formatCode>0%</c:formatCode>
                <c:ptCount val="4"/>
                <c:pt idx="0">
                  <c:v>0.20397111913357399</c:v>
                </c:pt>
                <c:pt idx="1">
                  <c:v>0.23165307635285395</c:v>
                </c:pt>
                <c:pt idx="2">
                  <c:v>0.31945162959130885</c:v>
                </c:pt>
                <c:pt idx="3">
                  <c:v>0.32405063291139241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A1-4A4F-8966-5E6579738A43}"/>
            </c:ext>
          </c:extLst>
        </c:ser>
        <c:ser>
          <c:idx val="1"/>
          <c:order val="1"/>
          <c:tx>
            <c:strRef>
              <c:f>Applications_per_JobListing!$O$13</c:f>
              <c:strCache>
                <c:ptCount val="1"/>
                <c:pt idx="0">
                  <c:v>Renewal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Applications_per_JobListing!$M$14:$M$17</c:f>
              <c:strCache>
                <c:ptCount val="4"/>
                <c:pt idx="0">
                  <c:v>Very High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</c:strCache>
            </c:strRef>
          </c:cat>
          <c:val>
            <c:numRef>
              <c:f>Applications_per_JobListing!$O$14:$O$17</c:f>
              <c:numCache>
                <c:formatCode>0%</c:formatCode>
                <c:ptCount val="4"/>
                <c:pt idx="0">
                  <c:v>0.79602888086642598</c:v>
                </c:pt>
                <c:pt idx="1">
                  <c:v>0.76834692364714607</c:v>
                </c:pt>
                <c:pt idx="2">
                  <c:v>0.68054837040869121</c:v>
                </c:pt>
                <c:pt idx="3">
                  <c:v>0.67594936708860764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A1-4A4F-8966-5E6579738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2979375"/>
        <c:axId val="1084834511"/>
      </c:barChart>
      <c:catAx>
        <c:axId val="1032979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834511"/>
        <c:crosses val="autoZero"/>
        <c:auto val="1"/>
        <c:lblAlgn val="ctr"/>
        <c:lblOffset val="100"/>
        <c:noMultiLvlLbl val="0"/>
      </c:catAx>
      <c:valAx>
        <c:axId val="1084834511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032979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291666666666668"/>
          <c:y val="3.2985564304461944E-2"/>
          <c:w val="0.33527777777777779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7002-2DDF-4DC2-A542-A346FF519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3EC94-FF4C-49ED-9DDC-696E14B6B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18FEC-71CA-4DF7-845E-EAC748F1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57CC-9BFF-4EFF-9EAF-9B7A93A4DE3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E7B31-C4F8-4105-BA94-B601EB8C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89A01-D5E5-4C2E-97C8-837AE89C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1E0A-A5ED-48A6-9BA6-F3F6DF8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7A74-159A-40F9-850D-9C18B22C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AF14B-CA21-412C-91E2-AEDDCA0F4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AF0A-2657-4B1E-8245-466D20BA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57CC-9BFF-4EFF-9EAF-9B7A93A4DE3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6F139-E6FC-46C6-B118-8264BC48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C255B-3361-44B6-A2A8-70AB48FB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1E0A-A5ED-48A6-9BA6-F3F6DF8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9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6E40D-10D8-4AA7-B009-3A2067FEB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9340D-03E8-4827-AD23-D51855F91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8EC91-256C-4824-AD73-23C84501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57CC-9BFF-4EFF-9EAF-9B7A93A4DE3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976B8-3EFF-4F18-B99C-318BE6FD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BC45B-3862-46EC-B785-05FAB29F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1E0A-A5ED-48A6-9BA6-F3F6DF8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265B-7C50-4444-B0E5-7EE47E73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65B68-B71D-40C4-95C4-8DE2A5E5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D2DF3-EE41-49C6-8038-2D94BA4E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57CC-9BFF-4EFF-9EAF-9B7A93A4DE3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D7F42-1D80-4B7A-AA5E-0307CA09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D5669-B746-4C22-B23C-8218512A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1E0A-A5ED-48A6-9BA6-F3F6DF8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9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7C1D-A00A-437D-936C-958EBAD5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80BA0-8830-4317-8B39-C7587EB29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FBA30-AD05-4D7D-AC92-4959CEFB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57CC-9BFF-4EFF-9EAF-9B7A93A4DE3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82FF9-AEA4-4DDD-8A01-FF911E96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1A753-6B93-4166-AC43-B840BA6D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1E0A-A5ED-48A6-9BA6-F3F6DF8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7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702C-64FB-4744-A661-8ED6CF5D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7E05-B540-4E4C-BCC5-D60DDB99D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A9134-FA39-4671-AE89-BB09F47F1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F8A60-D361-47A0-957A-0B431D71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57CC-9BFF-4EFF-9EAF-9B7A93A4DE3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8D772-8444-4A30-9F11-0A4A74DA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67701-DBD9-49DC-8C86-773A459B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1E0A-A5ED-48A6-9BA6-F3F6DF8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4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F124-DB2B-4B7D-BDA1-F7965AB9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4A79-C559-445D-919B-2BD6F87FF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2423E-2BA5-4FCD-9E30-7C7A2B6E2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F298F-F38E-4354-91A6-EE4463155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3FEEB-7812-4AD0-A5C1-051FEF96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6A2F2-43BB-41DA-B8E3-F9DAD181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57CC-9BFF-4EFF-9EAF-9B7A93A4DE3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5A011-D0FC-40C9-9E51-42CD93F4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007B7-AE9E-4B2E-992D-4436E8AB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1E0A-A5ED-48A6-9BA6-F3F6DF8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7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67DB-912B-40A7-BFB1-BDD483E3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D2660-D056-46F4-90CE-B060B14B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57CC-9BFF-4EFF-9EAF-9B7A93A4DE3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E86B8-AF0C-47FC-A66A-C0A00D06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60E60-F42B-46F4-8804-4213B37D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1E0A-A5ED-48A6-9BA6-F3F6DF8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3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B77FD-CD96-4A9C-A3A6-0057F730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57CC-9BFF-4EFF-9EAF-9B7A93A4DE3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89EAC-A74F-44ED-97A5-F73973B4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FE624-3683-45B7-AC5A-42F689F2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1E0A-A5ED-48A6-9BA6-F3F6DF8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5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481F-A76D-484D-AEAB-999B3CB0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B34D-0BC7-4495-A9EF-0E2E9BD67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5777B-9742-4B97-8F3D-1230CA615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66C7A-9E6C-4230-92AA-16483B02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57CC-9BFF-4EFF-9EAF-9B7A93A4DE3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B1C52-09F6-4B97-A5A4-1233C836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5E34A-4C5B-4B80-AFD7-A3F86EA1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1E0A-A5ED-48A6-9BA6-F3F6DF8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1B4C-E0EF-4220-BE89-6C466DEB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BC517-E757-4C81-AC50-441326C3A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813DC-4705-4468-8FCF-B376ABDD1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54F4C-F885-4CD8-BF1D-F2E471C7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57CC-9BFF-4EFF-9EAF-9B7A93A4DE3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C4768-6805-4653-9F36-56D77D46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00978-98B9-40C5-AA99-5D979DC8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1E0A-A5ED-48A6-9BA6-F3F6DF8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7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7E609-D1E9-41B1-BDD0-36294C67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0E694-BC46-4F15-ABB8-4B3447FF3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F22D9-D189-4E2E-9D5D-0688384A6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A57CC-9BFF-4EFF-9EAF-9B7A93A4DE3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9A81C-7430-4F42-BEC3-36D1999D4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7279-9578-4853-BB2D-CED13735B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91E0A-A5ED-48A6-9BA6-F3F6DF8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4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chart" Target="../charts/chart1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chart" Target="../charts/chart4.xml"/><Relationship Id="rId5" Type="http://schemas.openxmlformats.org/officeDocument/2006/relationships/image" Target="../media/image6.png"/><Relationship Id="rId10" Type="http://schemas.openxmlformats.org/officeDocument/2006/relationships/chart" Target="../charts/chart3.xml"/><Relationship Id="rId4" Type="http://schemas.openxmlformats.org/officeDocument/2006/relationships/image" Target="../media/image5.png"/><Relationship Id="rId9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71CD-0EDF-417A-A7B2-7F51BD199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529" y="259562"/>
            <a:ext cx="9206142" cy="57628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Job Slot Retention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A0ED5-AC79-4FDE-90F8-FB3A437DE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079" y="5998853"/>
            <a:ext cx="2371725" cy="790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0593F3-DAFC-472E-AC34-364B5BE3E914}"/>
              </a:ext>
            </a:extLst>
          </p:cNvPr>
          <p:cNvSpPr txBox="1"/>
          <p:nvPr/>
        </p:nvSpPr>
        <p:spPr>
          <a:xfrm>
            <a:off x="372862" y="5747809"/>
            <a:ext cx="432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NIKITA GOSWAMI</a:t>
            </a:r>
          </a:p>
          <a:p>
            <a:r>
              <a:rPr lang="en-US" b="1" dirty="0"/>
              <a:t>DATA SCIENCE INTERN CANDIDATE 2020</a:t>
            </a:r>
          </a:p>
        </p:txBody>
      </p:sp>
      <p:sp>
        <p:nvSpPr>
          <p:cNvPr id="6" name="AutoShape 2" descr="https://static.wixstatic.com/media/161191_56b4fe0a1cdc4435ad0ded85d1863949~mv2.jpg/v1/fill/w_828,h_396,al_c,lg_1,q_80/161191_56b4fe0a1cdc4435ad0ded85d1863949~mv2.webp">
            <a:extLst>
              <a:ext uri="{FF2B5EF4-FFF2-40B4-BE49-F238E27FC236}">
                <a16:creationId xmlns:a16="http://schemas.microsoft.com/office/drawing/2014/main" id="{0C6B65D8-AB7A-4DF2-A73A-31DB7C9B7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B232CA-CF49-429D-BE7A-93F7E95C8E1D}"/>
              </a:ext>
            </a:extLst>
          </p:cNvPr>
          <p:cNvSpPr/>
          <p:nvPr/>
        </p:nvSpPr>
        <p:spPr>
          <a:xfrm>
            <a:off x="2260843" y="2392257"/>
            <a:ext cx="6924583" cy="2590665"/>
          </a:xfrm>
          <a:prstGeom prst="rightArrow">
            <a:avLst/>
          </a:prstGeom>
          <a:solidFill>
            <a:srgbClr val="EC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Image result for glassdoor logo">
            <a:extLst>
              <a:ext uri="{FF2B5EF4-FFF2-40B4-BE49-F238E27FC236}">
                <a16:creationId xmlns:a16="http://schemas.microsoft.com/office/drawing/2014/main" id="{81BD1056-6459-4354-B416-EAAEB30D6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00" b="95800" l="10000" r="90000">
                        <a14:foregroundMark x1="51000" y1="3200" x2="51000" y2="3200"/>
                        <a14:foregroundMark x1="22889" y1="84800" x2="22889" y2="84800"/>
                        <a14:foregroundMark x1="26556" y1="78200" x2="26556" y2="78200"/>
                        <a14:foregroundMark x1="20222" y1="95800" x2="20222" y2="95800"/>
                        <a14:foregroundMark x1="31778" y1="79800" x2="31778" y2="79800"/>
                        <a14:foregroundMark x1="38667" y1="81200" x2="38667" y2="81200"/>
                        <a14:foregroundMark x1="46333" y1="81200" x2="46333" y2="81200"/>
                        <a14:foregroundMark x1="55444" y1="80000" x2="55444" y2="80000"/>
                        <a14:foregroundMark x1="63000" y1="81200" x2="63000" y2="81200"/>
                        <a14:foregroundMark x1="72778" y1="80000" x2="72778" y2="80000"/>
                        <a14:foregroundMark x1="80667" y1="81800" x2="80667" y2="81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116" y="3133847"/>
            <a:ext cx="1865625" cy="103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llege students clipart">
            <a:extLst>
              <a:ext uri="{FF2B5EF4-FFF2-40B4-BE49-F238E27FC236}">
                <a16:creationId xmlns:a16="http://schemas.microsoft.com/office/drawing/2014/main" id="{45DDC088-59C9-493A-A9BA-B8FB6E93B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065" y1="39184" x2="30065" y2="39184"/>
                        <a14:foregroundMark x1="42647" y1="23878" x2="42647" y2="23878"/>
                        <a14:foregroundMark x1="48529" y1="26939" x2="48529" y2="26939"/>
                        <a14:foregroundMark x1="48203" y1="45918" x2="58824" y2="39592"/>
                        <a14:foregroundMark x1="61275" y1="23673" x2="61275" y2="23673"/>
                        <a14:foregroundMark x1="61765" y1="19592" x2="61765" y2="19592"/>
                        <a14:foregroundMark x1="83824" y1="25918" x2="83824" y2="25918"/>
                        <a14:foregroundMark x1="83497" y1="32857" x2="83497" y2="32857"/>
                        <a14:foregroundMark x1="82843" y1="33673" x2="82843" y2="33673"/>
                        <a14:foregroundMark x1="81536" y1="41429" x2="81536" y2="41429"/>
                        <a14:foregroundMark x1="82843" y1="46327" x2="82843" y2="46327"/>
                        <a14:foregroundMark x1="81373" y1="52653" x2="81209" y2="41633"/>
                        <a14:foregroundMark x1="81209" y1="41633" x2="88725" y2="38776"/>
                        <a14:foregroundMark x1="88725" y1="38776" x2="87418" y2="41224"/>
                        <a14:foregroundMark x1="82026" y1="36735" x2="82026" y2="36735"/>
                        <a14:foregroundMark x1="85621" y1="35510" x2="85621" y2="35510"/>
                        <a14:foregroundMark x1="87582" y1="35510" x2="87582" y2="35510"/>
                        <a14:foregroundMark x1="84804" y1="61837" x2="84804" y2="61837"/>
                        <a14:foregroundMark x1="86765" y1="80000" x2="86765" y2="80000"/>
                        <a14:foregroundMark x1="80065" y1="80816" x2="80065" y2="80816"/>
                        <a14:foregroundMark x1="73366" y1="81837" x2="73366" y2="81837"/>
                        <a14:foregroundMark x1="65850" y1="81837" x2="65850" y2="81837"/>
                        <a14:foregroundMark x1="66176" y1="81020" x2="66176" y2="81020"/>
                        <a14:foregroundMark x1="73203" y1="80612" x2="73203" y2="80612"/>
                        <a14:foregroundMark x1="74183" y1="81020" x2="74183" y2="81020"/>
                        <a14:foregroundMark x1="74346" y1="81020" x2="74346" y2="81020"/>
                        <a14:foregroundMark x1="49837" y1="81224" x2="49837" y2="81224"/>
                        <a14:foregroundMark x1="68791" y1="81020" x2="68791" y2="810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092" y="2439818"/>
            <a:ext cx="2966378" cy="237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we are hiring icon">
            <a:extLst>
              <a:ext uri="{FF2B5EF4-FFF2-40B4-BE49-F238E27FC236}">
                <a16:creationId xmlns:a16="http://schemas.microsoft.com/office/drawing/2014/main" id="{F00638FD-BA8F-4061-9779-224D0E071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946" b="90415" l="8946" r="90096">
                        <a14:foregroundMark x1="48403" y1="9265" x2="48403" y2="9265"/>
                        <a14:foregroundMark x1="90096" y1="49042" x2="90096" y2="49042"/>
                        <a14:foregroundMark x1="9105" y1="49521" x2="9105" y2="49521"/>
                        <a14:foregroundMark x1="49521" y1="90415" x2="49521" y2="904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59" y="2126063"/>
            <a:ext cx="3059782" cy="305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10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630C61D-041E-47A3-AE8F-D3EF5866B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079" y="5998853"/>
            <a:ext cx="2371725" cy="790575"/>
          </a:xfrm>
          <a:prstGeom prst="rect">
            <a:avLst/>
          </a:prstGeom>
        </p:spPr>
      </p:pic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01D5AFAD-CA52-495A-B3FA-51DEA288E5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183047"/>
              </p:ext>
            </p:extLst>
          </p:nvPr>
        </p:nvGraphicFramePr>
        <p:xfrm>
          <a:off x="186793" y="36014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C5332D66-6E0E-4668-B097-D49DE9F4F377}"/>
              </a:ext>
            </a:extLst>
          </p:cNvPr>
          <p:cNvGrpSpPr/>
          <p:nvPr/>
        </p:nvGrpSpPr>
        <p:grpSpPr>
          <a:xfrm>
            <a:off x="262717" y="1495386"/>
            <a:ext cx="4027643" cy="2032707"/>
            <a:chOff x="235285" y="1135069"/>
            <a:chExt cx="4027643" cy="2032707"/>
          </a:xfrm>
        </p:grpSpPr>
        <p:pic>
          <p:nvPicPr>
            <p:cNvPr id="2052" name="Picture 4" descr="Image result for customer icon">
              <a:extLst>
                <a:ext uri="{FF2B5EF4-FFF2-40B4-BE49-F238E27FC236}">
                  <a16:creationId xmlns:a16="http://schemas.microsoft.com/office/drawing/2014/main" id="{0CAD10C8-4303-4D4B-B9A7-37D804978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1" y="1576799"/>
              <a:ext cx="742419" cy="742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Image result for customer icon">
              <a:extLst>
                <a:ext uri="{FF2B5EF4-FFF2-40B4-BE49-F238E27FC236}">
                  <a16:creationId xmlns:a16="http://schemas.microsoft.com/office/drawing/2014/main" id="{E04481B8-8F82-4EF8-8E88-85EB44C99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40" y="1585943"/>
              <a:ext cx="724905" cy="724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Image result for customer icon">
              <a:extLst>
                <a:ext uri="{FF2B5EF4-FFF2-40B4-BE49-F238E27FC236}">
                  <a16:creationId xmlns:a16="http://schemas.microsoft.com/office/drawing/2014/main" id="{5A2F3288-90A2-4D85-A7A3-03030917E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405" y="1588287"/>
              <a:ext cx="717470" cy="717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Image result for customer icon">
              <a:extLst>
                <a:ext uri="{FF2B5EF4-FFF2-40B4-BE49-F238E27FC236}">
                  <a16:creationId xmlns:a16="http://schemas.microsoft.com/office/drawing/2014/main" id="{5906BAD8-0B35-4B7D-8F2A-CF5BA85F5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0062" y="1634007"/>
              <a:ext cx="682866" cy="682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Image result for customer icon">
              <a:extLst>
                <a:ext uri="{FF2B5EF4-FFF2-40B4-BE49-F238E27FC236}">
                  <a16:creationId xmlns:a16="http://schemas.microsoft.com/office/drawing/2014/main" id="{F7F239D5-C1C2-4D74-B493-271BF04AE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535" y="1634007"/>
              <a:ext cx="682866" cy="682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Image result for done icon">
              <a:extLst>
                <a:ext uri="{FF2B5EF4-FFF2-40B4-BE49-F238E27FC236}">
                  <a16:creationId xmlns:a16="http://schemas.microsoft.com/office/drawing/2014/main" id="{D71C84C7-ACA9-4B71-9A5E-FF72996668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952" y="1152947"/>
              <a:ext cx="296037" cy="28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 descr="Image result for done icon">
              <a:extLst>
                <a:ext uri="{FF2B5EF4-FFF2-40B4-BE49-F238E27FC236}">
                  <a16:creationId xmlns:a16="http://schemas.microsoft.com/office/drawing/2014/main" id="{1A68E78C-59DC-4910-B05A-56E27B0D46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2293" y="1146778"/>
              <a:ext cx="296037" cy="28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8" descr="Image result for done icon">
              <a:extLst>
                <a:ext uri="{FF2B5EF4-FFF2-40B4-BE49-F238E27FC236}">
                  <a16:creationId xmlns:a16="http://schemas.microsoft.com/office/drawing/2014/main" id="{E3AF8EF3-FDE9-45E9-BBA8-A16B2D7D31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634" y="1155140"/>
              <a:ext cx="296037" cy="28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8" descr="Image result for done icon">
              <a:extLst>
                <a:ext uri="{FF2B5EF4-FFF2-40B4-BE49-F238E27FC236}">
                  <a16:creationId xmlns:a16="http://schemas.microsoft.com/office/drawing/2014/main" id="{E311378B-7CFB-49E4-ABD8-AB549A76C9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975" y="1155140"/>
              <a:ext cx="296037" cy="28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Image result for not done icon">
              <a:extLst>
                <a:ext uri="{FF2B5EF4-FFF2-40B4-BE49-F238E27FC236}">
                  <a16:creationId xmlns:a16="http://schemas.microsoft.com/office/drawing/2014/main" id="{3D7731A1-3785-4566-B430-4B58CC954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7887" b="91127" l="10000" r="90000">
                          <a14:foregroundMark x1="47674" y1="8028" x2="47674" y2="8028"/>
                          <a14:foregroundMark x1="50116" y1="91127" x2="50116" y2="911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029" y="1135069"/>
              <a:ext cx="387969" cy="320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0D4F54B-FBF1-41AD-B9EC-10EA33E83B79}"/>
                </a:ext>
              </a:extLst>
            </p:cNvPr>
            <p:cNvGrpSpPr/>
            <p:nvPr/>
          </p:nvGrpSpPr>
          <p:grpSpPr>
            <a:xfrm>
              <a:off x="235285" y="2293708"/>
              <a:ext cx="3877394" cy="874068"/>
              <a:chOff x="317581" y="2558884"/>
              <a:chExt cx="3877394" cy="874068"/>
            </a:xfrm>
          </p:grpSpPr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FDC65BBE-5FBC-4071-996C-02896DA4CF3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69579611"/>
                  </p:ext>
                </p:extLst>
              </p:nvPr>
            </p:nvGraphicFramePr>
            <p:xfrm>
              <a:off x="317581" y="2558884"/>
              <a:ext cx="1184847" cy="87406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sp>
            <p:nvSpPr>
              <p:cNvPr id="35" name="Title 1">
                <a:extLst>
                  <a:ext uri="{FF2B5EF4-FFF2-40B4-BE49-F238E27FC236}">
                    <a16:creationId xmlns:a16="http://schemas.microsoft.com/office/drawing/2014/main" id="{2D772AA8-5C3D-4612-8840-FE44233504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3652" y="2674443"/>
                <a:ext cx="1891323" cy="6802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>
                    <a:solidFill>
                      <a:schemeClr val="accent1">
                        <a:lumMod val="75000"/>
                      </a:schemeClr>
                    </a:solidFill>
                  </a:rPr>
                  <a:t>of all contracts</a:t>
                </a:r>
              </a:p>
              <a:p>
                <a:r>
                  <a:rPr lang="en-US" sz="3600" b="1" dirty="0">
                    <a:solidFill>
                      <a:schemeClr val="accent1">
                        <a:lumMod val="75000"/>
                      </a:schemeClr>
                    </a:solidFill>
                  </a:rPr>
                  <a:t> are renewed</a:t>
                </a:r>
              </a:p>
            </p:txBody>
          </p:sp>
          <p:sp>
            <p:nvSpPr>
              <p:cNvPr id="36" name="Title 1">
                <a:extLst>
                  <a:ext uri="{FF2B5EF4-FFF2-40B4-BE49-F238E27FC236}">
                    <a16:creationId xmlns:a16="http://schemas.microsoft.com/office/drawing/2014/main" id="{3837A513-F352-4169-BBEB-85ABA42230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60054" y="2649413"/>
                <a:ext cx="1067603" cy="6802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>
                    <a:solidFill>
                      <a:schemeClr val="accent6">
                        <a:lumMod val="75000"/>
                      </a:schemeClr>
                    </a:solidFill>
                  </a:rPr>
                  <a:t>70%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BEFA30-7A51-4ABD-B963-CD076A98C758}"/>
              </a:ext>
            </a:extLst>
          </p:cNvPr>
          <p:cNvGrpSpPr/>
          <p:nvPr/>
        </p:nvGrpSpPr>
        <p:grpSpPr>
          <a:xfrm>
            <a:off x="6792933" y="1457100"/>
            <a:ext cx="3900690" cy="1700478"/>
            <a:chOff x="6524714" y="1663445"/>
            <a:chExt cx="3900690" cy="2021781"/>
          </a:xfrm>
        </p:grpSpPr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109608B2-492F-4449-8F7E-DEFC4C6697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97374201"/>
                </p:ext>
              </p:extLst>
            </p:nvPr>
          </p:nvGraphicFramePr>
          <p:xfrm>
            <a:off x="6524714" y="1815988"/>
            <a:ext cx="3543300" cy="15386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9B7CEC-63E9-420A-AFE9-9BA9701A9421}"/>
                </a:ext>
              </a:extLst>
            </p:cNvPr>
            <p:cNvSpPr txBox="1"/>
            <p:nvPr/>
          </p:nvSpPr>
          <p:spPr>
            <a:xfrm>
              <a:off x="6890345" y="2339792"/>
              <a:ext cx="530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$ 995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620CF8-A84E-4EA0-9D75-02C4D2FED8B2}"/>
                </a:ext>
              </a:extLst>
            </p:cNvPr>
            <p:cNvSpPr txBox="1"/>
            <p:nvPr/>
          </p:nvSpPr>
          <p:spPr>
            <a:xfrm>
              <a:off x="7914662" y="2223464"/>
              <a:ext cx="72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$ 1010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724148-0BF2-4B19-BAFE-3D7F834DD7C8}"/>
                </a:ext>
              </a:extLst>
            </p:cNvPr>
            <p:cNvSpPr txBox="1"/>
            <p:nvPr/>
          </p:nvSpPr>
          <p:spPr>
            <a:xfrm>
              <a:off x="9078865" y="1663445"/>
              <a:ext cx="72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$ 1167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96BF00-1B69-4508-ABD8-B8EF51E77FA1}"/>
                </a:ext>
              </a:extLst>
            </p:cNvPr>
            <p:cNvSpPr/>
            <p:nvPr/>
          </p:nvSpPr>
          <p:spPr>
            <a:xfrm>
              <a:off x="6736932" y="3377449"/>
              <a:ext cx="36884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Average contract value increases across years</a:t>
              </a:r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AB2DAB96-4EB7-4E3C-9556-1ACE1F6CFAAB}"/>
              </a:ext>
            </a:extLst>
          </p:cNvPr>
          <p:cNvSpPr txBox="1">
            <a:spLocks/>
          </p:cNvSpPr>
          <p:nvPr/>
        </p:nvSpPr>
        <p:spPr>
          <a:xfrm>
            <a:off x="373883" y="259562"/>
            <a:ext cx="11495555" cy="5762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While contract value is observed to grow across years, only 2 out of 3 are renewed; Higher the value driven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partner or application per listing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higher the renewal rate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327331-1681-4B16-8407-F6CC6B0249F4}"/>
              </a:ext>
            </a:extLst>
          </p:cNvPr>
          <p:cNvSpPr txBox="1"/>
          <p:nvPr/>
        </p:nvSpPr>
        <p:spPr>
          <a:xfrm>
            <a:off x="-17757" y="6553938"/>
            <a:ext cx="6906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</a:t>
            </a:r>
            <a:r>
              <a:rPr lang="en-US" sz="1200" dirty="0"/>
              <a:t>Value driven: Applications per contract value grouped into buckets based on percentile points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8286C0A-E170-447F-B3A2-4BE31A635446}"/>
              </a:ext>
            </a:extLst>
          </p:cNvPr>
          <p:cNvCxnSpPr/>
          <p:nvPr/>
        </p:nvCxnSpPr>
        <p:spPr>
          <a:xfrm>
            <a:off x="5814874" y="1074198"/>
            <a:ext cx="0" cy="505139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26332C5-7EB0-4D74-8E18-D00C98C44A1E}"/>
              </a:ext>
            </a:extLst>
          </p:cNvPr>
          <p:cNvCxnSpPr>
            <a:cxnSpLocks/>
          </p:cNvCxnSpPr>
          <p:nvPr/>
        </p:nvCxnSpPr>
        <p:spPr>
          <a:xfrm rot="16200000">
            <a:off x="6011664" y="-1859363"/>
            <a:ext cx="0" cy="1104575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7C6534DA-F107-4205-946D-09943075A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431301"/>
              </p:ext>
            </p:extLst>
          </p:nvPr>
        </p:nvGraphicFramePr>
        <p:xfrm>
          <a:off x="6078914" y="3752940"/>
          <a:ext cx="4572000" cy="2434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8C8B17D-190E-49B7-83B5-0BC96101670A}"/>
              </a:ext>
            </a:extLst>
          </p:cNvPr>
          <p:cNvSpPr txBox="1"/>
          <p:nvPr/>
        </p:nvSpPr>
        <p:spPr>
          <a:xfrm>
            <a:off x="5830758" y="6553938"/>
            <a:ext cx="48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| </a:t>
            </a:r>
            <a:r>
              <a:rPr lang="en-US" sz="900" dirty="0"/>
              <a:t>**</a:t>
            </a:r>
            <a:r>
              <a:rPr lang="en-US" sz="1200" dirty="0"/>
              <a:t>Applications per listing grouped into buckets based on percentile points</a:t>
            </a:r>
          </a:p>
        </p:txBody>
      </p:sp>
    </p:spTree>
    <p:extLst>
      <p:ext uri="{BB962C8B-B14F-4D97-AF65-F5344CB8AC3E}">
        <p14:creationId xmlns:p14="http://schemas.microsoft.com/office/powerpoint/2010/main" val="169701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C2971F-9B82-4F83-9844-BAAA6463B43B}"/>
              </a:ext>
            </a:extLst>
          </p:cNvPr>
          <p:cNvSpPr txBox="1"/>
          <p:nvPr/>
        </p:nvSpPr>
        <p:spPr>
          <a:xfrm>
            <a:off x="841900" y="1184208"/>
            <a:ext cx="4612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All the variables have a positive relationship with each other and with Renewal.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525BE-C480-439C-AE3D-AB1C29FBE1F2}"/>
              </a:ext>
            </a:extLst>
          </p:cNvPr>
          <p:cNvSpPr txBox="1"/>
          <p:nvPr/>
        </p:nvSpPr>
        <p:spPr>
          <a:xfrm>
            <a:off x="6600548" y="1477363"/>
            <a:ext cx="49936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: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Logistic regression was leveraged to study the characteristics of variables in predicting renewal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Click market value had positive relationship with Renewal but other predictors were seen as negatively affecting the Renewal variable, which is counter-intuitive for attribution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might be some non-linear relationship between variables and renewal, which will come to light in CART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CART can also provide ballpark numbers for business to define Service Level Agreements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2C375-9F37-4D96-A992-BEC44250E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079" y="5998853"/>
            <a:ext cx="2371725" cy="7905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50DC42-C466-49D7-8DF7-74C0EC8792B7}"/>
              </a:ext>
            </a:extLst>
          </p:cNvPr>
          <p:cNvCxnSpPr/>
          <p:nvPr/>
        </p:nvCxnSpPr>
        <p:spPr>
          <a:xfrm>
            <a:off x="5814874" y="1074198"/>
            <a:ext cx="0" cy="505139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EECBFC6-E82F-407F-AD8F-47C496139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12" y="2214262"/>
            <a:ext cx="4711161" cy="425827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B05FF52-9F30-4C47-A959-981D6593331D}"/>
              </a:ext>
            </a:extLst>
          </p:cNvPr>
          <p:cNvSpPr txBox="1">
            <a:spLocks/>
          </p:cNvSpPr>
          <p:nvPr/>
        </p:nvSpPr>
        <p:spPr>
          <a:xfrm>
            <a:off x="373883" y="259562"/>
            <a:ext cx="11495555" cy="5762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Most of the variables had a positive correlation with ‘Renewal Flag’, as expected and the Logistic regression model couldn’t help in attribution</a:t>
            </a:r>
          </a:p>
        </p:txBody>
      </p:sp>
    </p:spTree>
    <p:extLst>
      <p:ext uri="{BB962C8B-B14F-4D97-AF65-F5344CB8AC3E}">
        <p14:creationId xmlns:p14="http://schemas.microsoft.com/office/powerpoint/2010/main" val="131120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2C4C83-9BB0-47AA-B2F6-7906D011F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1" y="852253"/>
            <a:ext cx="4083255" cy="5228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231B45-23C8-4A83-91BA-0A71B7660D05}"/>
              </a:ext>
            </a:extLst>
          </p:cNvPr>
          <p:cNvSpPr txBox="1"/>
          <p:nvPr/>
        </p:nvSpPr>
        <p:spPr>
          <a:xfrm>
            <a:off x="5601810" y="1251753"/>
            <a:ext cx="6107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Click Market Value, the amount we claim the Employer has benefited from Glassdoor Job Slot Services in a month is the most critical component affecting the Subscription Renewal.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Based on the Analysis, Our future goal should be to target minimum Click Market Value of $1050 per Employer.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If we are unable to reach the target Click Market Value for a few months consecutively, we can think of giving our loyal customers bonus job slots or discounts on Contract Value for a month.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Train Accuracy of CART model : 74%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F8E3B6-ECE8-48ED-8460-62D33B25B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079" y="5998853"/>
            <a:ext cx="2371725" cy="7905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45F8755-BB9E-42CE-82BA-938AF7DF9EBF}"/>
              </a:ext>
            </a:extLst>
          </p:cNvPr>
          <p:cNvSpPr txBox="1">
            <a:spLocks/>
          </p:cNvSpPr>
          <p:nvPr/>
        </p:nvSpPr>
        <p:spPr>
          <a:xfrm>
            <a:off x="133166" y="258209"/>
            <a:ext cx="11748114" cy="5762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*CART model despite being simplistic, it shows that **CMV is a key indicator to predict renewal; Contracts with CMV greater than $1050 increases renewal likelihood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4F3418-EE99-44B5-AB55-3F43CDF4A6AF}"/>
              </a:ext>
            </a:extLst>
          </p:cNvPr>
          <p:cNvSpPr txBox="1"/>
          <p:nvPr/>
        </p:nvSpPr>
        <p:spPr>
          <a:xfrm>
            <a:off x="5369891" y="6636595"/>
            <a:ext cx="3830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**CMV - Click Market Value, *CART : Classification and Regression Tree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358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13ABFA-5820-4220-94F8-07F59F542980}"/>
              </a:ext>
            </a:extLst>
          </p:cNvPr>
          <p:cNvSpPr txBox="1"/>
          <p:nvPr/>
        </p:nvSpPr>
        <p:spPr>
          <a:xfrm>
            <a:off x="2192784" y="1855433"/>
            <a:ext cx="71731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Average monthly Click Rate Growth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Upgrades and Downgrades in Job Slots Package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Average New Customers added per month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Average Customer Churn Per Month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Fluctuations in Job Listings by an employer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80A06-F7D5-4D47-B0B6-2063E2542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079" y="5998853"/>
            <a:ext cx="2371725" cy="7905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449882C-4524-4742-8D87-A5C62B22AFDA}"/>
              </a:ext>
            </a:extLst>
          </p:cNvPr>
          <p:cNvSpPr txBox="1">
            <a:spLocks/>
          </p:cNvSpPr>
          <p:nvPr/>
        </p:nvSpPr>
        <p:spPr>
          <a:xfrm>
            <a:off x="1340529" y="259562"/>
            <a:ext cx="9206142" cy="5762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2F45EE-B9E4-460A-9765-7AB627C2F543}"/>
              </a:ext>
            </a:extLst>
          </p:cNvPr>
          <p:cNvSpPr txBox="1">
            <a:spLocks/>
          </p:cNvSpPr>
          <p:nvPr/>
        </p:nvSpPr>
        <p:spPr>
          <a:xfrm>
            <a:off x="385724" y="258209"/>
            <a:ext cx="11495555" cy="5762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Additional features that can enhance retention analysis are showcased below</a:t>
            </a:r>
          </a:p>
        </p:txBody>
      </p:sp>
    </p:spTree>
    <p:extLst>
      <p:ext uri="{BB962C8B-B14F-4D97-AF65-F5344CB8AC3E}">
        <p14:creationId xmlns:p14="http://schemas.microsoft.com/office/powerpoint/2010/main" val="16098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390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Job Slot Retention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GlassDoor Job Slot Contract Analysis</dc:title>
  <dc:creator>Nikku</dc:creator>
  <cp:lastModifiedBy>Nikku</cp:lastModifiedBy>
  <cp:revision>39</cp:revision>
  <dcterms:created xsi:type="dcterms:W3CDTF">2020-02-23T15:01:49Z</dcterms:created>
  <dcterms:modified xsi:type="dcterms:W3CDTF">2020-02-23T23:24:54Z</dcterms:modified>
</cp:coreProperties>
</file>