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2" d="100"/>
          <a:sy n="92" d="100"/>
        </p:scale>
        <p:origin x="33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07EF8B-6A69-4F79-A138-BD2FD03AED75}"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0F31AC2-4184-4640-B5FA-E6C0B5DBE92A}">
      <dgm:prSet/>
      <dgm:spPr/>
      <dgm:t>
        <a:bodyPr>
          <a:scene3d>
            <a:camera prst="orthographicFront"/>
            <a:lightRig rig="threePt" dir="t"/>
          </a:scene3d>
          <a:sp3d extrusionH="57150">
            <a:bevelT w="38100" h="38100" prst="relaxedInset"/>
          </a:sp3d>
        </a:bodyPr>
        <a:lstStyle/>
        <a:p>
          <a:r>
            <a:rPr lang="en-IN" b="1" i="0" cap="none" spc="0" dirty="0">
              <a:ln w="22225">
                <a:solidFill>
                  <a:schemeClr val="accent2"/>
                </a:solidFill>
                <a:prstDash val="solid"/>
              </a:ln>
              <a:solidFill>
                <a:schemeClr val="accent2">
                  <a:lumMod val="40000"/>
                  <a:lumOff val="60000"/>
                </a:schemeClr>
              </a:solidFill>
              <a:effectLst/>
            </a:rPr>
            <a:t>SUPPLY CHAIN MANAGEMENT PROJECT</a:t>
          </a:r>
          <a:br>
            <a:rPr lang="en-IN" b="0" i="0" dirty="0"/>
          </a:br>
          <a:r>
            <a:rPr lang="en-IN" b="1" i="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(Group-3)</a:t>
          </a:r>
          <a:endParaRPr lang="en-IN" dirty="0">
            <a:solidFill>
              <a:schemeClr val="tx1">
                <a:lumMod val="95000"/>
                <a:lumOff val="5000"/>
              </a:schemeClr>
            </a:solidFill>
          </a:endParaRPr>
        </a:p>
      </dgm:t>
    </dgm:pt>
    <dgm:pt modelId="{111FC751-351C-4E83-8383-34BBE2693761}" type="parTrans" cxnId="{0536FC9B-16F1-4AE0-8371-7990DEC39D42}">
      <dgm:prSet/>
      <dgm:spPr/>
      <dgm:t>
        <a:bodyPr/>
        <a:lstStyle/>
        <a:p>
          <a:endParaRPr lang="en-IN"/>
        </a:p>
      </dgm:t>
    </dgm:pt>
    <dgm:pt modelId="{AEF09C17-09A0-4F50-B5F8-F4E9ED64ED8C}" type="sibTrans" cxnId="{0536FC9B-16F1-4AE0-8371-7990DEC39D42}">
      <dgm:prSet/>
      <dgm:spPr/>
      <dgm:t>
        <a:bodyPr/>
        <a:lstStyle/>
        <a:p>
          <a:endParaRPr lang="en-IN"/>
        </a:p>
      </dgm:t>
    </dgm:pt>
    <dgm:pt modelId="{611EB1EE-79CB-4F1D-A86E-84A440FB6665}" type="pres">
      <dgm:prSet presAssocID="{4707EF8B-6A69-4F79-A138-BD2FD03AED75}" presName="Name0" presStyleCnt="0">
        <dgm:presLayoutVars>
          <dgm:chMax val="7"/>
          <dgm:dir/>
          <dgm:animLvl val="lvl"/>
          <dgm:resizeHandles val="exact"/>
        </dgm:presLayoutVars>
      </dgm:prSet>
      <dgm:spPr/>
    </dgm:pt>
    <dgm:pt modelId="{6C40B891-FEEF-4EEE-ACB4-35320C81F3C3}" type="pres">
      <dgm:prSet presAssocID="{40F31AC2-4184-4640-B5FA-E6C0B5DBE92A}" presName="circle1" presStyleLbl="node1" presStyleIdx="0" presStyleCnt="1"/>
      <dgm:spPr/>
    </dgm:pt>
    <dgm:pt modelId="{99B84B07-276E-45E8-B505-D8FA20F66DF1}" type="pres">
      <dgm:prSet presAssocID="{40F31AC2-4184-4640-B5FA-E6C0B5DBE92A}" presName="space" presStyleCnt="0"/>
      <dgm:spPr/>
    </dgm:pt>
    <dgm:pt modelId="{05378478-062B-4E5E-B04F-866EFECF1E33}" type="pres">
      <dgm:prSet presAssocID="{40F31AC2-4184-4640-B5FA-E6C0B5DBE92A}" presName="rect1" presStyleLbl="alignAcc1" presStyleIdx="0" presStyleCnt="1" custLinFactNeighborX="498" custLinFactNeighborY="-30362"/>
      <dgm:spPr/>
    </dgm:pt>
    <dgm:pt modelId="{3AF2DD11-BAEB-44D4-8857-EEC7285C99B4}" type="pres">
      <dgm:prSet presAssocID="{40F31AC2-4184-4640-B5FA-E6C0B5DBE92A}" presName="rect1ParTxNoCh" presStyleLbl="alignAcc1" presStyleIdx="0" presStyleCnt="1">
        <dgm:presLayoutVars>
          <dgm:chMax val="1"/>
          <dgm:bulletEnabled val="1"/>
        </dgm:presLayoutVars>
      </dgm:prSet>
      <dgm:spPr/>
    </dgm:pt>
  </dgm:ptLst>
  <dgm:cxnLst>
    <dgm:cxn modelId="{72B8CD30-0256-4E8E-A6C9-6EA86B6E745D}" type="presOf" srcId="{4707EF8B-6A69-4F79-A138-BD2FD03AED75}" destId="{611EB1EE-79CB-4F1D-A86E-84A440FB6665}" srcOrd="0" destOrd="0" presId="urn:microsoft.com/office/officeart/2005/8/layout/target3"/>
    <dgm:cxn modelId="{0536FC9B-16F1-4AE0-8371-7990DEC39D42}" srcId="{4707EF8B-6A69-4F79-A138-BD2FD03AED75}" destId="{40F31AC2-4184-4640-B5FA-E6C0B5DBE92A}" srcOrd="0" destOrd="0" parTransId="{111FC751-351C-4E83-8383-34BBE2693761}" sibTransId="{AEF09C17-09A0-4F50-B5F8-F4E9ED64ED8C}"/>
    <dgm:cxn modelId="{715BCADB-4233-41F6-A64A-690B1504B7AC}" type="presOf" srcId="{40F31AC2-4184-4640-B5FA-E6C0B5DBE92A}" destId="{3AF2DD11-BAEB-44D4-8857-EEC7285C99B4}" srcOrd="1" destOrd="0" presId="urn:microsoft.com/office/officeart/2005/8/layout/target3"/>
    <dgm:cxn modelId="{41F1C4F7-06A3-491D-8F3F-6C0F58E2F616}" type="presOf" srcId="{40F31AC2-4184-4640-B5FA-E6C0B5DBE92A}" destId="{05378478-062B-4E5E-B04F-866EFECF1E33}" srcOrd="0" destOrd="0" presId="urn:microsoft.com/office/officeart/2005/8/layout/target3"/>
    <dgm:cxn modelId="{CE956CD7-C88C-4D84-A9E7-2BA7EA7063DD}" type="presParOf" srcId="{611EB1EE-79CB-4F1D-A86E-84A440FB6665}" destId="{6C40B891-FEEF-4EEE-ACB4-35320C81F3C3}" srcOrd="0" destOrd="0" presId="urn:microsoft.com/office/officeart/2005/8/layout/target3"/>
    <dgm:cxn modelId="{D8A85541-D574-4590-B986-C957D7B8E65B}" type="presParOf" srcId="{611EB1EE-79CB-4F1D-A86E-84A440FB6665}" destId="{99B84B07-276E-45E8-B505-D8FA20F66DF1}" srcOrd="1" destOrd="0" presId="urn:microsoft.com/office/officeart/2005/8/layout/target3"/>
    <dgm:cxn modelId="{FAA7E53B-7266-4A1D-B0C6-095CE908FCA8}" type="presParOf" srcId="{611EB1EE-79CB-4F1D-A86E-84A440FB6665}" destId="{05378478-062B-4E5E-B04F-866EFECF1E33}" srcOrd="2" destOrd="0" presId="urn:microsoft.com/office/officeart/2005/8/layout/target3"/>
    <dgm:cxn modelId="{56F2995C-0C47-49B1-BA2D-62619DF8616D}" type="presParOf" srcId="{611EB1EE-79CB-4F1D-A86E-84A440FB6665}" destId="{3AF2DD11-BAEB-44D4-8857-EEC7285C99B4}"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92EB81-C7E6-4613-BD47-3FDA623EA2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B09EA89-614C-47DF-805F-9DE0E44CF7D4}">
      <dgm:prSet/>
      <dgm:spPr/>
      <dgm:t>
        <a:bodyPr/>
        <a:lstStyle/>
        <a:p>
          <a:r>
            <a:rPr lang="en-US" b="1" dirty="0"/>
            <a:t>Member : 1</a:t>
          </a:r>
          <a:endParaRPr lang="en-IN" b="1" dirty="0"/>
        </a:p>
      </dgm:t>
    </dgm:pt>
    <dgm:pt modelId="{A21BD845-E0FA-4E92-BFE3-765FF5D25682}" type="parTrans" cxnId="{0DB9A596-33C8-44B2-B3F9-34E8227DAE5E}">
      <dgm:prSet/>
      <dgm:spPr/>
      <dgm:t>
        <a:bodyPr/>
        <a:lstStyle/>
        <a:p>
          <a:endParaRPr lang="en-IN"/>
        </a:p>
      </dgm:t>
    </dgm:pt>
    <dgm:pt modelId="{C78B16C7-ACF0-494B-B123-188671917B4C}" type="sibTrans" cxnId="{0DB9A596-33C8-44B2-B3F9-34E8227DAE5E}">
      <dgm:prSet/>
      <dgm:spPr/>
      <dgm:t>
        <a:bodyPr/>
        <a:lstStyle/>
        <a:p>
          <a:endParaRPr lang="en-IN"/>
        </a:p>
      </dgm:t>
    </dgm:pt>
    <dgm:pt modelId="{C40177B4-5863-4BCC-A450-0C1A61FBF9E6}">
      <dgm:prSet/>
      <dgm:spPr/>
      <dgm:t>
        <a:bodyPr/>
        <a:lstStyle/>
        <a:p>
          <a:r>
            <a:rPr lang="en-IN" b="0" baseline="0" dirty="0"/>
            <a:t>(Nikita Sinha)</a:t>
          </a:r>
          <a:endParaRPr lang="en-IN" dirty="0"/>
        </a:p>
      </dgm:t>
    </dgm:pt>
    <dgm:pt modelId="{BD9DA129-8366-433F-A0B7-97CD0F1E3AA0}" type="parTrans" cxnId="{68D3DDD4-8741-4CD6-9634-830143FFAAAC}">
      <dgm:prSet/>
      <dgm:spPr/>
      <dgm:t>
        <a:bodyPr/>
        <a:lstStyle/>
        <a:p>
          <a:endParaRPr lang="en-IN"/>
        </a:p>
      </dgm:t>
    </dgm:pt>
    <dgm:pt modelId="{5E102708-10AA-425A-88FD-692A72764DA0}" type="sibTrans" cxnId="{68D3DDD4-8741-4CD6-9634-830143FFAAAC}">
      <dgm:prSet/>
      <dgm:spPr/>
      <dgm:t>
        <a:bodyPr/>
        <a:lstStyle/>
        <a:p>
          <a:endParaRPr lang="en-IN"/>
        </a:p>
      </dgm:t>
    </dgm:pt>
    <dgm:pt modelId="{AEFCE693-A7FF-47F6-A324-C09229408C53}" type="pres">
      <dgm:prSet presAssocID="{1A92EB81-C7E6-4613-BD47-3FDA623EA23B}" presName="linear" presStyleCnt="0">
        <dgm:presLayoutVars>
          <dgm:animLvl val="lvl"/>
          <dgm:resizeHandles val="exact"/>
        </dgm:presLayoutVars>
      </dgm:prSet>
      <dgm:spPr/>
    </dgm:pt>
    <dgm:pt modelId="{D536CDD3-B9CA-41F1-9C9C-1865692A2039}" type="pres">
      <dgm:prSet presAssocID="{CB09EA89-614C-47DF-805F-9DE0E44CF7D4}" presName="parentText" presStyleLbl="node1" presStyleIdx="0" presStyleCnt="2" custLinFactNeighborY="14782">
        <dgm:presLayoutVars>
          <dgm:chMax val="0"/>
          <dgm:bulletEnabled val="1"/>
        </dgm:presLayoutVars>
      </dgm:prSet>
      <dgm:spPr/>
    </dgm:pt>
    <dgm:pt modelId="{BC80FE3B-9115-4156-866B-D2133AEA8F9B}" type="pres">
      <dgm:prSet presAssocID="{C78B16C7-ACF0-494B-B123-188671917B4C}" presName="spacer" presStyleCnt="0"/>
      <dgm:spPr/>
    </dgm:pt>
    <dgm:pt modelId="{4800876D-5559-4192-AC62-237527E516B4}" type="pres">
      <dgm:prSet presAssocID="{C40177B4-5863-4BCC-A450-0C1A61FBF9E6}" presName="parentText" presStyleLbl="node1" presStyleIdx="1" presStyleCnt="2">
        <dgm:presLayoutVars>
          <dgm:chMax val="0"/>
          <dgm:bulletEnabled val="1"/>
        </dgm:presLayoutVars>
      </dgm:prSet>
      <dgm:spPr/>
    </dgm:pt>
  </dgm:ptLst>
  <dgm:cxnLst>
    <dgm:cxn modelId="{B1721D4E-ADDD-48AC-8F2C-5DFC48DB0ECA}" type="presOf" srcId="{1A92EB81-C7E6-4613-BD47-3FDA623EA23B}" destId="{AEFCE693-A7FF-47F6-A324-C09229408C53}" srcOrd="0" destOrd="0" presId="urn:microsoft.com/office/officeart/2005/8/layout/vList2"/>
    <dgm:cxn modelId="{808FB978-5888-4E76-B1E7-43009607B78D}" type="presOf" srcId="{C40177B4-5863-4BCC-A450-0C1A61FBF9E6}" destId="{4800876D-5559-4192-AC62-237527E516B4}" srcOrd="0" destOrd="0" presId="urn:microsoft.com/office/officeart/2005/8/layout/vList2"/>
    <dgm:cxn modelId="{726C1395-CF60-4FF1-B97F-23E520AD2317}" type="presOf" srcId="{CB09EA89-614C-47DF-805F-9DE0E44CF7D4}" destId="{D536CDD3-B9CA-41F1-9C9C-1865692A2039}" srcOrd="0" destOrd="0" presId="urn:microsoft.com/office/officeart/2005/8/layout/vList2"/>
    <dgm:cxn modelId="{0DB9A596-33C8-44B2-B3F9-34E8227DAE5E}" srcId="{1A92EB81-C7E6-4613-BD47-3FDA623EA23B}" destId="{CB09EA89-614C-47DF-805F-9DE0E44CF7D4}" srcOrd="0" destOrd="0" parTransId="{A21BD845-E0FA-4E92-BFE3-765FF5D25682}" sibTransId="{C78B16C7-ACF0-494B-B123-188671917B4C}"/>
    <dgm:cxn modelId="{68D3DDD4-8741-4CD6-9634-830143FFAAAC}" srcId="{1A92EB81-C7E6-4613-BD47-3FDA623EA23B}" destId="{C40177B4-5863-4BCC-A450-0C1A61FBF9E6}" srcOrd="1" destOrd="0" parTransId="{BD9DA129-8366-433F-A0B7-97CD0F1E3AA0}" sibTransId="{5E102708-10AA-425A-88FD-692A72764DA0}"/>
    <dgm:cxn modelId="{4100676A-E6EB-4F42-B6AD-F236BEA6D908}" type="presParOf" srcId="{AEFCE693-A7FF-47F6-A324-C09229408C53}" destId="{D536CDD3-B9CA-41F1-9C9C-1865692A2039}" srcOrd="0" destOrd="0" presId="urn:microsoft.com/office/officeart/2005/8/layout/vList2"/>
    <dgm:cxn modelId="{333833A7-CEAA-4B2F-95CA-DDB1FEDB7126}" type="presParOf" srcId="{AEFCE693-A7FF-47F6-A324-C09229408C53}" destId="{BC80FE3B-9115-4156-866B-D2133AEA8F9B}" srcOrd="1" destOrd="0" presId="urn:microsoft.com/office/officeart/2005/8/layout/vList2"/>
    <dgm:cxn modelId="{5A65C76A-140A-4703-A26B-DA4AAA26E6CB}" type="presParOf" srcId="{AEFCE693-A7FF-47F6-A324-C09229408C53}" destId="{4800876D-5559-4192-AC62-237527E516B4}"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DA54F2-D6DA-4B7B-9FBB-E26D87B8F0F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E9E95573-DF86-4ED3-8060-66F36CFBFA2F}">
      <dgm:prSet/>
      <dgm:spPr/>
      <dgm:t>
        <a:bodyPr/>
        <a:lstStyle/>
        <a:p>
          <a:r>
            <a:rPr lang="en-US"/>
            <a:t>Inventory Value</a:t>
          </a:r>
          <a:endParaRPr lang="en-IN"/>
        </a:p>
      </dgm:t>
    </dgm:pt>
    <dgm:pt modelId="{01091710-155D-4CD1-A73A-9E76287E42B1}" type="parTrans" cxnId="{B3B04F47-3C6A-49DF-B58E-B8579BED30A8}">
      <dgm:prSet/>
      <dgm:spPr/>
      <dgm:t>
        <a:bodyPr/>
        <a:lstStyle/>
        <a:p>
          <a:endParaRPr lang="en-IN"/>
        </a:p>
      </dgm:t>
    </dgm:pt>
    <dgm:pt modelId="{F61D44AF-ED58-4B89-BEDB-152DDD7B16F2}" type="sibTrans" cxnId="{B3B04F47-3C6A-49DF-B58E-B8579BED30A8}">
      <dgm:prSet/>
      <dgm:spPr/>
      <dgm:t>
        <a:bodyPr/>
        <a:lstStyle/>
        <a:p>
          <a:endParaRPr lang="en-IN"/>
        </a:p>
      </dgm:t>
    </dgm:pt>
    <dgm:pt modelId="{1D86E0EB-CD25-4761-BDA0-B18E22293B55}">
      <dgm:prSet/>
      <dgm:spPr/>
      <dgm:t>
        <a:bodyPr/>
        <a:lstStyle/>
        <a:p>
          <a:r>
            <a:rPr lang="en-US"/>
            <a:t>Sales Amount</a:t>
          </a:r>
          <a:endParaRPr lang="en-IN"/>
        </a:p>
      </dgm:t>
    </dgm:pt>
    <dgm:pt modelId="{4059BAED-8E89-4F45-9E33-708F55235897}" type="parTrans" cxnId="{AEF2D3F7-F9D6-4905-ABFF-D7DAF1EE7124}">
      <dgm:prSet/>
      <dgm:spPr/>
      <dgm:t>
        <a:bodyPr/>
        <a:lstStyle/>
        <a:p>
          <a:endParaRPr lang="en-IN"/>
        </a:p>
      </dgm:t>
    </dgm:pt>
    <dgm:pt modelId="{B48C39F7-D9AE-4015-92E3-618007665221}" type="sibTrans" cxnId="{AEF2D3F7-F9D6-4905-ABFF-D7DAF1EE7124}">
      <dgm:prSet/>
      <dgm:spPr/>
      <dgm:t>
        <a:bodyPr/>
        <a:lstStyle/>
        <a:p>
          <a:endParaRPr lang="en-IN"/>
        </a:p>
      </dgm:t>
    </dgm:pt>
    <dgm:pt modelId="{34DA596E-822D-4DB1-9EFA-DF2155106737}">
      <dgm:prSet/>
      <dgm:spPr/>
      <dgm:t>
        <a:bodyPr/>
        <a:lstStyle/>
        <a:p>
          <a:r>
            <a:rPr lang="en-US" dirty="0"/>
            <a:t>Total Inventory</a:t>
          </a:r>
          <a:endParaRPr lang="en-IN" dirty="0"/>
        </a:p>
      </dgm:t>
    </dgm:pt>
    <dgm:pt modelId="{6870A816-2793-4F38-9C20-22C1D0BABBC6}" type="parTrans" cxnId="{AB4AC479-CECF-41A7-9C59-C27514BC5C83}">
      <dgm:prSet/>
      <dgm:spPr/>
      <dgm:t>
        <a:bodyPr/>
        <a:lstStyle/>
        <a:p>
          <a:endParaRPr lang="en-IN"/>
        </a:p>
      </dgm:t>
    </dgm:pt>
    <dgm:pt modelId="{DEB17C43-D9CF-459B-AEC2-5AA6D6D38E76}" type="sibTrans" cxnId="{AB4AC479-CECF-41A7-9C59-C27514BC5C83}">
      <dgm:prSet/>
      <dgm:spPr/>
      <dgm:t>
        <a:bodyPr/>
        <a:lstStyle/>
        <a:p>
          <a:endParaRPr lang="en-IN"/>
        </a:p>
      </dgm:t>
    </dgm:pt>
    <dgm:pt modelId="{33201FC3-1DF5-43CF-8F98-FF250F1D3EA7}">
      <dgm:prSet/>
      <dgm:spPr/>
      <dgm:t>
        <a:bodyPr/>
        <a:lstStyle/>
        <a:p>
          <a:r>
            <a:rPr lang="en-US"/>
            <a:t>Profit</a:t>
          </a:r>
          <a:endParaRPr lang="en-IN"/>
        </a:p>
      </dgm:t>
    </dgm:pt>
    <dgm:pt modelId="{7F05C9BE-065B-48F1-B34C-8D152DC24426}" type="parTrans" cxnId="{C6005B30-1802-49F2-B55F-E3823798E8B3}">
      <dgm:prSet/>
      <dgm:spPr/>
      <dgm:t>
        <a:bodyPr/>
        <a:lstStyle/>
        <a:p>
          <a:endParaRPr lang="en-IN"/>
        </a:p>
      </dgm:t>
    </dgm:pt>
    <dgm:pt modelId="{4014671F-D31A-4A0E-8451-E27702D0F36C}" type="sibTrans" cxnId="{C6005B30-1802-49F2-B55F-E3823798E8B3}">
      <dgm:prSet/>
      <dgm:spPr/>
      <dgm:t>
        <a:bodyPr/>
        <a:lstStyle/>
        <a:p>
          <a:endParaRPr lang="en-IN"/>
        </a:p>
      </dgm:t>
    </dgm:pt>
    <dgm:pt modelId="{B59D2DDB-92A4-46D2-B8C8-84972BDF9DD7}">
      <dgm:prSet/>
      <dgm:spPr/>
      <dgm:t>
        <a:bodyPr/>
        <a:lstStyle/>
        <a:p>
          <a:r>
            <a:rPr lang="en-US"/>
            <a:t>Quantity Sold</a:t>
          </a:r>
          <a:endParaRPr lang="en-IN"/>
        </a:p>
      </dgm:t>
    </dgm:pt>
    <dgm:pt modelId="{300CC782-ECDD-4B5D-867F-0D69CA2E6414}" type="parTrans" cxnId="{267835BF-2F97-4E7D-B8CD-AEFFB0C6066F}">
      <dgm:prSet/>
      <dgm:spPr/>
      <dgm:t>
        <a:bodyPr/>
        <a:lstStyle/>
        <a:p>
          <a:endParaRPr lang="en-IN"/>
        </a:p>
      </dgm:t>
    </dgm:pt>
    <dgm:pt modelId="{7CB64B8C-6ADF-404F-BF6D-A56D5D1E5B8A}" type="sibTrans" cxnId="{267835BF-2F97-4E7D-B8CD-AEFFB0C6066F}">
      <dgm:prSet/>
      <dgm:spPr/>
      <dgm:t>
        <a:bodyPr/>
        <a:lstStyle/>
        <a:p>
          <a:endParaRPr lang="en-IN"/>
        </a:p>
      </dgm:t>
    </dgm:pt>
    <dgm:pt modelId="{11C057E7-D01D-4488-9CA4-0A90E9A601FC}" type="pres">
      <dgm:prSet presAssocID="{2BDA54F2-D6DA-4B7B-9FBB-E26D87B8F0F9}" presName="Name0" presStyleCnt="0">
        <dgm:presLayoutVars>
          <dgm:dir/>
          <dgm:animLvl val="lvl"/>
          <dgm:resizeHandles val="exact"/>
        </dgm:presLayoutVars>
      </dgm:prSet>
      <dgm:spPr/>
    </dgm:pt>
    <dgm:pt modelId="{E5BD6188-D5E0-4DEA-9025-A36FF0074F34}" type="pres">
      <dgm:prSet presAssocID="{E9E95573-DF86-4ED3-8060-66F36CFBFA2F}" presName="composite" presStyleCnt="0"/>
      <dgm:spPr/>
    </dgm:pt>
    <dgm:pt modelId="{42D2F6AB-74EA-4761-AB2E-616718A22EAC}" type="pres">
      <dgm:prSet presAssocID="{E9E95573-DF86-4ED3-8060-66F36CFBFA2F}" presName="parTx" presStyleLbl="alignNode1" presStyleIdx="0" presStyleCnt="5">
        <dgm:presLayoutVars>
          <dgm:chMax val="0"/>
          <dgm:chPref val="0"/>
          <dgm:bulletEnabled val="1"/>
        </dgm:presLayoutVars>
      </dgm:prSet>
      <dgm:spPr/>
    </dgm:pt>
    <dgm:pt modelId="{7AB359EF-9A56-4FD4-B18A-9A14C10BACD9}" type="pres">
      <dgm:prSet presAssocID="{E9E95573-DF86-4ED3-8060-66F36CFBFA2F}" presName="desTx" presStyleLbl="alignAccFollowNode1" presStyleIdx="0" presStyleCnt="5">
        <dgm:presLayoutVars>
          <dgm:bulletEnabled val="1"/>
        </dgm:presLayoutVars>
      </dgm:prSet>
      <dgm:spPr/>
    </dgm:pt>
    <dgm:pt modelId="{8A1126E9-C8AD-4360-A131-078650CD5BBE}" type="pres">
      <dgm:prSet presAssocID="{F61D44AF-ED58-4B89-BEDB-152DDD7B16F2}" presName="space" presStyleCnt="0"/>
      <dgm:spPr/>
    </dgm:pt>
    <dgm:pt modelId="{DC72CF75-5CCC-4B06-BAF4-840B8A46FA58}" type="pres">
      <dgm:prSet presAssocID="{1D86E0EB-CD25-4761-BDA0-B18E22293B55}" presName="composite" presStyleCnt="0"/>
      <dgm:spPr/>
    </dgm:pt>
    <dgm:pt modelId="{0E825E38-D885-46B0-9BAF-0BF6D778C24F}" type="pres">
      <dgm:prSet presAssocID="{1D86E0EB-CD25-4761-BDA0-B18E22293B55}" presName="parTx" presStyleLbl="alignNode1" presStyleIdx="1" presStyleCnt="5">
        <dgm:presLayoutVars>
          <dgm:chMax val="0"/>
          <dgm:chPref val="0"/>
          <dgm:bulletEnabled val="1"/>
        </dgm:presLayoutVars>
      </dgm:prSet>
      <dgm:spPr/>
    </dgm:pt>
    <dgm:pt modelId="{01895F3C-BDE3-440C-B1A9-AB700FCC4B8D}" type="pres">
      <dgm:prSet presAssocID="{1D86E0EB-CD25-4761-BDA0-B18E22293B55}" presName="desTx" presStyleLbl="alignAccFollowNode1" presStyleIdx="1" presStyleCnt="5">
        <dgm:presLayoutVars>
          <dgm:bulletEnabled val="1"/>
        </dgm:presLayoutVars>
      </dgm:prSet>
      <dgm:spPr/>
    </dgm:pt>
    <dgm:pt modelId="{FFC6E4E8-96FD-4839-8BB2-7803B7894FB3}" type="pres">
      <dgm:prSet presAssocID="{B48C39F7-D9AE-4015-92E3-618007665221}" presName="space" presStyleCnt="0"/>
      <dgm:spPr/>
    </dgm:pt>
    <dgm:pt modelId="{3665550B-7C5C-4E05-8F20-4E6BAB913E72}" type="pres">
      <dgm:prSet presAssocID="{34DA596E-822D-4DB1-9EFA-DF2155106737}" presName="composite" presStyleCnt="0"/>
      <dgm:spPr/>
    </dgm:pt>
    <dgm:pt modelId="{002749A3-78D7-4BEC-99E6-901E53EC5019}" type="pres">
      <dgm:prSet presAssocID="{34DA596E-822D-4DB1-9EFA-DF2155106737}" presName="parTx" presStyleLbl="alignNode1" presStyleIdx="2" presStyleCnt="5">
        <dgm:presLayoutVars>
          <dgm:chMax val="0"/>
          <dgm:chPref val="0"/>
          <dgm:bulletEnabled val="1"/>
        </dgm:presLayoutVars>
      </dgm:prSet>
      <dgm:spPr/>
    </dgm:pt>
    <dgm:pt modelId="{F82046BE-FD00-4577-8F2A-C7656CB2D44B}" type="pres">
      <dgm:prSet presAssocID="{34DA596E-822D-4DB1-9EFA-DF2155106737}" presName="desTx" presStyleLbl="alignAccFollowNode1" presStyleIdx="2" presStyleCnt="5">
        <dgm:presLayoutVars>
          <dgm:bulletEnabled val="1"/>
        </dgm:presLayoutVars>
      </dgm:prSet>
      <dgm:spPr/>
    </dgm:pt>
    <dgm:pt modelId="{DF1F1479-96B6-4C84-B701-8D4A39081678}" type="pres">
      <dgm:prSet presAssocID="{DEB17C43-D9CF-459B-AEC2-5AA6D6D38E76}" presName="space" presStyleCnt="0"/>
      <dgm:spPr/>
    </dgm:pt>
    <dgm:pt modelId="{816C81D6-E247-4AD3-ABC0-268BF60EBDB0}" type="pres">
      <dgm:prSet presAssocID="{33201FC3-1DF5-43CF-8F98-FF250F1D3EA7}" presName="composite" presStyleCnt="0"/>
      <dgm:spPr/>
    </dgm:pt>
    <dgm:pt modelId="{593391B1-42F7-45B8-A7A0-B4F22967610A}" type="pres">
      <dgm:prSet presAssocID="{33201FC3-1DF5-43CF-8F98-FF250F1D3EA7}" presName="parTx" presStyleLbl="alignNode1" presStyleIdx="3" presStyleCnt="5">
        <dgm:presLayoutVars>
          <dgm:chMax val="0"/>
          <dgm:chPref val="0"/>
          <dgm:bulletEnabled val="1"/>
        </dgm:presLayoutVars>
      </dgm:prSet>
      <dgm:spPr/>
    </dgm:pt>
    <dgm:pt modelId="{1847CC07-0837-4757-8D51-484762F6FBF4}" type="pres">
      <dgm:prSet presAssocID="{33201FC3-1DF5-43CF-8F98-FF250F1D3EA7}" presName="desTx" presStyleLbl="alignAccFollowNode1" presStyleIdx="3" presStyleCnt="5">
        <dgm:presLayoutVars>
          <dgm:bulletEnabled val="1"/>
        </dgm:presLayoutVars>
      </dgm:prSet>
      <dgm:spPr/>
    </dgm:pt>
    <dgm:pt modelId="{A639FFAB-8599-405F-8925-4A1F2375FAA2}" type="pres">
      <dgm:prSet presAssocID="{4014671F-D31A-4A0E-8451-E27702D0F36C}" presName="space" presStyleCnt="0"/>
      <dgm:spPr/>
    </dgm:pt>
    <dgm:pt modelId="{4C0B3C87-F335-4F25-B4B5-F1C96920C05D}" type="pres">
      <dgm:prSet presAssocID="{B59D2DDB-92A4-46D2-B8C8-84972BDF9DD7}" presName="composite" presStyleCnt="0"/>
      <dgm:spPr/>
    </dgm:pt>
    <dgm:pt modelId="{FA6377B1-3166-4073-AE69-904DA0B3E455}" type="pres">
      <dgm:prSet presAssocID="{B59D2DDB-92A4-46D2-B8C8-84972BDF9DD7}" presName="parTx" presStyleLbl="alignNode1" presStyleIdx="4" presStyleCnt="5">
        <dgm:presLayoutVars>
          <dgm:chMax val="0"/>
          <dgm:chPref val="0"/>
          <dgm:bulletEnabled val="1"/>
        </dgm:presLayoutVars>
      </dgm:prSet>
      <dgm:spPr/>
    </dgm:pt>
    <dgm:pt modelId="{E46B05BF-4869-4430-B833-EF2B9F0E80FA}" type="pres">
      <dgm:prSet presAssocID="{B59D2DDB-92A4-46D2-B8C8-84972BDF9DD7}" presName="desTx" presStyleLbl="alignAccFollowNode1" presStyleIdx="4" presStyleCnt="5">
        <dgm:presLayoutVars>
          <dgm:bulletEnabled val="1"/>
        </dgm:presLayoutVars>
      </dgm:prSet>
      <dgm:spPr/>
    </dgm:pt>
  </dgm:ptLst>
  <dgm:cxnLst>
    <dgm:cxn modelId="{7A620B0E-FDAC-4436-A18C-2410A9514D89}" type="presOf" srcId="{33201FC3-1DF5-43CF-8F98-FF250F1D3EA7}" destId="{593391B1-42F7-45B8-A7A0-B4F22967610A}" srcOrd="0" destOrd="0" presId="urn:microsoft.com/office/officeart/2005/8/layout/hList1"/>
    <dgm:cxn modelId="{3C309D25-EDCF-4927-AF0B-47FC5C1325AF}" type="presOf" srcId="{1D86E0EB-CD25-4761-BDA0-B18E22293B55}" destId="{0E825E38-D885-46B0-9BAF-0BF6D778C24F}" srcOrd="0" destOrd="0" presId="urn:microsoft.com/office/officeart/2005/8/layout/hList1"/>
    <dgm:cxn modelId="{C6005B30-1802-49F2-B55F-E3823798E8B3}" srcId="{2BDA54F2-D6DA-4B7B-9FBB-E26D87B8F0F9}" destId="{33201FC3-1DF5-43CF-8F98-FF250F1D3EA7}" srcOrd="3" destOrd="0" parTransId="{7F05C9BE-065B-48F1-B34C-8D152DC24426}" sibTransId="{4014671F-D31A-4A0E-8451-E27702D0F36C}"/>
    <dgm:cxn modelId="{0941EC3D-1612-4FFC-89F9-48950C9D3DF8}" type="presOf" srcId="{B59D2DDB-92A4-46D2-B8C8-84972BDF9DD7}" destId="{FA6377B1-3166-4073-AE69-904DA0B3E455}" srcOrd="0" destOrd="0" presId="urn:microsoft.com/office/officeart/2005/8/layout/hList1"/>
    <dgm:cxn modelId="{FCC7BE65-D5E7-44BA-9C77-45A05DAB46E4}" type="presOf" srcId="{34DA596E-822D-4DB1-9EFA-DF2155106737}" destId="{002749A3-78D7-4BEC-99E6-901E53EC5019}" srcOrd="0" destOrd="0" presId="urn:microsoft.com/office/officeart/2005/8/layout/hList1"/>
    <dgm:cxn modelId="{B3B04F47-3C6A-49DF-B58E-B8579BED30A8}" srcId="{2BDA54F2-D6DA-4B7B-9FBB-E26D87B8F0F9}" destId="{E9E95573-DF86-4ED3-8060-66F36CFBFA2F}" srcOrd="0" destOrd="0" parTransId="{01091710-155D-4CD1-A73A-9E76287E42B1}" sibTransId="{F61D44AF-ED58-4B89-BEDB-152DDD7B16F2}"/>
    <dgm:cxn modelId="{AB4AC479-CECF-41A7-9C59-C27514BC5C83}" srcId="{2BDA54F2-D6DA-4B7B-9FBB-E26D87B8F0F9}" destId="{34DA596E-822D-4DB1-9EFA-DF2155106737}" srcOrd="2" destOrd="0" parTransId="{6870A816-2793-4F38-9C20-22C1D0BABBC6}" sibTransId="{DEB17C43-D9CF-459B-AEC2-5AA6D6D38E76}"/>
    <dgm:cxn modelId="{7908E280-67EB-4ABE-A3B8-8127F721B6A1}" type="presOf" srcId="{E9E95573-DF86-4ED3-8060-66F36CFBFA2F}" destId="{42D2F6AB-74EA-4761-AB2E-616718A22EAC}" srcOrd="0" destOrd="0" presId="urn:microsoft.com/office/officeart/2005/8/layout/hList1"/>
    <dgm:cxn modelId="{964E1C9E-3CB1-480D-9290-3697153A71F7}" type="presOf" srcId="{2BDA54F2-D6DA-4B7B-9FBB-E26D87B8F0F9}" destId="{11C057E7-D01D-4488-9CA4-0A90E9A601FC}" srcOrd="0" destOrd="0" presId="urn:microsoft.com/office/officeart/2005/8/layout/hList1"/>
    <dgm:cxn modelId="{267835BF-2F97-4E7D-B8CD-AEFFB0C6066F}" srcId="{2BDA54F2-D6DA-4B7B-9FBB-E26D87B8F0F9}" destId="{B59D2DDB-92A4-46D2-B8C8-84972BDF9DD7}" srcOrd="4" destOrd="0" parTransId="{300CC782-ECDD-4B5D-867F-0D69CA2E6414}" sibTransId="{7CB64B8C-6ADF-404F-BF6D-A56D5D1E5B8A}"/>
    <dgm:cxn modelId="{AEF2D3F7-F9D6-4905-ABFF-D7DAF1EE7124}" srcId="{2BDA54F2-D6DA-4B7B-9FBB-E26D87B8F0F9}" destId="{1D86E0EB-CD25-4761-BDA0-B18E22293B55}" srcOrd="1" destOrd="0" parTransId="{4059BAED-8E89-4F45-9E33-708F55235897}" sibTransId="{B48C39F7-D9AE-4015-92E3-618007665221}"/>
    <dgm:cxn modelId="{1810DC7C-64AA-4865-9C46-D62453DC84EF}" type="presParOf" srcId="{11C057E7-D01D-4488-9CA4-0A90E9A601FC}" destId="{E5BD6188-D5E0-4DEA-9025-A36FF0074F34}" srcOrd="0" destOrd="0" presId="urn:microsoft.com/office/officeart/2005/8/layout/hList1"/>
    <dgm:cxn modelId="{8E86E801-BD38-4AF2-A5EF-19CECF112F46}" type="presParOf" srcId="{E5BD6188-D5E0-4DEA-9025-A36FF0074F34}" destId="{42D2F6AB-74EA-4761-AB2E-616718A22EAC}" srcOrd="0" destOrd="0" presId="urn:microsoft.com/office/officeart/2005/8/layout/hList1"/>
    <dgm:cxn modelId="{A35CEC90-3931-45B7-B20D-2FBC42030880}" type="presParOf" srcId="{E5BD6188-D5E0-4DEA-9025-A36FF0074F34}" destId="{7AB359EF-9A56-4FD4-B18A-9A14C10BACD9}" srcOrd="1" destOrd="0" presId="urn:microsoft.com/office/officeart/2005/8/layout/hList1"/>
    <dgm:cxn modelId="{67044525-F395-42D5-871B-29E407F80A4B}" type="presParOf" srcId="{11C057E7-D01D-4488-9CA4-0A90E9A601FC}" destId="{8A1126E9-C8AD-4360-A131-078650CD5BBE}" srcOrd="1" destOrd="0" presId="urn:microsoft.com/office/officeart/2005/8/layout/hList1"/>
    <dgm:cxn modelId="{C5BD7F5D-F0FB-4D5C-B70D-16072793F9CE}" type="presParOf" srcId="{11C057E7-D01D-4488-9CA4-0A90E9A601FC}" destId="{DC72CF75-5CCC-4B06-BAF4-840B8A46FA58}" srcOrd="2" destOrd="0" presId="urn:microsoft.com/office/officeart/2005/8/layout/hList1"/>
    <dgm:cxn modelId="{7469203D-6C93-4973-93A6-E0DCB3BE53F5}" type="presParOf" srcId="{DC72CF75-5CCC-4B06-BAF4-840B8A46FA58}" destId="{0E825E38-D885-46B0-9BAF-0BF6D778C24F}" srcOrd="0" destOrd="0" presId="urn:microsoft.com/office/officeart/2005/8/layout/hList1"/>
    <dgm:cxn modelId="{BA3AE452-0AAA-44E4-87E9-069D8B8016F4}" type="presParOf" srcId="{DC72CF75-5CCC-4B06-BAF4-840B8A46FA58}" destId="{01895F3C-BDE3-440C-B1A9-AB700FCC4B8D}" srcOrd="1" destOrd="0" presId="urn:microsoft.com/office/officeart/2005/8/layout/hList1"/>
    <dgm:cxn modelId="{17EE3BA9-62F3-4832-BB22-75B2ABA1984D}" type="presParOf" srcId="{11C057E7-D01D-4488-9CA4-0A90E9A601FC}" destId="{FFC6E4E8-96FD-4839-8BB2-7803B7894FB3}" srcOrd="3" destOrd="0" presId="urn:microsoft.com/office/officeart/2005/8/layout/hList1"/>
    <dgm:cxn modelId="{480321EC-B116-4EF9-B128-2A577CE72A4A}" type="presParOf" srcId="{11C057E7-D01D-4488-9CA4-0A90E9A601FC}" destId="{3665550B-7C5C-4E05-8F20-4E6BAB913E72}" srcOrd="4" destOrd="0" presId="urn:microsoft.com/office/officeart/2005/8/layout/hList1"/>
    <dgm:cxn modelId="{883673BF-A615-46CD-86E3-591C6650022F}" type="presParOf" srcId="{3665550B-7C5C-4E05-8F20-4E6BAB913E72}" destId="{002749A3-78D7-4BEC-99E6-901E53EC5019}" srcOrd="0" destOrd="0" presId="urn:microsoft.com/office/officeart/2005/8/layout/hList1"/>
    <dgm:cxn modelId="{DA145FB6-F38C-43C4-BFD4-1D84093269CA}" type="presParOf" srcId="{3665550B-7C5C-4E05-8F20-4E6BAB913E72}" destId="{F82046BE-FD00-4577-8F2A-C7656CB2D44B}" srcOrd="1" destOrd="0" presId="urn:microsoft.com/office/officeart/2005/8/layout/hList1"/>
    <dgm:cxn modelId="{3CCEEAF7-07EF-4C9D-9F51-3A1D2D435C5E}" type="presParOf" srcId="{11C057E7-D01D-4488-9CA4-0A90E9A601FC}" destId="{DF1F1479-96B6-4C84-B701-8D4A39081678}" srcOrd="5" destOrd="0" presId="urn:microsoft.com/office/officeart/2005/8/layout/hList1"/>
    <dgm:cxn modelId="{11C78845-F481-4B56-8585-8E4CE7ED05AA}" type="presParOf" srcId="{11C057E7-D01D-4488-9CA4-0A90E9A601FC}" destId="{816C81D6-E247-4AD3-ABC0-268BF60EBDB0}" srcOrd="6" destOrd="0" presId="urn:microsoft.com/office/officeart/2005/8/layout/hList1"/>
    <dgm:cxn modelId="{AAC64246-28C5-4E3F-8126-E9BFA088F11B}" type="presParOf" srcId="{816C81D6-E247-4AD3-ABC0-268BF60EBDB0}" destId="{593391B1-42F7-45B8-A7A0-B4F22967610A}" srcOrd="0" destOrd="0" presId="urn:microsoft.com/office/officeart/2005/8/layout/hList1"/>
    <dgm:cxn modelId="{2BBC6AD9-A961-4474-A509-CB373BD6F13C}" type="presParOf" srcId="{816C81D6-E247-4AD3-ABC0-268BF60EBDB0}" destId="{1847CC07-0837-4757-8D51-484762F6FBF4}" srcOrd="1" destOrd="0" presId="urn:microsoft.com/office/officeart/2005/8/layout/hList1"/>
    <dgm:cxn modelId="{C2DC9DB1-7F92-4DDD-A3E1-C08D4BD26428}" type="presParOf" srcId="{11C057E7-D01D-4488-9CA4-0A90E9A601FC}" destId="{A639FFAB-8599-405F-8925-4A1F2375FAA2}" srcOrd="7" destOrd="0" presId="urn:microsoft.com/office/officeart/2005/8/layout/hList1"/>
    <dgm:cxn modelId="{8EA7D132-3065-4EBC-B651-FD380A29A5FA}" type="presParOf" srcId="{11C057E7-D01D-4488-9CA4-0A90E9A601FC}" destId="{4C0B3C87-F335-4F25-B4B5-F1C96920C05D}" srcOrd="8" destOrd="0" presId="urn:microsoft.com/office/officeart/2005/8/layout/hList1"/>
    <dgm:cxn modelId="{5E28F8C8-5444-4E0C-BDE6-D809550A168E}" type="presParOf" srcId="{4C0B3C87-F335-4F25-B4B5-F1C96920C05D}" destId="{FA6377B1-3166-4073-AE69-904DA0B3E455}" srcOrd="0" destOrd="0" presId="urn:microsoft.com/office/officeart/2005/8/layout/hList1"/>
    <dgm:cxn modelId="{9EA3DA19-EC78-4171-8F29-A3FC266814FE}" type="presParOf" srcId="{4C0B3C87-F335-4F25-B4B5-F1C96920C05D}" destId="{E46B05BF-4869-4430-B833-EF2B9F0E80F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8DCCFA-C880-4CCE-BD6D-B8212AB0E637}"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IN"/>
        </a:p>
      </dgm:t>
    </dgm:pt>
    <dgm:pt modelId="{9FC273D5-E9E3-4C76-A75D-1CA4BC75A2C7}">
      <dgm:prSet/>
      <dgm:spPr/>
      <dgm:t>
        <a:bodyPr/>
        <a:lstStyle/>
        <a:p>
          <a:r>
            <a:rPr lang="en-US" b="0" i="0"/>
            <a:t>Thank you</a:t>
          </a:r>
          <a:endParaRPr lang="en-IN"/>
        </a:p>
      </dgm:t>
    </dgm:pt>
    <dgm:pt modelId="{F8204028-9B3C-4595-B7BB-E318B631A227}" type="parTrans" cxnId="{ED864EA2-074B-42E2-8767-75286F64F09A}">
      <dgm:prSet/>
      <dgm:spPr/>
      <dgm:t>
        <a:bodyPr/>
        <a:lstStyle/>
        <a:p>
          <a:endParaRPr lang="en-IN"/>
        </a:p>
      </dgm:t>
    </dgm:pt>
    <dgm:pt modelId="{07975AD0-F27F-4A0E-A05C-CA9189A01EF6}" type="sibTrans" cxnId="{ED864EA2-074B-42E2-8767-75286F64F09A}">
      <dgm:prSet/>
      <dgm:spPr/>
      <dgm:t>
        <a:bodyPr/>
        <a:lstStyle/>
        <a:p>
          <a:endParaRPr lang="en-IN"/>
        </a:p>
      </dgm:t>
    </dgm:pt>
    <dgm:pt modelId="{DEB0B431-97FD-49ED-A6A3-98BD633DB708}" type="pres">
      <dgm:prSet presAssocID="{018DCCFA-C880-4CCE-BD6D-B8212AB0E637}" presName="diagram" presStyleCnt="0">
        <dgm:presLayoutVars>
          <dgm:chPref val="1"/>
          <dgm:dir/>
          <dgm:animOne val="branch"/>
          <dgm:animLvl val="lvl"/>
          <dgm:resizeHandles/>
        </dgm:presLayoutVars>
      </dgm:prSet>
      <dgm:spPr/>
    </dgm:pt>
    <dgm:pt modelId="{958FB59A-D0B7-4AE0-82F4-7EF543FE093C}" type="pres">
      <dgm:prSet presAssocID="{9FC273D5-E9E3-4C76-A75D-1CA4BC75A2C7}" presName="root" presStyleCnt="0"/>
      <dgm:spPr/>
    </dgm:pt>
    <dgm:pt modelId="{A03C9195-3E40-4AF5-8431-CCF2615C8561}" type="pres">
      <dgm:prSet presAssocID="{9FC273D5-E9E3-4C76-A75D-1CA4BC75A2C7}" presName="rootComposite" presStyleCnt="0"/>
      <dgm:spPr/>
    </dgm:pt>
    <dgm:pt modelId="{6B18C8E8-A02A-4B8B-826C-8F1BAA9C7FD9}" type="pres">
      <dgm:prSet presAssocID="{9FC273D5-E9E3-4C76-A75D-1CA4BC75A2C7}" presName="rootText" presStyleLbl="node1" presStyleIdx="0" presStyleCnt="1"/>
      <dgm:spPr/>
    </dgm:pt>
    <dgm:pt modelId="{7C5E8D6E-1B4B-45FA-B9B1-2C7612A93A33}" type="pres">
      <dgm:prSet presAssocID="{9FC273D5-E9E3-4C76-A75D-1CA4BC75A2C7}" presName="rootConnector" presStyleLbl="node1" presStyleIdx="0" presStyleCnt="1"/>
      <dgm:spPr/>
    </dgm:pt>
    <dgm:pt modelId="{F507BAA5-E09A-433F-819F-8912F04B0863}" type="pres">
      <dgm:prSet presAssocID="{9FC273D5-E9E3-4C76-A75D-1CA4BC75A2C7}" presName="childShape" presStyleCnt="0"/>
      <dgm:spPr/>
    </dgm:pt>
  </dgm:ptLst>
  <dgm:cxnLst>
    <dgm:cxn modelId="{550BDC0D-ADE9-4415-B491-72FE2EC6DCC3}" type="presOf" srcId="{9FC273D5-E9E3-4C76-A75D-1CA4BC75A2C7}" destId="{7C5E8D6E-1B4B-45FA-B9B1-2C7612A93A33}" srcOrd="1" destOrd="0" presId="urn:microsoft.com/office/officeart/2005/8/layout/hierarchy3"/>
    <dgm:cxn modelId="{04888424-F25C-4B2A-9363-0A1C939AA861}" type="presOf" srcId="{9FC273D5-E9E3-4C76-A75D-1CA4BC75A2C7}" destId="{6B18C8E8-A02A-4B8B-826C-8F1BAA9C7FD9}" srcOrd="0" destOrd="0" presId="urn:microsoft.com/office/officeart/2005/8/layout/hierarchy3"/>
    <dgm:cxn modelId="{2A23042C-7F7E-4C69-B0E4-E6CF1990CBEB}" type="presOf" srcId="{018DCCFA-C880-4CCE-BD6D-B8212AB0E637}" destId="{DEB0B431-97FD-49ED-A6A3-98BD633DB708}" srcOrd="0" destOrd="0" presId="urn:microsoft.com/office/officeart/2005/8/layout/hierarchy3"/>
    <dgm:cxn modelId="{ED864EA2-074B-42E2-8767-75286F64F09A}" srcId="{018DCCFA-C880-4CCE-BD6D-B8212AB0E637}" destId="{9FC273D5-E9E3-4C76-A75D-1CA4BC75A2C7}" srcOrd="0" destOrd="0" parTransId="{F8204028-9B3C-4595-B7BB-E318B631A227}" sibTransId="{07975AD0-F27F-4A0E-A05C-CA9189A01EF6}"/>
    <dgm:cxn modelId="{4BD66E24-0D5D-4CF6-A08B-95AC80FFF321}" type="presParOf" srcId="{DEB0B431-97FD-49ED-A6A3-98BD633DB708}" destId="{958FB59A-D0B7-4AE0-82F4-7EF543FE093C}" srcOrd="0" destOrd="0" presId="urn:microsoft.com/office/officeart/2005/8/layout/hierarchy3"/>
    <dgm:cxn modelId="{8CEC4CF4-F031-4126-9F72-BB8131180EE2}" type="presParOf" srcId="{958FB59A-D0B7-4AE0-82F4-7EF543FE093C}" destId="{A03C9195-3E40-4AF5-8431-CCF2615C8561}" srcOrd="0" destOrd="0" presId="urn:microsoft.com/office/officeart/2005/8/layout/hierarchy3"/>
    <dgm:cxn modelId="{06395E42-AC9D-4609-8EF9-DD7A49FA0B2C}" type="presParOf" srcId="{A03C9195-3E40-4AF5-8431-CCF2615C8561}" destId="{6B18C8E8-A02A-4B8B-826C-8F1BAA9C7FD9}" srcOrd="0" destOrd="0" presId="urn:microsoft.com/office/officeart/2005/8/layout/hierarchy3"/>
    <dgm:cxn modelId="{0CAFA90D-76BE-40ED-A6E2-144302DE44C3}" type="presParOf" srcId="{A03C9195-3E40-4AF5-8431-CCF2615C8561}" destId="{7C5E8D6E-1B4B-45FA-B9B1-2C7612A93A33}" srcOrd="1" destOrd="0" presId="urn:microsoft.com/office/officeart/2005/8/layout/hierarchy3"/>
    <dgm:cxn modelId="{EAD8449E-99E6-465F-997B-325C6C3DF636}" type="presParOf" srcId="{958FB59A-D0B7-4AE0-82F4-7EF543FE093C}" destId="{F507BAA5-E09A-433F-819F-8912F04B086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0B891-FEEF-4EEE-ACB4-35320C81F3C3}">
      <dsp:nvSpPr>
        <dsp:cNvPr id="0" name=""/>
        <dsp:cNvSpPr/>
      </dsp:nvSpPr>
      <dsp:spPr>
        <a:xfrm>
          <a:off x="0" y="0"/>
          <a:ext cx="1774647" cy="1774647"/>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78478-062B-4E5E-B04F-866EFECF1E33}">
      <dsp:nvSpPr>
        <dsp:cNvPr id="0" name=""/>
        <dsp:cNvSpPr/>
      </dsp:nvSpPr>
      <dsp:spPr>
        <a:xfrm>
          <a:off x="887323" y="0"/>
          <a:ext cx="7227416" cy="177464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scene3d>
            <a:camera prst="orthographicFront"/>
            <a:lightRig rig="threePt" dir="t"/>
          </a:scene3d>
          <a:sp3d extrusionH="57150">
            <a:bevelT w="38100" h="38100" prst="relaxedInset"/>
          </a:sp3d>
        </a:bodyPr>
        <a:lstStyle/>
        <a:p>
          <a:pPr marL="0" lvl="0" indent="0" algn="ctr" defTabSz="1644650">
            <a:lnSpc>
              <a:spcPct val="90000"/>
            </a:lnSpc>
            <a:spcBef>
              <a:spcPct val="0"/>
            </a:spcBef>
            <a:spcAft>
              <a:spcPct val="35000"/>
            </a:spcAft>
            <a:buNone/>
          </a:pPr>
          <a:r>
            <a:rPr lang="en-IN" sz="3700" b="1" i="0" kern="1200" cap="none" spc="0" dirty="0">
              <a:ln w="22225">
                <a:solidFill>
                  <a:schemeClr val="accent2"/>
                </a:solidFill>
                <a:prstDash val="solid"/>
              </a:ln>
              <a:solidFill>
                <a:schemeClr val="accent2">
                  <a:lumMod val="40000"/>
                  <a:lumOff val="60000"/>
                </a:schemeClr>
              </a:solidFill>
              <a:effectLst/>
            </a:rPr>
            <a:t>SUPPLY CHAIN MANAGEMENT PROJECT</a:t>
          </a:r>
          <a:br>
            <a:rPr lang="en-IN" sz="3700" b="0" i="0" kern="1200" dirty="0"/>
          </a:br>
          <a:r>
            <a:rPr lang="en-IN" sz="3700" b="1" i="0" kern="1200"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(Group-3)</a:t>
          </a:r>
          <a:endParaRPr lang="en-IN" sz="3700" kern="1200" dirty="0">
            <a:solidFill>
              <a:schemeClr val="tx1">
                <a:lumMod val="95000"/>
                <a:lumOff val="5000"/>
              </a:schemeClr>
            </a:solidFill>
          </a:endParaRPr>
        </a:p>
      </dsp:txBody>
      <dsp:txXfrm>
        <a:off x="887323" y="0"/>
        <a:ext cx="7227416" cy="1774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6CDD3-B9CA-41F1-9C9C-1865692A2039}">
      <dsp:nvSpPr>
        <dsp:cNvPr id="0" name=""/>
        <dsp:cNvSpPr/>
      </dsp:nvSpPr>
      <dsp:spPr>
        <a:xfrm>
          <a:off x="0" y="24939"/>
          <a:ext cx="8637072" cy="444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Member : 1</a:t>
          </a:r>
          <a:endParaRPr lang="en-IN" sz="1900" b="1" kern="1200" dirty="0"/>
        </a:p>
      </dsp:txBody>
      <dsp:txXfrm>
        <a:off x="21704" y="46643"/>
        <a:ext cx="8593664" cy="401192"/>
      </dsp:txXfrm>
    </dsp:sp>
    <dsp:sp modelId="{4800876D-5559-4192-AC62-237527E516B4}">
      <dsp:nvSpPr>
        <dsp:cNvPr id="0" name=""/>
        <dsp:cNvSpPr/>
      </dsp:nvSpPr>
      <dsp:spPr>
        <a:xfrm>
          <a:off x="0" y="516170"/>
          <a:ext cx="8637072" cy="444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0" kern="1200" baseline="0" dirty="0"/>
            <a:t>(Nikita Sinha)</a:t>
          </a:r>
          <a:endParaRPr lang="en-IN" sz="1900" kern="1200" dirty="0"/>
        </a:p>
      </dsp:txBody>
      <dsp:txXfrm>
        <a:off x="21704" y="537874"/>
        <a:ext cx="8593664" cy="401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2F6AB-74EA-4761-AB2E-616718A22EAC}">
      <dsp:nvSpPr>
        <dsp:cNvPr id="0" name=""/>
        <dsp:cNvSpPr/>
      </dsp:nvSpPr>
      <dsp:spPr>
        <a:xfrm>
          <a:off x="4769" y="897944"/>
          <a:ext cx="1828269" cy="73130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Inventory Value</a:t>
          </a:r>
          <a:endParaRPr lang="en-IN" sz="2100" kern="1200"/>
        </a:p>
      </dsp:txBody>
      <dsp:txXfrm>
        <a:off x="4769" y="897944"/>
        <a:ext cx="1828269" cy="731307"/>
      </dsp:txXfrm>
    </dsp:sp>
    <dsp:sp modelId="{7AB359EF-9A56-4FD4-B18A-9A14C10BACD9}">
      <dsp:nvSpPr>
        <dsp:cNvPr id="0" name=""/>
        <dsp:cNvSpPr/>
      </dsp:nvSpPr>
      <dsp:spPr>
        <a:xfrm>
          <a:off x="4769" y="1629251"/>
          <a:ext cx="1828269" cy="9223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825E38-D885-46B0-9BAF-0BF6D778C24F}">
      <dsp:nvSpPr>
        <dsp:cNvPr id="0" name=""/>
        <dsp:cNvSpPr/>
      </dsp:nvSpPr>
      <dsp:spPr>
        <a:xfrm>
          <a:off x="2088996" y="897944"/>
          <a:ext cx="1828269" cy="73130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Sales Amount</a:t>
          </a:r>
          <a:endParaRPr lang="en-IN" sz="2100" kern="1200"/>
        </a:p>
      </dsp:txBody>
      <dsp:txXfrm>
        <a:off x="2088996" y="897944"/>
        <a:ext cx="1828269" cy="731307"/>
      </dsp:txXfrm>
    </dsp:sp>
    <dsp:sp modelId="{01895F3C-BDE3-440C-B1A9-AB700FCC4B8D}">
      <dsp:nvSpPr>
        <dsp:cNvPr id="0" name=""/>
        <dsp:cNvSpPr/>
      </dsp:nvSpPr>
      <dsp:spPr>
        <a:xfrm>
          <a:off x="2088996" y="1629251"/>
          <a:ext cx="1828269" cy="9223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2749A3-78D7-4BEC-99E6-901E53EC5019}">
      <dsp:nvSpPr>
        <dsp:cNvPr id="0" name=""/>
        <dsp:cNvSpPr/>
      </dsp:nvSpPr>
      <dsp:spPr>
        <a:xfrm>
          <a:off x="4173223" y="897944"/>
          <a:ext cx="1828269" cy="73130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Total Inventory</a:t>
          </a:r>
          <a:endParaRPr lang="en-IN" sz="2100" kern="1200" dirty="0"/>
        </a:p>
      </dsp:txBody>
      <dsp:txXfrm>
        <a:off x="4173223" y="897944"/>
        <a:ext cx="1828269" cy="731307"/>
      </dsp:txXfrm>
    </dsp:sp>
    <dsp:sp modelId="{F82046BE-FD00-4577-8F2A-C7656CB2D44B}">
      <dsp:nvSpPr>
        <dsp:cNvPr id="0" name=""/>
        <dsp:cNvSpPr/>
      </dsp:nvSpPr>
      <dsp:spPr>
        <a:xfrm>
          <a:off x="4173223" y="1629251"/>
          <a:ext cx="1828269" cy="9223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3391B1-42F7-45B8-A7A0-B4F22967610A}">
      <dsp:nvSpPr>
        <dsp:cNvPr id="0" name=""/>
        <dsp:cNvSpPr/>
      </dsp:nvSpPr>
      <dsp:spPr>
        <a:xfrm>
          <a:off x="6257450" y="897944"/>
          <a:ext cx="1828269" cy="73130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Profit</a:t>
          </a:r>
          <a:endParaRPr lang="en-IN" sz="2100" kern="1200"/>
        </a:p>
      </dsp:txBody>
      <dsp:txXfrm>
        <a:off x="6257450" y="897944"/>
        <a:ext cx="1828269" cy="731307"/>
      </dsp:txXfrm>
    </dsp:sp>
    <dsp:sp modelId="{1847CC07-0837-4757-8D51-484762F6FBF4}">
      <dsp:nvSpPr>
        <dsp:cNvPr id="0" name=""/>
        <dsp:cNvSpPr/>
      </dsp:nvSpPr>
      <dsp:spPr>
        <a:xfrm>
          <a:off x="6257450" y="1629251"/>
          <a:ext cx="1828269" cy="9223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6377B1-3166-4073-AE69-904DA0B3E455}">
      <dsp:nvSpPr>
        <dsp:cNvPr id="0" name=""/>
        <dsp:cNvSpPr/>
      </dsp:nvSpPr>
      <dsp:spPr>
        <a:xfrm>
          <a:off x="8341677" y="897944"/>
          <a:ext cx="1828269" cy="73130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Quantity Sold</a:t>
          </a:r>
          <a:endParaRPr lang="en-IN" sz="2100" kern="1200"/>
        </a:p>
      </dsp:txBody>
      <dsp:txXfrm>
        <a:off x="8341677" y="897944"/>
        <a:ext cx="1828269" cy="731307"/>
      </dsp:txXfrm>
    </dsp:sp>
    <dsp:sp modelId="{E46B05BF-4869-4430-B833-EF2B9F0E80FA}">
      <dsp:nvSpPr>
        <dsp:cNvPr id="0" name=""/>
        <dsp:cNvSpPr/>
      </dsp:nvSpPr>
      <dsp:spPr>
        <a:xfrm>
          <a:off x="8341677" y="1629251"/>
          <a:ext cx="1828269" cy="92232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8C8E8-A02A-4B8B-826C-8F1BAA9C7FD9}">
      <dsp:nvSpPr>
        <dsp:cNvPr id="0" name=""/>
        <dsp:cNvSpPr/>
      </dsp:nvSpPr>
      <dsp:spPr>
        <a:xfrm>
          <a:off x="1430175" y="1752"/>
          <a:ext cx="6742924" cy="3371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b="0" i="0" kern="1200"/>
            <a:t>Thank you</a:t>
          </a:r>
          <a:endParaRPr lang="en-IN" sz="6500" kern="1200"/>
        </a:p>
      </dsp:txBody>
      <dsp:txXfrm>
        <a:off x="1528922" y="100499"/>
        <a:ext cx="6545430" cy="317396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CF87C-3716-4EA0-9C29-D332E52D3363}"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E8BA1-CE84-493F-934A-742BA11CBCCD}" type="slidenum">
              <a:rPr lang="en-IN" smtClean="0"/>
              <a:t>‹#›</a:t>
            </a:fld>
            <a:endParaRPr lang="en-IN"/>
          </a:p>
        </p:txBody>
      </p:sp>
    </p:spTree>
    <p:extLst>
      <p:ext uri="{BB962C8B-B14F-4D97-AF65-F5344CB8AC3E}">
        <p14:creationId xmlns:p14="http://schemas.microsoft.com/office/powerpoint/2010/main" val="103577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3E8BA1-CE84-493F-934A-742BA11CBCCD}" type="slidenum">
              <a:rPr lang="en-IN" smtClean="0"/>
              <a:t>6</a:t>
            </a:fld>
            <a:endParaRPr lang="en-IN"/>
          </a:p>
        </p:txBody>
      </p:sp>
    </p:spTree>
    <p:extLst>
      <p:ext uri="{BB962C8B-B14F-4D97-AF65-F5344CB8AC3E}">
        <p14:creationId xmlns:p14="http://schemas.microsoft.com/office/powerpoint/2010/main" val="27714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142D92-78CD-4675-85E0-76C13975870B}" type="datetimeFigureOut">
              <a:rPr lang="en-IN" smtClean="0"/>
              <a:t>18-10-2024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E70930D-6B61-431C-AB92-6135106F8DF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166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42D92-78CD-4675-85E0-76C13975870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0930D-6B61-431C-AB92-6135106F8DF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240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42D92-78CD-4675-85E0-76C13975870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0930D-6B61-431C-AB92-6135106F8DF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538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142D92-78CD-4675-85E0-76C13975870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0930D-6B61-431C-AB92-6135106F8DF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5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142D92-78CD-4675-85E0-76C13975870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0930D-6B61-431C-AB92-6135106F8DF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73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42D92-78CD-4675-85E0-76C13975870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70930D-6B61-431C-AB92-6135106F8DF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53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42D92-78CD-4675-85E0-76C13975870B}"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70930D-6B61-431C-AB92-6135106F8DF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78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142D92-78CD-4675-85E0-76C13975870B}"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70930D-6B61-431C-AB92-6135106F8DF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27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42D92-78CD-4675-85E0-76C13975870B}"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70930D-6B61-431C-AB92-6135106F8DF6}" type="slidenum">
              <a:rPr lang="en-IN" smtClean="0"/>
              <a:t>‹#›</a:t>
            </a:fld>
            <a:endParaRPr lang="en-IN"/>
          </a:p>
        </p:txBody>
      </p:sp>
    </p:spTree>
    <p:extLst>
      <p:ext uri="{BB962C8B-B14F-4D97-AF65-F5344CB8AC3E}">
        <p14:creationId xmlns:p14="http://schemas.microsoft.com/office/powerpoint/2010/main" val="309012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142D92-78CD-4675-85E0-76C13975870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70930D-6B61-431C-AB92-6135106F8DF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916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C142D92-78CD-4675-85E0-76C13975870B}" type="datetimeFigureOut">
              <a:rPr lang="en-IN" smtClean="0"/>
              <a:t>18-10-2024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E70930D-6B61-431C-AB92-6135106F8DF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094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C142D92-78CD-4675-85E0-76C13975870B}" type="datetimeFigureOut">
              <a:rPr lang="en-IN" smtClean="0"/>
              <a:t>18-10-2024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E70930D-6B61-431C-AB92-6135106F8DF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497176"/>
      </p:ext>
    </p:extLst>
  </p:cSld>
  <p:clrMap bg1="lt1" tx1="dk1" bg2="lt2" tx2="dk2" accent1="accent1" accent2="accent2" accent3="accent3" accent4="accent4" accent5="accent5" accent6="accent6" hlink="hlink" folHlink="folHlink"/>
  <p:sldLayoutIdLst>
    <p:sldLayoutId id="2147484445" r:id="rId1"/>
    <p:sldLayoutId id="2147484446" r:id="rId2"/>
    <p:sldLayoutId id="2147484447" r:id="rId3"/>
    <p:sldLayoutId id="2147484448" r:id="rId4"/>
    <p:sldLayoutId id="2147484449" r:id="rId5"/>
    <p:sldLayoutId id="2147484450" r:id="rId6"/>
    <p:sldLayoutId id="2147484451" r:id="rId7"/>
    <p:sldLayoutId id="2147484452" r:id="rId8"/>
    <p:sldLayoutId id="2147484453" r:id="rId9"/>
    <p:sldLayoutId id="2147484454" r:id="rId10"/>
    <p:sldLayoutId id="21474844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424AD6F-2CE0-7AA2-043B-5FDD46CABC90}"/>
              </a:ext>
            </a:extLst>
          </p:cNvPr>
          <p:cNvGraphicFramePr/>
          <p:nvPr>
            <p:extLst>
              <p:ext uri="{D42A27DB-BD31-4B8C-83A1-F6EECF244321}">
                <p14:modId xmlns:p14="http://schemas.microsoft.com/office/powerpoint/2010/main" val="2006082978"/>
              </p:ext>
            </p:extLst>
          </p:nvPr>
        </p:nvGraphicFramePr>
        <p:xfrm>
          <a:off x="904569" y="802298"/>
          <a:ext cx="8114740" cy="1774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A0B7B98B-658F-4C14-A0F4-533A67EC5C13}"/>
              </a:ext>
            </a:extLst>
          </p:cNvPr>
          <p:cNvGraphicFramePr/>
          <p:nvPr>
            <p:extLst>
              <p:ext uri="{D42A27DB-BD31-4B8C-83A1-F6EECF244321}">
                <p14:modId xmlns:p14="http://schemas.microsoft.com/office/powerpoint/2010/main" val="3661380069"/>
              </p:ext>
            </p:extLst>
          </p:nvPr>
        </p:nvGraphicFramePr>
        <p:xfrm>
          <a:off x="1561274" y="3951827"/>
          <a:ext cx="8637072" cy="9776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7615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15D8-1131-B066-0CBA-1BC73650BC79}"/>
              </a:ext>
            </a:extLst>
          </p:cNvPr>
          <p:cNvSpPr>
            <a:spLocks noGrp="1"/>
          </p:cNvSpPr>
          <p:nvPr>
            <p:ph type="title"/>
          </p:nvPr>
        </p:nvSpPr>
        <p:spPr>
          <a:xfrm>
            <a:off x="515709" y="620832"/>
            <a:ext cx="9603275" cy="587136"/>
          </a:xfrm>
        </p:spPr>
        <p:txBody>
          <a:bodyPr>
            <a:normAutofit/>
          </a:bodyPr>
          <a:lstStyle/>
          <a:p>
            <a:pPr algn="l"/>
            <a:r>
              <a:rPr lang="en-IN" dirty="0">
                <a:solidFill>
                  <a:schemeClr val="accent2">
                    <a:lumMod val="75000"/>
                  </a:schemeClr>
                </a:solidFill>
              </a:rPr>
              <a:t>Summary of the project</a:t>
            </a:r>
          </a:p>
        </p:txBody>
      </p:sp>
      <p:sp>
        <p:nvSpPr>
          <p:cNvPr id="3" name="Content Placeholder 2">
            <a:extLst>
              <a:ext uri="{FF2B5EF4-FFF2-40B4-BE49-F238E27FC236}">
                <a16:creationId xmlns:a16="http://schemas.microsoft.com/office/drawing/2014/main" id="{11C549E7-2E0A-9E9B-A990-C073CFB3E8AA}"/>
              </a:ext>
            </a:extLst>
          </p:cNvPr>
          <p:cNvSpPr>
            <a:spLocks noGrp="1"/>
          </p:cNvSpPr>
          <p:nvPr>
            <p:ph idx="1"/>
          </p:nvPr>
        </p:nvSpPr>
        <p:spPr>
          <a:xfrm>
            <a:off x="215959" y="1778924"/>
            <a:ext cx="11472040" cy="4383270"/>
          </a:xfrm>
        </p:spPr>
        <p:txBody>
          <a:bodyPr>
            <a:normAutofit/>
          </a:bodyPr>
          <a:lstStyle/>
          <a:p>
            <a:pPr eaLnBrk="0" fontAlgn="base" hangingPunct="0">
              <a:lnSpc>
                <a:spcPct val="100000"/>
              </a:lnSpc>
              <a:spcBef>
                <a:spcPct val="0"/>
              </a:spcBef>
              <a:spcAft>
                <a:spcPct val="0"/>
              </a:spcAft>
              <a:buClrTx/>
              <a:buSzTx/>
              <a:buFont typeface="Wingdings" panose="05000000000000000000" pitchFamily="2" charset="2"/>
              <a:buChar char="v"/>
            </a:pPr>
            <a:r>
              <a:rPr kumimoji="0" lang="en-US" altLang="en-US" b="0" i="0" u="none" strike="noStrike" cap="none" normalizeH="0" baseline="0" dirty="0">
                <a:ln>
                  <a:noFill/>
                </a:ln>
                <a:solidFill>
                  <a:srgbClr val="001E2E"/>
                </a:solidFill>
                <a:effectLst/>
                <a:latin typeface="Google Sans"/>
              </a:rPr>
              <a:t>Supply chain management (SCM) is the process of managing the flow of goods, services, data, and finances to and from a company. It includes the activities involved in transforming raw materials into finished products and delivering them to customers. </a:t>
            </a:r>
          </a:p>
          <a:p>
            <a:pPr marL="0" indent="0" eaLnBrk="0" fontAlgn="base" hangingPunct="0">
              <a:lnSpc>
                <a:spcPct val="100000"/>
              </a:lnSpc>
              <a:spcBef>
                <a:spcPct val="0"/>
              </a:spcBef>
              <a:spcAft>
                <a:spcPct val="0"/>
              </a:spcAft>
              <a:buClrTx/>
              <a:buSzTx/>
              <a:buNone/>
            </a:pPr>
            <a:endParaRPr kumimoji="0" lang="en-US" altLang="en-US" b="0" i="0" u="none" strike="noStrike" cap="none" normalizeH="0" baseline="0" dirty="0">
              <a:ln>
                <a:noFill/>
              </a:ln>
              <a:solidFill>
                <a:srgbClr val="001E2E"/>
              </a:solidFill>
              <a:effectLst/>
              <a:latin typeface="Google Sans"/>
            </a:endParaRPr>
          </a:p>
          <a:p>
            <a:pPr eaLnBrk="0" fontAlgn="base" hangingPunct="0">
              <a:lnSpc>
                <a:spcPct val="100000"/>
              </a:lnSpc>
              <a:spcBef>
                <a:spcPct val="0"/>
              </a:spcBef>
              <a:spcAft>
                <a:spcPct val="0"/>
              </a:spcAft>
              <a:buClrTx/>
              <a:buSzTx/>
              <a:buFont typeface="Wingdings" panose="05000000000000000000" pitchFamily="2" charset="2"/>
              <a:buChar char="v"/>
            </a:pPr>
            <a:r>
              <a:rPr kumimoji="0" lang="en-US" altLang="en-US" b="0" i="0" u="none" strike="noStrike" cap="none" normalizeH="0" baseline="0" dirty="0">
                <a:ln>
                  <a:noFill/>
                </a:ln>
                <a:solidFill>
                  <a:srgbClr val="001E2E"/>
                </a:solidFill>
                <a:effectLst/>
                <a:latin typeface="Google Sans"/>
              </a:rPr>
              <a:t>The goal of SCM is to improve efficiency, quality, productivity, and customer satisfaction. </a:t>
            </a:r>
          </a:p>
          <a:p>
            <a:pPr eaLnBrk="0" fontAlgn="base" hangingPunct="0">
              <a:lnSpc>
                <a:spcPct val="100000"/>
              </a:lnSpc>
              <a:spcBef>
                <a:spcPct val="0"/>
              </a:spcBef>
              <a:spcAft>
                <a:spcPct val="0"/>
              </a:spcAft>
              <a:buClrTx/>
              <a:buSzTx/>
              <a:buFont typeface="Wingdings" panose="05000000000000000000" pitchFamily="2" charset="2"/>
              <a:buChar char="v"/>
            </a:pPr>
            <a:endParaRPr lang="en-US" altLang="en-US" dirty="0">
              <a:solidFill>
                <a:srgbClr val="001E2E"/>
              </a:solidFill>
              <a:latin typeface="Google Sans"/>
            </a:endParaRPr>
          </a:p>
          <a:p>
            <a:pPr eaLnBrk="0" fontAlgn="base" hangingPunct="0">
              <a:lnSpc>
                <a:spcPct val="100000"/>
              </a:lnSpc>
              <a:spcBef>
                <a:spcPct val="0"/>
              </a:spcBef>
              <a:spcAft>
                <a:spcPct val="0"/>
              </a:spcAft>
              <a:buClrTx/>
              <a:buSzTx/>
              <a:buFont typeface="Wingdings" panose="05000000000000000000" pitchFamily="2" charset="2"/>
              <a:buChar char="v"/>
            </a:pPr>
            <a:r>
              <a:rPr lang="en-US" b="0" i="0" dirty="0">
                <a:solidFill>
                  <a:srgbClr val="474747"/>
                </a:solidFill>
                <a:effectLst/>
                <a:latin typeface="Google Sans"/>
              </a:rPr>
              <a:t>Enterprise resource planning (ERP)—</a:t>
            </a:r>
            <a:r>
              <a:rPr lang="en-US" b="0" i="0" dirty="0">
                <a:solidFill>
                  <a:srgbClr val="040C28"/>
                </a:solidFill>
                <a:effectLst/>
                <a:latin typeface="Google Sans"/>
              </a:rPr>
              <a:t>software that helps automate, streamline, and enhance essential business processes.</a:t>
            </a:r>
          </a:p>
          <a:p>
            <a:pPr eaLnBrk="0" fontAlgn="base" hangingPunct="0">
              <a:lnSpc>
                <a:spcPct val="100000"/>
              </a:lnSpc>
              <a:spcBef>
                <a:spcPct val="0"/>
              </a:spcBef>
              <a:spcAft>
                <a:spcPct val="0"/>
              </a:spcAft>
              <a:buClrTx/>
              <a:buSzTx/>
              <a:buFont typeface="Wingdings" panose="05000000000000000000" pitchFamily="2" charset="2"/>
              <a:buChar char="v"/>
            </a:pPr>
            <a:endParaRPr kumimoji="0" lang="en-US" altLang="en-US" u="none" strike="noStrike" cap="none" normalizeH="0" baseline="0" dirty="0">
              <a:ln>
                <a:noFill/>
              </a:ln>
              <a:solidFill>
                <a:srgbClr val="040C28"/>
              </a:solidFill>
              <a:latin typeface="Google Sans"/>
            </a:endParaRPr>
          </a:p>
          <a:p>
            <a:pPr eaLnBrk="0" fontAlgn="base" hangingPunct="0">
              <a:lnSpc>
                <a:spcPct val="100000"/>
              </a:lnSpc>
              <a:spcBef>
                <a:spcPct val="0"/>
              </a:spcBef>
              <a:spcAft>
                <a:spcPct val="0"/>
              </a:spcAft>
              <a:buClrTx/>
              <a:buSzTx/>
              <a:buFont typeface="Wingdings" panose="05000000000000000000" pitchFamily="2" charset="2"/>
              <a:buChar char="v"/>
            </a:pPr>
            <a:r>
              <a:rPr lang="en-US" b="0" i="0" dirty="0">
                <a:solidFill>
                  <a:srgbClr val="001D35"/>
                </a:solidFill>
                <a:effectLst/>
                <a:latin typeface="Google Sans"/>
              </a:rPr>
              <a:t>Inventory management is a key part of supply chain management that involves tracking and managing the flow of inventory from manufacturers to warehouses and to the point of sale. It's important for ensuring that the right products are available at the right time and place to meet customer demand</a:t>
            </a:r>
            <a:r>
              <a:rPr lang="en-US" b="0" i="0" dirty="0">
                <a:solidFill>
                  <a:srgbClr val="040C28"/>
                </a:solidFill>
                <a:effectLst/>
                <a:latin typeface="Google Sans"/>
              </a:rPr>
              <a:t>.</a:t>
            </a:r>
            <a:endParaRPr kumimoji="0" lang="en-US" altLang="en-US" b="0" i="0" u="none" strike="noStrike" cap="none" normalizeH="0" baseline="0" dirty="0">
              <a:ln>
                <a:noFill/>
              </a:ln>
              <a:solidFill>
                <a:srgbClr val="001E2E"/>
              </a:solidFill>
              <a:effectLst/>
              <a:latin typeface="Google Sans"/>
            </a:endParaRPr>
          </a:p>
          <a:p>
            <a:pPr marL="0" indent="0">
              <a:buNone/>
            </a:pPr>
            <a:endParaRPr lang="en-US" b="0" i="0" dirty="0">
              <a:solidFill>
                <a:srgbClr val="474747"/>
              </a:solidFill>
              <a:effectLst/>
              <a:latin typeface="Google Sans"/>
            </a:endParaRPr>
          </a:p>
        </p:txBody>
      </p:sp>
      <p:sp>
        <p:nvSpPr>
          <p:cNvPr id="4" name="Rectangle 2">
            <a:extLst>
              <a:ext uri="{FF2B5EF4-FFF2-40B4-BE49-F238E27FC236}">
                <a16:creationId xmlns:a16="http://schemas.microsoft.com/office/drawing/2014/main" id="{F6024D1D-5728-F9C2-344A-AF3B7DEE7F0F}"/>
              </a:ext>
            </a:extLst>
          </p:cNvPr>
          <p:cNvSpPr>
            <a:spLocks noChangeArrowheads="1"/>
          </p:cNvSpPr>
          <p:nvPr/>
        </p:nvSpPr>
        <p:spPr bwMode="auto">
          <a:xfrm>
            <a:off x="621436" y="679751"/>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098F110-AC3D-19BC-581F-1B4DB70B8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979" y="1"/>
            <a:ext cx="5618390" cy="1778923"/>
          </a:xfrm>
          <a:prstGeom prst="rect">
            <a:avLst/>
          </a:prstGeom>
        </p:spPr>
      </p:pic>
    </p:spTree>
    <p:extLst>
      <p:ext uri="{BB962C8B-B14F-4D97-AF65-F5344CB8AC3E}">
        <p14:creationId xmlns:p14="http://schemas.microsoft.com/office/powerpoint/2010/main" val="135344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66CF-C476-7752-92BA-880DDC232D13}"/>
              </a:ext>
            </a:extLst>
          </p:cNvPr>
          <p:cNvSpPr>
            <a:spLocks noGrp="1"/>
          </p:cNvSpPr>
          <p:nvPr>
            <p:ph type="title"/>
          </p:nvPr>
        </p:nvSpPr>
        <p:spPr>
          <a:xfrm>
            <a:off x="1008642" y="0"/>
            <a:ext cx="9605635" cy="1059305"/>
          </a:xfrm>
        </p:spPr>
        <p:txBody>
          <a:bodyPr/>
          <a:lstStyle/>
          <a:p>
            <a:pPr algn="ctr"/>
            <a:r>
              <a:rPr lang="en-US" dirty="0">
                <a:solidFill>
                  <a:schemeClr val="accent2">
                    <a:lumMod val="75000"/>
                  </a:schemeClr>
                </a:solidFill>
                <a:latin typeface="Arial Rounded MT Bold" panose="020F0704030504030204" pitchFamily="34" charset="0"/>
              </a:rPr>
              <a:t>KPI list</a:t>
            </a:r>
            <a:endParaRPr lang="en-IN" dirty="0">
              <a:solidFill>
                <a:schemeClr val="accent2">
                  <a:lumMod val="75000"/>
                </a:schemeClr>
              </a:solidFill>
              <a:latin typeface="Arial Rounded MT Bold" panose="020F0704030504030204" pitchFamily="34" charset="0"/>
            </a:endParaRPr>
          </a:p>
        </p:txBody>
      </p:sp>
      <p:graphicFrame>
        <p:nvGraphicFramePr>
          <p:cNvPr id="4" name="Content Placeholder 3">
            <a:extLst>
              <a:ext uri="{FF2B5EF4-FFF2-40B4-BE49-F238E27FC236}">
                <a16:creationId xmlns:a16="http://schemas.microsoft.com/office/drawing/2014/main" id="{A39E03BA-F8BB-2D3D-A056-31B476FC955A}"/>
              </a:ext>
            </a:extLst>
          </p:cNvPr>
          <p:cNvGraphicFramePr>
            <a:graphicFrameLocks noGrp="1"/>
          </p:cNvGraphicFramePr>
          <p:nvPr>
            <p:ph sz="half" idx="1"/>
            <p:extLst>
              <p:ext uri="{D42A27DB-BD31-4B8C-83A1-F6EECF244321}">
                <p14:modId xmlns:p14="http://schemas.microsoft.com/office/powerpoint/2010/main" val="2900733290"/>
              </p:ext>
            </p:extLst>
          </p:nvPr>
        </p:nvGraphicFramePr>
        <p:xfrm>
          <a:off x="1008642" y="1986742"/>
          <a:ext cx="10174716" cy="3449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22A821B7-2F91-CFE7-F106-75AF63982831}"/>
              </a:ext>
            </a:extLst>
          </p:cNvPr>
          <p:cNvSpPr>
            <a:spLocks noGrp="1"/>
          </p:cNvSpPr>
          <p:nvPr>
            <p:ph sz="half" idx="2"/>
          </p:nvPr>
        </p:nvSpPr>
        <p:spPr>
          <a:xfrm>
            <a:off x="942140" y="1421742"/>
            <a:ext cx="10174716" cy="2732258"/>
          </a:xfrm>
        </p:spPr>
        <p:txBody>
          <a:bodyPr/>
          <a:lstStyle/>
          <a:p>
            <a:r>
              <a:rPr lang="en-US" b="0" i="0" dirty="0">
                <a:solidFill>
                  <a:srgbClr val="001D35"/>
                </a:solidFill>
                <a:effectLst/>
                <a:latin typeface="Google Sans"/>
              </a:rPr>
              <a:t>Key performance indicators (KPIs) in supply chain management are </a:t>
            </a:r>
            <a:r>
              <a:rPr lang="en-US" dirty="0">
                <a:latin typeface="Google Sans"/>
              </a:rPr>
              <a:t>metrics that help evaluate the performance of a supply chain, and can help with decision-making, customer satisfaction, and product availability</a:t>
            </a:r>
            <a:r>
              <a:rPr lang="en-US" b="0" i="0" dirty="0">
                <a:solidFill>
                  <a:srgbClr val="001D35"/>
                </a:solidFill>
                <a:effectLst/>
                <a:latin typeface="Google Sans"/>
              </a:rPr>
              <a:t>.</a:t>
            </a:r>
          </a:p>
          <a:p>
            <a:endParaRPr lang="en-IN" dirty="0"/>
          </a:p>
        </p:txBody>
      </p:sp>
    </p:spTree>
    <p:extLst>
      <p:ext uri="{BB962C8B-B14F-4D97-AF65-F5344CB8AC3E}">
        <p14:creationId xmlns:p14="http://schemas.microsoft.com/office/powerpoint/2010/main" val="149583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8A4DE3-C10F-C5E8-F585-9F1CD2093AC6}"/>
              </a:ext>
            </a:extLst>
          </p:cNvPr>
          <p:cNvSpPr>
            <a:spLocks noGrp="1"/>
          </p:cNvSpPr>
          <p:nvPr>
            <p:ph type="title"/>
          </p:nvPr>
        </p:nvSpPr>
        <p:spPr>
          <a:xfrm>
            <a:off x="619432" y="103240"/>
            <a:ext cx="9601196" cy="711407"/>
          </a:xfrm>
        </p:spPr>
        <p:txBody>
          <a:bodyPr>
            <a:normAutofit/>
          </a:bodyPr>
          <a:lstStyle/>
          <a:p>
            <a:r>
              <a:rPr lang="en-US" dirty="0">
                <a:solidFill>
                  <a:schemeClr val="accent2">
                    <a:lumMod val="75000"/>
                  </a:schemeClr>
                </a:solidFill>
                <a:latin typeface="Arial Rounded MT Bold" panose="020F0704030504030204" pitchFamily="34" charset="0"/>
              </a:rPr>
              <a:t>EXCEL DASHBOARD</a:t>
            </a:r>
            <a:endParaRPr lang="en-IN" dirty="0">
              <a:solidFill>
                <a:schemeClr val="accent2">
                  <a:lumMod val="75000"/>
                </a:schemeClr>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CABC9EDE-5D92-1399-0E6D-2C2F653D7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2" y="814647"/>
            <a:ext cx="10972800" cy="5353397"/>
          </a:xfrm>
          <a:prstGeom prst="rect">
            <a:avLst/>
          </a:prstGeom>
        </p:spPr>
      </p:pic>
    </p:spTree>
    <p:extLst>
      <p:ext uri="{BB962C8B-B14F-4D97-AF65-F5344CB8AC3E}">
        <p14:creationId xmlns:p14="http://schemas.microsoft.com/office/powerpoint/2010/main" val="333827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49A9-472A-E354-A302-DEB969B25162}"/>
              </a:ext>
            </a:extLst>
          </p:cNvPr>
          <p:cNvSpPr>
            <a:spLocks noGrp="1"/>
          </p:cNvSpPr>
          <p:nvPr>
            <p:ph type="title"/>
          </p:nvPr>
        </p:nvSpPr>
        <p:spPr>
          <a:xfrm>
            <a:off x="639096" y="106532"/>
            <a:ext cx="9601196" cy="221942"/>
          </a:xfrm>
        </p:spPr>
        <p:txBody>
          <a:bodyPr>
            <a:normAutofit fontScale="90000"/>
          </a:bodyPr>
          <a:lstStyle/>
          <a:p>
            <a:r>
              <a:rPr lang="en-US" dirty="0">
                <a:solidFill>
                  <a:schemeClr val="accent2">
                    <a:lumMod val="75000"/>
                  </a:schemeClr>
                </a:solidFill>
                <a:latin typeface="Arial Rounded MT Bold" panose="020F0704030504030204" pitchFamily="34" charset="0"/>
              </a:rPr>
              <a:t>POWER BI DASHBOARD</a:t>
            </a:r>
            <a:endParaRPr lang="en-IN" dirty="0">
              <a:solidFill>
                <a:schemeClr val="accent2">
                  <a:lumMod val="75000"/>
                </a:schemeClr>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DF04F9B4-5790-58F7-54FE-A7C9F83DEDE4}"/>
              </a:ext>
            </a:extLst>
          </p:cNvPr>
          <p:cNvPicPr>
            <a:picLocks noChangeAspect="1"/>
          </p:cNvPicPr>
          <p:nvPr/>
        </p:nvPicPr>
        <p:blipFill>
          <a:blip r:embed="rId2">
            <a:extLst>
              <a:ext uri="{28A0092B-C50C-407E-A947-70E740481C1C}">
                <a14:useLocalDpi xmlns:a14="http://schemas.microsoft.com/office/drawing/2010/main" val="0"/>
              </a:ext>
            </a:extLst>
          </a:blip>
          <a:srcRect r="3144"/>
          <a:stretch/>
        </p:blipFill>
        <p:spPr>
          <a:xfrm>
            <a:off x="639096" y="630315"/>
            <a:ext cx="11150450" cy="2959557"/>
          </a:xfrm>
          <a:prstGeom prst="rect">
            <a:avLst/>
          </a:prstGeom>
        </p:spPr>
      </p:pic>
      <p:pic>
        <p:nvPicPr>
          <p:cNvPr id="8" name="Picture 7">
            <a:extLst>
              <a:ext uri="{FF2B5EF4-FFF2-40B4-BE49-F238E27FC236}">
                <a16:creationId xmlns:a16="http://schemas.microsoft.com/office/drawing/2014/main" id="{9B95DB5A-FEFC-5092-3C8F-4B3161CF5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96" y="3589874"/>
            <a:ext cx="3136492" cy="2482264"/>
          </a:xfrm>
          <a:prstGeom prst="rect">
            <a:avLst/>
          </a:prstGeom>
        </p:spPr>
      </p:pic>
      <p:pic>
        <p:nvPicPr>
          <p:cNvPr id="10" name="Picture 9">
            <a:extLst>
              <a:ext uri="{FF2B5EF4-FFF2-40B4-BE49-F238E27FC236}">
                <a16:creationId xmlns:a16="http://schemas.microsoft.com/office/drawing/2014/main" id="{04DCF9B7-6251-EC3C-7114-6EAAD2CAAF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5589" y="3589873"/>
            <a:ext cx="2920179" cy="2482265"/>
          </a:xfrm>
          <a:prstGeom prst="rect">
            <a:avLst/>
          </a:prstGeom>
        </p:spPr>
      </p:pic>
      <p:pic>
        <p:nvPicPr>
          <p:cNvPr id="12" name="Picture 11">
            <a:extLst>
              <a:ext uri="{FF2B5EF4-FFF2-40B4-BE49-F238E27FC236}">
                <a16:creationId xmlns:a16="http://schemas.microsoft.com/office/drawing/2014/main" id="{7BD1359D-0B04-4B37-A22C-FF9CA627FF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5768" y="3589874"/>
            <a:ext cx="2831691" cy="2482264"/>
          </a:xfrm>
          <a:prstGeom prst="rect">
            <a:avLst/>
          </a:prstGeom>
        </p:spPr>
      </p:pic>
      <p:pic>
        <p:nvPicPr>
          <p:cNvPr id="14" name="Picture 13">
            <a:extLst>
              <a:ext uri="{FF2B5EF4-FFF2-40B4-BE49-F238E27FC236}">
                <a16:creationId xmlns:a16="http://schemas.microsoft.com/office/drawing/2014/main" id="{AF73BAB5-285F-EF5D-B37B-E5800BC5B3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7458" y="3589874"/>
            <a:ext cx="2262088" cy="2482264"/>
          </a:xfrm>
          <a:prstGeom prst="rect">
            <a:avLst/>
          </a:prstGeom>
        </p:spPr>
      </p:pic>
    </p:spTree>
    <p:extLst>
      <p:ext uri="{BB962C8B-B14F-4D97-AF65-F5344CB8AC3E}">
        <p14:creationId xmlns:p14="http://schemas.microsoft.com/office/powerpoint/2010/main" val="5927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9B9D-4268-D51F-BACC-D16EF13C4643}"/>
              </a:ext>
            </a:extLst>
          </p:cNvPr>
          <p:cNvSpPr>
            <a:spLocks noGrp="1"/>
          </p:cNvSpPr>
          <p:nvPr>
            <p:ph type="title"/>
          </p:nvPr>
        </p:nvSpPr>
        <p:spPr>
          <a:xfrm>
            <a:off x="452023" y="124287"/>
            <a:ext cx="9601196" cy="60087"/>
          </a:xfrm>
        </p:spPr>
        <p:txBody>
          <a:bodyPr>
            <a:normAutofit fontScale="90000"/>
          </a:bodyPr>
          <a:lstStyle/>
          <a:p>
            <a:r>
              <a:rPr lang="en-US" dirty="0">
                <a:solidFill>
                  <a:schemeClr val="accent2">
                    <a:lumMod val="75000"/>
                  </a:schemeClr>
                </a:solidFill>
                <a:latin typeface="Arial Rounded MT Bold" panose="020F0704030504030204" pitchFamily="34" charset="0"/>
              </a:rPr>
              <a:t>TABLEAU DASHBOARD</a:t>
            </a:r>
            <a:endParaRPr lang="en-IN" dirty="0">
              <a:solidFill>
                <a:schemeClr val="accent2">
                  <a:lumMod val="75000"/>
                </a:schemeClr>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6B66D1E3-2AF0-3E43-3290-ADFE1ED5C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6" y="612559"/>
            <a:ext cx="11090788" cy="5495278"/>
          </a:xfrm>
          <a:prstGeom prst="rect">
            <a:avLst/>
          </a:prstGeom>
        </p:spPr>
      </p:pic>
    </p:spTree>
    <p:extLst>
      <p:ext uri="{BB962C8B-B14F-4D97-AF65-F5344CB8AC3E}">
        <p14:creationId xmlns:p14="http://schemas.microsoft.com/office/powerpoint/2010/main" val="123157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40E5-664F-4AD2-0CD9-0976C539B58D}"/>
              </a:ext>
            </a:extLst>
          </p:cNvPr>
          <p:cNvSpPr>
            <a:spLocks noGrp="1"/>
          </p:cNvSpPr>
          <p:nvPr>
            <p:ph type="title"/>
          </p:nvPr>
        </p:nvSpPr>
        <p:spPr>
          <a:xfrm>
            <a:off x="470677" y="81312"/>
            <a:ext cx="9603275" cy="1049235"/>
          </a:xfrm>
        </p:spPr>
        <p:txBody>
          <a:bodyPr/>
          <a:lstStyle/>
          <a:p>
            <a:r>
              <a:rPr lang="en-US" dirty="0">
                <a:solidFill>
                  <a:schemeClr val="accent2">
                    <a:lumMod val="75000"/>
                  </a:schemeClr>
                </a:solidFill>
                <a:latin typeface="Arial Rounded MT Bold" panose="020F0704030504030204" pitchFamily="34" charset="0"/>
              </a:rPr>
              <a:t>SQL Script</a:t>
            </a:r>
            <a:endParaRPr lang="en-IN" dirty="0">
              <a:solidFill>
                <a:schemeClr val="accent2">
                  <a:lumMod val="75000"/>
                </a:schemeClr>
              </a:solidFill>
              <a:latin typeface="Arial Rounded MT Bold" panose="020F0704030504030204" pitchFamily="34" charset="0"/>
            </a:endParaRPr>
          </a:p>
        </p:txBody>
      </p:sp>
      <p:pic>
        <p:nvPicPr>
          <p:cNvPr id="11" name="Picture 10">
            <a:extLst>
              <a:ext uri="{FF2B5EF4-FFF2-40B4-BE49-F238E27FC236}">
                <a16:creationId xmlns:a16="http://schemas.microsoft.com/office/drawing/2014/main" id="{63C6FF6B-D860-80C6-4488-BF906E995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517" y="640080"/>
            <a:ext cx="9978965" cy="5902036"/>
          </a:xfrm>
          <a:prstGeom prst="rect">
            <a:avLst/>
          </a:prstGeom>
        </p:spPr>
      </p:pic>
    </p:spTree>
    <p:extLst>
      <p:ext uri="{BB962C8B-B14F-4D97-AF65-F5344CB8AC3E}">
        <p14:creationId xmlns:p14="http://schemas.microsoft.com/office/powerpoint/2010/main" val="953404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A930-11DF-758F-8E11-AA36B233A7E9}"/>
              </a:ext>
            </a:extLst>
          </p:cNvPr>
          <p:cNvSpPr>
            <a:spLocks noGrp="1"/>
          </p:cNvSpPr>
          <p:nvPr>
            <p:ph type="title"/>
          </p:nvPr>
        </p:nvSpPr>
        <p:spPr>
          <a:xfrm>
            <a:off x="744999" y="498764"/>
            <a:ext cx="9603275" cy="573578"/>
          </a:xfrm>
        </p:spPr>
        <p:txBody>
          <a:bodyPr>
            <a:normAutofit/>
          </a:bodyPr>
          <a:lstStyle/>
          <a:p>
            <a:r>
              <a:rPr lang="en-US" dirty="0">
                <a:solidFill>
                  <a:schemeClr val="accent2">
                    <a:lumMod val="75000"/>
                  </a:schemeClr>
                </a:solidFill>
                <a:latin typeface="Arial Rounded MT Bold" panose="020F0704030504030204" pitchFamily="34" charset="0"/>
              </a:rPr>
              <a:t>Key Takeaways:</a:t>
            </a:r>
            <a:endParaRPr lang="en-IN" dirty="0">
              <a:solidFill>
                <a:schemeClr val="accent2">
                  <a:lumMod val="75000"/>
                </a:schemeClr>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CFF08F9-5CCB-DFE4-F083-B73E010276FA}"/>
              </a:ext>
            </a:extLst>
          </p:cNvPr>
          <p:cNvSpPr>
            <a:spLocks noGrp="1"/>
          </p:cNvSpPr>
          <p:nvPr>
            <p:ph idx="1"/>
          </p:nvPr>
        </p:nvSpPr>
        <p:spPr>
          <a:xfrm>
            <a:off x="744999" y="1446415"/>
            <a:ext cx="10309856" cy="4804756"/>
          </a:xfrm>
        </p:spPr>
        <p:txBody>
          <a:bodyPr>
            <a:normAutofit fontScale="25000" lnSpcReduction="20000"/>
          </a:bodyPr>
          <a:lstStyle/>
          <a:p>
            <a:pPr marL="0" indent="0" fontAlgn="ctr">
              <a:buNone/>
            </a:pPr>
            <a:r>
              <a:rPr lang="en-US" sz="8000" b="0" i="0" dirty="0">
                <a:solidFill>
                  <a:srgbClr val="474747"/>
                </a:solidFill>
                <a:effectLst/>
                <a:latin typeface="Google Sans"/>
              </a:rPr>
              <a:t>The five most critical phases of SCM are </a:t>
            </a:r>
            <a:r>
              <a:rPr lang="en-US" sz="8000" b="1" i="0" dirty="0">
                <a:solidFill>
                  <a:srgbClr val="040C28"/>
                </a:solidFill>
                <a:effectLst/>
                <a:latin typeface="Google Sans"/>
              </a:rPr>
              <a:t>planning, sourcing, production, distribution, and returns</a:t>
            </a:r>
            <a:r>
              <a:rPr lang="en-US" sz="8000" b="1" i="0" dirty="0">
                <a:solidFill>
                  <a:srgbClr val="474747"/>
                </a:solidFill>
                <a:effectLst/>
                <a:latin typeface="Google Sans"/>
              </a:rPr>
              <a:t>. </a:t>
            </a:r>
            <a:r>
              <a:rPr lang="en-US" sz="8000" b="0" i="0" dirty="0">
                <a:solidFill>
                  <a:srgbClr val="474747"/>
                </a:solidFill>
                <a:effectLst/>
                <a:latin typeface="Google Sans"/>
              </a:rPr>
              <a:t>A supply chain manager is tasked with controlling and reducing costs and avoiding supply shortages.</a:t>
            </a:r>
            <a:endParaRPr lang="en-US" sz="8800" b="0" i="0" dirty="0">
              <a:solidFill>
                <a:srgbClr val="001D35"/>
              </a:solidFill>
              <a:effectLst/>
              <a:latin typeface="Google Sans"/>
            </a:endParaRPr>
          </a:p>
          <a:p>
            <a:pPr marL="0" indent="0" algn="l" fontAlgn="ctr">
              <a:buNone/>
            </a:pPr>
            <a:r>
              <a:rPr lang="en-US" sz="8000" b="0" i="0" dirty="0">
                <a:solidFill>
                  <a:srgbClr val="001D35"/>
                </a:solidFill>
                <a:effectLst/>
                <a:latin typeface="Google Sans"/>
              </a:rPr>
              <a:t>Some key takeaways from supply chain management include: </a:t>
            </a:r>
          </a:p>
          <a:p>
            <a:pPr algn="l">
              <a:buFont typeface="Wingdings" panose="05000000000000000000" pitchFamily="2" charset="2"/>
              <a:buChar char="§"/>
            </a:pPr>
            <a:r>
              <a:rPr lang="en-US" sz="8000" b="1" i="0" dirty="0">
                <a:solidFill>
                  <a:srgbClr val="001D35"/>
                </a:solidFill>
                <a:effectLst/>
                <a:latin typeface="Google Sans"/>
              </a:rPr>
              <a:t>Inventory management</a:t>
            </a:r>
            <a:r>
              <a:rPr lang="en-US" sz="8000" dirty="0">
                <a:solidFill>
                  <a:srgbClr val="001D35"/>
                </a:solidFill>
                <a:latin typeface="Google Sans"/>
              </a:rPr>
              <a:t>: </a:t>
            </a:r>
            <a:r>
              <a:rPr lang="en-US" sz="8000" b="0" i="0" dirty="0">
                <a:solidFill>
                  <a:srgbClr val="001D35"/>
                </a:solidFill>
                <a:effectLst/>
                <a:latin typeface="Google Sans"/>
              </a:rPr>
              <a:t>Ensuring the right amount of stock is available to meet customer demand. </a:t>
            </a:r>
          </a:p>
          <a:p>
            <a:pPr algn="l">
              <a:buFont typeface="Wingdings" panose="05000000000000000000" pitchFamily="2" charset="2"/>
              <a:buChar char="§"/>
            </a:pPr>
            <a:r>
              <a:rPr lang="en-US" sz="8000" b="1" i="0" dirty="0">
                <a:solidFill>
                  <a:srgbClr val="001D35"/>
                </a:solidFill>
                <a:effectLst/>
                <a:latin typeface="Google Sans"/>
              </a:rPr>
              <a:t>Supplier selection</a:t>
            </a:r>
            <a:r>
              <a:rPr lang="en-US" sz="8000" dirty="0">
                <a:solidFill>
                  <a:srgbClr val="001D35"/>
                </a:solidFill>
                <a:latin typeface="Google Sans"/>
              </a:rPr>
              <a:t>: </a:t>
            </a:r>
            <a:r>
              <a:rPr lang="en-US" sz="8000" b="0" i="0" dirty="0">
                <a:solidFill>
                  <a:srgbClr val="001D35"/>
                </a:solidFill>
                <a:effectLst/>
                <a:latin typeface="Google Sans"/>
              </a:rPr>
              <a:t>Defining specifications for raw materials and checking that they comply with regulations. </a:t>
            </a:r>
          </a:p>
          <a:p>
            <a:pPr algn="l">
              <a:buFont typeface="Wingdings" panose="05000000000000000000" pitchFamily="2" charset="2"/>
              <a:buChar char="§"/>
            </a:pPr>
            <a:r>
              <a:rPr lang="en-US" sz="8000" b="1" i="0" dirty="0">
                <a:solidFill>
                  <a:srgbClr val="001D35"/>
                </a:solidFill>
                <a:effectLst/>
                <a:latin typeface="Google Sans"/>
              </a:rPr>
              <a:t>Visibility</a:t>
            </a:r>
            <a:r>
              <a:rPr lang="en-US" sz="8000" dirty="0">
                <a:solidFill>
                  <a:srgbClr val="001D35"/>
                </a:solidFill>
                <a:latin typeface="Google Sans"/>
              </a:rPr>
              <a:t>: </a:t>
            </a:r>
            <a:r>
              <a:rPr lang="en-US" sz="8000" b="0" i="0" dirty="0">
                <a:solidFill>
                  <a:srgbClr val="001D35"/>
                </a:solidFill>
                <a:effectLst/>
                <a:latin typeface="Google Sans"/>
              </a:rPr>
              <a:t>Monitoring the supply chain in real-time to identify and respond to potential risks. </a:t>
            </a:r>
          </a:p>
          <a:p>
            <a:pPr algn="l">
              <a:buFont typeface="Wingdings" panose="05000000000000000000" pitchFamily="2" charset="2"/>
              <a:buChar char="§"/>
            </a:pPr>
            <a:r>
              <a:rPr lang="en-US" sz="8000" b="1" i="0" dirty="0">
                <a:solidFill>
                  <a:srgbClr val="001D35"/>
                </a:solidFill>
                <a:effectLst/>
                <a:latin typeface="Google Sans"/>
              </a:rPr>
              <a:t>Supplier collaboration</a:t>
            </a:r>
            <a:r>
              <a:rPr lang="en-US" sz="8000" dirty="0">
                <a:solidFill>
                  <a:srgbClr val="001D35"/>
                </a:solidFill>
                <a:latin typeface="Google Sans"/>
              </a:rPr>
              <a:t>: </a:t>
            </a:r>
            <a:r>
              <a:rPr lang="en-US" sz="8000" b="0" i="0" dirty="0">
                <a:solidFill>
                  <a:srgbClr val="001D35"/>
                </a:solidFill>
                <a:effectLst/>
                <a:latin typeface="Google Sans"/>
              </a:rPr>
              <a:t>Forming collaborative relationships with suppliers to facilitate communication and information sharing. </a:t>
            </a:r>
          </a:p>
          <a:p>
            <a:pPr algn="l">
              <a:buFont typeface="Wingdings" panose="05000000000000000000" pitchFamily="2" charset="2"/>
              <a:buChar char="§"/>
            </a:pPr>
            <a:r>
              <a:rPr lang="en-US" sz="8000" b="1" i="0" dirty="0">
                <a:solidFill>
                  <a:srgbClr val="001D35"/>
                </a:solidFill>
                <a:effectLst/>
                <a:latin typeface="Google Sans"/>
              </a:rPr>
              <a:t>Demand forecasting</a:t>
            </a:r>
            <a:r>
              <a:rPr lang="en-US" sz="8000" dirty="0">
                <a:solidFill>
                  <a:srgbClr val="001D35"/>
                </a:solidFill>
                <a:latin typeface="Google Sans"/>
              </a:rPr>
              <a:t>: </a:t>
            </a:r>
            <a:r>
              <a:rPr lang="en-US" sz="8000" b="0" i="0" dirty="0">
                <a:solidFill>
                  <a:srgbClr val="001D35"/>
                </a:solidFill>
                <a:effectLst/>
                <a:latin typeface="Google Sans"/>
              </a:rPr>
              <a:t>Accurately forecasting demand to help plan production, inventory, and transportation needs. </a:t>
            </a:r>
          </a:p>
          <a:p>
            <a:endParaRPr lang="en-IN" dirty="0"/>
          </a:p>
        </p:txBody>
      </p:sp>
    </p:spTree>
    <p:extLst>
      <p:ext uri="{BB962C8B-B14F-4D97-AF65-F5344CB8AC3E}">
        <p14:creationId xmlns:p14="http://schemas.microsoft.com/office/powerpoint/2010/main" val="349428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97A72C6-59C8-3885-E3D1-7462C18A3FCF}"/>
              </a:ext>
            </a:extLst>
          </p:cNvPr>
          <p:cNvGraphicFramePr/>
          <p:nvPr/>
        </p:nvGraphicFramePr>
        <p:xfrm>
          <a:off x="1451579" y="1978429"/>
          <a:ext cx="9603275" cy="3374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1115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256</TotalTime>
  <Words>338</Words>
  <Application>Microsoft Office PowerPoint</Application>
  <PresentationFormat>Widescreen</PresentationFormat>
  <Paragraphs>32</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Calibri</vt:lpstr>
      <vt:lpstr>Gill Sans MT</vt:lpstr>
      <vt:lpstr>Google Sans</vt:lpstr>
      <vt:lpstr>Wingdings</vt:lpstr>
      <vt:lpstr>Gallery</vt:lpstr>
      <vt:lpstr>PowerPoint Presentation</vt:lpstr>
      <vt:lpstr>Summary of the project</vt:lpstr>
      <vt:lpstr>KPI list</vt:lpstr>
      <vt:lpstr>EXCEL DASHBOARD</vt:lpstr>
      <vt:lpstr>POWER BI DASHBOARD</vt:lpstr>
      <vt:lpstr>TABLEAU DASHBOARD</vt:lpstr>
      <vt:lpstr>SQL Script</vt:lpstr>
      <vt:lpstr>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nikita sinha</dc:creator>
  <cp:lastModifiedBy>nikita sinha</cp:lastModifiedBy>
  <cp:revision>13</cp:revision>
  <dcterms:created xsi:type="dcterms:W3CDTF">2024-10-17T14:45:35Z</dcterms:created>
  <dcterms:modified xsi:type="dcterms:W3CDTF">2024-10-18T17:44:54Z</dcterms:modified>
</cp:coreProperties>
</file>