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1" autoAdjust="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05B6-6B94-4CBE-A8F9-8CDCC2359AD6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D99ED2-ADD1-47CD-8DB2-A2ACCC332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8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  <p:sndAc>
          <p:stSnd>
            <p:snd r:embed="rId1" name="camera.wav"/>
          </p:stSnd>
        </p:sndAc>
      </p:transition>
    </mc:Choice>
    <mc:Fallback xmlns="">
      <p:transition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05B6-6B94-4CBE-A8F9-8CDCC2359AD6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D99ED2-ADD1-47CD-8DB2-A2ACCC332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1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  <p:sndAc>
          <p:stSnd>
            <p:snd r:embed="rId1" name="camera.wav"/>
          </p:stSnd>
        </p:sndAc>
      </p:transition>
    </mc:Choice>
    <mc:Fallback xmlns="">
      <p:transition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05B6-6B94-4CBE-A8F9-8CDCC2359AD6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D99ED2-ADD1-47CD-8DB2-A2ACCC3322D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5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  <p:sndAc>
          <p:stSnd>
            <p:snd r:embed="rId1" name="camera.wav"/>
          </p:stSnd>
        </p:sndAc>
      </p:transition>
    </mc:Choice>
    <mc:Fallback xmlns="">
      <p:transition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05B6-6B94-4CBE-A8F9-8CDCC2359AD6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D99ED2-ADD1-47CD-8DB2-A2ACCC332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18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  <p:sndAc>
          <p:stSnd>
            <p:snd r:embed="rId1" name="camera.wav"/>
          </p:stSnd>
        </p:sndAc>
      </p:transition>
    </mc:Choice>
    <mc:Fallback xmlns="">
      <p:transition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05B6-6B94-4CBE-A8F9-8CDCC2359AD6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D99ED2-ADD1-47CD-8DB2-A2ACCC3322D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671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  <p:sndAc>
          <p:stSnd>
            <p:snd r:embed="rId1" name="camera.wav"/>
          </p:stSnd>
        </p:sndAc>
      </p:transition>
    </mc:Choice>
    <mc:Fallback xmlns="">
      <p:transition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05B6-6B94-4CBE-A8F9-8CDCC2359AD6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D99ED2-ADD1-47CD-8DB2-A2ACCC332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16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  <p:sndAc>
          <p:stSnd>
            <p:snd r:embed="rId1" name="camera.wav"/>
          </p:stSnd>
        </p:sndAc>
      </p:transition>
    </mc:Choice>
    <mc:Fallback xmlns="">
      <p:transition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05B6-6B94-4CBE-A8F9-8CDCC2359AD6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9ED2-ADD1-47CD-8DB2-A2ACCC332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32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  <p:sndAc>
          <p:stSnd>
            <p:snd r:embed="rId1" name="camera.wav"/>
          </p:stSnd>
        </p:sndAc>
      </p:transition>
    </mc:Choice>
    <mc:Fallback xmlns="">
      <p:transition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05B6-6B94-4CBE-A8F9-8CDCC2359AD6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9ED2-ADD1-47CD-8DB2-A2ACCC332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45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  <p:sndAc>
          <p:stSnd>
            <p:snd r:embed="rId1" name="camera.wav"/>
          </p:stSnd>
        </p:sndAc>
      </p:transition>
    </mc:Choice>
    <mc:Fallback xmlns="">
      <p:transition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05B6-6B94-4CBE-A8F9-8CDCC2359AD6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9ED2-ADD1-47CD-8DB2-A2ACCC332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03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  <p:sndAc>
          <p:stSnd>
            <p:snd r:embed="rId1" name="camera.wav"/>
          </p:stSnd>
        </p:sndAc>
      </p:transition>
    </mc:Choice>
    <mc:Fallback xmlns="">
      <p:transition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05B6-6B94-4CBE-A8F9-8CDCC2359AD6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D99ED2-ADD1-47CD-8DB2-A2ACCC332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31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  <p:sndAc>
          <p:stSnd>
            <p:snd r:embed="rId1" name="camera.wav"/>
          </p:stSnd>
        </p:sndAc>
      </p:transition>
    </mc:Choice>
    <mc:Fallback xmlns="">
      <p:transition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05B6-6B94-4CBE-A8F9-8CDCC2359AD6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D99ED2-ADD1-47CD-8DB2-A2ACCC332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4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  <p:sndAc>
          <p:stSnd>
            <p:snd r:embed="rId1" name="camera.wav"/>
          </p:stSnd>
        </p:sndAc>
      </p:transition>
    </mc:Choice>
    <mc:Fallback xmlns="">
      <p:transition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05B6-6B94-4CBE-A8F9-8CDCC2359AD6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D99ED2-ADD1-47CD-8DB2-A2ACCC332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3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  <p:sndAc>
          <p:stSnd>
            <p:snd r:embed="rId1" name="camera.wav"/>
          </p:stSnd>
        </p:sndAc>
      </p:transition>
    </mc:Choice>
    <mc:Fallback xmlns="">
      <p:transition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05B6-6B94-4CBE-A8F9-8CDCC2359AD6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9ED2-ADD1-47CD-8DB2-A2ACCC332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73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  <p:sndAc>
          <p:stSnd>
            <p:snd r:embed="rId1" name="camera.wav"/>
          </p:stSnd>
        </p:sndAc>
      </p:transition>
    </mc:Choice>
    <mc:Fallback xmlns="">
      <p:transition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05B6-6B94-4CBE-A8F9-8CDCC2359AD6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9ED2-ADD1-47CD-8DB2-A2ACCC332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43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  <p:sndAc>
          <p:stSnd>
            <p:snd r:embed="rId1" name="camera.wav"/>
          </p:stSnd>
        </p:sndAc>
      </p:transition>
    </mc:Choice>
    <mc:Fallback xmlns="">
      <p:transition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05B6-6B94-4CBE-A8F9-8CDCC2359AD6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9ED2-ADD1-47CD-8DB2-A2ACCC332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6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  <p:sndAc>
          <p:stSnd>
            <p:snd r:embed="rId1" name="camera.wav"/>
          </p:stSnd>
        </p:sndAc>
      </p:transition>
    </mc:Choice>
    <mc:Fallback xmlns="">
      <p:transition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05B6-6B94-4CBE-A8F9-8CDCC2359AD6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D99ED2-ADD1-47CD-8DB2-A2ACCC332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11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glitter pattern="hexagon"/>
        <p:sndAc>
          <p:stSnd>
            <p:snd r:embed="rId1" name="camera.wav"/>
          </p:stSnd>
        </p:sndAc>
      </p:transition>
    </mc:Choice>
    <mc:Fallback xmlns="">
      <p:transition>
        <p:fade/>
        <p:sndAc>
          <p:stSnd>
            <p:snd r:embed="rId3" name="camera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D05B6-6B94-4CBE-A8F9-8CDCC2359AD6}" type="datetimeFigureOut">
              <a:rPr lang="en-IN" smtClean="0"/>
              <a:t>23-05-2024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D99ED2-ADD1-47CD-8DB2-A2ACCC332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26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mc:AlternateContent xmlns:mc="http://schemas.openxmlformats.org/markup-compatibility/2006" xmlns:p14="http://schemas.microsoft.com/office/powerpoint/2010/main">
    <mc:Choice Requires="p14">
      <p:transition p14:dur="10">
        <p14:glitter pattern="hexagon"/>
        <p:sndAc>
          <p:stSnd>
            <p:snd r:embed="rId18" name="camera.wav"/>
          </p:stSnd>
        </p:sndAc>
      </p:transition>
    </mc:Choice>
    <mc:Fallback xmlns="">
      <p:transition>
        <p:fade/>
        <p:sndAc>
          <p:stSnd>
            <p:snd r:embed="rId19" name="camera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o/output.htm" TargetMode="External"/><Relationship Id="rId3" Type="http://schemas.openxmlformats.org/officeDocument/2006/relationships/hyperlink" Target="https://www.computerhope.com/jargon/p/program.htm" TargetMode="External"/><Relationship Id="rId7" Type="http://schemas.openxmlformats.org/officeDocument/2006/relationships/hyperlink" Target="https://www.computerhope.com/jargon/i/input.htm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s/slide-rule.htm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www.computerhope.com/jargon/a/abacus.htm" TargetMode="External"/><Relationship Id="rId10" Type="http://schemas.openxmlformats.org/officeDocument/2006/relationships/hyperlink" Target="https://www.computerhope.com/jargon/i/ipos.htm" TargetMode="External"/><Relationship Id="rId4" Type="http://schemas.openxmlformats.org/officeDocument/2006/relationships/hyperlink" Target="https://www.computerhope.com/jargon/d/data.htm" TargetMode="External"/><Relationship Id="rId9" Type="http://schemas.openxmlformats.org/officeDocument/2006/relationships/hyperlink" Target="https://www.computerhope.com/jargon/s/stordevi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comprises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itannica.com/technology/hardware-computing" TargetMode="External"/><Relationship Id="rId5" Type="http://schemas.openxmlformats.org/officeDocument/2006/relationships/hyperlink" Target="https://www.merriam-webster.com/dictionary/differentiate" TargetMode="External"/><Relationship Id="rId4" Type="http://schemas.openxmlformats.org/officeDocument/2006/relationships/hyperlink" Target="https://www.britannica.com/technology/comput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a-mainframe-computer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crophones" TargetMode="External"/><Relationship Id="rId3" Type="http://schemas.openxmlformats.org/officeDocument/2006/relationships/hyperlink" Target="https://en.wikipedia.org/wiki/Computer_keyboard" TargetMode="External"/><Relationship Id="rId7" Type="http://schemas.openxmlformats.org/officeDocument/2006/relationships/hyperlink" Target="https://en.wikipedia.org/wiki/Joysticks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amera" TargetMode="External"/><Relationship Id="rId5" Type="http://schemas.openxmlformats.org/officeDocument/2006/relationships/hyperlink" Target="https://en.wikipedia.org/wiki/Image_scanner" TargetMode="External"/><Relationship Id="rId4" Type="http://schemas.openxmlformats.org/officeDocument/2006/relationships/hyperlink" Target="https://en.wikipedia.org/wiki/Computer_mouse" TargetMode="External"/><Relationship Id="rId9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77DE-558E-8BA1-C2C2-4ED47899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150" y="1533525"/>
            <a:ext cx="7820025" cy="12338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Computer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3FFE4-89D5-6947-9CE2-E26A208F8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138" y="3701054"/>
            <a:ext cx="8915399" cy="238542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05C10-5C66-F521-5AC9-5959524FF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" t="6062" r="835" b="16535"/>
          <a:stretch/>
        </p:blipFill>
        <p:spPr bwMode="auto">
          <a:xfrm>
            <a:off x="1989138" y="3701054"/>
            <a:ext cx="8915399" cy="238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008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  <p:sndAc>
          <p:stSnd>
            <p:snd r:embed="rId2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1B66-EB97-604D-D165-C1B8EF70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Usage of computer</a:t>
            </a:r>
            <a:br>
              <a:rPr lang="en-US" sz="4800" dirty="0">
                <a:latin typeface="Algerian" panose="04020705040A02060702" pitchFamily="82" charset="0"/>
              </a:rPr>
            </a:b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DCF7-8059-AF23-3BD9-5C8C717D8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3382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Computer is the best companion of our daily life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sz="2400" dirty="0">
                <a:latin typeface="Monotype Corsiva" panose="03010101010201010101" pitchFamily="66" charset="0"/>
              </a:rPr>
              <a:t>* Network attached strong</a:t>
            </a:r>
          </a:p>
          <a:p>
            <a:r>
              <a:rPr lang="en-US" sz="2400" dirty="0">
                <a:latin typeface="Monotype Corsiva" panose="03010101010201010101" pitchFamily="66" charset="0"/>
              </a:rPr>
              <a:t>*Media server</a:t>
            </a:r>
          </a:p>
          <a:p>
            <a:r>
              <a:rPr lang="en-US" sz="2400" dirty="0">
                <a:latin typeface="Monotype Corsiva" panose="03010101010201010101" pitchFamily="66" charset="0"/>
              </a:rPr>
              <a:t>*graphics designs</a:t>
            </a:r>
          </a:p>
          <a:p>
            <a:r>
              <a:rPr lang="en-IN" sz="2400" dirty="0">
                <a:latin typeface="Monotype Corsiva" panose="03010101010201010101" pitchFamily="66" charset="0"/>
              </a:rPr>
              <a:t>*online banking </a:t>
            </a:r>
          </a:p>
          <a:p>
            <a:r>
              <a:rPr lang="en-IN" sz="2400" dirty="0">
                <a:latin typeface="Monotype Corsiva" panose="03010101010201010101" pitchFamily="66" charset="0"/>
              </a:rPr>
              <a:t>*</a:t>
            </a:r>
            <a:r>
              <a:rPr lang="en-US" sz="2400" dirty="0">
                <a:latin typeface="Monotype Corsiva" panose="03010101010201010101" pitchFamily="66" charset="0"/>
              </a:rPr>
              <a:t>gaming</a:t>
            </a:r>
          </a:p>
          <a:p>
            <a:r>
              <a:rPr lang="en-IN" sz="2400" dirty="0">
                <a:latin typeface="Monotype Corsiva" panose="03010101010201010101" pitchFamily="66" charset="0"/>
              </a:rPr>
              <a:t>*social </a:t>
            </a:r>
            <a:r>
              <a:rPr lang="en-US" sz="2400" dirty="0">
                <a:latin typeface="Monotype Corsiva" panose="03010101010201010101" pitchFamily="66" charset="0"/>
              </a:rPr>
              <a:t>networking</a:t>
            </a:r>
          </a:p>
          <a:p>
            <a:r>
              <a:rPr lang="en-IN" sz="2400" dirty="0">
                <a:latin typeface="Monotype Corsiva" panose="03010101010201010101" pitchFamily="66" charset="0"/>
              </a:rPr>
              <a:t>*knowledge sharing</a:t>
            </a:r>
          </a:p>
        </p:txBody>
      </p:sp>
    </p:spTree>
    <p:extLst>
      <p:ext uri="{BB962C8B-B14F-4D97-AF65-F5344CB8AC3E}">
        <p14:creationId xmlns:p14="http://schemas.microsoft.com/office/powerpoint/2010/main" val="845007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  <p:sndAc>
          <p:stSnd>
            <p:snd r:embed="rId2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E2F9-F456-DAA8-74E6-BA34F2AF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2ACB-8F49-3F2C-1E94-3ED61F12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CFAE220-6E93-A34D-B0E1-AFB362F6B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95338"/>
            <a:ext cx="9094787" cy="52673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01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  <p:sndAc>
          <p:stSnd>
            <p:snd r:embed="rId2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7004-3837-2AE9-2024-E31B8829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001" y="906859"/>
            <a:ext cx="6905573" cy="738993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           What is computer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80D51-D42F-B2B0-7475-0883AC9D7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38" y="2316944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en-US" sz="3200" b="0" i="0" dirty="0"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A </a:t>
            </a:r>
            <a:r>
              <a:rPr lang="en-US" sz="3200" b="1" i="0" dirty="0"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computer</a:t>
            </a:r>
            <a:r>
              <a:rPr lang="en-US" sz="3200" b="0" i="0" dirty="0"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 is a </a:t>
            </a:r>
            <a:r>
              <a:rPr lang="en-US" sz="32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programmable</a:t>
            </a:r>
            <a:r>
              <a:rPr lang="en-US" sz="3200" b="0" i="0" dirty="0"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 device that stores, retrieves, and processes </a:t>
            </a:r>
            <a:r>
              <a:rPr lang="en-US" sz="32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US" sz="3200" b="0" i="0" dirty="0"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. The term "computer" was originally given to humans (</a:t>
            </a:r>
            <a:r>
              <a:rPr lang="en-US" sz="3200" b="1" i="0" dirty="0"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human computers</a:t>
            </a:r>
            <a:r>
              <a:rPr lang="en-US" sz="3200" b="0" i="0" dirty="0"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) who performed numerical calculations using mechanical calculators, such as the </a:t>
            </a:r>
            <a:r>
              <a:rPr lang="en-US" sz="32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abacus</a:t>
            </a:r>
            <a:r>
              <a:rPr lang="en-US" sz="3200" b="0" i="0" dirty="0"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 and </a:t>
            </a:r>
            <a:r>
              <a:rPr lang="en-US" sz="32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 rule</a:t>
            </a:r>
            <a:r>
              <a:rPr lang="en-US" sz="3200" b="0" i="0" dirty="0"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. The term was later given to mechanical devices as they began replacing human computers. Today's computers are electronic devices that accept data (</a:t>
            </a:r>
            <a:r>
              <a:rPr lang="en-US" sz="32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</a:t>
            </a:r>
            <a:r>
              <a:rPr lang="en-US" sz="3200" b="0" i="0" dirty="0"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), process that data, produce </a:t>
            </a:r>
            <a:r>
              <a:rPr lang="en-US" sz="32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output</a:t>
            </a:r>
            <a:r>
              <a:rPr lang="en-US" sz="3200" b="0" i="0" dirty="0"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, and store (</a:t>
            </a:r>
            <a:r>
              <a:rPr lang="en-US" sz="32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storage</a:t>
            </a:r>
            <a:r>
              <a:rPr lang="en-US" sz="3200" b="0" i="0" dirty="0"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) the results (</a:t>
            </a:r>
            <a:r>
              <a:rPr lang="en-US" sz="32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IPOS</a:t>
            </a:r>
            <a:r>
              <a:rPr lang="en-US" sz="3200" b="0" i="0" dirty="0"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).</a:t>
            </a:r>
          </a:p>
          <a:p>
            <a:br>
              <a:rPr lang="en-US" sz="3200" b="0" i="0" dirty="0">
                <a:solidFill>
                  <a:srgbClr val="454545"/>
                </a:solidFill>
                <a:effectLst/>
                <a:highlight>
                  <a:srgbClr val="FBFCFF"/>
                </a:highlight>
                <a:latin typeface="Monotype Corsiva" panose="03010101010201010101" pitchFamily="66" charset="0"/>
              </a:rPr>
            </a:br>
            <a:endParaRPr lang="en-IN" sz="3200" dirty="0">
              <a:latin typeface="Monotype Corsiva" panose="03010101010201010101" pitchFamily="66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3DD6EA-7B6D-BD82-4508-0E157A8B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391" y="-673401"/>
            <a:ext cx="65" cy="597499"/>
          </a:xfrm>
          <a:prstGeom prst="rect">
            <a:avLst/>
          </a:prstGeom>
          <a:solidFill>
            <a:srgbClr val="FBF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Desktop computer, laptop, and 2-in-1 PC.">
            <a:extLst>
              <a:ext uri="{FF2B5EF4-FFF2-40B4-BE49-F238E27FC236}">
                <a16:creationId xmlns:a16="http://schemas.microsoft.com/office/drawing/2014/main" id="{9BD05FDA-C166-0974-61EB-3D52AD87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636" y="583489"/>
            <a:ext cx="2220415" cy="212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5146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AB56-686E-F460-33EA-41BA3203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   </a:t>
            </a: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Algerian" panose="04020705040A02060702" pitchFamily="82" charset="0"/>
              </a:rPr>
              <a:t>Functionalities of a computer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BDE8-9BFA-8B4B-8559-B921A7A3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br>
              <a:rPr lang="en-US" dirty="0"/>
            </a:br>
            <a:r>
              <a:rPr lang="en-US" sz="4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Any digital computer carries out five functions in gross terms: Takes data as input.  Stores the data/instructions in its memory and use them when required.  Processes the data and converts it into useful information.  Generates the output  Controls all the above </a:t>
            </a:r>
            <a:r>
              <a:rPr lang="en-US" sz="36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four steps</a:t>
            </a:r>
            <a:endParaRPr lang="en-IN" sz="36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30356"/>
      </p:ext>
    </p:extLst>
  </p:cSld>
  <p:clrMapOvr>
    <a:masterClrMapping/>
  </p:clrMapOvr>
  <p:transition spd="slow">
    <p:comb/>
    <p:sndAc>
      <p:stSnd>
        <p:snd r:embed="rId2" name="camera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DA7C-9CD6-5DF4-585C-3FA7C4A1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9" y="365125"/>
            <a:ext cx="9825251" cy="1325563"/>
          </a:xfrm>
        </p:spPr>
        <p:txBody>
          <a:bodyPr>
            <a:normAutofit/>
          </a:bodyPr>
          <a:lstStyle/>
          <a:p>
            <a:r>
              <a:rPr lang="en-IN" sz="4800" b="0" i="0" u="sng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Algerian" panose="04020705040A02060702" pitchFamily="82" charset="0"/>
              </a:rPr>
              <a:t>Computer Components</a:t>
            </a:r>
            <a:endParaRPr lang="en-IN" sz="48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6F0F-1A93-2D0A-0C13-585D31F6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                                   </a:t>
            </a:r>
            <a:r>
              <a:rPr lang="en-IN" sz="54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* </a:t>
            </a:r>
            <a:r>
              <a:rPr lang="en-IN" sz="5400" b="0" i="1" u="sng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Hardware</a:t>
            </a:r>
            <a:r>
              <a:rPr lang="en-IN" sz="54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 </a:t>
            </a:r>
          </a:p>
          <a:p>
            <a:pPr marL="0" indent="0">
              <a:buNone/>
            </a:pPr>
            <a:r>
              <a:rPr lang="en-IN" sz="5400" dirty="0">
                <a:solidFill>
                  <a:srgbClr val="444444"/>
                </a:solidFill>
                <a:highlight>
                  <a:srgbClr val="FFFFFF"/>
                </a:highlight>
                <a:latin typeface="Monotype Corsiva" panose="03010101010201010101" pitchFamily="66" charset="0"/>
              </a:rPr>
              <a:t>                                    * </a:t>
            </a:r>
            <a:r>
              <a:rPr lang="en-IN" sz="5400" u="sng" dirty="0">
                <a:solidFill>
                  <a:srgbClr val="444444"/>
                </a:solidFill>
                <a:highlight>
                  <a:srgbClr val="FFFFFF"/>
                </a:highlight>
                <a:latin typeface="Monotype Corsiva" panose="03010101010201010101" pitchFamily="66" charset="0"/>
              </a:rPr>
              <a:t>software</a:t>
            </a:r>
            <a:endParaRPr lang="en-IN" sz="5400" u="sng" dirty="0">
              <a:latin typeface="Monotype Corsiva" panose="03010101010201010101" pitchFamily="66" charset="0"/>
            </a:endParaRPr>
          </a:p>
        </p:txBody>
      </p:sp>
      <p:sp>
        <p:nvSpPr>
          <p:cNvPr id="4" name="AutoShape 2" descr="Lightbox">
            <a:extLst>
              <a:ext uri="{FF2B5EF4-FFF2-40B4-BE49-F238E27FC236}">
                <a16:creationId xmlns:a16="http://schemas.microsoft.com/office/drawing/2014/main" id="{83C821E4-F7D8-EB76-2FB5-FE748C3ACA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49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  <p:sndAc>
          <p:stSnd>
            <p:snd r:embed="rId2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7166-1AB3-CA92-4948-1BF23171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           </a:t>
            </a:r>
            <a:r>
              <a:rPr lang="en-US" sz="54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Algerian" panose="04020705040A02060702" pitchFamily="82" charset="0"/>
              </a:rPr>
              <a:t>Hardware Computer 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58AA-86FE-9505-92C0-1B7B69CFA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94" y="1690688"/>
            <a:ext cx="10671412" cy="3802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*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D44FD-0C36-DC62-DA9E-EDD4BA2BF9C2}"/>
              </a:ext>
            </a:extLst>
          </p:cNvPr>
          <p:cNvSpPr txBox="1"/>
          <p:nvPr/>
        </p:nvSpPr>
        <p:spPr>
          <a:xfrm>
            <a:off x="1651379" y="2543623"/>
            <a:ext cx="743461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hardware is the collection of physical elements ”Tangible  objects ” that constitutes a computer system . The actual machinery, wires, transistors, and circuits … etc.</a:t>
            </a:r>
            <a:br>
              <a:rPr lang="en-US" sz="3200" dirty="0">
                <a:latin typeface="Monotype Corsiva" panose="03010101010201010101" pitchFamily="66" charset="0"/>
              </a:rPr>
            </a:br>
            <a:endParaRPr lang="en-IN" sz="32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6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  <p:sndAc>
          <p:stSnd>
            <p:snd r:embed="rId2" name="camera.wav"/>
          </p:stSnd>
        </p:sndAc>
      </p:transition>
    </mc:Choice>
    <mc:Fallback>
      <p:transition spd="slow">
        <p:checker/>
        <p:sndAc>
          <p:stSnd>
            <p:snd r:embed="rId2" name="camera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B49B-A40B-CF47-3847-1ACC3CC8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      Software computer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124-46F9-08D4-4DB0-063011D2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*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AE5D5-1633-2B6A-C993-D875C9598B58}"/>
              </a:ext>
            </a:extLst>
          </p:cNvPr>
          <p:cNvSpPr txBox="1"/>
          <p:nvPr/>
        </p:nvSpPr>
        <p:spPr>
          <a:xfrm>
            <a:off x="1651380" y="2690336"/>
            <a:ext cx="763933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Software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, instructions that tell a computer what to do. Software </a:t>
            </a:r>
            <a:r>
              <a:rPr lang="en-US" sz="2800" b="0" i="0" u="sng" dirty="0">
                <a:effectLst/>
                <a:highlight>
                  <a:srgbClr val="FFFFFF"/>
                </a:highlight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comprises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the entire set of programs, procedures, and routines associated with the operation of a </a:t>
            </a:r>
            <a:r>
              <a:rPr lang="en-US" sz="2800" b="0" i="0" u="sng" dirty="0">
                <a:effectLst/>
                <a:highlight>
                  <a:srgbClr val="FFFFFF"/>
                </a:highlight>
                <a:latin typeface="Georgia" panose="020405020504050203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system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. The term was coined to </a:t>
            </a:r>
            <a:r>
              <a:rPr lang="en-US" sz="2800" b="0" i="0" u="sng" dirty="0">
                <a:effectLst/>
                <a:highlight>
                  <a:srgbClr val="FFFFFF"/>
                </a:highlight>
                <a:latin typeface="Georgia" panose="02040502050405020303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differentiate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these instructions from </a:t>
            </a:r>
            <a:r>
              <a:rPr lang="en-US" sz="2800" b="0" i="0" u="sng" dirty="0">
                <a:effectLst/>
                <a:highlight>
                  <a:srgbClr val="FFFFFF"/>
                </a:highlight>
                <a:latin typeface="Georgia" panose="02040502050405020303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hardware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—</a:t>
            </a:r>
            <a:r>
              <a:rPr lang="en-US" sz="2800" b="0" i="1" dirty="0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i.e.,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 the physical components of a computer system</a:t>
            </a:r>
            <a:r>
              <a:rPr lang="en-US" b="0" i="0" dirty="0"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26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  <p:sndAc>
          <p:stSnd>
            <p:snd r:embed="rId2" name="camera.wav"/>
          </p:stSnd>
        </p:sndAc>
      </p:transition>
    </mc:Choice>
    <mc:Fallback>
      <p:transition spd="slow">
        <p:blinds dir="vert"/>
        <p:sndAc>
          <p:stSnd>
            <p:snd r:embed="rId2" name="camera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76D8-E375-1374-4CEB-C9B04D9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774" y="491319"/>
            <a:ext cx="9859227" cy="1032373"/>
          </a:xfrm>
        </p:spPr>
        <p:txBody>
          <a:bodyPr>
            <a:noAutofit/>
          </a:bodyPr>
          <a:lstStyle/>
          <a:p>
            <a:r>
              <a:rPr lang="en-IN" sz="48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lgerian" panose="04020705040A02060702" pitchFamily="82" charset="0"/>
              </a:rPr>
              <a:t>       Types of Computers</a:t>
            </a:r>
            <a:br>
              <a:rPr lang="en-IN" sz="48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lgerian" panose="04020705040A02060702" pitchFamily="82" charset="0"/>
              </a:rPr>
            </a:b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210E-64EC-25AB-43EE-AD3BC5D6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92"/>
            <a:ext cx="10515600" cy="4653271"/>
          </a:xfrm>
        </p:spPr>
        <p:txBody>
          <a:bodyPr/>
          <a:lstStyle/>
          <a:p>
            <a:r>
              <a:rPr lang="en-US" dirty="0"/>
              <a:t>*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8E86D-2894-8A64-53FE-6EAA2C91DF85}"/>
              </a:ext>
            </a:extLst>
          </p:cNvPr>
          <p:cNvSpPr txBox="1"/>
          <p:nvPr/>
        </p:nvSpPr>
        <p:spPr>
          <a:xfrm>
            <a:off x="3183340" y="1523692"/>
            <a:ext cx="609372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IN" sz="2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*Super Computer</a:t>
            </a:r>
          </a:p>
          <a:p>
            <a:pPr algn="just" fontAlgn="base"/>
            <a:r>
              <a:rPr lang="en-IN" sz="2800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3"/>
              </a:rPr>
              <a:t>*Mainframe computer</a:t>
            </a:r>
            <a:endParaRPr lang="en-IN" sz="28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Monotype Corsiva" panose="03010101010201010101" pitchFamily="66" charset="0"/>
            </a:endParaRPr>
          </a:p>
          <a:p>
            <a:pPr algn="just" fontAlgn="base"/>
            <a:r>
              <a:rPr lang="en-IN" sz="2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*Mini Computer</a:t>
            </a:r>
          </a:p>
          <a:p>
            <a:pPr algn="just" fontAlgn="base"/>
            <a:r>
              <a:rPr lang="en-IN" sz="2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*Workstation Computer</a:t>
            </a:r>
          </a:p>
          <a:p>
            <a:pPr algn="just" fontAlgn="base"/>
            <a:r>
              <a:rPr lang="en-IN" sz="2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*Personal Computer (PC)</a:t>
            </a:r>
          </a:p>
          <a:p>
            <a:pPr algn="just" fontAlgn="base"/>
            <a:r>
              <a:rPr lang="en-IN" sz="2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*Server Computer</a:t>
            </a:r>
          </a:p>
          <a:p>
            <a:pPr algn="just" fontAlgn="base"/>
            <a:r>
              <a:rPr lang="en-IN" sz="2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*Analog Computer</a:t>
            </a:r>
          </a:p>
          <a:p>
            <a:pPr algn="just" fontAlgn="base"/>
            <a:r>
              <a:rPr lang="en-IN" sz="2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*Digital Computer</a:t>
            </a:r>
          </a:p>
          <a:p>
            <a:pPr algn="just" fontAlgn="base"/>
            <a:r>
              <a:rPr lang="en-IN" sz="2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*Hybrid Computer</a:t>
            </a:r>
          </a:p>
          <a:p>
            <a:pPr algn="just" fontAlgn="base"/>
            <a:r>
              <a:rPr lang="en-IN" sz="2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*Tablets and Smartphone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7543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  <p:sndAc>
          <p:stSnd>
            <p:snd r:embed="rId2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FBFE-78B1-234F-69FC-76F381DF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876" y="1033492"/>
            <a:ext cx="6859590" cy="86179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            Input Device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75A5-E04F-B3BF-0A65-2CBC6EAF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136" y="2377300"/>
            <a:ext cx="6859589" cy="284634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In computing, an </a:t>
            </a:r>
            <a:r>
              <a:rPr lang="en-US" sz="20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input device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 is a piece of equipment used to provide data and control signals to an information processing system, such as a computer or information appliance. Examples of input devices include </a:t>
            </a:r>
            <a:r>
              <a:rPr lang="en-US" sz="20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3" tooltip="Computer keyboard"/>
              </a:rPr>
              <a:t>keyboards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, </a:t>
            </a:r>
            <a:r>
              <a:rPr lang="en-US" sz="20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4" tooltip="Computer mouse"/>
              </a:rPr>
              <a:t>computer mice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, </a:t>
            </a:r>
            <a:r>
              <a:rPr lang="en-US" sz="20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5" tooltip="Image scanner"/>
              </a:rPr>
              <a:t>scanners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, </a:t>
            </a:r>
            <a:r>
              <a:rPr lang="en-US" sz="20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6" tooltip="Camera"/>
              </a:rPr>
              <a:t>cameras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, </a:t>
            </a:r>
            <a:r>
              <a:rPr lang="en-US" sz="20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7" tooltip="Joysticks"/>
              </a:rPr>
              <a:t>joysticks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, and </a:t>
            </a:r>
            <a:r>
              <a:rPr lang="en-US" sz="2000" b="0" i="0" u="none" strike="noStrike" dirty="0">
                <a:effectLst/>
                <a:highlight>
                  <a:srgbClr val="FFFFFF"/>
                </a:highlight>
                <a:latin typeface="Monotype Corsiva" panose="03010101010201010101" pitchFamily="66" charset="0"/>
                <a:hlinkClick r:id="rId8" tooltip="Microphones"/>
              </a:rPr>
              <a:t>microphones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.</a:t>
            </a:r>
            <a:endParaRPr lang="en-IN" sz="2000" dirty="0">
              <a:latin typeface="Monotype Corsiva" panose="03010101010201010101" pitchFamily="66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0746FEA-30D8-C96E-DD12-2387615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895282"/>
            <a:ext cx="3611907" cy="30674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2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  <p:sndAc>
          <p:stSnd>
            <p:snd r:embed="rId2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7A38-1091-8BA5-7F30-CB1F23A0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113" y="466724"/>
            <a:ext cx="5587462" cy="114240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Output device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EFDB-A052-1E24-0D70-2633A7056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018" y="1991789"/>
            <a:ext cx="7584538" cy="2546036"/>
          </a:xfrm>
        </p:spPr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An 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output device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Monotype Corsiva" panose="03010101010201010101" pitchFamily="66" charset="0"/>
              </a:rPr>
              <a:t> is any piece of computer hardware that converts information or data into a human-perceptible form or, historically, into a physical machine-readable form for use with other non-computerized equipment. It can be text, graphics, tactile, audio, or video. Examples include monitors, printers, speakers, headphones, projectors, GPS devices, optical mark readers, and braille readers.</a:t>
            </a:r>
            <a:endParaRPr lang="en-IN" sz="2400" dirty="0">
              <a:latin typeface="Monotype Corsiva" panose="03010101010201010101" pitchFamily="66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BA9BD4-708D-DCCF-F5BC-9E0BB5659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3194800"/>
            <a:ext cx="4029075" cy="26860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84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</TotalTime>
  <Words>459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Baskerville Old Face</vt:lpstr>
      <vt:lpstr>Century Gothic</vt:lpstr>
      <vt:lpstr>Georgia</vt:lpstr>
      <vt:lpstr>Monotype Corsiva</vt:lpstr>
      <vt:lpstr>Open Sans</vt:lpstr>
      <vt:lpstr>Wingdings 3</vt:lpstr>
      <vt:lpstr>Wisp</vt:lpstr>
      <vt:lpstr>           Computer </vt:lpstr>
      <vt:lpstr>           What is computer </vt:lpstr>
      <vt:lpstr>    Functionalities of a computer</vt:lpstr>
      <vt:lpstr>Computer Components</vt:lpstr>
      <vt:lpstr>            Hardware Computer </vt:lpstr>
      <vt:lpstr>      Software computer</vt:lpstr>
      <vt:lpstr>       Types of Computers </vt:lpstr>
      <vt:lpstr>            Input Device</vt:lpstr>
      <vt:lpstr>Output device</vt:lpstr>
      <vt:lpstr>Usage of computer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dc:creator>admin</dc:creator>
  <cp:lastModifiedBy>admin</cp:lastModifiedBy>
  <cp:revision>5</cp:revision>
  <dcterms:created xsi:type="dcterms:W3CDTF">2024-05-20T06:19:11Z</dcterms:created>
  <dcterms:modified xsi:type="dcterms:W3CDTF">2024-05-23T06:20:18Z</dcterms:modified>
</cp:coreProperties>
</file>