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70" r:id="rId4"/>
    <p:sldId id="260" r:id="rId5"/>
    <p:sldId id="261" r:id="rId6"/>
    <p:sldId id="268" r:id="rId7"/>
    <p:sldId id="263" r:id="rId8"/>
    <p:sldId id="271" r:id="rId9"/>
    <p:sldId id="264" r:id="rId10"/>
    <p:sldId id="269"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5" autoAdjust="0"/>
    <p:restoredTop sz="94660"/>
  </p:normalViewPr>
  <p:slideViewPr>
    <p:cSldViewPr snapToGrid="0">
      <p:cViewPr varScale="1">
        <p:scale>
          <a:sx n="74" d="100"/>
          <a:sy n="74" d="100"/>
        </p:scale>
        <p:origin x="55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CDCE5C27-18E4-4332-995B-809D85427E1D}" type="datetimeFigureOut">
              <a:rPr lang="en-IN" smtClean="0"/>
              <a:t>05/08/2019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E3032D-2F51-475D-85CD-DE7E10240EF1}" type="slidenum">
              <a:rPr lang="en-IN" smtClean="0"/>
              <a:t>‹#›</a:t>
            </a:fld>
            <a:endParaRPr lang="en-IN"/>
          </a:p>
        </p:txBody>
      </p:sp>
    </p:spTree>
    <p:extLst>
      <p:ext uri="{BB962C8B-B14F-4D97-AF65-F5344CB8AC3E}">
        <p14:creationId xmlns:p14="http://schemas.microsoft.com/office/powerpoint/2010/main" val="16191011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DCE5C27-18E4-4332-995B-809D85427E1D}" type="datetimeFigureOut">
              <a:rPr lang="en-IN" smtClean="0"/>
              <a:t>05/08/2019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E3032D-2F51-475D-85CD-DE7E10240EF1}" type="slidenum">
              <a:rPr lang="en-IN" smtClean="0"/>
              <a:t>‹#›</a:t>
            </a:fld>
            <a:endParaRPr lang="en-IN"/>
          </a:p>
        </p:txBody>
      </p:sp>
    </p:spTree>
    <p:extLst>
      <p:ext uri="{BB962C8B-B14F-4D97-AF65-F5344CB8AC3E}">
        <p14:creationId xmlns:p14="http://schemas.microsoft.com/office/powerpoint/2010/main" val="16744868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DCE5C27-18E4-4332-995B-809D85427E1D}" type="datetimeFigureOut">
              <a:rPr lang="en-IN" smtClean="0"/>
              <a:t>05/08/2019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E3032D-2F51-475D-85CD-DE7E10240EF1}" type="slidenum">
              <a:rPr lang="en-IN" smtClean="0"/>
              <a:t>‹#›</a:t>
            </a:fld>
            <a:endParaRPr lang="en-IN"/>
          </a:p>
        </p:txBody>
      </p:sp>
    </p:spTree>
    <p:extLst>
      <p:ext uri="{BB962C8B-B14F-4D97-AF65-F5344CB8AC3E}">
        <p14:creationId xmlns:p14="http://schemas.microsoft.com/office/powerpoint/2010/main" val="18255967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DCE5C27-18E4-4332-995B-809D85427E1D}" type="datetimeFigureOut">
              <a:rPr lang="en-IN" smtClean="0"/>
              <a:t>05/08/2019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E3032D-2F51-475D-85CD-DE7E10240EF1}" type="slidenum">
              <a:rPr lang="en-IN" smtClean="0"/>
              <a:t>‹#›</a:t>
            </a:fld>
            <a:endParaRPr lang="en-IN"/>
          </a:p>
        </p:txBody>
      </p:sp>
    </p:spTree>
    <p:extLst>
      <p:ext uri="{BB962C8B-B14F-4D97-AF65-F5344CB8AC3E}">
        <p14:creationId xmlns:p14="http://schemas.microsoft.com/office/powerpoint/2010/main" val="4125359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DCE5C27-18E4-4332-995B-809D85427E1D}" type="datetimeFigureOut">
              <a:rPr lang="en-IN" smtClean="0"/>
              <a:t>05/08/2019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E3032D-2F51-475D-85CD-DE7E10240EF1}" type="slidenum">
              <a:rPr lang="en-IN" smtClean="0"/>
              <a:t>‹#›</a:t>
            </a:fld>
            <a:endParaRPr lang="en-IN"/>
          </a:p>
        </p:txBody>
      </p:sp>
    </p:spTree>
    <p:extLst>
      <p:ext uri="{BB962C8B-B14F-4D97-AF65-F5344CB8AC3E}">
        <p14:creationId xmlns:p14="http://schemas.microsoft.com/office/powerpoint/2010/main" val="37918213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CDCE5C27-18E4-4332-995B-809D85427E1D}" type="datetimeFigureOut">
              <a:rPr lang="en-IN" smtClean="0"/>
              <a:t>05/08/2019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FE3032D-2F51-475D-85CD-DE7E10240EF1}" type="slidenum">
              <a:rPr lang="en-IN" smtClean="0"/>
              <a:t>‹#›</a:t>
            </a:fld>
            <a:endParaRPr lang="en-IN"/>
          </a:p>
        </p:txBody>
      </p:sp>
    </p:spTree>
    <p:extLst>
      <p:ext uri="{BB962C8B-B14F-4D97-AF65-F5344CB8AC3E}">
        <p14:creationId xmlns:p14="http://schemas.microsoft.com/office/powerpoint/2010/main" val="5052666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CDCE5C27-18E4-4332-995B-809D85427E1D}" type="datetimeFigureOut">
              <a:rPr lang="en-IN" smtClean="0"/>
              <a:t>05/08/2019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FE3032D-2F51-475D-85CD-DE7E10240EF1}" type="slidenum">
              <a:rPr lang="en-IN" smtClean="0"/>
              <a:t>‹#›</a:t>
            </a:fld>
            <a:endParaRPr lang="en-IN"/>
          </a:p>
        </p:txBody>
      </p:sp>
    </p:spTree>
    <p:extLst>
      <p:ext uri="{BB962C8B-B14F-4D97-AF65-F5344CB8AC3E}">
        <p14:creationId xmlns:p14="http://schemas.microsoft.com/office/powerpoint/2010/main" val="18597625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CDCE5C27-18E4-4332-995B-809D85427E1D}" type="datetimeFigureOut">
              <a:rPr lang="en-IN" smtClean="0"/>
              <a:t>05/08/2019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FE3032D-2F51-475D-85CD-DE7E10240EF1}" type="slidenum">
              <a:rPr lang="en-IN" smtClean="0"/>
              <a:t>‹#›</a:t>
            </a:fld>
            <a:endParaRPr lang="en-IN"/>
          </a:p>
        </p:txBody>
      </p:sp>
    </p:spTree>
    <p:extLst>
      <p:ext uri="{BB962C8B-B14F-4D97-AF65-F5344CB8AC3E}">
        <p14:creationId xmlns:p14="http://schemas.microsoft.com/office/powerpoint/2010/main" val="28106735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DCE5C27-18E4-4332-995B-809D85427E1D}" type="datetimeFigureOut">
              <a:rPr lang="en-IN" smtClean="0"/>
              <a:t>05/08/2019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FE3032D-2F51-475D-85CD-DE7E10240EF1}" type="slidenum">
              <a:rPr lang="en-IN" smtClean="0"/>
              <a:t>‹#›</a:t>
            </a:fld>
            <a:endParaRPr lang="en-IN"/>
          </a:p>
        </p:txBody>
      </p:sp>
    </p:spTree>
    <p:extLst>
      <p:ext uri="{BB962C8B-B14F-4D97-AF65-F5344CB8AC3E}">
        <p14:creationId xmlns:p14="http://schemas.microsoft.com/office/powerpoint/2010/main" val="37772099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DCE5C27-18E4-4332-995B-809D85427E1D}" type="datetimeFigureOut">
              <a:rPr lang="en-IN" smtClean="0"/>
              <a:t>05/08/2019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FE3032D-2F51-475D-85CD-DE7E10240EF1}" type="slidenum">
              <a:rPr lang="en-IN" smtClean="0"/>
              <a:t>‹#›</a:t>
            </a:fld>
            <a:endParaRPr lang="en-IN"/>
          </a:p>
        </p:txBody>
      </p:sp>
    </p:spTree>
    <p:extLst>
      <p:ext uri="{BB962C8B-B14F-4D97-AF65-F5344CB8AC3E}">
        <p14:creationId xmlns:p14="http://schemas.microsoft.com/office/powerpoint/2010/main" val="38664932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DCE5C27-18E4-4332-995B-809D85427E1D}" type="datetimeFigureOut">
              <a:rPr lang="en-IN" smtClean="0"/>
              <a:t>05/08/2019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FE3032D-2F51-475D-85CD-DE7E10240EF1}" type="slidenum">
              <a:rPr lang="en-IN" smtClean="0"/>
              <a:t>‹#›</a:t>
            </a:fld>
            <a:endParaRPr lang="en-IN"/>
          </a:p>
        </p:txBody>
      </p:sp>
    </p:spTree>
    <p:extLst>
      <p:ext uri="{BB962C8B-B14F-4D97-AF65-F5344CB8AC3E}">
        <p14:creationId xmlns:p14="http://schemas.microsoft.com/office/powerpoint/2010/main" val="22003009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CE5C27-18E4-4332-995B-809D85427E1D}" type="datetimeFigureOut">
              <a:rPr lang="en-IN" smtClean="0"/>
              <a:t>05/08/2019</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E3032D-2F51-475D-85CD-DE7E10240EF1}" type="slidenum">
              <a:rPr lang="en-IN" smtClean="0"/>
              <a:t>‹#›</a:t>
            </a:fld>
            <a:endParaRPr lang="en-IN"/>
          </a:p>
        </p:txBody>
      </p:sp>
    </p:spTree>
    <p:extLst>
      <p:ext uri="{BB962C8B-B14F-4D97-AF65-F5344CB8AC3E}">
        <p14:creationId xmlns:p14="http://schemas.microsoft.com/office/powerpoint/2010/main" val="5592678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74750" y="143569"/>
            <a:ext cx="11406388" cy="938257"/>
          </a:xfrm>
        </p:spPr>
        <p:txBody>
          <a:bodyPr>
            <a:normAutofit/>
          </a:bodyPr>
          <a:lstStyle/>
          <a:p>
            <a:r>
              <a:rPr lang="en-IN" sz="4800" dirty="0"/>
              <a:t>GDP Analysis</a:t>
            </a:r>
            <a:endParaRPr lang="en-IN" sz="4000" dirty="0"/>
          </a:p>
        </p:txBody>
      </p:sp>
      <p:sp>
        <p:nvSpPr>
          <p:cNvPr id="5" name="TextBox 4"/>
          <p:cNvSpPr txBox="1"/>
          <p:nvPr/>
        </p:nvSpPr>
        <p:spPr>
          <a:xfrm>
            <a:off x="631065" y="1275008"/>
            <a:ext cx="9775065" cy="2031325"/>
          </a:xfrm>
          <a:prstGeom prst="rect">
            <a:avLst/>
          </a:prstGeom>
          <a:noFill/>
        </p:spPr>
        <p:txBody>
          <a:bodyPr wrap="square" rtlCol="0">
            <a:spAutoFit/>
          </a:bodyPr>
          <a:lstStyle/>
          <a:p>
            <a:r>
              <a:rPr lang="en-IN" dirty="0" smtClean="0"/>
              <a:t>Gross domestic product (GDP) at current prices is the GDP at the market value of goods and services produced in a country during a year. In other words, GDP measures the 'monetary value of final goods and services produced by a country/state in a given period of time'.</a:t>
            </a:r>
          </a:p>
          <a:p>
            <a:endParaRPr lang="en-IN" dirty="0"/>
          </a:p>
          <a:p>
            <a:r>
              <a:rPr lang="en-IN" dirty="0" smtClean="0"/>
              <a:t>Here using analysis we are going to identity the GDP Rates across the states and whether which state is contributing more towards the GSDP which can contribute more and actual how much contribution is done.</a:t>
            </a:r>
            <a:endParaRPr lang="en-IN" dirty="0"/>
          </a:p>
        </p:txBody>
      </p:sp>
    </p:spTree>
    <p:extLst>
      <p:ext uri="{BB962C8B-B14F-4D97-AF65-F5344CB8AC3E}">
        <p14:creationId xmlns:p14="http://schemas.microsoft.com/office/powerpoint/2010/main" val="101344255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1862" y="262094"/>
            <a:ext cx="10515600" cy="639427"/>
          </a:xfrm>
        </p:spPr>
        <p:txBody>
          <a:bodyPr>
            <a:normAutofit/>
          </a:bodyPr>
          <a:lstStyle/>
          <a:p>
            <a:r>
              <a:rPr lang="en-IN" sz="1800" b="1" dirty="0" smtClean="0"/>
              <a:t>Correlation of GDP per capita with dropout rates in education</a:t>
            </a:r>
            <a:endParaRPr lang="en-IN" sz="1800"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3792" y="2152888"/>
            <a:ext cx="11191740" cy="3696812"/>
          </a:xfrm>
        </p:spPr>
      </p:pic>
      <p:sp>
        <p:nvSpPr>
          <p:cNvPr id="5" name="Title 1"/>
          <p:cNvSpPr txBox="1">
            <a:spLocks/>
          </p:cNvSpPr>
          <p:nvPr/>
        </p:nvSpPr>
        <p:spPr>
          <a:xfrm>
            <a:off x="891862" y="887777"/>
            <a:ext cx="10515600" cy="63942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1600" dirty="0" smtClean="0"/>
              <a:t>As we can notice the, there is a negative correlation between each of the GSDP and the Education Levels.</a:t>
            </a:r>
          </a:p>
          <a:p>
            <a:r>
              <a:rPr lang="en-IN" sz="1600" dirty="0" smtClean="0"/>
              <a:t>Using a Scatter Plot we can identify whether there is any correlation of the 2 variables with each other.</a:t>
            </a:r>
            <a:endParaRPr lang="en-IN" sz="1600" dirty="0"/>
          </a:p>
        </p:txBody>
      </p:sp>
    </p:spTree>
    <p:extLst>
      <p:ext uri="{BB962C8B-B14F-4D97-AF65-F5344CB8AC3E}">
        <p14:creationId xmlns:p14="http://schemas.microsoft.com/office/powerpoint/2010/main" val="56081940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6214" y="1787244"/>
            <a:ext cx="11513713" cy="4644377"/>
          </a:xfrm>
        </p:spPr>
      </p:pic>
      <p:sp>
        <p:nvSpPr>
          <p:cNvPr id="5" name="Title 4"/>
          <p:cNvSpPr txBox="1">
            <a:spLocks noGrp="1"/>
          </p:cNvSpPr>
          <p:nvPr>
            <p:ph type="title"/>
          </p:nvPr>
        </p:nvSpPr>
        <p:spPr>
          <a:xfrm>
            <a:off x="586525" y="586915"/>
            <a:ext cx="11126274" cy="1200329"/>
          </a:xfrm>
          <a:prstGeom prst="rect">
            <a:avLst/>
          </a:prstGeom>
          <a:noFill/>
        </p:spPr>
        <p:txBody>
          <a:bodyPr wrap="square" rtlCol="0">
            <a:spAutoFit/>
          </a:bodyPr>
          <a:lstStyle/>
          <a:p>
            <a:r>
              <a:rPr lang="en-IN" sz="1600" b="1" dirty="0" smtClean="0">
                <a:latin typeface="+mn-lt"/>
              </a:rPr>
              <a:t>Which states have been growing consistently fast, and which ones have been struggling?</a:t>
            </a:r>
            <a:r>
              <a:rPr lang="en-IN" sz="1600" dirty="0" smtClean="0">
                <a:latin typeface="+mn-lt"/>
              </a:rPr>
              <a:t/>
            </a:r>
            <a:br>
              <a:rPr lang="en-IN" sz="1600" dirty="0" smtClean="0">
                <a:latin typeface="+mn-lt"/>
              </a:rPr>
            </a:br>
            <a:r>
              <a:rPr lang="en-IN" sz="1600" dirty="0" smtClean="0">
                <a:latin typeface="+mn-lt"/>
              </a:rPr>
              <a:t>In the below Fig 1. Average Growth Rate of Various State, we have calculated the average growth of states for the duration 2013-14, 2014-15 and 2015-16 by taking the mean of the row '(% Growth over previous year’ .</a:t>
            </a:r>
            <a:br>
              <a:rPr lang="en-IN" sz="1600" dirty="0" smtClean="0">
                <a:latin typeface="+mn-lt"/>
              </a:rPr>
            </a:br>
            <a:r>
              <a:rPr lang="en-IN" sz="1600" dirty="0" smtClean="0">
                <a:latin typeface="+mn-lt"/>
              </a:rPr>
              <a:t>Here the State Mizoram is growing consistently fast as compared to other states  and also Goa is struggling more than other states. All other states like Puducherry, Delhi, Madhya Pradesh and etc. are doing well not very fast not very slow .</a:t>
            </a:r>
            <a:endParaRPr lang="en-IN" sz="1600" dirty="0">
              <a:latin typeface="+mn-lt"/>
            </a:endParaRPr>
          </a:p>
        </p:txBody>
      </p:sp>
      <p:sp>
        <p:nvSpPr>
          <p:cNvPr id="6" name="Title 1"/>
          <p:cNvSpPr txBox="1">
            <a:spLocks/>
          </p:cNvSpPr>
          <p:nvPr/>
        </p:nvSpPr>
        <p:spPr>
          <a:xfrm>
            <a:off x="386366" y="6431621"/>
            <a:ext cx="11526592" cy="273380"/>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1400" dirty="0" smtClean="0"/>
              <a:t>Fig 1. Average Growth Rate of Various State</a:t>
            </a:r>
            <a:endParaRPr lang="en-IN" sz="1400" dirty="0"/>
          </a:p>
        </p:txBody>
      </p:sp>
    </p:spTree>
    <p:extLst>
      <p:ext uri="{BB962C8B-B14F-4D97-AF65-F5344CB8AC3E}">
        <p14:creationId xmlns:p14="http://schemas.microsoft.com/office/powerpoint/2010/main" val="168201199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57896" y="1572019"/>
            <a:ext cx="10515600" cy="4586222"/>
          </a:xfrm>
        </p:spPr>
      </p:pic>
      <p:sp>
        <p:nvSpPr>
          <p:cNvPr id="9" name="Title 1"/>
          <p:cNvSpPr txBox="1">
            <a:spLocks/>
          </p:cNvSpPr>
          <p:nvPr/>
        </p:nvSpPr>
        <p:spPr>
          <a:xfrm>
            <a:off x="386366" y="6158241"/>
            <a:ext cx="11526592" cy="54676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1400" dirty="0" smtClean="0"/>
              <a:t>Fig 2. Total GDP Of all States</a:t>
            </a:r>
            <a:endParaRPr lang="en-IN" sz="1400" dirty="0"/>
          </a:p>
        </p:txBody>
      </p:sp>
      <p:sp>
        <p:nvSpPr>
          <p:cNvPr id="10" name="Title 9"/>
          <p:cNvSpPr>
            <a:spLocks noGrp="1"/>
          </p:cNvSpPr>
          <p:nvPr>
            <p:ph type="title"/>
          </p:nvPr>
        </p:nvSpPr>
        <p:spPr>
          <a:xfrm>
            <a:off x="891862" y="557391"/>
            <a:ext cx="10515600" cy="935735"/>
          </a:xfrm>
        </p:spPr>
        <p:txBody>
          <a:bodyPr>
            <a:normAutofit/>
          </a:bodyPr>
          <a:lstStyle/>
          <a:p>
            <a:r>
              <a:rPr lang="en-IN" sz="1800" b="1" dirty="0" smtClean="0">
                <a:latin typeface="+mn-lt"/>
              </a:rPr>
              <a:t>Plot the total GDP of the states for the year 2015-16</a:t>
            </a:r>
            <a:r>
              <a:rPr lang="en-IN" sz="1800" dirty="0" smtClean="0">
                <a:latin typeface="+mn-lt"/>
              </a:rPr>
              <a:t/>
            </a:r>
            <a:br>
              <a:rPr lang="en-IN" sz="1800" dirty="0" smtClean="0">
                <a:latin typeface="+mn-lt"/>
              </a:rPr>
            </a:br>
            <a:r>
              <a:rPr lang="en-IN" sz="1800" dirty="0" smtClean="0">
                <a:latin typeface="+mn-lt"/>
              </a:rPr>
              <a:t>Here we have plotted the GDP of each states in ascending to descending format of particular year 2015-16</a:t>
            </a:r>
            <a:br>
              <a:rPr lang="en-IN" sz="1800" dirty="0" smtClean="0">
                <a:latin typeface="+mn-lt"/>
              </a:rPr>
            </a:br>
            <a:r>
              <a:rPr lang="en-IN" sz="1800" dirty="0" smtClean="0">
                <a:latin typeface="+mn-lt"/>
              </a:rPr>
              <a:t>Here as we can notice the state Tamil Nadu have the highest</a:t>
            </a:r>
            <a:endParaRPr lang="en-IN" sz="1800" dirty="0">
              <a:latin typeface="+mn-lt"/>
            </a:endParaRPr>
          </a:p>
        </p:txBody>
      </p:sp>
    </p:spTree>
    <p:extLst>
      <p:ext uri="{BB962C8B-B14F-4D97-AF65-F5344CB8AC3E}">
        <p14:creationId xmlns:p14="http://schemas.microsoft.com/office/powerpoint/2010/main" val="235362087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386366" y="303261"/>
            <a:ext cx="11021096" cy="935735"/>
          </a:xfrm>
        </p:spPr>
        <p:txBody>
          <a:bodyPr>
            <a:normAutofit/>
          </a:bodyPr>
          <a:lstStyle/>
          <a:p>
            <a:r>
              <a:rPr lang="en-IN" sz="1800" b="1" dirty="0" smtClean="0">
                <a:latin typeface="Calibri (body)"/>
              </a:rPr>
              <a:t>Identify the top 5 and the bottom 5 states based on total GDP</a:t>
            </a:r>
            <a:br>
              <a:rPr lang="en-IN" sz="1800" b="1" dirty="0" smtClean="0">
                <a:latin typeface="Calibri (body)"/>
              </a:rPr>
            </a:br>
            <a:r>
              <a:rPr lang="en-IN" sz="1600" dirty="0" smtClean="0">
                <a:latin typeface="Calibri (body)"/>
              </a:rPr>
              <a:t>Based on our observation the state with highest GDP is Uttar Pradesh and the  state with lowest GDP is Arunachal Pradesh </a:t>
            </a:r>
            <a:endParaRPr lang="en-IN" sz="1800" dirty="0">
              <a:latin typeface="Calibri (body)"/>
            </a:endParaRPr>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08353" y="1238996"/>
            <a:ext cx="9370454" cy="5048034"/>
          </a:xfrm>
        </p:spPr>
      </p:pic>
      <p:sp>
        <p:nvSpPr>
          <p:cNvPr id="8" name="Title 1"/>
          <p:cNvSpPr txBox="1">
            <a:spLocks/>
          </p:cNvSpPr>
          <p:nvPr/>
        </p:nvSpPr>
        <p:spPr>
          <a:xfrm>
            <a:off x="2408352" y="6288444"/>
            <a:ext cx="9504605" cy="28635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1400" dirty="0" smtClean="0"/>
              <a:t>Fig 3. Top  5 and Bottom 5  States based on total GDP</a:t>
            </a:r>
            <a:endParaRPr lang="en-IN" sz="1400" dirty="0"/>
          </a:p>
        </p:txBody>
      </p:sp>
      <p:sp>
        <p:nvSpPr>
          <p:cNvPr id="9" name="Title 1"/>
          <p:cNvSpPr txBox="1">
            <a:spLocks/>
          </p:cNvSpPr>
          <p:nvPr/>
        </p:nvSpPr>
        <p:spPr>
          <a:xfrm>
            <a:off x="386367" y="1406178"/>
            <a:ext cx="2176530" cy="4880852"/>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1600" dirty="0" smtClean="0">
                <a:latin typeface="Calibri (body)"/>
              </a:rPr>
              <a:t>Top 5 states :</a:t>
            </a:r>
          </a:p>
          <a:p>
            <a:pPr marL="342900" indent="-342900">
              <a:buFont typeface="+mj-lt"/>
              <a:buAutoNum type="arabicPeriod"/>
            </a:pPr>
            <a:r>
              <a:rPr lang="en-IN" sz="1600" dirty="0" smtClean="0">
                <a:latin typeface="Calibri (body)"/>
              </a:rPr>
              <a:t>Tamil Nadu</a:t>
            </a:r>
          </a:p>
          <a:p>
            <a:pPr marL="342900" indent="-342900">
              <a:buFont typeface="+mj-lt"/>
              <a:buAutoNum type="arabicPeriod"/>
            </a:pPr>
            <a:r>
              <a:rPr lang="en-IN" sz="1600" dirty="0" smtClean="0">
                <a:latin typeface="Calibri (body)"/>
              </a:rPr>
              <a:t>Uttar Pradesh</a:t>
            </a:r>
          </a:p>
          <a:p>
            <a:pPr marL="342900" indent="-342900">
              <a:buFont typeface="+mj-lt"/>
              <a:buAutoNum type="arabicPeriod"/>
            </a:pPr>
            <a:r>
              <a:rPr lang="en-IN" sz="1600" dirty="0" smtClean="0">
                <a:latin typeface="Calibri (body)"/>
              </a:rPr>
              <a:t>Karnataka</a:t>
            </a:r>
          </a:p>
          <a:p>
            <a:pPr marL="342900" indent="-342900">
              <a:buFont typeface="+mj-lt"/>
              <a:buAutoNum type="arabicPeriod"/>
            </a:pPr>
            <a:r>
              <a:rPr lang="en-IN" sz="1600" dirty="0" smtClean="0">
                <a:latin typeface="Calibri (body)"/>
              </a:rPr>
              <a:t>Gujarat</a:t>
            </a:r>
          </a:p>
          <a:p>
            <a:pPr marL="342900" indent="-342900">
              <a:buFont typeface="+mj-lt"/>
              <a:buAutoNum type="arabicPeriod"/>
            </a:pPr>
            <a:r>
              <a:rPr lang="en-IN" sz="1600" dirty="0" smtClean="0">
                <a:latin typeface="Calibri (body)"/>
              </a:rPr>
              <a:t>Andhra Pradesh</a:t>
            </a:r>
          </a:p>
          <a:p>
            <a:endParaRPr lang="en-IN" sz="1600" dirty="0" smtClean="0">
              <a:latin typeface="Calibri (body)"/>
            </a:endParaRPr>
          </a:p>
          <a:p>
            <a:r>
              <a:rPr lang="en-IN" sz="1600" dirty="0" smtClean="0">
                <a:latin typeface="Calibri (body)"/>
              </a:rPr>
              <a:t>Bottom 5 :</a:t>
            </a:r>
          </a:p>
          <a:p>
            <a:pPr marL="342900" indent="-342900">
              <a:buFont typeface="+mj-lt"/>
              <a:buAutoNum type="arabicPeriod"/>
            </a:pPr>
            <a:r>
              <a:rPr lang="en-IN" sz="1600" dirty="0" smtClean="0">
                <a:latin typeface="Calibri (body)"/>
              </a:rPr>
              <a:t>Sikkim</a:t>
            </a:r>
          </a:p>
          <a:p>
            <a:pPr marL="342900" indent="-342900">
              <a:buFont typeface="+mj-lt"/>
              <a:buAutoNum type="arabicPeriod"/>
            </a:pPr>
            <a:r>
              <a:rPr lang="en-IN" sz="1600" dirty="0" smtClean="0">
                <a:latin typeface="Calibri (body)"/>
              </a:rPr>
              <a:t>Arunachal Pradesh</a:t>
            </a:r>
          </a:p>
          <a:p>
            <a:pPr marL="342900" indent="-342900">
              <a:buFont typeface="+mj-lt"/>
              <a:buAutoNum type="arabicPeriod"/>
            </a:pPr>
            <a:r>
              <a:rPr lang="en-IN" sz="1600" dirty="0" smtClean="0">
                <a:latin typeface="Calibri (body)"/>
              </a:rPr>
              <a:t>Puducherry</a:t>
            </a:r>
          </a:p>
          <a:p>
            <a:pPr marL="342900" indent="-342900">
              <a:buFont typeface="+mj-lt"/>
              <a:buAutoNum type="arabicPeriod"/>
            </a:pPr>
            <a:r>
              <a:rPr lang="en-IN" sz="1600" dirty="0" smtClean="0">
                <a:latin typeface="Calibri (body)"/>
              </a:rPr>
              <a:t>Meghalaya</a:t>
            </a:r>
          </a:p>
          <a:p>
            <a:pPr marL="342900" indent="-342900">
              <a:buFont typeface="+mj-lt"/>
              <a:buAutoNum type="arabicPeriod"/>
            </a:pPr>
            <a:r>
              <a:rPr lang="en-IN" sz="1600" dirty="0" smtClean="0">
                <a:latin typeface="Calibri (body)"/>
              </a:rPr>
              <a:t>Chandigarh</a:t>
            </a:r>
            <a:br>
              <a:rPr lang="en-IN" sz="1600" dirty="0" smtClean="0">
                <a:latin typeface="Calibri (body)"/>
              </a:rPr>
            </a:br>
            <a:endParaRPr lang="en-IN" sz="1600" dirty="0">
              <a:latin typeface="Calibri (body)"/>
            </a:endParaRPr>
          </a:p>
        </p:txBody>
      </p:sp>
    </p:spTree>
    <p:extLst>
      <p:ext uri="{BB962C8B-B14F-4D97-AF65-F5344CB8AC3E}">
        <p14:creationId xmlns:p14="http://schemas.microsoft.com/office/powerpoint/2010/main" val="36264001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380456" y="1545465"/>
            <a:ext cx="3503054" cy="1996225"/>
          </a:xfrm>
        </p:spPr>
        <p:txBody>
          <a:bodyPr>
            <a:normAutofit fontScale="90000"/>
          </a:bodyPr>
          <a:lstStyle/>
          <a:p>
            <a:r>
              <a:rPr lang="en-IN" sz="1800" b="1" dirty="0" smtClean="0">
                <a:latin typeface="Calibri "/>
              </a:rPr>
              <a:t/>
            </a:r>
            <a:br>
              <a:rPr lang="en-IN" sz="1800" b="1" dirty="0" smtClean="0">
                <a:latin typeface="Calibri "/>
              </a:rPr>
            </a:br>
            <a:r>
              <a:rPr lang="en-IN" sz="1800" dirty="0" smtClean="0">
                <a:latin typeface="Calibri (body)"/>
              </a:rPr>
              <a:t>In Fig 4. GDP per capita for all the states. Here we can see that the Goa has the highest GDP Per Capita as compared to all other states.</a:t>
            </a:r>
            <a:br>
              <a:rPr lang="en-IN" sz="1800" dirty="0" smtClean="0">
                <a:latin typeface="Calibri (body)"/>
              </a:rPr>
            </a:br>
            <a:r>
              <a:rPr lang="en-IN" sz="1800" dirty="0" smtClean="0">
                <a:latin typeface="Calibri (body)"/>
              </a:rPr>
              <a:t>Like wise Bihar has the Lowest GDP Per Capita as compared to all other.</a:t>
            </a:r>
            <a:br>
              <a:rPr lang="en-IN" sz="1800" dirty="0" smtClean="0">
                <a:latin typeface="Calibri (body)"/>
              </a:rPr>
            </a:br>
            <a:endParaRPr lang="en-IN" sz="1800" dirty="0">
              <a:latin typeface="Calibri (body)"/>
            </a:endParaRPr>
          </a:p>
        </p:txBody>
      </p:sp>
      <p:pic>
        <p:nvPicPr>
          <p:cNvPr id="7"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11812" y="268298"/>
            <a:ext cx="7759966" cy="5854496"/>
          </a:xfrm>
        </p:spPr>
      </p:pic>
      <p:sp>
        <p:nvSpPr>
          <p:cNvPr id="8" name="Title 1"/>
          <p:cNvSpPr txBox="1">
            <a:spLocks/>
          </p:cNvSpPr>
          <p:nvPr/>
        </p:nvSpPr>
        <p:spPr>
          <a:xfrm>
            <a:off x="4906852" y="6122794"/>
            <a:ext cx="6993228" cy="35643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1400" dirty="0" smtClean="0">
                <a:latin typeface="Calibri Light (Headings)"/>
              </a:rPr>
              <a:t>Fig 4. GDP per capita for all the states</a:t>
            </a:r>
            <a:endParaRPr lang="en-IN" sz="1400" dirty="0">
              <a:latin typeface="Calibri Light (Headings)"/>
            </a:endParaRPr>
          </a:p>
        </p:txBody>
      </p:sp>
      <p:sp>
        <p:nvSpPr>
          <p:cNvPr id="9" name="TextBox 8"/>
          <p:cNvSpPr txBox="1"/>
          <p:nvPr/>
        </p:nvSpPr>
        <p:spPr>
          <a:xfrm>
            <a:off x="380456" y="360608"/>
            <a:ext cx="3503054" cy="669702"/>
          </a:xfrm>
          <a:prstGeom prst="rect">
            <a:avLst/>
          </a:prstGeom>
          <a:noFill/>
        </p:spPr>
        <p:txBody>
          <a:bodyPr wrap="square" rtlCol="0">
            <a:spAutoFit/>
          </a:bodyPr>
          <a:lstStyle/>
          <a:p>
            <a:r>
              <a:rPr lang="en-IN" b="1" dirty="0">
                <a:latin typeface="Calibri "/>
              </a:rPr>
              <a:t>Plot the GDP per capita for all the </a:t>
            </a:r>
            <a:r>
              <a:rPr lang="en-IN" b="1" dirty="0" smtClean="0">
                <a:latin typeface="Calibri "/>
              </a:rPr>
              <a:t>states</a:t>
            </a:r>
            <a:endParaRPr lang="en-IN" dirty="0"/>
          </a:p>
        </p:txBody>
      </p:sp>
    </p:spTree>
    <p:extLst>
      <p:ext uri="{BB962C8B-B14F-4D97-AF65-F5344CB8AC3E}">
        <p14:creationId xmlns:p14="http://schemas.microsoft.com/office/powerpoint/2010/main" val="22699117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497760"/>
          </a:xfrm>
        </p:spPr>
        <p:txBody>
          <a:bodyPr>
            <a:normAutofit/>
          </a:bodyPr>
          <a:lstStyle/>
          <a:p>
            <a:r>
              <a:rPr lang="en-IN" sz="1800" b="1" dirty="0" smtClean="0">
                <a:latin typeface="Calibri "/>
              </a:rPr>
              <a:t>Identify the top 5 and the bottom 5 states based on the GDP per capita.</a:t>
            </a:r>
            <a:endParaRPr lang="en-IN" sz="1800" b="1" dirty="0">
              <a:latin typeface="Calibri "/>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88654" y="1249251"/>
            <a:ext cx="9337183" cy="4657256"/>
          </a:xfrm>
        </p:spPr>
      </p:pic>
      <p:sp>
        <p:nvSpPr>
          <p:cNvPr id="6" name="Title 1"/>
          <p:cNvSpPr txBox="1">
            <a:spLocks/>
          </p:cNvSpPr>
          <p:nvPr/>
        </p:nvSpPr>
        <p:spPr>
          <a:xfrm>
            <a:off x="3683358" y="6122794"/>
            <a:ext cx="8152327" cy="35643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1400" dirty="0" smtClean="0"/>
              <a:t>Fig 5. top 5 and the bottom 5 states</a:t>
            </a:r>
            <a:endParaRPr lang="en-IN" sz="1400" dirty="0"/>
          </a:p>
        </p:txBody>
      </p:sp>
      <p:sp>
        <p:nvSpPr>
          <p:cNvPr id="7" name="Title 1"/>
          <p:cNvSpPr txBox="1">
            <a:spLocks/>
          </p:cNvSpPr>
          <p:nvPr/>
        </p:nvSpPr>
        <p:spPr>
          <a:xfrm>
            <a:off x="386366" y="1406178"/>
            <a:ext cx="2253803" cy="4880852"/>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1600" dirty="0" smtClean="0">
                <a:latin typeface="Calibri (body)"/>
              </a:rPr>
              <a:t>Top 5 states :</a:t>
            </a:r>
          </a:p>
          <a:p>
            <a:pPr marL="342900" indent="-342900">
              <a:buFont typeface="+mj-lt"/>
              <a:buAutoNum type="arabicPeriod"/>
            </a:pPr>
            <a:r>
              <a:rPr lang="en-IN" sz="1600" dirty="0" smtClean="0">
                <a:latin typeface="Calibri (body)"/>
              </a:rPr>
              <a:t>Goa</a:t>
            </a:r>
          </a:p>
          <a:p>
            <a:pPr marL="342900" indent="-342900">
              <a:buFont typeface="+mj-lt"/>
              <a:buAutoNum type="arabicPeriod"/>
            </a:pPr>
            <a:r>
              <a:rPr lang="en-IN" sz="1600" dirty="0" smtClean="0">
                <a:latin typeface="Calibri (body)"/>
              </a:rPr>
              <a:t>Sikkim</a:t>
            </a:r>
          </a:p>
          <a:p>
            <a:pPr marL="342900" indent="-342900">
              <a:buFont typeface="+mj-lt"/>
              <a:buAutoNum type="arabicPeriod"/>
            </a:pPr>
            <a:r>
              <a:rPr lang="en-IN" sz="1600" dirty="0" smtClean="0">
                <a:latin typeface="Calibri (body)"/>
              </a:rPr>
              <a:t>Haryana</a:t>
            </a:r>
          </a:p>
          <a:p>
            <a:pPr marL="342900" indent="-342900">
              <a:buFont typeface="+mj-lt"/>
              <a:buAutoNum type="arabicPeriod"/>
            </a:pPr>
            <a:r>
              <a:rPr lang="en-IN" sz="1600" dirty="0" smtClean="0">
                <a:latin typeface="Calibri (body)"/>
              </a:rPr>
              <a:t>Kerala</a:t>
            </a:r>
          </a:p>
          <a:p>
            <a:pPr marL="342900" indent="-342900">
              <a:buFont typeface="+mj-lt"/>
              <a:buAutoNum type="arabicPeriod"/>
            </a:pPr>
            <a:r>
              <a:rPr lang="en-IN" sz="1600" dirty="0" err="1" smtClean="0">
                <a:latin typeface="Calibri (body)"/>
              </a:rPr>
              <a:t>Uttarakhand</a:t>
            </a:r>
            <a:endParaRPr lang="en-IN" sz="1600" dirty="0" smtClean="0">
              <a:latin typeface="Calibri (body)"/>
            </a:endParaRPr>
          </a:p>
          <a:p>
            <a:endParaRPr lang="en-IN" sz="1600" dirty="0" smtClean="0">
              <a:latin typeface="Calibri (body)"/>
            </a:endParaRPr>
          </a:p>
          <a:p>
            <a:r>
              <a:rPr lang="en-IN" sz="1600" dirty="0" smtClean="0">
                <a:latin typeface="Calibri (body)"/>
              </a:rPr>
              <a:t>Bottom 5 :</a:t>
            </a:r>
          </a:p>
          <a:p>
            <a:pPr marL="342900" indent="-342900">
              <a:buFont typeface="+mj-lt"/>
              <a:buAutoNum type="arabicPeriod"/>
            </a:pPr>
            <a:r>
              <a:rPr lang="en-IN" sz="1600" dirty="0" smtClean="0">
                <a:latin typeface="Calibri (body)"/>
              </a:rPr>
              <a:t>Bihar</a:t>
            </a:r>
          </a:p>
          <a:p>
            <a:pPr marL="342900" indent="-342900">
              <a:buFont typeface="+mj-lt"/>
              <a:buAutoNum type="arabicPeriod"/>
            </a:pPr>
            <a:r>
              <a:rPr lang="en-IN" sz="1600" dirty="0" smtClean="0">
                <a:latin typeface="Calibri (body)"/>
              </a:rPr>
              <a:t>Uttar Pradesh</a:t>
            </a:r>
          </a:p>
          <a:p>
            <a:pPr marL="342900" indent="-342900">
              <a:buFont typeface="+mj-lt"/>
              <a:buAutoNum type="arabicPeriod"/>
            </a:pPr>
            <a:r>
              <a:rPr lang="en-IN" sz="1600" dirty="0" smtClean="0">
                <a:latin typeface="Calibri (body)"/>
              </a:rPr>
              <a:t>Manipur</a:t>
            </a:r>
          </a:p>
          <a:p>
            <a:pPr marL="342900" indent="-342900">
              <a:buFont typeface="+mj-lt"/>
              <a:buAutoNum type="arabicPeriod"/>
            </a:pPr>
            <a:r>
              <a:rPr lang="en-IN" sz="1600" dirty="0" smtClean="0">
                <a:latin typeface="Calibri (body)"/>
              </a:rPr>
              <a:t>Assam</a:t>
            </a:r>
          </a:p>
          <a:p>
            <a:pPr marL="342900" indent="-342900">
              <a:buFont typeface="+mj-lt"/>
              <a:buAutoNum type="arabicPeriod"/>
            </a:pPr>
            <a:r>
              <a:rPr lang="en-IN" sz="1600" dirty="0" smtClean="0">
                <a:latin typeface="Calibri (body)"/>
              </a:rPr>
              <a:t>Jharkhand</a:t>
            </a:r>
            <a:r>
              <a:rPr lang="en-IN" sz="1600" dirty="0" smtClean="0">
                <a:latin typeface="Calibri (body)"/>
              </a:rPr>
              <a:t/>
            </a:r>
            <a:br>
              <a:rPr lang="en-IN" sz="1600" dirty="0" smtClean="0">
                <a:latin typeface="Calibri (body)"/>
              </a:rPr>
            </a:br>
            <a:endParaRPr lang="en-IN" sz="1600" dirty="0">
              <a:latin typeface="Calibri (body)"/>
            </a:endParaRPr>
          </a:p>
        </p:txBody>
      </p:sp>
    </p:spTree>
    <p:extLst>
      <p:ext uri="{BB962C8B-B14F-4D97-AF65-F5344CB8AC3E}">
        <p14:creationId xmlns:p14="http://schemas.microsoft.com/office/powerpoint/2010/main" val="367900781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26548"/>
          </a:xfrm>
        </p:spPr>
        <p:txBody>
          <a:bodyPr>
            <a:normAutofit/>
          </a:bodyPr>
          <a:lstStyle/>
          <a:p>
            <a:r>
              <a:rPr lang="en-IN" sz="1800" b="1" dirty="0" smtClean="0">
                <a:latin typeface="Calibri "/>
              </a:rPr>
              <a:t>Plot the percentage contribution of the primary, secondary and tertiary sectors as a percentage of the total GDP for all the states</a:t>
            </a:r>
            <a:endParaRPr lang="en-IN" b="1" dirty="0">
              <a:latin typeface="Calibri "/>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56823" y="991674"/>
            <a:ext cx="10959922" cy="5185289"/>
          </a:xfrm>
        </p:spPr>
      </p:pic>
      <p:sp>
        <p:nvSpPr>
          <p:cNvPr id="5" name="Title 1"/>
          <p:cNvSpPr txBox="1">
            <a:spLocks/>
          </p:cNvSpPr>
          <p:nvPr/>
        </p:nvSpPr>
        <p:spPr>
          <a:xfrm>
            <a:off x="450761" y="6176963"/>
            <a:ext cx="11372046" cy="35643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1400" dirty="0" smtClean="0"/>
              <a:t>Fig 6. % Contribution of Primary, Secondary &amp; Tertiary sector</a:t>
            </a:r>
            <a:endParaRPr lang="en-IN" sz="1400" dirty="0"/>
          </a:p>
        </p:txBody>
      </p:sp>
    </p:spTree>
    <p:extLst>
      <p:ext uri="{BB962C8B-B14F-4D97-AF65-F5344CB8AC3E}">
        <p14:creationId xmlns:p14="http://schemas.microsoft.com/office/powerpoint/2010/main" val="142900523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89397"/>
            <a:ext cx="10515600" cy="5687566"/>
          </a:xfrm>
        </p:spPr>
        <p:txBody>
          <a:bodyPr>
            <a:normAutofit/>
          </a:bodyPr>
          <a:lstStyle/>
          <a:p>
            <a:r>
              <a:rPr lang="en-IN" sz="1600" dirty="0" smtClean="0"/>
              <a:t>In the above Fig 6 . </a:t>
            </a:r>
            <a:r>
              <a:rPr lang="en-IN" sz="1600" dirty="0" smtClean="0"/>
              <a:t>% Contribution of Primary, Secondary &amp; Tertiary sector The Orange colour indicates the Primary sector in each State , Like wise Green Represents the Secondary </a:t>
            </a:r>
            <a:r>
              <a:rPr lang="en-IN" sz="1600" dirty="0" smtClean="0"/>
              <a:t>Sector and Brown Contributes to the Tertiary Sector.</a:t>
            </a:r>
          </a:p>
          <a:p>
            <a:r>
              <a:rPr lang="en-IN" sz="1600" dirty="0" smtClean="0"/>
              <a:t>The above fig is a Scattere</a:t>
            </a:r>
            <a:r>
              <a:rPr lang="en-IN" sz="1600" dirty="0" smtClean="0"/>
              <a:t>d Bar Graph which represents the % Contribution of each sector according to each states.</a:t>
            </a:r>
          </a:p>
          <a:p>
            <a:r>
              <a:rPr lang="en-IN" sz="1600" dirty="0" smtClean="0"/>
              <a:t>Example : Manipur Contributes approximately 98% of Total GSDP where approximately 30% Contributes to the Primary Sector the 20% Contributes to Secondary and the 48% Contributes to the Tertiary Sector.</a:t>
            </a:r>
          </a:p>
          <a:p>
            <a:r>
              <a:rPr lang="en-IN" sz="1600" dirty="0" smtClean="0"/>
              <a:t>Manipur Contributes the maximum to Tertiary Sector , Sikkim Contributes  more to the Secondary sector and Arunachal Pradesh Contributes more to the Primary Sector.</a:t>
            </a:r>
          </a:p>
          <a:p>
            <a:r>
              <a:rPr lang="en-IN" sz="1600" dirty="0" smtClean="0"/>
              <a:t>The above Graph represents the GDP Contribution of Each State in each sectors if the states contribute more in each sector they will automatically contribute more to the GDP Contribution</a:t>
            </a:r>
          </a:p>
        </p:txBody>
      </p:sp>
    </p:spTree>
    <p:extLst>
      <p:ext uri="{BB962C8B-B14F-4D97-AF65-F5344CB8AC3E}">
        <p14:creationId xmlns:p14="http://schemas.microsoft.com/office/powerpoint/2010/main" val="404288504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000" b="1" dirty="0" smtClean="0"/>
              <a:t>Find the top 3/4/5 sub-sectors (such as agriculture, forestry and fishing, crops, manufacturing etc., not primary, secondary and tertiary) that contribute to approximately 80% of the GSDP of each category.</a:t>
            </a:r>
            <a:endParaRPr lang="en-IN"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547199"/>
            <a:ext cx="10353541" cy="4351338"/>
          </a:xfrm>
        </p:spPr>
      </p:pic>
      <p:sp>
        <p:nvSpPr>
          <p:cNvPr id="6" name="Title 1"/>
          <p:cNvSpPr txBox="1">
            <a:spLocks/>
          </p:cNvSpPr>
          <p:nvPr/>
        </p:nvSpPr>
        <p:spPr>
          <a:xfrm>
            <a:off x="450761" y="6176963"/>
            <a:ext cx="11372046" cy="35643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1400" dirty="0" smtClean="0">
                <a:latin typeface="Calibri Light (Headings)"/>
              </a:rPr>
              <a:t>Fig 7. sub-sectors </a:t>
            </a:r>
            <a:endParaRPr lang="en-IN" sz="1400" dirty="0">
              <a:latin typeface="Calibri Light (Headings)"/>
            </a:endParaRPr>
          </a:p>
        </p:txBody>
      </p:sp>
    </p:spTree>
    <p:extLst>
      <p:ext uri="{BB962C8B-B14F-4D97-AF65-F5344CB8AC3E}">
        <p14:creationId xmlns:p14="http://schemas.microsoft.com/office/powerpoint/2010/main" val="28465450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79</TotalTime>
  <Words>525</Words>
  <Application>Microsoft Office PowerPoint</Application>
  <PresentationFormat>Widescreen</PresentationFormat>
  <Paragraphs>53</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Calibri </vt:lpstr>
      <vt:lpstr>Calibri (body)</vt:lpstr>
      <vt:lpstr>Calibri Light</vt:lpstr>
      <vt:lpstr>Calibri Light (Headings)</vt:lpstr>
      <vt:lpstr>Office Theme</vt:lpstr>
      <vt:lpstr>GDP Analysis</vt:lpstr>
      <vt:lpstr>Which states have been growing consistently fast, and which ones have been struggling? In the below Fig 1. Average Growth Rate of Various State, we have calculated the average growth of states for the duration 2013-14, 2014-15 and 2015-16 by taking the mean of the row '(% Growth over previous year’ . Here the State Mizoram is growing consistently fast as compared to other states  and also Goa is struggling more than other states. All other states like Puducherry, Delhi, Madhya Pradesh and etc. are doing well not very fast not very slow .</vt:lpstr>
      <vt:lpstr>Plot the total GDP of the states for the year 2015-16 Here we have plotted the GDP of each states in ascending to descending format of particular year 2015-16 Here as we can notice the state Tamil Nadu have the highest</vt:lpstr>
      <vt:lpstr>Identify the top 5 and the bottom 5 states based on total GDP Based on our observation the state with highest GDP is Uttar Pradesh and the  state with lowest GDP is Arunachal Pradesh </vt:lpstr>
      <vt:lpstr> In Fig 4. GDP per capita for all the states. Here we can see that the Goa has the highest GDP Per Capita as compared to all other states. Like wise Bihar has the Lowest GDP Per Capita as compared to all other. </vt:lpstr>
      <vt:lpstr>Identify the top 5 and the bottom 5 states based on the GDP per capita.</vt:lpstr>
      <vt:lpstr>Plot the percentage contribution of the primary, secondary and tertiary sectors as a percentage of the total GDP for all the states</vt:lpstr>
      <vt:lpstr>PowerPoint Presentation</vt:lpstr>
      <vt:lpstr>Find the top 3/4/5 sub-sectors (such as agriculture, forestry and fishing, crops, manufacturing etc., not primary, secondary and tertiary) that contribute to approximately 80% of the GSDP of each category.</vt:lpstr>
      <vt:lpstr>Correlation of GDP per capita with dropout rates in education</vt:lpstr>
    </vt:vector>
  </TitlesOfParts>
  <Company>CtrlSoft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GDP Analysis</dc:title>
  <dc:creator>Nikita</dc:creator>
  <cp:lastModifiedBy>Nikita</cp:lastModifiedBy>
  <cp:revision>9</cp:revision>
  <dcterms:created xsi:type="dcterms:W3CDTF">2019-08-05T16:39:04Z</dcterms:created>
  <dcterms:modified xsi:type="dcterms:W3CDTF">2019-08-05T17:58:53Z</dcterms:modified>
</cp:coreProperties>
</file>