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80" r:id="rId6"/>
    <p:sldId id="321" r:id="rId7"/>
    <p:sldId id="320" r:id="rId8"/>
    <p:sldId id="297" r:id="rId9"/>
    <p:sldId id="300" r:id="rId10"/>
    <p:sldId id="302" r:id="rId11"/>
    <p:sldId id="303" r:id="rId12"/>
    <p:sldId id="304" r:id="rId13"/>
    <p:sldId id="322" r:id="rId14"/>
    <p:sldId id="310" r:id="rId15"/>
    <p:sldId id="307" r:id="rId16"/>
    <p:sldId id="308" r:id="rId17"/>
    <p:sldId id="309" r:id="rId18"/>
    <p:sldId id="312" r:id="rId19"/>
    <p:sldId id="313" r:id="rId20"/>
    <p:sldId id="314" r:id="rId21"/>
    <p:sldId id="316" r:id="rId22"/>
    <p:sldId id="317" r:id="rId23"/>
    <p:sldId id="319" r:id="rId24"/>
    <p:sldId id="293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" initials="N" lastIdx="1" clrIdx="0">
    <p:extLst>
      <p:ext uri="{19B8F6BF-5375-455C-9EA6-DF929625EA0E}">
        <p15:presenceInfo xmlns:p15="http://schemas.microsoft.com/office/powerpoint/2012/main" userId="S::nikita.pai@bms.com::43e1b80c-a04f-4696-95e3-238783e734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AAC4E9"/>
    <a:srgbClr val="202C8F"/>
    <a:srgbClr val="FDFBF6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>
                <a:latin typeface="+mn-lt"/>
              </a:rPr>
              <a:t>DRUG REVIEW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Nikita Pai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CADC-80C9-DBA3-CF30-F4438CD3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bon Next LT (Body)"/>
              </a:rPr>
              <a:t>DATA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1C911-F969-D15F-8884-B0E38C78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5ECAF5-E94C-7283-3AA2-9B3336564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solidFill>
            <a:srgbClr val="AAC4E9"/>
          </a:soli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Lower Casing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76592D-3CC3-8BC0-9F5F-61ED1DA6AE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solidFill>
            <a:srgbClr val="F5CDCE"/>
          </a:solidFill>
        </p:spPr>
        <p:txBody>
          <a:bodyPr vert="horz" lIns="0" tIns="45720" rIns="0" bIns="4572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Removing Whitespaces &amp; punctuation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3FE4A1-B3D8-3A3D-423F-B849C6E753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rgbClr val="AAC4E9"/>
          </a:solidFill>
        </p:spPr>
        <p:txBody>
          <a:bodyPr vert="horz" lIns="0" tIns="45720" rIns="0" bIns="45720" rtlCol="0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Tokenization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DAE276-CE8E-3CC1-8622-45CC67C754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solidFill>
            <a:srgbClr val="F5CDCE"/>
          </a:solidFill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dirty="0"/>
              <a:t>Removal of</a:t>
            </a:r>
          </a:p>
          <a:p>
            <a:r>
              <a:rPr lang="en-US" dirty="0" err="1"/>
              <a:t>Stopwords</a:t>
            </a:r>
            <a:r>
              <a:rPr lang="en-US" dirty="0"/>
              <a:t> &amp; HTML entity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F2DAF54-172F-F138-099E-8B140D48F9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rgbClr val="AAC4E9"/>
          </a:solidFill>
        </p:spPr>
        <p:txBody>
          <a:bodyPr vert="horz" lIns="0" tIns="45720" rIns="0" bIns="4572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4753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DA84-15D1-059F-4625-A3A7867A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bon Next LT (Body)"/>
              </a:rPr>
              <a:t>Word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D4961-B902-F46D-2C57-94559126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B38EC-5996-E5ED-1D82-38517DE1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15" y="2361849"/>
            <a:ext cx="7471087" cy="37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4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752B-E06F-F0DC-B7F4-51CB0832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bon Next LT (Body)"/>
              </a:rPr>
              <a:t>TRIGRAM LOW RATINGs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09BAC-A9F0-D916-6227-DF2121BF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58C6D-9ECE-AB9E-5FA5-6893EDCD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08" y="2195111"/>
            <a:ext cx="9490272" cy="42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D2DA-A729-2462-796D-312ACEAC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bon Next LT (Body)"/>
              </a:rPr>
              <a:t>TRIGRAM HIGH RATINGs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E244F-F9D6-98FC-2F41-5B5BC4FD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F14E3-5B08-4901-81BF-B724A2C4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74" y="2201812"/>
            <a:ext cx="9116663" cy="40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0CEA-8ABE-DF69-D78E-1D09E761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1"/>
            <a:ext cx="11074460" cy="595256"/>
          </a:xfrm>
        </p:spPr>
        <p:txBody>
          <a:bodyPr/>
          <a:lstStyle/>
          <a:p>
            <a:r>
              <a:rPr lang="en-US" b="0" dirty="0">
                <a:latin typeface="Sabon Next LT (Body)"/>
              </a:rPr>
              <a:t>Rating vs. Sentiment ANALYSIS</a:t>
            </a:r>
            <a:endParaRPr lang="en-US" dirty="0">
              <a:latin typeface="Sabon Next LT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82BBD-C212-0587-4C6B-1B373A45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0699A-0702-3FDA-7801-B0F800E0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59" y="1622999"/>
            <a:ext cx="5525104" cy="492568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32B4E-3ECA-792F-3A34-EACDDF7F10A7}"/>
              </a:ext>
            </a:extLst>
          </p:cNvPr>
          <p:cNvSpPr txBox="1">
            <a:spLocks/>
          </p:cNvSpPr>
          <p:nvPr/>
        </p:nvSpPr>
        <p:spPr>
          <a:xfrm>
            <a:off x="1103586" y="2049517"/>
            <a:ext cx="4075386" cy="4593330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61 % of the data is positively biased</a:t>
            </a:r>
          </a:p>
          <a:p>
            <a:r>
              <a:rPr lang="en-US" sz="2000" dirty="0"/>
              <a:t>33% of data is negatively biased</a:t>
            </a:r>
          </a:p>
          <a:p>
            <a:r>
              <a:rPr lang="en-US" sz="2000" dirty="0"/>
              <a:t>5% of data is neutral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57441-D926-3115-5F2A-7EF064D4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33" y="4482594"/>
            <a:ext cx="3162574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6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BFE3-1E49-F4C2-76AE-C4D384FF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67075" cy="1464833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TEXT CLASSIFICATION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1ED81-D8B7-7FF4-42BF-E3001338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ED0B5-768C-C77C-1893-BEEC9FD6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1" y="3558904"/>
            <a:ext cx="4527361" cy="2878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755D2-E93B-3623-2435-EAA3747D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34" y="3549940"/>
            <a:ext cx="3632667" cy="2878106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8751076-919E-6B2F-BEF7-D883691E8ED8}"/>
              </a:ext>
            </a:extLst>
          </p:cNvPr>
          <p:cNvSpPr txBox="1">
            <a:spLocks/>
          </p:cNvSpPr>
          <p:nvPr/>
        </p:nvSpPr>
        <p:spPr>
          <a:xfrm>
            <a:off x="1658471" y="2822028"/>
            <a:ext cx="8263030" cy="670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Extracted 1000 samples from positive, negative and neutral category to avoid model bias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740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1EA3-6F72-1227-F630-D81B4DD1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1"/>
            <a:ext cx="10671048" cy="1073632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MODEL PERFORMANCE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8CFA-C306-B186-49DB-76380510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5DBD9-E9B5-06B0-2B10-2768FA94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82089"/>
            <a:ext cx="5284293" cy="3534605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CBF8134-B56E-5DFC-548E-973E0A497A84}"/>
              </a:ext>
            </a:extLst>
          </p:cNvPr>
          <p:cNvSpPr txBox="1">
            <a:spLocks/>
          </p:cNvSpPr>
          <p:nvPr/>
        </p:nvSpPr>
        <p:spPr>
          <a:xfrm>
            <a:off x="1452931" y="2093577"/>
            <a:ext cx="4409988" cy="2036802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Ran the training sample against Random Forest Classifier, Linear SVC, Multinomial NB and Logistic Regression</a:t>
            </a:r>
          </a:p>
          <a:p>
            <a:r>
              <a:rPr lang="en-US" sz="2000" dirty="0"/>
              <a:t>Best Accuracy was given out by Linear SVC with 72%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82168-4A00-50AE-8F2D-E12A845B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483" y="4144160"/>
            <a:ext cx="3953436" cy="16456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9953C35-5811-6214-87D3-4C9A7FACA0D3}"/>
              </a:ext>
            </a:extLst>
          </p:cNvPr>
          <p:cNvSpPr/>
          <p:nvPr/>
        </p:nvSpPr>
        <p:spPr>
          <a:xfrm>
            <a:off x="7799294" y="2492188"/>
            <a:ext cx="1443318" cy="8606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10EB70-EC0C-4590-0210-F3AFB2933FAB}"/>
              </a:ext>
            </a:extLst>
          </p:cNvPr>
          <p:cNvSpPr/>
          <p:nvPr/>
        </p:nvSpPr>
        <p:spPr>
          <a:xfrm>
            <a:off x="1909483" y="4760258"/>
            <a:ext cx="3119851" cy="242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01DD-D90C-FC08-0231-FD1F551D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1120588"/>
            <a:ext cx="3863790" cy="1676400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D9C4D-82EE-3F99-0C82-8028FE2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594C8-1537-B71D-0352-759997BB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77" y="1412548"/>
            <a:ext cx="4968671" cy="50524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D73F9-8453-8E2F-6FB6-31EFB4C38FEA}"/>
              </a:ext>
            </a:extLst>
          </p:cNvPr>
          <p:cNvSpPr txBox="1">
            <a:spLocks/>
          </p:cNvSpPr>
          <p:nvPr/>
        </p:nvSpPr>
        <p:spPr>
          <a:xfrm>
            <a:off x="950259" y="2796988"/>
            <a:ext cx="5414681" cy="374724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Accuracy for Neutral: </a:t>
            </a:r>
          </a:p>
          <a:p>
            <a:pPr marL="0" indent="0">
              <a:buNone/>
            </a:pPr>
            <a:r>
              <a:rPr lang="en-US" sz="2000" dirty="0"/>
              <a:t>	Predicted Neutral/ Actual Neutral</a:t>
            </a:r>
          </a:p>
          <a:p>
            <a:pPr marL="0" indent="0">
              <a:buNone/>
            </a:pPr>
            <a:r>
              <a:rPr lang="en-US" sz="2000" dirty="0"/>
              <a:t>	= (204)/(204+67+81)</a:t>
            </a:r>
          </a:p>
          <a:p>
            <a:pPr marL="0" indent="0">
              <a:buNone/>
            </a:pPr>
            <a:r>
              <a:rPr lang="en-US" sz="2000" dirty="0"/>
              <a:t>	= 57%</a:t>
            </a:r>
          </a:p>
          <a:p>
            <a:r>
              <a:rPr lang="en-US" sz="2000" dirty="0"/>
              <a:t>Accuracy for Positive: 88%</a:t>
            </a:r>
          </a:p>
          <a:p>
            <a:r>
              <a:rPr lang="en-US" sz="2000" dirty="0"/>
              <a:t>Accuracy for Negative: 67%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9337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8415-F87F-346F-06F3-396ACA01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bon Next LT (Body)"/>
              </a:rPr>
              <a:t>ADVERSE EFFECT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050BE-330A-1D10-6D5F-F68B69E8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8E247-E044-090D-528D-30F3043FFDF8}"/>
              </a:ext>
            </a:extLst>
          </p:cNvPr>
          <p:cNvSpPr txBox="1">
            <a:spLocks/>
          </p:cNvSpPr>
          <p:nvPr/>
        </p:nvSpPr>
        <p:spPr>
          <a:xfrm>
            <a:off x="1398494" y="2519081"/>
            <a:ext cx="8659906" cy="29852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Keywords taken into consideration for extracting relevant data are as follows: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Minimal Side Effect: “My son took 10 mg Aspirin and had minimal </a:t>
            </a:r>
            <a:r>
              <a:rPr lang="en-US" sz="2000" b="1" dirty="0"/>
              <a:t>side effect </a:t>
            </a:r>
            <a:r>
              <a:rPr lang="en-US" sz="2000" dirty="0"/>
              <a:t>		            like headache”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Major Side Effect: “I had the worst </a:t>
            </a:r>
            <a:r>
              <a:rPr lang="en-US" sz="2000" b="1" dirty="0"/>
              <a:t>side effects </a:t>
            </a:r>
            <a:r>
              <a:rPr lang="en-US" sz="2000" dirty="0"/>
              <a:t>with this medicine as I ended  		    	       up with insomnia” 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090912-6528-3842-CFD4-BCD3CE136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43670"/>
              </p:ext>
            </p:extLst>
          </p:nvPr>
        </p:nvGraphicFramePr>
        <p:xfrm>
          <a:off x="2649070" y="2954767"/>
          <a:ext cx="6158754" cy="64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52918">
                  <a:extLst>
                    <a:ext uri="{9D8B030D-6E8A-4147-A177-3AD203B41FA5}">
                      <a16:colId xmlns:a16="http://schemas.microsoft.com/office/drawing/2014/main" val="829211189"/>
                    </a:ext>
                  </a:extLst>
                </a:gridCol>
                <a:gridCol w="2052918">
                  <a:extLst>
                    <a:ext uri="{9D8B030D-6E8A-4147-A177-3AD203B41FA5}">
                      <a16:colId xmlns:a16="http://schemas.microsoft.com/office/drawing/2014/main" val="3534884967"/>
                    </a:ext>
                  </a:extLst>
                </a:gridCol>
                <a:gridCol w="2052918">
                  <a:extLst>
                    <a:ext uri="{9D8B030D-6E8A-4147-A177-3AD203B41FA5}">
                      <a16:colId xmlns:a16="http://schemas.microsoft.com/office/drawing/2014/main" val="2403089466"/>
                    </a:ext>
                  </a:extLst>
                </a:gridCol>
              </a:tblGrid>
              <a:tr h="432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side effect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adverse effect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adverse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7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6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E800-8EC1-AF64-1428-8E860B72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0" y="731520"/>
            <a:ext cx="9314329" cy="1527586"/>
          </a:xfrm>
        </p:spPr>
        <p:txBody>
          <a:bodyPr/>
          <a:lstStyle/>
          <a:p>
            <a:pPr algn="l"/>
            <a:r>
              <a:rPr lang="en-US" dirty="0">
                <a:latin typeface="Sabon Next LT (Body)"/>
              </a:rPr>
              <a:t>SAMPLING &amp; 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E1FB-D42B-A23B-DBE2-A08A1940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12DEE-B8A0-C745-6D94-9045FF015E22}"/>
              </a:ext>
            </a:extLst>
          </p:cNvPr>
          <p:cNvSpPr txBox="1">
            <a:spLocks/>
          </p:cNvSpPr>
          <p:nvPr/>
        </p:nvSpPr>
        <p:spPr>
          <a:xfrm>
            <a:off x="2008094" y="2608730"/>
            <a:ext cx="9170894" cy="1527586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Took 300 of samples out from the dataset and manually accounted flags to separate out major side effect reviews from minimal to no side effects</a:t>
            </a:r>
          </a:p>
          <a:p>
            <a:r>
              <a:rPr lang="en-US" sz="2000" dirty="0"/>
              <a:t>Ran the training sample against Random Forest Classifier, Linear SVC, Multinomial NB and Logistic Regression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81B08-2A2C-C5E1-E0DE-89459E69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50" y="4166135"/>
            <a:ext cx="3971303" cy="2503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91ADF-453B-187D-DF9C-85121AD7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541" y="4166135"/>
            <a:ext cx="4971608" cy="2274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0D42A9-7627-46D8-7C9D-B1933475221C}"/>
              </a:ext>
            </a:extLst>
          </p:cNvPr>
          <p:cNvSpPr/>
          <p:nvPr/>
        </p:nvSpPr>
        <p:spPr>
          <a:xfrm>
            <a:off x="3810000" y="4527176"/>
            <a:ext cx="833718" cy="1685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7C3D7-5C15-D34B-DEC3-AE326F4BF109}"/>
              </a:ext>
            </a:extLst>
          </p:cNvPr>
          <p:cNvSpPr/>
          <p:nvPr/>
        </p:nvSpPr>
        <p:spPr>
          <a:xfrm>
            <a:off x="6705600" y="5047129"/>
            <a:ext cx="3732874" cy="251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3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About the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/>
          <a:lstStyle/>
          <a:p>
            <a:pPr algn="just"/>
            <a:r>
              <a:rPr lang="en-US" sz="2000" b="0" i="0" dirty="0">
                <a:solidFill>
                  <a:schemeClr val="accent3">
                    <a:lumMod val="50000"/>
                  </a:schemeClr>
                </a:solidFill>
                <a:effectLst/>
                <a:latin typeface="Sabon Next LT (Body)"/>
              </a:rPr>
              <a:t>The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abon Next LT (Body)"/>
              </a:rPr>
              <a:t> drug review dataset </a:t>
            </a:r>
            <a:r>
              <a:rPr lang="en-US" sz="2000" b="0" i="0" dirty="0">
                <a:solidFill>
                  <a:schemeClr val="accent3">
                    <a:lumMod val="50000"/>
                  </a:schemeClr>
                </a:solidFill>
                <a:effectLst/>
                <a:latin typeface="Sabon Next LT (Body)"/>
              </a:rPr>
              <a:t>refers to a collection of data containing reviews or feedback from individuals about various pharmaceutical drugs or medications.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Sabon Next LT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29D-AFAE-BE1C-E024-51EAD0EAF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90"/>
            <a:ext cx="4416552" cy="1357376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449D-16EC-8C77-57F0-226DCCFD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2169458"/>
            <a:ext cx="4721354" cy="41596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ratings &amp; Useful count along with reviews as features to improvise the accuracy score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popular was a particular drug in 2008 vs 2017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more samples to the adverse effect data, add hyperparameter tuning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</a:t>
            </a:r>
            <a:r>
              <a:rPr lang="en-US" sz="2000" dirty="0" err="1"/>
              <a:t>explainability</a:t>
            </a:r>
            <a:r>
              <a:rPr lang="en-US" sz="2000" dirty="0"/>
              <a:t> to the output of model </a:t>
            </a:r>
          </a:p>
        </p:txBody>
      </p:sp>
    </p:spTree>
    <p:extLst>
      <p:ext uri="{BB962C8B-B14F-4D97-AF65-F5344CB8AC3E}">
        <p14:creationId xmlns:p14="http://schemas.microsoft.com/office/powerpoint/2010/main" val="411640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AF39-B41A-0BE3-A72D-8DC63CC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bon Next LT (Body)"/>
              </a:rPr>
              <a:t>WHAT IS IN THE DATA?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F5795-CACB-6234-9551-FCC09BFF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E190F-3244-2961-2D5F-EAA3D132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B92AD1-F467-E4BB-5D09-44B976BC8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770" y="2501152"/>
            <a:ext cx="11044829" cy="4036807"/>
          </a:xfrm>
        </p:spPr>
        <p:txBody>
          <a:bodyPr/>
          <a:lstStyle/>
          <a:p>
            <a:r>
              <a:rPr lang="en-US" dirty="0"/>
              <a:t>Dataset consists of train data (161 k rows) &amp; test data (53k rows)</a:t>
            </a:r>
          </a:p>
          <a:p>
            <a:r>
              <a:rPr lang="en-US" dirty="0"/>
              <a:t>Date range is between April 1</a:t>
            </a:r>
            <a:r>
              <a:rPr lang="en-US" baseline="30000" dirty="0"/>
              <a:t>st</a:t>
            </a:r>
            <a:r>
              <a:rPr lang="en-US" dirty="0"/>
              <a:t>, 2008 to Sept 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For exploratory text analysis, test and train dataset has been combined together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0D486-3803-C8C0-F463-DCDDDB21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38" y="4046762"/>
            <a:ext cx="11044829" cy="20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3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CADC-80C9-DBA3-CF30-F4438CD3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bon Next LT (Body)"/>
              </a:rPr>
              <a:t>BUSINESS USERS &amp;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1C911-F969-D15F-8884-B0E38C78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5ECAF5-E94C-7283-3AA2-9B3336564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solidFill>
            <a:srgbClr val="AAC4E9"/>
          </a:soli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Drug Comparison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76592D-3CC3-8BC0-9F5F-61ED1DA6AE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solidFill>
            <a:srgbClr val="F5CDCE"/>
          </a:solidFill>
        </p:spPr>
        <p:txBody>
          <a:bodyPr vert="horz" lIns="0" tIns="45720" rIns="0" bIns="45720" rtlCol="0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Common Keywords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3FE4A1-B3D8-3A3D-423F-B849C6E753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rgbClr val="AAC4E9"/>
          </a:solidFill>
        </p:spPr>
        <p:txBody>
          <a:bodyPr vert="horz" lIns="0" tIns="45720" rIns="0" bIns="45720" rtlCol="0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Sentiment Analysis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DAE276-CE8E-3CC1-8622-45CC67C754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solidFill>
            <a:srgbClr val="F5CDCE"/>
          </a:solidFill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 dirty="0"/>
              <a:t>Sentiment </a:t>
            </a:r>
          </a:p>
          <a:p>
            <a:pPr>
              <a:lnSpc>
                <a:spcPct val="200000"/>
              </a:lnSpc>
            </a:pPr>
            <a:r>
              <a:rPr lang="en-US" dirty="0"/>
              <a:t>Classification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F2DAF54-172F-F138-099E-8B140D48F9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rgbClr val="AAC4E9"/>
          </a:solidFill>
        </p:spPr>
        <p:txBody>
          <a:bodyPr vert="horz" lIns="0" tIns="45720" rIns="0" bIns="4572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Adverse Event </a:t>
            </a:r>
          </a:p>
          <a:p>
            <a:pPr>
              <a:lnSpc>
                <a:spcPct val="150000"/>
              </a:lnSpc>
            </a:pPr>
            <a:r>
              <a:rPr lang="en-US" dirty="0"/>
              <a:t>Classification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D80116-74F5-BB57-CDFD-F4122A70E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59465"/>
              </p:ext>
            </p:extLst>
          </p:nvPr>
        </p:nvGraphicFramePr>
        <p:xfrm>
          <a:off x="1592730" y="3440420"/>
          <a:ext cx="8127999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15589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3985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5600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Practitioner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Regulatory Bodies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 Companies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9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59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7D65-CF6B-7235-CB06-2FEE96C0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3" y="188259"/>
            <a:ext cx="9592236" cy="1302154"/>
          </a:xfrm>
        </p:spPr>
        <p:txBody>
          <a:bodyPr/>
          <a:lstStyle/>
          <a:p>
            <a:pPr algn="l"/>
            <a:r>
              <a:rPr lang="en-US" dirty="0">
                <a:latin typeface="Sabon Next LT (Body)"/>
              </a:rPr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D3705-FC5F-93F0-7CBF-47FC981E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3583C6-243C-AAD0-9179-7834E2944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7106" y="2103121"/>
            <a:ext cx="6535270" cy="1325880"/>
          </a:xfrm>
        </p:spPr>
        <p:txBody>
          <a:bodyPr/>
          <a:lstStyle/>
          <a:p>
            <a:r>
              <a:rPr lang="en-US" sz="2000" dirty="0"/>
              <a:t>No Duplicates found</a:t>
            </a:r>
          </a:p>
          <a:p>
            <a:r>
              <a:rPr lang="en-US" sz="2000" dirty="0"/>
              <a:t>Checked for columns having null values</a:t>
            </a:r>
          </a:p>
          <a:p>
            <a:r>
              <a:rPr lang="en-US" sz="2000" dirty="0"/>
              <a:t>Corrected date format using datetime() function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ABAE1-44C0-04C8-5619-06A0BE80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68" y="1406804"/>
            <a:ext cx="3116671" cy="2232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AAC3D-2C4A-293D-81B6-4A97B280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718" y="3791497"/>
            <a:ext cx="2470757" cy="2132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767D14-42B6-9283-F34B-8AB7E6409475}"/>
              </a:ext>
            </a:extLst>
          </p:cNvPr>
          <p:cNvSpPr/>
          <p:nvPr/>
        </p:nvSpPr>
        <p:spPr>
          <a:xfrm flipV="1">
            <a:off x="8032377" y="5030513"/>
            <a:ext cx="2259106" cy="231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0DFF5-A8A4-47DB-859A-5DAF8613F0D1}"/>
              </a:ext>
            </a:extLst>
          </p:cNvPr>
          <p:cNvSpPr/>
          <p:nvPr/>
        </p:nvSpPr>
        <p:spPr>
          <a:xfrm flipV="1">
            <a:off x="7773951" y="2235865"/>
            <a:ext cx="2798632" cy="272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6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7D65-CF6B-7235-CB06-2FEE96C0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731521"/>
            <a:ext cx="10665089" cy="822960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Data FILTERATION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D3705-FC5F-93F0-7CBF-47FC981E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3583C6-243C-AAD0-9179-7834E2944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451753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Condition column contained the following discrepancies which represented 1.37% of the data</a:t>
            </a:r>
          </a:p>
          <a:p>
            <a:r>
              <a:rPr lang="en-US" dirty="0"/>
              <a:t>Null Values</a:t>
            </a:r>
          </a:p>
          <a:p>
            <a:r>
              <a:rPr lang="en-US" dirty="0"/>
              <a:t>Values named as “Not Listed”</a:t>
            </a:r>
          </a:p>
          <a:p>
            <a:r>
              <a:rPr lang="en-US" dirty="0"/>
              <a:t>Misrepresented rows containing “users found this comment helpful”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DDACFC-0EB6-8F4B-3A32-44F7D080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30" y="2033954"/>
            <a:ext cx="6450474" cy="4364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6853C4-F8F3-14C9-5D3E-EA73918B660A}"/>
              </a:ext>
            </a:extLst>
          </p:cNvPr>
          <p:cNvSpPr/>
          <p:nvPr/>
        </p:nvSpPr>
        <p:spPr>
          <a:xfrm>
            <a:off x="5955527" y="4524292"/>
            <a:ext cx="140473" cy="779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8A9E4F-7650-B11B-A6EB-B215E086D6E8}"/>
              </a:ext>
            </a:extLst>
          </p:cNvPr>
          <p:cNvSpPr/>
          <p:nvPr/>
        </p:nvSpPr>
        <p:spPr>
          <a:xfrm>
            <a:off x="10932251" y="4524292"/>
            <a:ext cx="239332" cy="1757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3260B-743C-0F44-CAEA-B62E5E10BD37}"/>
              </a:ext>
            </a:extLst>
          </p:cNvPr>
          <p:cNvSpPr/>
          <p:nvPr/>
        </p:nvSpPr>
        <p:spPr>
          <a:xfrm>
            <a:off x="9893281" y="4524292"/>
            <a:ext cx="239332" cy="1757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367-CB9A-72A2-C551-1E5DE1BF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bon Next LT (Body)"/>
              </a:rPr>
              <a:t>DRUG COMPARISIOM INTERACTIVE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AE947-B349-E0B4-44CB-7ECCFBD5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8E045-8209-1AEE-B807-60EC8DCC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5" y="3025588"/>
            <a:ext cx="5317358" cy="3129418"/>
          </a:xfrm>
          <a:prstGeom prst="rect">
            <a:avLst/>
          </a:prstGeom>
        </p:spPr>
      </p:pic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9527C0F-E824-B5D4-3CA3-FE7916E41604}"/>
              </a:ext>
            </a:extLst>
          </p:cNvPr>
          <p:cNvSpPr txBox="1">
            <a:spLocks/>
          </p:cNvSpPr>
          <p:nvPr/>
        </p:nvSpPr>
        <p:spPr>
          <a:xfrm>
            <a:off x="6678705" y="2187387"/>
            <a:ext cx="5261203" cy="601711"/>
          </a:xfrm>
          <a:prstGeom prst="rect">
            <a:avLst/>
          </a:prstGeom>
          <a:solidFill>
            <a:srgbClr val="F5CDCE"/>
          </a:solidFill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GYNACOLOGY DEPT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225830-DDF9-F2B9-69E6-BE304A0C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71" y="3025588"/>
            <a:ext cx="4921623" cy="3239480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558DA24-00C6-1005-6E2B-8C8B13CB0563}"/>
              </a:ext>
            </a:extLst>
          </p:cNvPr>
          <p:cNvSpPr txBox="1">
            <a:spLocks/>
          </p:cNvSpPr>
          <p:nvPr/>
        </p:nvSpPr>
        <p:spPr>
          <a:xfrm>
            <a:off x="896471" y="2187387"/>
            <a:ext cx="4992106" cy="601711"/>
          </a:xfrm>
          <a:prstGeom prst="rect">
            <a:avLst/>
          </a:prstGeom>
          <a:solidFill>
            <a:srgbClr val="F5CDCE"/>
          </a:solidFill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DERMATOLOGY DEPT</a:t>
            </a:r>
          </a:p>
        </p:txBody>
      </p:sp>
    </p:spTree>
    <p:extLst>
      <p:ext uri="{BB962C8B-B14F-4D97-AF65-F5344CB8AC3E}">
        <p14:creationId xmlns:p14="http://schemas.microsoft.com/office/powerpoint/2010/main" val="391831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367-CB9A-72A2-C551-1E5DE1BF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1511" y="872297"/>
            <a:ext cx="7219636" cy="1195892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RATING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AE947-B349-E0B4-44CB-7ECCFBD5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5979E-6527-E1DD-B051-85F53C35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88" y="2945525"/>
            <a:ext cx="7361558" cy="3185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C198D-D812-AF7E-108C-2E9FAFEE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72" y="828741"/>
            <a:ext cx="3162574" cy="1958510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DF7B56D-3455-0431-9D9D-04967A4930F3}"/>
              </a:ext>
            </a:extLst>
          </p:cNvPr>
          <p:cNvSpPr txBox="1">
            <a:spLocks/>
          </p:cNvSpPr>
          <p:nvPr/>
        </p:nvSpPr>
        <p:spPr>
          <a:xfrm>
            <a:off x="851646" y="2945525"/>
            <a:ext cx="3076901" cy="3697322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data has bias towards the positive ratings</a:t>
            </a:r>
          </a:p>
          <a:p>
            <a:r>
              <a:rPr lang="en-US" sz="2000" dirty="0"/>
              <a:t>Almost 70% of the data has medication rating between 6-10</a:t>
            </a:r>
          </a:p>
        </p:txBody>
      </p:sp>
    </p:spTree>
    <p:extLst>
      <p:ext uri="{BB962C8B-B14F-4D97-AF65-F5344CB8AC3E}">
        <p14:creationId xmlns:p14="http://schemas.microsoft.com/office/powerpoint/2010/main" val="273461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367-CB9A-72A2-C551-1E5DE1BF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31520"/>
            <a:ext cx="10357283" cy="909021"/>
          </a:xfrm>
        </p:spPr>
        <p:txBody>
          <a:bodyPr/>
          <a:lstStyle/>
          <a:p>
            <a:r>
              <a:rPr lang="en-US" dirty="0" err="1">
                <a:latin typeface="Sabon Next LT (Body)"/>
              </a:rPr>
              <a:t>ReviewS</a:t>
            </a:r>
            <a:r>
              <a:rPr lang="en-US" dirty="0">
                <a:latin typeface="Sabon Next LT (Body)"/>
              </a:rPr>
              <a:t> per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AE947-B349-E0B4-44CB-7ECCFBD5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DF7B56D-3455-0431-9D9D-04967A4930F3}"/>
              </a:ext>
            </a:extLst>
          </p:cNvPr>
          <p:cNvSpPr txBox="1">
            <a:spLocks/>
          </p:cNvSpPr>
          <p:nvPr/>
        </p:nvSpPr>
        <p:spPr>
          <a:xfrm>
            <a:off x="758952" y="4966447"/>
            <a:ext cx="11056530" cy="1378453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reviews have peaked up from 2015-2017, more than 50% of the data will represent the latest trend</a:t>
            </a:r>
          </a:p>
          <a:p>
            <a:r>
              <a:rPr lang="en-US" sz="2000" dirty="0"/>
              <a:t>The slight dip in 2017 is because the data from year 2017 is till September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B7793-E126-CCDB-8C0B-0F893873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77" y="2444978"/>
            <a:ext cx="7369179" cy="2156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323A0-18EE-7162-6ABB-8F04D7BD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817" y="2444977"/>
            <a:ext cx="3210606" cy="22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412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{0AF6376D-BA7D-40C9-970B-908DD13D451C}tf78438558_win32</Template>
  <TotalTime>3119</TotalTime>
  <Words>537</Words>
  <Application>Microsoft Office PowerPoint</Application>
  <PresentationFormat>Widescreen</PresentationFormat>
  <Paragraphs>110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Sabon Next LT</vt:lpstr>
      <vt:lpstr>Sabon Next LT (Body)</vt:lpstr>
      <vt:lpstr>Custom</vt:lpstr>
      <vt:lpstr>DRUG REVIEW DATASET</vt:lpstr>
      <vt:lpstr>About the data</vt:lpstr>
      <vt:lpstr>WHAT IS IN THE DATA?</vt:lpstr>
      <vt:lpstr>BUSINESS USERS &amp; CASE</vt:lpstr>
      <vt:lpstr>Data CLEANING</vt:lpstr>
      <vt:lpstr>Data FILTERATION</vt:lpstr>
      <vt:lpstr>DRUG COMPARISIOM INTERACTIVE PLOTS</vt:lpstr>
      <vt:lpstr>RATING BIAS</vt:lpstr>
      <vt:lpstr>ReviewS per year</vt:lpstr>
      <vt:lpstr>DATA PREPROCESSING</vt:lpstr>
      <vt:lpstr>Word CLOUD</vt:lpstr>
      <vt:lpstr>TRIGRAM LOW RATINGs </vt:lpstr>
      <vt:lpstr>TRIGRAM HIGH RATINGs</vt:lpstr>
      <vt:lpstr>Rating vs. Sentiment ANALYSIS</vt:lpstr>
      <vt:lpstr>TEXT CLASSIFICATION PREPROCESSING</vt:lpstr>
      <vt:lpstr>MODEL PERFORMANCE EVALUATION</vt:lpstr>
      <vt:lpstr>CONFUSION MATRIX</vt:lpstr>
      <vt:lpstr>ADVERSE EFFECT IDENTIFICATION</vt:lpstr>
      <vt:lpstr>SAMPLING &amp; MODEL EVALUATION</vt:lpstr>
      <vt:lpstr>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Nikita</dc:creator>
  <cp:lastModifiedBy>Nikita</cp:lastModifiedBy>
  <cp:revision>44</cp:revision>
  <dcterms:created xsi:type="dcterms:W3CDTF">2023-10-08T22:40:43Z</dcterms:created>
  <dcterms:modified xsi:type="dcterms:W3CDTF">2023-10-23T21:56:55Z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