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ид под углом снизу на фасад современного здания с алюминиевыми дисками под ясным голубым небом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Вид под углом снизу на современное изогнутое здание под облачным небом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Вид изнутри современного белого здания со стеклянными панелями на ясное небо с редкими облаками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Вид под углом снизу на башню Азади в Тегеране (Иран) на фоне безоблачного ясного неба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ид изнутри каменной конструкции на лестницу и ясное голубое неб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временное белое здание со стеклянными панелями на фоне ясного голубого неба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Небольшая часть современного моста в виде ракушки в Циндао (Шаньдун, Китай) под небом с редкими облаками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Швачко Никита 5030102/2020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Швачко Никита 5030102/20202</a:t>
            </a:r>
          </a:p>
        </p:txBody>
      </p:sp>
      <p:sp>
        <p:nvSpPr>
          <p:cNvPr id="172" name="JIT оптимизация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JIT оптимизация</a:t>
            </a:r>
          </a:p>
        </p:txBody>
      </p:sp>
      <p:sp>
        <p:nvSpPr>
          <p:cNvPr id="173" name="и другие связанные технолог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lnSpc>
                <a:spcPct val="80000"/>
              </a:lnSpc>
              <a:defRPr spc="-129" sz="6496"/>
            </a:lvl1pPr>
          </a:lstStyle>
          <a:p>
            <a:pPr/>
            <a:r>
              <a:t>и другие связанные технологии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Java Virtual Machine (JVM) HotSp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Virtual Machine (JVM) HotSpot</a:t>
            </a:r>
          </a:p>
        </p:txBody>
      </p:sp>
      <p:sp>
        <p:nvSpPr>
          <p:cNvPr id="205" name="HotSpot — это стандартная реализация JVM от Oracle. Она использует C1 и C2 JIT-компиляторы для обеспечения адаптивной компиляции. HotSpot собирает информацию о выполнении программы и применяет оптимизации на основе собранных данных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HotSpot — это стандартная реализация JVM от Oracle. Она использует C1 и C2 JIT-компиляторы для обеспечения адаптивной компиляции. HotSpot собирает информацию о выполнении программы и применяет оптимизации на основе собранных данных.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JVM-параметры для J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JVM-параметры для JIT</a:t>
            </a:r>
          </a:p>
        </p:txBody>
      </p:sp>
      <p:sp>
        <p:nvSpPr>
          <p:cNvPr id="208" name="JVM предоставляет различные параметры, которые позволяют управлять поведением JIT-компиляции, например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JVM предоставляет различные параметры, которые позволяют управлять поведением JIT-компиляции, например:</a:t>
            </a:r>
          </a:p>
          <a:p>
            <a:pPr marL="0" indent="0">
              <a:buSzTx/>
              <a:buNone/>
            </a:pPr>
            <a:r>
              <a:t>•-Xcomp : принудительно компилирует все методы с использованием JIT перед выполнением.</a:t>
            </a:r>
          </a:p>
          <a:p>
            <a:pPr marL="0" indent="0">
              <a:buSzTx/>
              <a:buNone/>
            </a:pPr>
            <a:r>
              <a:t>•-XX:+TieredCompilation : включает использование и C1, и C2-компиляторов, что помогает сочетать быструю компиляцию с глубокими оптимизациями.</a:t>
            </a:r>
          </a:p>
          <a:p>
            <a:pPr marL="0" indent="0">
              <a:buSzTx/>
              <a:buNone/>
            </a:pPr>
            <a:r>
              <a:t>•-XX:+UseG1GC : включает сборщик мусора G1, который работает вместе с JIT для повышения общей производительности.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люсы и минус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Плюсы и минусы</a:t>
            </a:r>
          </a:p>
        </p:txBody>
      </p:sp>
      <p:sp>
        <p:nvSpPr>
          <p:cNvPr id="211" name="Преимущества JIT-компиляци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Преимущества JIT-компиляции</a:t>
            </a:r>
            <a:endParaRPr sz="1302"/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•</a:t>
            </a:r>
            <a:r>
              <a:rPr b="1"/>
              <a:t>Высокая производительность</a:t>
            </a:r>
            <a:r>
              <a:t>: Выполнение машинного кода быстрее, чем интерпретация.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•</a:t>
            </a:r>
            <a:r>
              <a:rPr b="1"/>
              <a:t>Адаптивные оптимизации</a:t>
            </a:r>
            <a:r>
              <a:t>: Возможность применения оптимизаций в реальном времени на основе профилирования.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•</a:t>
            </a:r>
            <a:r>
              <a:rPr b="1"/>
              <a:t>Кроссплатформенность</a:t>
            </a:r>
            <a:r>
              <a:t>: Код компилируется во время выполнения, что сохраняет преимущество независимости от платформы.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Недостатки JIT-компиляции</a:t>
            </a:r>
            <a:endParaRPr sz="1302"/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•</a:t>
            </a:r>
            <a:r>
              <a:rPr b="1"/>
              <a:t>Задержка при первом выполнении</a:t>
            </a:r>
            <a:r>
              <a:t>: Компиляция и профилирование могут вызвать замедление в начале выполнения программы.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•</a:t>
            </a:r>
            <a:r>
              <a:rPr b="1"/>
              <a:t>Потребление ресурсов</a:t>
            </a:r>
            <a:r>
              <a:t>: JIT-компиляция требует дополнительных ресурсов, таких как память и процессорное время, для профилирования и компиляции.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JIT-компиляция и сопутствующие технологии значительно повысили производительность JVM и стали одной из причин, почему Java остается популярным и производительным языком программирования.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Введ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Введение</a:t>
            </a:r>
          </a:p>
        </p:txBody>
      </p:sp>
      <p:sp>
        <p:nvSpPr>
          <p:cNvPr id="176" name="План презентации и термины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План презентации и термины</a:t>
            </a:r>
          </a:p>
        </p:txBody>
      </p:sp>
      <p:sp>
        <p:nvSpPr>
          <p:cNvPr id="177" name="JIT-компиляция (Just-In-Time) — технология динамической компиляции, которая увеличивает производительность программных систем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700">
              <a:buSzTx/>
              <a:buNone/>
            </a:pPr>
            <a:r>
              <a:t>JIT-компиляция (Just-In-Time) — технология динамической компиляции, которая увеличивает производительность программных систем.</a:t>
            </a:r>
          </a:p>
          <a:p>
            <a:pPr marL="0" indent="0" defTabSz="12700">
              <a:buSzTx/>
              <a:buNone/>
            </a:pPr>
            <a:r>
              <a:t>Основная идея: компиляция байт-кода в машинный код во время выполнения программы.</a:t>
            </a:r>
          </a:p>
          <a:p>
            <a:pPr marL="0" indent="0" defTabSz="12700">
              <a:buSzTx/>
              <a:buNone/>
            </a:pPr>
            <a:r>
              <a:t>Преимущество: высокая скорость выполнения по сравнению с интерпретацией.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В Java исходный код сначала компилируется компилятором javac в байт-код, который затем исполняется JVM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В Java исходный код сначала компилируется компилятором javac в байт-код, который затем исполняется JVM. 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Байт-код интерпретируется JVM, что позволяет программам быть кроссплатформенными. 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Однако интерпретация медленнее, чем выполнение машинного кода, поэтому для повышения производительности используется JIT-компиляция.</a:t>
            </a:r>
          </a:p>
        </p:txBody>
      </p:sp>
      <p:pic>
        <p:nvPicPr>
          <p:cNvPr id="180" name="Небольшая часть современного моста в виде ракушки в Циндао (Шаньдун, Китай) под небом с редкими облаками" descr="Небольшая часть современного моста в виде ракушки в Циндао (Шаньдун, Китай) под небом с редкими облаками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192000" y="4091418"/>
            <a:ext cx="10916874" cy="5533065"/>
          </a:xfrm>
          <a:prstGeom prst="rect">
            <a:avLst/>
          </a:prstGeom>
        </p:spPr>
      </p:pic>
      <p:sp>
        <p:nvSpPr>
          <p:cNvPr id="181" name="Как работает JIT-компиляция в 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Как работает JIT-компиляция в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Основной процесс работы JIT-компилято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161" sz="8075"/>
            </a:lvl1pPr>
          </a:lstStyle>
          <a:p>
            <a:pPr/>
            <a:r>
              <a:t>Основной процесс работы JIT-компилятора</a:t>
            </a:r>
          </a:p>
        </p:txBody>
      </p:sp>
      <p:sp>
        <p:nvSpPr>
          <p:cNvPr id="184" name="1. Интерпретация байт-кода: При запуске программы JVM сначала интерпретирует байт-код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Интерпретация байт-кода: При запуске программы JVM сначала интерпретирует байт-код.</a:t>
            </a:r>
          </a:p>
          <a:p>
            <a:pPr marL="0" indent="0">
              <a:buSzTx/>
              <a:buNone/>
            </a:pPr>
            <a:r>
              <a:t>2. Профилирование: JVM собирает информацию о часто выполняемых участках кода (так называемых горячих участках).</a:t>
            </a:r>
          </a:p>
          <a:p>
            <a:pPr marL="0" indent="0">
              <a:buSzTx/>
              <a:buNone/>
            </a:pPr>
            <a:r>
              <a:t>3. Компиляция в машинный код: JIT-компилятор компилирует горячие участки в машинный код и кэширует их.</a:t>
            </a:r>
          </a:p>
          <a:p>
            <a:pPr marL="0" indent="0">
              <a:buSzTx/>
              <a:buNone/>
            </a:pPr>
            <a:r>
              <a:t>4. Выполнение машинного кода: При следующем выполнении эти участки исполняются как машинный код, что значительно быстрее.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JVM использует несколько уровней компиляции для достижения наилучшей производительности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389853">
              <a:spcBef>
                <a:spcPts val="2500"/>
              </a:spcBef>
              <a:buSzTx/>
              <a:buNone/>
              <a:defRPr sz="2736"/>
            </a:pPr>
            <a:r>
              <a:t>JVM использует несколько уровней компиляции для достижения наилучшей производительности:</a:t>
            </a:r>
          </a:p>
          <a:p>
            <a:pPr marL="0" indent="0" defTabSz="1389853">
              <a:spcBef>
                <a:spcPts val="2500"/>
              </a:spcBef>
              <a:buSzTx/>
              <a:buNone/>
              <a:defRPr sz="2736"/>
            </a:pPr>
            <a:r>
              <a:t>• Интерпретатор: Выполняет байт-код, пока JVM не определит горячие участки.</a:t>
            </a:r>
          </a:p>
          <a:p>
            <a:pPr marL="0" indent="0" defTabSz="1389853">
              <a:spcBef>
                <a:spcPts val="2500"/>
              </a:spcBef>
              <a:buSzTx/>
              <a:buNone/>
              <a:defRPr sz="2736"/>
            </a:pPr>
            <a:r>
              <a:t>• C1-компилятор (Client Compiler): Применяет простые и быстрые оптимизации. Используется для уменьшения времени компиляции и улучшения производительности малых приложений.</a:t>
            </a:r>
          </a:p>
          <a:p>
            <a:pPr marL="0" indent="0" defTabSz="1389853">
              <a:spcBef>
                <a:spcPts val="2500"/>
              </a:spcBef>
              <a:buSzTx/>
              <a:buNone/>
              <a:defRPr sz="2736"/>
            </a:pPr>
            <a:r>
              <a:t>• C2-компилятор (Server Compiler): Применяет более сложные оптимизации, такие как инлайн-развертывание функций и удаление мертвого кода. Это занимает больше времени, но обеспечивает высокую производительность.</a:t>
            </a:r>
          </a:p>
          <a:p>
            <a:pPr marL="0" indent="0" defTabSz="1389853">
              <a:spcBef>
                <a:spcPts val="2500"/>
              </a:spcBef>
              <a:buSzTx/>
              <a:buNone/>
              <a:defRPr sz="2736"/>
            </a:pPr>
            <a:r>
              <a:t>• Graal JIT: Современная реализация JIT-компилятора, написанная на Java и используемая для улучшения производительности и расширяемости. Graal позволяет использовать сложные оптимизации и поддерживает расширение с использованием языков, поддерживающих JVM (например, Scala и Kotlin).</a:t>
            </a:r>
          </a:p>
        </p:txBody>
      </p:sp>
      <p:pic>
        <p:nvPicPr>
          <p:cNvPr id="187" name="Небольшая часть современного моста в виде ракушки в Циндао (Шаньдун, Китай) под небом с редкими облаками" descr="Небольшая часть современного моста в виде ракушки в Циндао (Шаньдун, Китай) под небом с редкими облаками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192000" y="5119337"/>
            <a:ext cx="10916874" cy="3477227"/>
          </a:xfrm>
          <a:prstGeom prst="rect">
            <a:avLst/>
          </a:prstGeom>
        </p:spPr>
      </p:pic>
      <p:sp>
        <p:nvSpPr>
          <p:cNvPr id="188" name="Уровни JIT-компиляции в J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11770">
              <a:defRPr spc="-105" sz="5270"/>
            </a:lvl1pPr>
          </a:lstStyle>
          <a:p>
            <a:pPr/>
            <a:r>
              <a:t>Уровни JIT-компиляции в JVM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Оптимизации JIT-компиляторо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Оптимизации JIT-компилятором</a:t>
            </a:r>
          </a:p>
        </p:txBody>
      </p:sp>
      <p:sp>
        <p:nvSpPr>
          <p:cNvPr id="191" name="JIT-компилятор применяет множество техник для улучшения производительност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19125">
              <a:defRPr sz="4125"/>
            </a:lvl1pPr>
          </a:lstStyle>
          <a:p>
            <a:pPr/>
            <a:r>
              <a:t>JIT-компилятор применяет множество техник для улучшения производительности</a:t>
            </a:r>
          </a:p>
        </p:txBody>
      </p:sp>
      <p:sp>
        <p:nvSpPr>
          <p:cNvPr id="192" name="1. Инлайн-развертывание методов: Часто вызываемые методы разворачиваются непосредственно в месте вызова, что снижает накладные расходы на вызов функций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t>1. Инлайн-развертывание методов: Часто вызываемые методы разворачиваются непосредственно в месте вызова, что снижает накладные расходы на вызов функций.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2. Удаление мертвого кода: Код, не влияющий на результат программы, удаляется.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3. Петлевая оптимизация: Оптимизация циклов для уменьшения числа итераций и повышения эффективности выполнения.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4. Удаление избыточных проверок: Убираются проверки, которые часто не нужны, например, проверка нулевых значений там, где они невозможны.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5. Спекулятивные оптимизации: JIT предполагает, что определенные условия выполняются всегда (например, наличие однородного типа данных в коллекции) и оптимизирует код соответственно. Если предположение неверно, код может быть перекомпилирован.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6. Escape-анализ: Определяет, какие объекты не выходят за пределы метода и могут быть выделены в стеке вместо кучи, что ускоряет работу программы.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рофилирование и адаптивная оптим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Профилирование и адаптивная оптимизация</a:t>
            </a:r>
          </a:p>
        </p:txBody>
      </p:sp>
      <p:sp>
        <p:nvSpPr>
          <p:cNvPr id="195" name="JIT-компилятор работает адаптивно, что значит, что он собирает статистику о работе программы во время выполнения. Сбор информации помогает понять, какие методы и блоки кода наиболее часто исполняются. Эта информация используется для принятия решений о то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JIT-компилятор работает адаптивно, что значит, что он собирает статистику о работе программы во время выполнения. Сбор информации помогает понять, какие методы и блоки кода наиболее часто исполняются. Эта информация используется для принятия решений о том, какие методы компилировать и какие оптимизации применять.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Профилирование помогает JVM: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•Определять горячие методы для их компиляции.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•Проводить спекулятивные оптимизации.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•Перекомпилировать код, если предположения изменяются.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Связанные технологии и подх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Связанные технологии и подходы</a:t>
            </a:r>
          </a:p>
        </p:txBody>
      </p:sp>
      <p:sp>
        <p:nvSpPr>
          <p:cNvPr id="198" name="AOT-компиляция (Ahead-Of-Time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AOT-компиляция (Ahead-Of-Time)</a:t>
            </a:r>
          </a:p>
        </p:txBody>
      </p:sp>
      <p:sp>
        <p:nvSpPr>
          <p:cNvPr id="199" name="AOT-компиляция — это процесс компиляции байт-кода в машинный код до выполнения программы, в отличие от JIT, который делает это во время выполнения. Примером использования AOT-компиляции является GraalVM Native Image, которая позволяет компилировать Java-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AOT-компиляция — это процесс компиляции байт-кода в машинный код до выполнения программы, в отличие от JIT, который делает это во время выполнения. Примером использования AOT-компиляции является GraalVM Native Image, которая позволяет компилировать Java-приложения в нативные исполняемые файлы, обеспечивая быстрое время запуска и низкое использование памяти.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raal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GraalVM</a:t>
            </a:r>
          </a:p>
        </p:txBody>
      </p:sp>
      <p:sp>
        <p:nvSpPr>
          <p:cNvPr id="202" name="GraalVM — это универсальная виртуальная машина, которая поддерживает несколько языков программирования и предоставляет новый JIT-компилятор, заменяющий C2. Она написана на Java и позволяет добиться лучших результатов по сравнению с традиционными JIT-комп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GraalVM — это универсальная виртуальная машина, которая поддерживает несколько языков программирования и предоставляет новый JIT-компилятор, заменяющий C2. Она написана на Java и позволяет добиться лучших результатов по сравнению с традиционными JIT-компиляторами. 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Основные преимущества: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•Поддержка нескольких языков (Java, Scala, JavaScript, Python и др.).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•Расширяемость и интеграция с различными языками и платформами.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•Возможность создания нативных образов, что делает приложения независимыми от JVM.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