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79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57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877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89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5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967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091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933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057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4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196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31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44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40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63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935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0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E982CF-6006-4249-90F0-BCD22943B8D1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F875-55F4-47F3-968C-F48D745615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2867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0225-54C2-EB20-2379-5294F8D4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Landscaping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BDED1-3B01-D55B-BF94-AEC4702D9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Reducing fraud claims problem landscape</a:t>
            </a:r>
            <a:endParaRPr lang="en-Z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04BE783-CFCF-29FD-202B-95A614CF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Reducing fraud claims problem landscape</a:t>
            </a:r>
            <a:br>
              <a:rPr lang="en-US" sz="3300"/>
            </a:br>
            <a:endParaRPr lang="en-US" sz="33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F424A7-432E-0E2E-7430-F91BEA623641}"/>
              </a:ext>
            </a:extLst>
          </p:cNvPr>
          <p:cNvSpPr>
            <a:spLocks/>
          </p:cNvSpPr>
          <p:nvPr/>
        </p:nvSpPr>
        <p:spPr>
          <a:xfrm>
            <a:off x="877403" y="2140085"/>
            <a:ext cx="2796113" cy="546782"/>
          </a:xfrm>
          <a:prstGeom prst="rect">
            <a:avLst/>
          </a:prstGeom>
        </p:spPr>
        <p:txBody>
          <a:bodyPr/>
          <a:lstStyle/>
          <a:p>
            <a:pPr defTabSz="429814">
              <a:spcAft>
                <a:spcPts val="714"/>
              </a:spcAft>
            </a:pPr>
            <a:endParaRPr lang="en-ZA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29814">
              <a:spcAft>
                <a:spcPts val="714"/>
              </a:spcAft>
            </a:pPr>
            <a:endParaRPr lang="en-ZA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Aft>
                <a:spcPts val="600"/>
              </a:spcAft>
            </a:pPr>
            <a:endParaRPr lang="en-ZA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A4131B-7926-ECDB-D977-366035B1E551}"/>
              </a:ext>
            </a:extLst>
          </p:cNvPr>
          <p:cNvSpPr>
            <a:spLocks/>
          </p:cNvSpPr>
          <p:nvPr/>
        </p:nvSpPr>
        <p:spPr>
          <a:xfrm>
            <a:off x="895921" y="2790801"/>
            <a:ext cx="2777595" cy="3405718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2015 fraud report available.</a:t>
            </a: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Current fraud claim rate.</a:t>
            </a:r>
            <a:endParaRPr lang="en-US" sz="1504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Can we get access to external records quickly?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0248F9-1A3F-0FEB-11C9-906B507CE1C7}"/>
              </a:ext>
            </a:extLst>
          </p:cNvPr>
          <p:cNvSpPr>
            <a:spLocks/>
          </p:cNvSpPr>
          <p:nvPr/>
        </p:nvSpPr>
        <p:spPr>
          <a:xfrm>
            <a:off x="3961817" y="2140085"/>
            <a:ext cx="2786031" cy="546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pPr defTabSz="429814">
              <a:spcAft>
                <a:spcPts val="714"/>
              </a:spcAft>
            </a:pPr>
            <a:r>
              <a:rPr lang="en-US" sz="1692" kern="12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</a:t>
            </a:r>
            <a:endParaRPr lang="en-ZA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A7D93DB-9CB5-868B-9991-20F29AFB5AAE}"/>
              </a:ext>
            </a:extLst>
          </p:cNvPr>
          <p:cNvSpPr>
            <a:spLocks/>
          </p:cNvSpPr>
          <p:nvPr/>
        </p:nvSpPr>
        <p:spPr>
          <a:xfrm>
            <a:off x="3951805" y="2790801"/>
            <a:ext cx="2796045" cy="3405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are current claim controls and processes?</a:t>
            </a: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the claims staff constantly trained and educated to pickup fraud claims?</a:t>
            </a: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What’s the education level and age group of the fraudulent claimants?</a:t>
            </a:r>
          </a:p>
          <a:p>
            <a:pPr defTabSz="429814">
              <a:spcAft>
                <a:spcPts val="714"/>
              </a:spcAft>
            </a:pPr>
            <a:endParaRPr lang="en-US" sz="1692" b="1" kern="1200" dirty="0">
              <a:solidFill>
                <a:srgbClr val="979797"/>
              </a:solidFill>
              <a:latin typeface="proxima-nova"/>
              <a:ea typeface="+mn-ea"/>
              <a:cs typeface="+mn-cs"/>
            </a:endParaRP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endParaRPr lang="en-US" sz="1692" b="1" kern="1200" dirty="0">
              <a:solidFill>
                <a:srgbClr val="979797"/>
              </a:solidFill>
              <a:latin typeface="proxima-nova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Z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41D1F4E-F85D-0F6A-948F-84A70901F8D5}"/>
              </a:ext>
            </a:extLst>
          </p:cNvPr>
          <p:cNvSpPr>
            <a:spLocks/>
          </p:cNvSpPr>
          <p:nvPr/>
        </p:nvSpPr>
        <p:spPr>
          <a:xfrm>
            <a:off x="7037057" y="2140085"/>
            <a:ext cx="2782114" cy="5467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/>
          <a:lstStyle/>
          <a:p>
            <a:pPr defTabSz="429814">
              <a:spcAft>
                <a:spcPts val="714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E411AE7-8A00-0D7A-24BD-913CE5D73C79}"/>
              </a:ext>
            </a:extLst>
          </p:cNvPr>
          <p:cNvSpPr>
            <a:spLocks/>
          </p:cNvSpPr>
          <p:nvPr/>
        </p:nvSpPr>
        <p:spPr>
          <a:xfrm>
            <a:off x="7037057" y="2790801"/>
            <a:ext cx="2782114" cy="34057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Ensure everyone in your organization, not just claims and underwriting, is aware of fraud schemes and can identify red flags</a:t>
            </a: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data and predictive analytics applied?</a:t>
            </a:r>
          </a:p>
          <a:p>
            <a:pPr marL="268634" indent="-268634" defTabSz="429814">
              <a:spcAft>
                <a:spcPts val="714"/>
              </a:spcAft>
              <a:buFont typeface="Arial" panose="020B0604020202020204" pitchFamily="34" charset="0"/>
              <a:buChar char="•"/>
            </a:pPr>
            <a:r>
              <a:rPr lang="en-US" sz="1504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trend analysis applied?</a:t>
            </a:r>
          </a:p>
          <a:p>
            <a:pPr>
              <a:spcAft>
                <a:spcPts val="600"/>
              </a:spcAft>
            </a:pPr>
            <a:endParaRPr lang="en-Z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DC792-2442-D452-6476-81D63CAB2E0C}"/>
              </a:ext>
            </a:extLst>
          </p:cNvPr>
          <p:cNvSpPr txBox="1"/>
          <p:nvPr/>
        </p:nvSpPr>
        <p:spPr>
          <a:xfrm>
            <a:off x="877403" y="2213177"/>
            <a:ext cx="2706488" cy="43947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defTabSz="429814">
              <a:spcAft>
                <a:spcPts val="714"/>
              </a:spcAft>
            </a:pPr>
            <a:r>
              <a:rPr lang="en-US" sz="2256" kern="12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</a:t>
            </a:r>
            <a:endParaRPr lang="en-ZA" sz="240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5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proxima-nova</vt:lpstr>
      <vt:lpstr>Wingdings 3</vt:lpstr>
      <vt:lpstr>Ion</vt:lpstr>
      <vt:lpstr>Landscaping</vt:lpstr>
      <vt:lpstr>Reducing fraud claims problem landscape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Landscaping</dc:title>
  <dc:creator>Unathi Mfenguza</dc:creator>
  <cp:lastModifiedBy>Unathi Mfenguza</cp:lastModifiedBy>
  <cp:revision>1</cp:revision>
  <dcterms:created xsi:type="dcterms:W3CDTF">2023-12-03T09:31:14Z</dcterms:created>
  <dcterms:modified xsi:type="dcterms:W3CDTF">2023-12-03T10:12:45Z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5dc5a7-2aab-4b7d-bb40-75c211b0c62b_Enabled">
    <vt:lpwstr>true</vt:lpwstr>
  </property>
  <property fmtid="{D5CDD505-2E9C-101B-9397-08002B2CF9AE}" pid="3" name="MSIP_Label_f35dc5a7-2aab-4b7d-bb40-75c211b0c62b_SetDate">
    <vt:lpwstr>2023-12-03T10:12:32Z</vt:lpwstr>
  </property>
  <property fmtid="{D5CDD505-2E9C-101B-9397-08002B2CF9AE}" pid="4" name="MSIP_Label_f35dc5a7-2aab-4b7d-bb40-75c211b0c62b_Method">
    <vt:lpwstr>Standard</vt:lpwstr>
  </property>
  <property fmtid="{D5CDD505-2E9C-101B-9397-08002B2CF9AE}" pid="5" name="MSIP_Label_f35dc5a7-2aab-4b7d-bb40-75c211b0c62b_Name">
    <vt:lpwstr>Internal</vt:lpwstr>
  </property>
  <property fmtid="{D5CDD505-2E9C-101B-9397-08002B2CF9AE}" pid="6" name="MSIP_Label_f35dc5a7-2aab-4b7d-bb40-75c211b0c62b_SiteId">
    <vt:lpwstr>b492631c-e7bf-4729-bc95-3f131c768144</vt:lpwstr>
  </property>
  <property fmtid="{D5CDD505-2E9C-101B-9397-08002B2CF9AE}" pid="7" name="MSIP_Label_f35dc5a7-2aab-4b7d-bb40-75c211b0c62b_ActionId">
    <vt:lpwstr>d52f951e-d49c-4d7a-93c6-db4b732f6e1c</vt:lpwstr>
  </property>
  <property fmtid="{D5CDD505-2E9C-101B-9397-08002B2CF9AE}" pid="8" name="MSIP_Label_f35dc5a7-2aab-4b7d-bb40-75c211b0c62b_ContentBits">
    <vt:lpwstr>0</vt:lpwstr>
  </property>
</Properties>
</file>