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370" r:id="rId2"/>
    <p:sldId id="3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96" y="-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195B8-F7FC-4EDA-8DFE-6DB057670048}" type="datetimeFigureOut">
              <a:rPr lang="en-US" smtClean="0"/>
              <a:t>12/12/2016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52F49-D228-405C-95C0-C43F7FD814E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2"/>
            <a:ext cx="8128000" cy="1928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2"/>
            <a:ext cx="8128000" cy="19288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" name="Shape 72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73" name="Shape 73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</a:rPr>
              <a:pPr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algn="l" rotWithShape="0">
              <a:srgbClr val="000000">
                <a:alpha val="40000"/>
              </a:srgbClr>
            </a:outerShdw>
          </a:effectLst>
        </p:spPr>
      </p:cxnSp>
      <p:sp>
        <p:nvSpPr>
          <p:cNvPr id="66" name="Shape 66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pPr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35.png"/><Relationship Id="rId12" Type="http://schemas.openxmlformats.org/officeDocument/2006/relationships/image" Target="../media/image102.png"/><Relationship Id="rId2" Type="http://schemas.openxmlformats.org/officeDocument/2006/relationships/image" Target="../media/image1.png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01.png"/><Relationship Id="rId5" Type="http://schemas.openxmlformats.org/officeDocument/2006/relationships/image" Target="../media/image132.png"/><Relationship Id="rId15" Type="http://schemas.openxmlformats.org/officeDocument/2006/relationships/image" Target="../media/image137.png"/><Relationship Id="rId10" Type="http://schemas.openxmlformats.org/officeDocument/2006/relationships/image" Target="../media/image100.png"/><Relationship Id="rId4" Type="http://schemas.openxmlformats.org/officeDocument/2006/relationships/image" Target="../media/image131.png"/><Relationship Id="rId9" Type="http://schemas.openxmlformats.org/officeDocument/2006/relationships/image" Target="../media/image99.png"/><Relationship Id="rId14" Type="http://schemas.openxmlformats.org/officeDocument/2006/relationships/image" Target="../media/image13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5.png"/><Relationship Id="rId5" Type="http://schemas.openxmlformats.org/officeDocument/2006/relationships/image" Target="../media/image43.png"/><Relationship Id="rId15" Type="http://schemas.openxmlformats.org/officeDocument/2006/relationships/image" Target="../media/image36.png"/><Relationship Id="rId10" Type="http://schemas.openxmlformats.org/officeDocument/2006/relationships/image" Target="../media/image45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Relationship Id="rId1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18" Type="http://schemas.openxmlformats.org/officeDocument/2006/relationships/image" Target="../media/image46.png"/><Relationship Id="rId26" Type="http://schemas.openxmlformats.org/officeDocument/2006/relationships/image" Target="../media/image42.png"/><Relationship Id="rId3" Type="http://schemas.openxmlformats.org/officeDocument/2006/relationships/image" Target="../media/image33.png"/><Relationship Id="rId21" Type="http://schemas.openxmlformats.org/officeDocument/2006/relationships/image" Target="../media/image55.png"/><Relationship Id="rId7" Type="http://schemas.openxmlformats.org/officeDocument/2006/relationships/image" Target="../media/image38.png"/><Relationship Id="rId12" Type="http://schemas.openxmlformats.org/officeDocument/2006/relationships/image" Target="../media/image39.png"/><Relationship Id="rId17" Type="http://schemas.openxmlformats.org/officeDocument/2006/relationships/image" Target="../media/image40.png"/><Relationship Id="rId25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51.png"/><Relationship Id="rId24" Type="http://schemas.openxmlformats.org/officeDocument/2006/relationships/image" Target="../media/image48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41.png"/><Relationship Id="rId10" Type="http://schemas.openxmlformats.org/officeDocument/2006/relationships/image" Target="../media/image50.png"/><Relationship Id="rId19" Type="http://schemas.openxmlformats.org/officeDocument/2006/relationships/image" Target="../media/image54.png"/><Relationship Id="rId4" Type="http://schemas.openxmlformats.org/officeDocument/2006/relationships/image" Target="../media/image37.png"/><Relationship Id="rId9" Type="http://schemas.openxmlformats.org/officeDocument/2006/relationships/image" Target="../media/image49.png"/><Relationship Id="rId14" Type="http://schemas.openxmlformats.org/officeDocument/2006/relationships/image" Target="../media/image52.png"/><Relationship Id="rId22" Type="http://schemas.openxmlformats.org/officeDocument/2006/relationships/image" Target="../media/image36.png"/><Relationship Id="rId27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3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2.png"/><Relationship Id="rId2" Type="http://schemas.openxmlformats.org/officeDocument/2006/relationships/image" Target="../media/image1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16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10" Type="http://schemas.openxmlformats.org/officeDocument/2006/relationships/image" Target="../media/image99.png"/><Relationship Id="rId19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9.png"/><Relationship Id="rId19" Type="http://schemas.openxmlformats.org/officeDocument/2006/relationships/image" Target="../media/image95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9.png"/><Relationship Id="rId19" Type="http://schemas.openxmlformats.org/officeDocument/2006/relationships/image" Target="../media/image95.png"/><Relationship Id="rId31" Type="http://schemas.openxmlformats.org/officeDocument/2006/relationships/image" Target="../media/image119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34" Type="http://schemas.openxmlformats.org/officeDocument/2006/relationships/image" Target="../media/image124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33" Type="http://schemas.openxmlformats.org/officeDocument/2006/relationships/image" Target="../media/image119.png"/><Relationship Id="rId38" Type="http://schemas.openxmlformats.org/officeDocument/2006/relationships/image" Target="../media/image126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32" Type="http://schemas.openxmlformats.org/officeDocument/2006/relationships/image" Target="../media/image118.png"/><Relationship Id="rId37" Type="http://schemas.openxmlformats.org/officeDocument/2006/relationships/image" Target="../media/image121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0.png"/><Relationship Id="rId10" Type="http://schemas.openxmlformats.org/officeDocument/2006/relationships/image" Target="../media/image99.png"/><Relationship Id="rId19" Type="http://schemas.openxmlformats.org/officeDocument/2006/relationships/image" Target="../media/image95.png"/><Relationship Id="rId31" Type="http://schemas.openxmlformats.org/officeDocument/2006/relationships/image" Target="../media/image117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23.png"/><Relationship Id="rId35" Type="http://schemas.openxmlformats.org/officeDocument/2006/relationships/image" Target="../media/image12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4.png"/><Relationship Id="rId39" Type="http://schemas.openxmlformats.org/officeDocument/2006/relationships/image" Target="../media/image125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34" Type="http://schemas.openxmlformats.org/officeDocument/2006/relationships/image" Target="../media/image118.png"/><Relationship Id="rId42" Type="http://schemas.openxmlformats.org/officeDocument/2006/relationships/image" Target="../media/image126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38" Type="http://schemas.openxmlformats.org/officeDocument/2006/relationships/image" Target="../media/image124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29" Type="http://schemas.openxmlformats.org/officeDocument/2006/relationships/image" Target="../media/image115.png"/><Relationship Id="rId41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24" Type="http://schemas.openxmlformats.org/officeDocument/2006/relationships/image" Target="../media/image112.png"/><Relationship Id="rId32" Type="http://schemas.openxmlformats.org/officeDocument/2006/relationships/image" Target="../media/image123.png"/><Relationship Id="rId37" Type="http://schemas.openxmlformats.org/officeDocument/2006/relationships/image" Target="../media/image130.png"/><Relationship Id="rId40" Type="http://schemas.openxmlformats.org/officeDocument/2006/relationships/image" Target="../media/image120.png"/><Relationship Id="rId5" Type="http://schemas.openxmlformats.org/officeDocument/2006/relationships/image" Target="../media/image93.png"/><Relationship Id="rId15" Type="http://schemas.openxmlformats.org/officeDocument/2006/relationships/image" Target="../media/image104.png"/><Relationship Id="rId23" Type="http://schemas.openxmlformats.org/officeDocument/2006/relationships/image" Target="../media/image111.png"/><Relationship Id="rId28" Type="http://schemas.openxmlformats.org/officeDocument/2006/relationships/image" Target="../media/image128.png"/><Relationship Id="rId36" Type="http://schemas.openxmlformats.org/officeDocument/2006/relationships/image" Target="../media/image129.png"/><Relationship Id="rId10" Type="http://schemas.openxmlformats.org/officeDocument/2006/relationships/image" Target="../media/image99.png"/><Relationship Id="rId19" Type="http://schemas.openxmlformats.org/officeDocument/2006/relationships/image" Target="../media/image95.png"/><Relationship Id="rId31" Type="http://schemas.openxmlformats.org/officeDocument/2006/relationships/image" Target="../media/image122.png"/><Relationship Id="rId4" Type="http://schemas.openxmlformats.org/officeDocument/2006/relationships/image" Target="../media/image9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0.png"/><Relationship Id="rId27" Type="http://schemas.openxmlformats.org/officeDocument/2006/relationships/image" Target="../media/image127.png"/><Relationship Id="rId30" Type="http://schemas.openxmlformats.org/officeDocument/2006/relationships/image" Target="../media/image116.png"/><Relationship Id="rId35" Type="http://schemas.openxmlformats.org/officeDocument/2006/relationships/image" Target="../media/image11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zekeLabs</a:t>
            </a:r>
            <a:br>
              <a:rPr lang="en-GB" b="1"/>
            </a:br>
            <a:endParaRPr lang="en-GB" b="1"/>
          </a:p>
        </p:txBody>
      </p:sp>
      <p:sp>
        <p:nvSpPr>
          <p:cNvPr id="206" name="Shape 206"/>
          <p:cNvSpPr txBox="1">
            <a:spLocks noGrp="1"/>
          </p:cNvSpPr>
          <p:nvPr>
            <p:ph type="subTitle" idx="1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Learning made Simpler !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1200" dirty="0"/>
              <a:t>www.zekeLabs.com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7996675" cy="696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How  many  times  the  data  is  put  to  the  HDD  during  a  single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MapReduce  Job?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964192"/>
            <a:ext cx="1114587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5780" y="20054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06328" y="2484891"/>
            <a:ext cx="108124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Tw o 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5780" y="25261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3005592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5780" y="3046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3526292"/>
            <a:ext cx="123321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5780" y="3567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30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0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135969"/>
            <a:ext cx="359831" cy="971633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0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4" y="1135969"/>
            <a:ext cx="359832" cy="97163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0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135969"/>
            <a:ext cx="359831" cy="971633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4" y="1135969"/>
            <a:ext cx="359832" cy="971633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3" y="1459166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135969"/>
            <a:ext cx="359831" cy="971633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4" y="1135969"/>
            <a:ext cx="359831" cy="971633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2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4" y="1135969"/>
            <a:ext cx="359832" cy="971633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140203"/>
            <a:ext cx="359831" cy="971634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46340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5321" y="50375"/>
            <a:ext cx="402153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8881"/>
                </a:solidFill>
                <a:latin typeface="Arial"/>
                <a:cs typeface="Arial"/>
              </a:rPr>
              <a:t>Tungsten  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31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80"/>
            <a:ext cx="4447529" cy="125235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074292" y="938873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28502"/>
            <a:ext cx="359832" cy="971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 rot="-5400000">
            <a:off x="4266770" y="1451700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32737"/>
            <a:ext cx="359831" cy="971634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 rot="-5400000">
            <a:off x="3825963" y="1455934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3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135969"/>
            <a:ext cx="359831" cy="971633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4" y="1135969"/>
            <a:ext cx="359832" cy="97163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135969"/>
            <a:ext cx="359831" cy="971633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4" y="1135969"/>
            <a:ext cx="359832" cy="971633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3" y="1459166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135969"/>
            <a:ext cx="359831" cy="971633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4" y="1135969"/>
            <a:ext cx="359831" cy="971633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2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4" y="1135969"/>
            <a:ext cx="359832" cy="971633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3" y="1459167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140203"/>
            <a:ext cx="359831" cy="971634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46340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666226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695082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2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33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33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33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33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33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pic>
        <p:nvPicPr>
          <p:cNvPr id="133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146107"/>
            <a:ext cx="147590" cy="814585"/>
          </a:xfrm>
          <a:prstGeom prst="rect">
            <a:avLst/>
          </a:prstGeom>
        </p:spPr>
      </p:pic>
      <p:pic>
        <p:nvPicPr>
          <p:cNvPr id="133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2884492"/>
            <a:ext cx="126999" cy="127000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25321" y="50375"/>
            <a:ext cx="402153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8881"/>
                </a:solidFill>
                <a:latin typeface="Arial"/>
                <a:cs typeface="Arial"/>
              </a:rPr>
              <a:t>Tungsten  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33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80"/>
            <a:ext cx="4447529" cy="1252353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074292" y="938873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28502"/>
            <a:ext cx="359832" cy="971634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 rot="-5400000">
            <a:off x="4266770" y="1451700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32737"/>
            <a:ext cx="359831" cy="971634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 rot="-5400000">
            <a:off x="3825963" y="1455934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7996675" cy="696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How  many  times  the  data  is  put  to  the  HDD  during  a  single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MapReduce  Job?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964192"/>
            <a:ext cx="1114587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5780" y="20054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528" y="2163920"/>
            <a:ext cx="571500" cy="25400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06328" y="2484891"/>
            <a:ext cx="108124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Tw o 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5780" y="25261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3528" y="2684618"/>
            <a:ext cx="546100" cy="25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306328" y="3005592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ü </a:t>
            </a:r>
            <a:r>
              <a:rPr sz="2400" i="1" spc="10" dirty="0">
                <a:solidFill>
                  <a:srgbClr val="AEBF2E"/>
                </a:solidFill>
                <a:latin typeface="Arial"/>
                <a:cs typeface="Arial"/>
              </a:rPr>
              <a:t>Three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45793" y="3046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3526292"/>
            <a:ext cx="123315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ü </a:t>
            </a:r>
            <a:r>
              <a:rPr sz="2400" i="1" spc="10" dirty="0">
                <a:solidFill>
                  <a:srgbClr val="AEBF2E"/>
                </a:solidFill>
                <a:latin typeface="Arial"/>
                <a:cs typeface="Arial"/>
              </a:rPr>
              <a:t>More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45793" y="3567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60297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F27C3A"/>
                </a:solidFill>
                <a:latin typeface="Arial"/>
                <a:cs typeface="Arial"/>
              </a:rPr>
              <a:t>Outline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280891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Motivation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129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6328" y="1595892"/>
            <a:ext cx="224960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Pillars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116592"/>
            <a:ext cx="302918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6328" y="2637292"/>
            <a:ext cx="236317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Shuffle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5780" y="2678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3157991"/>
            <a:ext cx="138592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5780" y="3199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92166" y="3157991"/>
            <a:ext cx="166024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DataFrame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139678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DataFrame Idea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17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45641"/>
            <a:ext cx="9144000" cy="3589733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512722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DataFrame  Implementation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8397252" cy="11612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7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070" spc="10" dirty="0">
                <a:solidFill>
                  <a:srgbClr val="3DA19C"/>
                </a:solidFill>
                <a:latin typeface="Arial"/>
                <a:cs typeface="Arial"/>
              </a:rPr>
              <a:t>  </a:t>
            </a:r>
            <a:r>
              <a:rPr sz="2070" spc="10" dirty="0">
                <a:solidFill>
                  <a:srgbClr val="4D4D4D"/>
                </a:solidFill>
                <a:latin typeface="Arial"/>
                <a:cs typeface="Arial"/>
              </a:rPr>
              <a:t>DataFrame  is  an  RDD  with  schema  –  field  names,  field</a:t>
            </a:r>
            <a:endParaRPr sz="2000">
              <a:latin typeface="Arial"/>
              <a:cs typeface="Arial"/>
            </a:endParaRPr>
          </a:p>
          <a:p>
            <a:pPr marL="457199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data  types  and  statistics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2289283"/>
            <a:ext cx="5484259" cy="739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33918A"/>
                </a:solidFill>
                <a:latin typeface="Verdana"/>
                <a:cs typeface="Verdana"/>
              </a:rPr>
              <a:t>– </a:t>
            </a: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Unified  transformation  interface  in  all</a:t>
            </a:r>
            <a:endParaRPr sz="2100">
              <a:latin typeface="Arial"/>
              <a:cs typeface="Arial"/>
            </a:endParaRPr>
          </a:p>
          <a:p>
            <a:pPr marL="444499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transformations  are  passed  to  JVM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57303" y="23610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247727" y="2319792"/>
            <a:ext cx="196589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languages,  all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213564" y="2319792"/>
            <a:ext cx="508467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63528" y="3051283"/>
            <a:ext cx="3299088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Verdana"/>
                <a:cs typeface="Verdana"/>
              </a:rPr>
              <a:t>–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Can  be  accessed  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57303" y="31230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08028" y="3081792"/>
            <a:ext cx="3684314" cy="7088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54527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RDD,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RDD  of  Row  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92283" y="3081792"/>
            <a:ext cx="88099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in  this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773215" y="3081792"/>
            <a:ext cx="2778434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case  transformed  to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512722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DataFrame  Implementation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0366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Internals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08028" y="1545092"/>
            <a:ext cx="7359839" cy="1115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938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Internally  it  is  the  same  RDD</a:t>
            </a:r>
            <a:endParaRPr sz="2400">
              <a:latin typeface="Arial"/>
              <a:cs typeface="Arial"/>
            </a:endParaRPr>
          </a:p>
          <a:p>
            <a:pPr marL="7938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Data  is  stored  in  row-columnar  format,  row  chunk  size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is  set  by  </a:t>
            </a:r>
            <a:r>
              <a:rPr sz="2000" i="1" spc="10" dirty="0">
                <a:solidFill>
                  <a:srgbClr val="4D4D4D"/>
                </a:solidFill>
                <a:latin typeface="Arial"/>
                <a:cs typeface="Arial"/>
              </a:rPr>
              <a:t>spark.sql.inMemoryColumnarStorage.batchSize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63528" y="2695683"/>
            <a:ext cx="5450610" cy="72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33918A"/>
                </a:solidFill>
                <a:latin typeface="Verdana"/>
                <a:cs typeface="Verdana"/>
              </a:rPr>
              <a:t>– </a:t>
            </a: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Each  column  in  each  partition  stores</a:t>
            </a:r>
            <a:endParaRPr sz="2100">
              <a:latin typeface="Arial"/>
              <a:cs typeface="Arial"/>
            </a:endParaRPr>
          </a:p>
          <a:p>
            <a:pPr marL="444499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for  partition  pruning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57303" y="27674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214077" y="2726192"/>
            <a:ext cx="125321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min-max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467232" y="2726192"/>
            <a:ext cx="965851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63528" y="3457681"/>
            <a:ext cx="1417983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Verdana"/>
                <a:cs typeface="Verdana"/>
              </a:rPr>
              <a:t>–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Allows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57303" y="35294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181451" y="3488191"/>
            <a:ext cx="86416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better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045559" y="3488191"/>
            <a:ext cx="5184221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compression  ratio  than  standard  RDD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63528" y="3864081"/>
            <a:ext cx="6991250" cy="7393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30" spc="10" dirty="0">
                <a:solidFill>
                  <a:srgbClr val="3DA19C"/>
                </a:solidFill>
                <a:latin typeface="Arial"/>
                <a:cs typeface="Arial"/>
              </a:rPr>
              <a:t>  </a:t>
            </a: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Delivers  faster  performance  for  small  subsets  of</a:t>
            </a:r>
            <a:endParaRPr sz="2100">
              <a:latin typeface="Arial"/>
              <a:cs typeface="Arial"/>
            </a:endParaRPr>
          </a:p>
          <a:p>
            <a:pPr marL="444499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columns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/>
          </p:cNvGraphicFramePr>
          <p:nvPr/>
        </p:nvGraphicFramePr>
        <p:xfrm>
          <a:off x="0" y="1"/>
          <a:ext cx="9143998" cy="5143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55697"/>
                <a:gridCol w="3788300"/>
              </a:tblGrid>
              <a:tr h="4629149">
                <a:tc gridSpan="2">
                  <a:txBody>
                    <a:bodyPr/>
                    <a:lstStyle/>
                    <a:p>
                      <a:pPr marL="670453">
                        <a:lnSpc>
                          <a:spcPct val="100000"/>
                        </a:lnSpc>
                      </a:pPr>
                      <a:r>
                        <a:rPr sz="9600" spc="10" dirty="0">
                          <a:solidFill>
                            <a:srgbClr val="008881"/>
                          </a:solidFill>
                          <a:latin typeface="Arial"/>
                          <a:cs typeface="Arial"/>
                        </a:rPr>
                        <a:t>Questions?</a:t>
                      </a:r>
                      <a:endParaRPr sz="9600">
                        <a:latin typeface="Arial"/>
                        <a:cs typeface="Arial"/>
                      </a:endParaRPr>
                    </a:p>
                  </a:txBody>
                  <a:tcPr marL="0" marR="0" marT="1680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888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5763"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8881"/>
                      </a:solidFill>
                      <a:prstDash val="solid"/>
                    </a:lnT>
                    <a:lnB w="12700">
                      <a:solidFill>
                        <a:srgbClr val="00888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8587"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620" spc="1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Pivotal  Confidential–Internal  Use  Only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290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888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575526">
                        <a:lnSpc>
                          <a:spcPct val="100000"/>
                        </a:lnSpc>
                      </a:pPr>
                      <a:r>
                        <a:rPr sz="770" spc="1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11 3 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6207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888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text 1"/>
          <p:cNvSpPr txBox="1"/>
          <p:nvPr/>
        </p:nvSpPr>
        <p:spPr>
          <a:xfrm>
            <a:off x="8931224" y="5031120"/>
            <a:ext cx="182635" cy="1135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70" spc="10" dirty="0">
                <a:solidFill>
                  <a:srgbClr val="7E7E7E"/>
                </a:solidFill>
                <a:latin typeface="Arial"/>
                <a:cs typeface="Arial"/>
              </a:rPr>
              <a:t>11 3 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7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365125" y="5027821"/>
            <a:ext cx="1415045" cy="993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20" spc="10" dirty="0">
                <a:solidFill>
                  <a:srgbClr val="7E7E7E"/>
                </a:solidFill>
                <a:latin typeface="Arial"/>
                <a:cs typeface="Arial"/>
              </a:rPr>
              <a:t>Pivotal  Confidential–Internal  Use  Only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79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9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629150"/>
            <a:ext cx="9143998" cy="385763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8931224" y="5031120"/>
            <a:ext cx="182635" cy="1135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770" spc="10" dirty="0">
                <a:solidFill>
                  <a:srgbClr val="7E7E7E"/>
                </a:solidFill>
                <a:latin typeface="Arial"/>
                <a:cs typeface="Arial"/>
              </a:rPr>
              <a:t>11 3 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7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65125" y="5027821"/>
            <a:ext cx="1415045" cy="993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20" spc="10" dirty="0">
                <a:solidFill>
                  <a:srgbClr val="7E7E7E"/>
                </a:solidFill>
                <a:latin typeface="Arial"/>
                <a:cs typeface="Arial"/>
              </a:rPr>
              <a:t>Pivotal  Confidential–Internal  Use  Only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79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" y="2967644"/>
            <a:ext cx="6774873" cy="1442257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670453" y="1680952"/>
            <a:ext cx="6506626" cy="13620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600" spc="10" dirty="0">
                <a:solidFill>
                  <a:srgbClr val="008881"/>
                </a:solidFill>
                <a:latin typeface="Arial"/>
                <a:cs typeface="Arial"/>
              </a:rPr>
              <a:t>Questions?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7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968880" y="3167359"/>
            <a:ext cx="5239960" cy="3192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F27C3A"/>
                </a:solidFill>
                <a:latin typeface="Arial"/>
                <a:cs typeface="Arial"/>
              </a:rPr>
              <a:t>BUILT  FOR  THE</a:t>
            </a:r>
            <a:r>
              <a:rPr sz="2190" spc="10" dirty="0">
                <a:solidFill>
                  <a:srgbClr val="F7904A"/>
                </a:solidFill>
                <a:latin typeface="Arial"/>
                <a:cs typeface="Arial"/>
              </a:rPr>
              <a:t>  </a:t>
            </a:r>
            <a:r>
              <a:rPr sz="2190" spc="10" dirty="0">
                <a:solidFill>
                  <a:srgbClr val="3EA7BC"/>
                </a:solidFill>
                <a:latin typeface="Arial"/>
                <a:cs typeface="Arial"/>
              </a:rPr>
              <a:t>SPEED  OF  BUSINESS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7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534" y="1659708"/>
            <a:ext cx="5494078" cy="1259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514546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Consider  Hive  as  main  SQL  tool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514546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Consider  Hive  as  main  SQL  tool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165968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Typical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65944" y="1664204"/>
            <a:ext cx="215422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Hive  query  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120099" y="1664204"/>
            <a:ext cx="40716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translated  to  3-5  MR  jobs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514546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Consider  Hive  as  main  SQL  tool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165968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Typical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65944" y="1664204"/>
            <a:ext cx="215422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Hive  query  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120099" y="1664204"/>
            <a:ext cx="40716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translated  to  3-5  MR  jobs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248404"/>
            <a:ext cx="448631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Each  MR  would  scan  put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9022" y="22965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92573" y="2248404"/>
            <a:ext cx="350820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data  to  HDD  3+  times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514546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Consider  Hive  as  main  SQL  tool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165968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Typical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65944" y="1664204"/>
            <a:ext cx="215422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Hive  query  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120099" y="1664204"/>
            <a:ext cx="40716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translated  to  3-5  MR  jobs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248404"/>
            <a:ext cx="448631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Each  MR  would  scan  put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9022" y="22965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92573" y="2248404"/>
            <a:ext cx="350820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data  to  HDD  3+  times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2819903"/>
            <a:ext cx="195657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Each  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69022" y="28679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62835" y="2819903"/>
            <a:ext cx="428875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solidFill>
                  <a:srgbClr val="4D4D4D"/>
                </a:solidFill>
                <a:latin typeface="Arial"/>
                <a:cs typeface="Arial"/>
              </a:rPr>
              <a:t>to  HDD  –  write  followed  by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551514" y="2819903"/>
            <a:ext cx="81062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read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514546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Consider  Hive  as  main  SQL  tool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165968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Typical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65944" y="1664204"/>
            <a:ext cx="215422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Hive  query  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120099" y="1664204"/>
            <a:ext cx="40716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translated  to  3-5  MR  jobs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248404"/>
            <a:ext cx="448631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Each  MR  would  scan  put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9022" y="22965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92573" y="2248404"/>
            <a:ext cx="350820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data  to  HDD  3+  times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2819903"/>
            <a:ext cx="195657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Each  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69022" y="28679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62835" y="2819903"/>
            <a:ext cx="428875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solidFill>
                  <a:srgbClr val="4D4D4D"/>
                </a:solidFill>
                <a:latin typeface="Arial"/>
                <a:cs typeface="Arial"/>
              </a:rPr>
              <a:t>to  HDD  –  write  followed  by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551514" y="2819903"/>
            <a:ext cx="81062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06328" y="3404103"/>
            <a:ext cx="4387673" cy="8290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1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10" spc="10" dirty="0">
                <a:solidFill>
                  <a:srgbClr val="4D4D4D"/>
                </a:solidFill>
                <a:latin typeface="Arial"/>
                <a:cs typeface="Arial"/>
              </a:rPr>
              <a:t>Sums  up  to  18-30  scans</a:t>
            </a:r>
            <a:endParaRPr sz="2400">
              <a:latin typeface="Arial"/>
              <a:cs typeface="Arial"/>
            </a:endParaRPr>
          </a:p>
          <a:p>
            <a:pPr marL="444499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Hive  query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69022" y="34521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693931" y="3404103"/>
            <a:ext cx="39542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089286" y="3404103"/>
            <a:ext cx="32028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data  during  a  single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68172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80" spc="10" dirty="0">
                <a:solidFill>
                  <a:srgbClr val="4D4D4D"/>
                </a:solidFill>
                <a:latin typeface="Arial"/>
                <a:cs typeface="Arial"/>
              </a:rPr>
              <a:t>Spark  offers  you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5573384" cy="8056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Lazy  Computations</a:t>
            </a:r>
            <a:endParaRPr sz="2800">
              <a:latin typeface="Arial"/>
              <a:cs typeface="Arial"/>
            </a:endParaRPr>
          </a:p>
          <a:p>
            <a:pPr marL="507999">
              <a:lnSpc>
                <a:spcPct val="100000"/>
              </a:lnSpc>
            </a:pPr>
            <a:r>
              <a:rPr sz="234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340" spc="10" dirty="0">
                <a:solidFill>
                  <a:srgbClr val="3DA19C"/>
                </a:solidFill>
                <a:latin typeface="Arial"/>
                <a:cs typeface="Arial"/>
              </a:rPr>
              <a:t>  </a:t>
            </a: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Optimize  the  job  before  executing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68172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80" spc="10" dirty="0">
                <a:solidFill>
                  <a:srgbClr val="4D4D4D"/>
                </a:solidFill>
                <a:latin typeface="Arial"/>
                <a:cs typeface="Arial"/>
              </a:rPr>
              <a:t>Spark  offers  you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5573384" cy="8056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Lazy  Computations</a:t>
            </a:r>
            <a:endParaRPr sz="2800">
              <a:latin typeface="Arial"/>
              <a:cs typeface="Arial"/>
            </a:endParaRPr>
          </a:p>
          <a:p>
            <a:pPr marL="507999">
              <a:lnSpc>
                <a:spcPct val="100000"/>
              </a:lnSpc>
            </a:pPr>
            <a:r>
              <a:rPr sz="234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340" spc="10" dirty="0">
                <a:solidFill>
                  <a:srgbClr val="3DA19C"/>
                </a:solidFill>
                <a:latin typeface="Arial"/>
                <a:cs typeface="Arial"/>
              </a:rPr>
              <a:t>  </a:t>
            </a: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Optimize  the  job  before  executing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06328" y="2654803"/>
            <a:ext cx="436754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In-memory  data  caching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9022" y="27028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14328" y="3076681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68354" y="3107191"/>
            <a:ext cx="583056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Scan  HDD  only  once,  then  scan  your  RAM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74345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Performance  Bottlenecks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68172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80" spc="10" dirty="0">
                <a:solidFill>
                  <a:srgbClr val="4D4D4D"/>
                </a:solidFill>
                <a:latin typeface="Arial"/>
                <a:cs typeface="Arial"/>
              </a:rPr>
              <a:t>Spark  offers  you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664204"/>
            <a:ext cx="5573384" cy="8056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Lazy  Computations</a:t>
            </a:r>
            <a:endParaRPr sz="2800">
              <a:latin typeface="Arial"/>
              <a:cs typeface="Arial"/>
            </a:endParaRPr>
          </a:p>
          <a:p>
            <a:pPr marL="507999">
              <a:lnSpc>
                <a:spcPct val="100000"/>
              </a:lnSpc>
            </a:pPr>
            <a:r>
              <a:rPr sz="234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340" spc="10" dirty="0">
                <a:solidFill>
                  <a:srgbClr val="3DA19C"/>
                </a:solidFill>
                <a:latin typeface="Arial"/>
                <a:cs typeface="Arial"/>
              </a:rPr>
              <a:t>  </a:t>
            </a: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Optimize  the  job  before  executing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06328" y="2654803"/>
            <a:ext cx="436754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In-memory  data  caching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9022" y="27028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14328" y="3076681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68354" y="3107191"/>
            <a:ext cx="583056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Scan  HDD  only  once,  then  scan  your  RAM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3632703"/>
            <a:ext cx="18114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Efficient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69022" y="36807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117679" y="3632703"/>
            <a:ext cx="1601623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pipelining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4328" y="40672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68354" y="4097791"/>
            <a:ext cx="611348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Avoids  the  data  hitting  the  HDD  by  all  means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0" y="1916425"/>
            <a:ext cx="2972700" cy="105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/>
              <a:t>About zekeLabs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393425" y="796000"/>
            <a:ext cx="5451300" cy="392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help Corporates stay ahead of the Technology transition curve by Reskilling and </a:t>
            </a:r>
            <a:r>
              <a:rPr lang="en-GB" dirty="0" smtClean="0"/>
              <a:t>Up-skilling </a:t>
            </a:r>
            <a:r>
              <a:rPr lang="en-GB" dirty="0"/>
              <a:t>the Employees.</a:t>
            </a:r>
            <a:br>
              <a:rPr lang="en-GB" dirty="0"/>
            </a:br>
            <a:endParaRPr lang="en-GB" dirty="0" smtClean="0"/>
          </a:p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We provide Training &amp; Mentoring to IT Professionals on Cutting Edge Technologies.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5143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GB" dirty="0" smtClean="0"/>
              <a:t>We </a:t>
            </a:r>
            <a:r>
              <a:rPr lang="en-GB" dirty="0"/>
              <a:t>are pioneers in establishing Industry Standard for Result Based Training (RBT) &amp; Technical Training Processes.</a:t>
            </a:r>
            <a:br>
              <a:rPr lang="en-GB" dirty="0"/>
            </a:br>
            <a:endParaRPr lang="en-GB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60297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F27C3A"/>
                </a:solidFill>
                <a:latin typeface="Arial"/>
                <a:cs typeface="Arial"/>
              </a:rPr>
              <a:t>Outline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280891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Motivation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129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6328" y="1595892"/>
            <a:ext cx="138592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92188" y="1595892"/>
            <a:ext cx="99974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Pillars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116592"/>
            <a:ext cx="302918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2637292"/>
            <a:ext cx="236317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Shuffle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5780" y="2678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28" y="3157991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5780" y="3199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41267" y="3157991"/>
            <a:ext cx="160916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DataFrame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48423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Pillars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270504"/>
            <a:ext cx="505986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Two  main  abstractions  of  Spark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48423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Pillars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270504"/>
            <a:ext cx="505986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Two  main  abstractions  of  Spark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2057904"/>
            <a:ext cx="132498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RDD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21060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32351" y="2057904"/>
            <a:ext cx="18580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  –  Resilient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90290" y="2057904"/>
            <a:ext cx="312295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Distributed  Dataset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48423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Pillars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270504"/>
            <a:ext cx="505986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Two  main  abstractions  of  Spark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2057904"/>
            <a:ext cx="132498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RDD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21060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32351" y="2057904"/>
            <a:ext cx="18580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  –  Resilient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390290" y="2057904"/>
            <a:ext cx="312295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Distributed  Dataset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845304"/>
            <a:ext cx="134489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DAG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9022" y="28934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52145" y="2845304"/>
            <a:ext cx="2608433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  –  Direct  Acyclic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160507" y="2845304"/>
            <a:ext cx="108721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450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Simple  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357455" cy="7088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763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RDD  is  collection  of  data  items  split  into  partitions  and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stored  in  memory  on  worker  nodes  of  the  cluster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450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Simple  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357455" cy="7088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763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RDD  is  collection  of  data  items  split  into  partitions  and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stored  in  memory  on  worker  nodes  of  the  cluster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438904"/>
            <a:ext cx="195766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24870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63925" y="2438904"/>
            <a:ext cx="81027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63528" y="2860783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25492" y="2891292"/>
            <a:ext cx="587861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RDD  is  an  interface  for  data  transformation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450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Simple  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357455" cy="7088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763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RDD  is  collection  of  data  items  split  into  partitions  and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stored  in  memory  on  worker  nodes  of  the  cluster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4389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24870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62337" y="2438904"/>
            <a:ext cx="81027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50828" y="2860783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11204" y="2891292"/>
            <a:ext cx="7439850" cy="1494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RDD  is  an  interface  for  data  transformation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RDD  refers  to  the  data  stored  either  in  persisted  store</a:t>
            </a:r>
            <a:endParaRPr sz="2100">
              <a:latin typeface="Arial"/>
              <a:cs typeface="Arial"/>
            </a:endParaRPr>
          </a:p>
          <a:p>
            <a:pPr marL="9524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(HDFS,  Cassandra,  HBase,  etc.)  or  in  cache  (memory,</a:t>
            </a:r>
            <a:endParaRPr sz="2100">
              <a:latin typeface="Arial"/>
              <a:cs typeface="Arial"/>
            </a:endParaRPr>
          </a:p>
          <a:p>
            <a:pPr marL="9524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memory+disks,  disk  only,  etc.)  or  in  another  RDD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2337" y="1092704"/>
            <a:ext cx="20948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view  (cont’d)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25492" y="1545092"/>
            <a:ext cx="728545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Partitions  are  recomputed  on  failure  or  cache  eviction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2337" y="1092704"/>
            <a:ext cx="20948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view  (cont’d)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25492" y="1545092"/>
            <a:ext cx="7285453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Partitions  are  recomputed  on  failure  or  cache  eviction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Metadata  stored  for  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20728" y="2327655"/>
            <a:ext cx="125347" cy="3091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77929" y="2353080"/>
            <a:ext cx="614117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Partitions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set  of  data  splits  associated  with  this  RDD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2337" y="1092704"/>
            <a:ext cx="20948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view  (cont’d)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25492" y="1545092"/>
            <a:ext cx="7285453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Partitions  are  recomputed  on  failure  or  cache  eviction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Metadata  stored  for  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20728" y="2327655"/>
            <a:ext cx="125347" cy="65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77929" y="2353080"/>
            <a:ext cx="614117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Partitions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set  of  data  splits  associated  with  this  RDD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77929" y="2695979"/>
            <a:ext cx="683365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list  of  parent  RDDs  involved  in  computation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942703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About  me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7516"/>
            <a:ext cx="6075317" cy="4785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i="1" spc="10" dirty="0">
                <a:solidFill>
                  <a:srgbClr val="984807"/>
                </a:solidFill>
                <a:latin typeface="Arial"/>
                <a:cs typeface="Arial"/>
              </a:rPr>
              <a:t>Enterprise  Architect  </a:t>
            </a:r>
            <a:r>
              <a:rPr sz="3110" i="1" spc="10">
                <a:solidFill>
                  <a:srgbClr val="984807"/>
                </a:solidFill>
                <a:latin typeface="Arial"/>
                <a:cs typeface="Arial"/>
              </a:rPr>
              <a:t>@  </a:t>
            </a:r>
            <a:r>
              <a:rPr lang="en-IN" sz="3110" i="1" spc="10" dirty="0" err="1" smtClean="0">
                <a:solidFill>
                  <a:srgbClr val="984807"/>
                </a:solidFill>
                <a:latin typeface="Arial"/>
                <a:cs typeface="Arial"/>
              </a:rPr>
              <a:t>Zekelabs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773692"/>
            <a:ext cx="66072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5780" y="18149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6927" y="1773692"/>
            <a:ext cx="338870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years  in  data  processing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6328" y="2345192"/>
            <a:ext cx="285708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5  years  with  MPP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5780" y="23864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2916692"/>
            <a:ext cx="66072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5780" y="29579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66927" y="2916692"/>
            <a:ext cx="145682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years  with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23657" y="2916692"/>
            <a:ext cx="115257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Hadoop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06328" y="3475491"/>
            <a:ext cx="530401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>
                <a:solidFill>
                  <a:srgbClr val="4D4D4D"/>
                </a:solidFill>
                <a:latin typeface="Arial"/>
                <a:cs typeface="Arial"/>
              </a:rPr>
              <a:t>Spark  </a:t>
            </a:r>
            <a:r>
              <a:rPr lang="en-IN" sz="2400" spc="10" dirty="0" smtClean="0">
                <a:solidFill>
                  <a:srgbClr val="4D4D4D"/>
                </a:solidFill>
                <a:latin typeface="Arial"/>
                <a:cs typeface="Arial"/>
              </a:rPr>
              <a:t>Developer &amp; Corporate Trainer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5780" y="35167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06328" y="4046991"/>
            <a:ext cx="3504806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>
                <a:solidFill>
                  <a:srgbClr val="3EA7BC"/>
                </a:solidFill>
                <a:latin typeface="Arial"/>
                <a:cs typeface="Arial"/>
              </a:rPr>
              <a:t>http</a:t>
            </a:r>
            <a:r>
              <a:rPr sz="2400" spc="10" smtClean="0">
                <a:solidFill>
                  <a:srgbClr val="3EA7BC"/>
                </a:solidFill>
                <a:latin typeface="Arial"/>
                <a:cs typeface="Arial"/>
              </a:rPr>
              <a:t>://</a:t>
            </a:r>
            <a:r>
              <a:rPr lang="en-IN" sz="2400" spc="10" dirty="0" smtClean="0">
                <a:solidFill>
                  <a:srgbClr val="3EA7BC"/>
                </a:solidFill>
                <a:latin typeface="Arial"/>
                <a:cs typeface="Arial"/>
              </a:rPr>
              <a:t>www.zekelabs</a:t>
            </a:r>
            <a:r>
              <a:rPr sz="2400" spc="10" smtClean="0">
                <a:solidFill>
                  <a:srgbClr val="3EA7BC"/>
                </a:solidFill>
                <a:latin typeface="Arial"/>
                <a:cs typeface="Arial"/>
              </a:rPr>
              <a:t>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5780" y="4088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728" y="4361019"/>
            <a:ext cx="2159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2337" y="1092704"/>
            <a:ext cx="20948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view  (cont’d)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25492" y="1545092"/>
            <a:ext cx="7285453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Partitions  are  recomputed  on  failure  or  cache  eviction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Metadata  stored  for  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20728" y="2327655"/>
            <a:ext cx="125347" cy="994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77929" y="2353080"/>
            <a:ext cx="614117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Partitions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set  of  data  splits  associated  with  this  RDD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77929" y="2695979"/>
            <a:ext cx="683365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list  of  parent  RDDs  involved  in  computation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77929" y="3038879"/>
            <a:ext cx="7003192" cy="588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Compute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function  to  compute  partition  of  the  RDD  given  the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D4D4D"/>
                </a:solidFill>
                <a:latin typeface="Arial"/>
                <a:cs typeface="Arial"/>
              </a:rPr>
              <a:t>parent  partitions  from  the  </a:t>
            </a:r>
            <a:r>
              <a:rPr sz="200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2337" y="1092704"/>
            <a:ext cx="20948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view  (cont’d)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25492" y="1545092"/>
            <a:ext cx="7285453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Partitions  are  recomputed  on  failure  or  cache  eviction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Metadata  stored  for  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20728" y="2327655"/>
            <a:ext cx="125347" cy="994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77929" y="2353080"/>
            <a:ext cx="614117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Partitions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set  of  data  splits  associated  with  this  RDD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77929" y="2695979"/>
            <a:ext cx="683365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list  of  parent  RDDs  involved  in  computation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77929" y="3038879"/>
            <a:ext cx="7003192" cy="588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Compute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function  to  compute  partition  of  the  RDD  given  the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D4D4D"/>
                </a:solidFill>
                <a:latin typeface="Arial"/>
                <a:cs typeface="Arial"/>
              </a:rPr>
              <a:t>parent  partitions  from  the  </a:t>
            </a:r>
            <a:r>
              <a:rPr sz="200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20728" y="3661155"/>
            <a:ext cx="125347" cy="3091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77929" y="3686580"/>
            <a:ext cx="5873772" cy="588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Preferred  Locations  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–  where  is  the  best  place  to  put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D4D4D"/>
                </a:solidFill>
                <a:latin typeface="Arial"/>
                <a:cs typeface="Arial"/>
              </a:rPr>
              <a:t>computations  on  this  partition  (data  locality)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95607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Complex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2337" y="1092704"/>
            <a:ext cx="20948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view  (cont’d)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25492" y="1545092"/>
            <a:ext cx="7285453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Partitions  are  recomputed  on  failure  or  cache  eviction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Metadata  stored  for  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20728" y="2327655"/>
            <a:ext cx="125347" cy="9949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77929" y="2353080"/>
            <a:ext cx="614117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Partitions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set  of  data  splits  associated  with  this  RDD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77929" y="2695979"/>
            <a:ext cx="6833656" cy="2837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list  of  parent  RDDs  involved  in  computation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77929" y="3038879"/>
            <a:ext cx="7003192" cy="588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Compute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function  to  compute  partition  of  the  RDD  given  the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D4D4D"/>
                </a:solidFill>
                <a:latin typeface="Arial"/>
                <a:cs typeface="Arial"/>
              </a:rPr>
              <a:t>parent  partitions  from  the  </a:t>
            </a:r>
            <a:r>
              <a:rPr sz="2000" i="1" spc="10" dirty="0">
                <a:solidFill>
                  <a:srgbClr val="4D4D4D"/>
                </a:solidFill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20728" y="3661155"/>
            <a:ext cx="125347" cy="3091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77929" y="3686580"/>
            <a:ext cx="5873772" cy="588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Preferred  Locations  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–  where  is  the  best  place  to  put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4D4D4D"/>
                </a:solidFill>
                <a:latin typeface="Arial"/>
                <a:cs typeface="Arial"/>
              </a:rPr>
              <a:t>computations  on  this  partition  (data  locality)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20728" y="4308855"/>
            <a:ext cx="125347" cy="3091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33918A"/>
                </a:solidFill>
                <a:latin typeface="Verdana"/>
                <a:cs typeface="Verdana"/>
              </a:rPr>
              <a:t>▪</a:t>
            </a:r>
            <a:r>
              <a:rPr sz="167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77929" y="4242304"/>
            <a:ext cx="5351001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4D4D4D"/>
                </a:solidFill>
                <a:latin typeface="Arial"/>
                <a:cs typeface="Arial"/>
              </a:rPr>
              <a:t>Partitioner</a:t>
            </a:r>
            <a:r>
              <a:rPr sz="1820" spc="10" dirty="0">
                <a:solidFill>
                  <a:srgbClr val="4D4D4D"/>
                </a:solidFill>
                <a:latin typeface="Arial"/>
                <a:cs typeface="Arial"/>
              </a:rPr>
              <a:t>  –  how  the  data  is  split  into  partitions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67892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RDD  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50828" y="1092704"/>
            <a:ext cx="4140461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34354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the  main  and  only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manipulation  in  Spark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91218" y="1092704"/>
            <a:ext cx="67222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tool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563373" y="1092704"/>
            <a:ext cx="51384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077144" y="1092704"/>
            <a:ext cx="79099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6328" y="2096004"/>
            <a:ext cx="120508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Two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69022" y="21441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11345" y="2096004"/>
            <a:ext cx="128464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95915" y="2096004"/>
            <a:ext cx="39542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191271" y="2096004"/>
            <a:ext cx="175958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63528" y="2517883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25492" y="2548392"/>
            <a:ext cx="227554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Transformations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63528" y="2924283"/>
            <a:ext cx="1532105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400" spc="10" dirty="0">
                <a:solidFill>
                  <a:srgbClr val="3DA19C"/>
                </a:solidFill>
                <a:latin typeface="Arial"/>
                <a:cs typeface="Arial"/>
              </a:rPr>
              <a:t> 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6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RDD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41312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Lazy  computations  model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4039104"/>
            <a:ext cx="7122919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Transformation  cause  only  metadata  change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475" y="1530744"/>
            <a:ext cx="8401050" cy="25241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8130768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b="1" i="1" spc="10" dirty="0">
                <a:solidFill>
                  <a:srgbClr val="4D4D4D"/>
                </a:solidFill>
                <a:latin typeface="Arial"/>
                <a:cs typeface="Arial"/>
              </a:rPr>
              <a:t>Direct  Acyclic  Graph  </a:t>
            </a: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sequence  of  computations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performed  on  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8130768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b="1" i="1" spc="10" dirty="0">
                <a:solidFill>
                  <a:srgbClr val="4D4D4D"/>
                </a:solidFill>
                <a:latin typeface="Arial"/>
                <a:cs typeface="Arial"/>
              </a:rPr>
              <a:t>Direct  Acyclic  Graph  </a:t>
            </a: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sequence  of  computations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performed  on 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2096004"/>
            <a:ext cx="14031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21441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09257" y="2096004"/>
            <a:ext cx="25298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RDD  partition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8130768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b="1" i="1" spc="10" dirty="0">
                <a:solidFill>
                  <a:srgbClr val="4D4D4D"/>
                </a:solidFill>
                <a:latin typeface="Arial"/>
                <a:cs typeface="Arial"/>
              </a:rPr>
              <a:t>Direct  Acyclic  Graph  </a:t>
            </a: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sequence  of  computations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performed  on 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2096004"/>
            <a:ext cx="14031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21441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09257" y="2096004"/>
            <a:ext cx="25298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RDD  partition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667504"/>
            <a:ext cx="13834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27156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9637" y="2667504"/>
            <a:ext cx="415120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–  transformation  on  top  of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840769" y="2667504"/>
            <a:ext cx="79099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8130768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b="1" i="1" spc="10" dirty="0">
                <a:solidFill>
                  <a:srgbClr val="4D4D4D"/>
                </a:solidFill>
                <a:latin typeface="Arial"/>
                <a:cs typeface="Arial"/>
              </a:rPr>
              <a:t>Direct  Acyclic  Graph  </a:t>
            </a: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sequence  of  computations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performed  on 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2096004"/>
            <a:ext cx="14031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21441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09257" y="2096004"/>
            <a:ext cx="25298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RDD  partition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667504"/>
            <a:ext cx="13834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27156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9637" y="2667504"/>
            <a:ext cx="415120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–  transformation  on  top  of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840769" y="2667504"/>
            <a:ext cx="79099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3251705"/>
            <a:ext cx="165929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Acyclic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69022" y="3299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866742" y="3251705"/>
            <a:ext cx="1403767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  –  graph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438" y="3251705"/>
            <a:ext cx="1166581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cannot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36948" y="3251705"/>
            <a:ext cx="2905893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return  to  the  older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342769" y="3251705"/>
            <a:ext cx="1364010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partition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8130768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b="1" i="1" spc="10" dirty="0">
                <a:solidFill>
                  <a:srgbClr val="4D4D4D"/>
                </a:solidFill>
                <a:latin typeface="Arial"/>
                <a:cs typeface="Arial"/>
              </a:rPr>
              <a:t>Direct  Acyclic  Graph  </a:t>
            </a: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sequence  of  computations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performed  on 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2096004"/>
            <a:ext cx="14031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Node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69022" y="21441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09257" y="2096004"/>
            <a:ext cx="25298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50" spc="10" dirty="0">
                <a:solidFill>
                  <a:srgbClr val="4D4D4D"/>
                </a:solidFill>
                <a:latin typeface="Arial"/>
                <a:cs typeface="Arial"/>
              </a:rPr>
              <a:t>–  RDD  partition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667504"/>
            <a:ext cx="138342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27156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9637" y="2667504"/>
            <a:ext cx="415120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–  transformation  on  top  of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840769" y="2667504"/>
            <a:ext cx="79099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3251705"/>
            <a:ext cx="165929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Acyclic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69022" y="3299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866742" y="3251705"/>
            <a:ext cx="1403767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  –  graph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270438" y="3251705"/>
            <a:ext cx="1166581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cannot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36948" y="3251705"/>
            <a:ext cx="2905893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return  to  the  older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342769" y="3251705"/>
            <a:ext cx="1364010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partition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06328" y="3835903"/>
            <a:ext cx="148156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Direct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69022" y="38839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88942" y="3835903"/>
            <a:ext cx="31227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  –  transformation  is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750828" y="3835903"/>
            <a:ext cx="6294872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060779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an  action  that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data  partition  state  (from  A  to  B)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045629" y="3835903"/>
            <a:ext cx="17196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transitions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60297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F27C3A"/>
                </a:solidFill>
                <a:latin typeface="Arial"/>
                <a:cs typeface="Arial"/>
              </a:rPr>
              <a:t>Outline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280891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Motivation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129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6328" y="1595892"/>
            <a:ext cx="224960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Pillars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116592"/>
            <a:ext cx="302918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2637292"/>
            <a:ext cx="236317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Shuffle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5780" y="2678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28" y="3157991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5780" y="3199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41267" y="3157991"/>
            <a:ext cx="160916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DataFrame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4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004" y="1790475"/>
            <a:ext cx="8803757" cy="202948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28848" y="916788"/>
            <a:ext cx="333387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WordCount  example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08386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DAG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28848" y="916788"/>
            <a:ext cx="333387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WordCount  example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4" name="object 1"/>
          <p:cNvGraphicFramePr>
            <a:graphicFrameLocks noGrp="1"/>
          </p:cNvGraphicFramePr>
          <p:nvPr/>
        </p:nvGraphicFramePr>
        <p:xfrm>
          <a:off x="347883" y="1774422"/>
          <a:ext cx="8274270" cy="272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276"/>
                <a:gridCol w="668003"/>
                <a:gridCol w="113591"/>
                <a:gridCol w="683470"/>
                <a:gridCol w="409276"/>
                <a:gridCol w="668005"/>
                <a:gridCol w="113591"/>
                <a:gridCol w="372543"/>
                <a:gridCol w="96819"/>
                <a:gridCol w="668005"/>
                <a:gridCol w="96821"/>
                <a:gridCol w="292167"/>
                <a:gridCol w="96819"/>
                <a:gridCol w="668003"/>
                <a:gridCol w="96822"/>
                <a:gridCol w="787022"/>
                <a:gridCol w="96820"/>
                <a:gridCol w="668005"/>
                <a:gridCol w="96820"/>
                <a:gridCol w="310738"/>
                <a:gridCol w="861648"/>
              </a:tblGrid>
              <a:tr h="566154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3984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116794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116793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116795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213615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</a:tr>
              <a:tr h="227363">
                <a:tc rowSpan="2"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Splits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106" marB="0" vert="vert27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3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1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196"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4"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2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195"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4"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3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196"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4"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2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33200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 1"/>
          <p:cNvSpPr txBox="1"/>
          <p:nvPr/>
        </p:nvSpPr>
        <p:spPr>
          <a:xfrm rot="-5400000">
            <a:off x="-32665" y="3268364"/>
            <a:ext cx="1118047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1E535E"/>
                </a:solidFill>
                <a:latin typeface="Arial"/>
                <a:cs typeface="Arial"/>
              </a:rPr>
              <a:t>HDFS  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68211" y="1918406"/>
            <a:ext cx="60964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HDFS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 rot="-5400000">
            <a:off x="1700574" y="2991679"/>
            <a:ext cx="1400251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1E535E"/>
                </a:solidFill>
                <a:latin typeface="Arial"/>
                <a:cs typeface="Arial"/>
              </a:rPr>
              <a:t>RDD  Partitions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329" y="2340577"/>
            <a:ext cx="668003" cy="454726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329" y="2863499"/>
            <a:ext cx="668003" cy="454727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329" y="3386422"/>
            <a:ext cx="668003" cy="454727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7329" y="3909346"/>
            <a:ext cx="668003" cy="454727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2700" y="2558415"/>
            <a:ext cx="386154" cy="19050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4663" y="2529840"/>
            <a:ext cx="127000" cy="76200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2700" y="3081339"/>
            <a:ext cx="386154" cy="19050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4663" y="3052764"/>
            <a:ext cx="127000" cy="76200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2700" y="3604261"/>
            <a:ext cx="386154" cy="19050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4663" y="3575686"/>
            <a:ext cx="127000" cy="76200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2700" y="4127185"/>
            <a:ext cx="386154" cy="19050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4663" y="4098610"/>
            <a:ext cx="127000" cy="76200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6116" y="2558415"/>
            <a:ext cx="73194" cy="19050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19" y="2529840"/>
            <a:ext cx="127000" cy="76200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6116" y="3081339"/>
            <a:ext cx="73194" cy="19050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19" y="3052764"/>
            <a:ext cx="127000" cy="76200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6116" y="3604261"/>
            <a:ext cx="73194" cy="19050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19" y="3575686"/>
            <a:ext cx="127000" cy="76200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6116" y="4127185"/>
            <a:ext cx="73194" cy="19050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5119" y="4098610"/>
            <a:ext cx="127000" cy="76200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9929" y="2558415"/>
            <a:ext cx="73503" cy="19050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241" y="2529840"/>
            <a:ext cx="127000" cy="76200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9929" y="3081339"/>
            <a:ext cx="73503" cy="19050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241" y="3052764"/>
            <a:ext cx="127000" cy="76200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9929" y="3604261"/>
            <a:ext cx="73503" cy="19050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241" y="3575686"/>
            <a:ext cx="127000" cy="76200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29929" y="4127185"/>
            <a:ext cx="73503" cy="19050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9241" y="4098610"/>
            <a:ext cx="127000" cy="76200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597" y="2558415"/>
            <a:ext cx="73155" cy="19050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94753" y="2529840"/>
            <a:ext cx="989806" cy="1644970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981" y="2558415"/>
            <a:ext cx="73189" cy="19050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9978" y="2529840"/>
            <a:ext cx="127000" cy="76200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981" y="3081339"/>
            <a:ext cx="73189" cy="1905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9978" y="3052764"/>
            <a:ext cx="127000" cy="7620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981" y="3604261"/>
            <a:ext cx="73189" cy="19050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9978" y="3575686"/>
            <a:ext cx="127000" cy="76200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981" y="4127185"/>
            <a:ext cx="73189" cy="19050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9978" y="4098610"/>
            <a:ext cx="127000" cy="762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109474" y="1496900"/>
            <a:ext cx="170917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sc.textFile(‘hdfs://…’)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305172" y="1496900"/>
            <a:ext cx="632487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flatMap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630264" y="1496900"/>
            <a:ext cx="395320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684147" y="1496900"/>
            <a:ext cx="110693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reduceByKey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313380" y="1496900"/>
            <a:ext cx="64247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foreach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60297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F27C3A"/>
                </a:solidFill>
                <a:latin typeface="Arial"/>
                <a:cs typeface="Arial"/>
              </a:rPr>
              <a:t>Outline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280891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Motivation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129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6328" y="1595892"/>
            <a:ext cx="224960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Pillars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116592"/>
            <a:ext cx="138592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0880" y="2116592"/>
            <a:ext cx="1880251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2637292"/>
            <a:ext cx="236317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Shuffle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5780" y="2678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28" y="3157991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5780" y="3199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41267" y="3157991"/>
            <a:ext cx="176162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DataFrames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5368" y="798517"/>
            <a:ext cx="1975694" cy="14238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84096" y="863486"/>
            <a:ext cx="114060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Driver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732435" y="365475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970" y="2753765"/>
            <a:ext cx="2571710" cy="1750628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147734" y="2818733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334" y="2750855"/>
            <a:ext cx="2571710" cy="1750627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933097" y="2815824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699" y="2750855"/>
            <a:ext cx="2571709" cy="1750627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6718461" y="2815824"/>
            <a:ext cx="1249843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5368" y="798517"/>
            <a:ext cx="1975694" cy="14238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84096" y="863486"/>
            <a:ext cx="114060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Driver  Node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1404" y="1148674"/>
            <a:ext cx="1723623" cy="99433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288905" y="1211237"/>
            <a:ext cx="523549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Driver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732435" y="365475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970" y="2753765"/>
            <a:ext cx="2571710" cy="175062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147734" y="2818733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743975" y="3654753"/>
            <a:ext cx="259689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667" y="3171952"/>
            <a:ext cx="1005541" cy="1227447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725620" y="3234514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9300" y="3174940"/>
            <a:ext cx="1005541" cy="1227446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834253" y="3237502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334" y="2750855"/>
            <a:ext cx="2571710" cy="1750627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933097" y="2815824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529340" y="3651843"/>
            <a:ext cx="259689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6032" y="3169042"/>
            <a:ext cx="1005541" cy="1227446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3510984" y="3231605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4664" y="3172030"/>
            <a:ext cx="1005542" cy="1227446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4619617" y="3234593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699" y="2750855"/>
            <a:ext cx="2571709" cy="1750627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6718461" y="2815824"/>
            <a:ext cx="1249843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314704" y="365184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1395" y="3169042"/>
            <a:ext cx="1005542" cy="1227446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6296347" y="3231605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0027" y="3172030"/>
            <a:ext cx="1005543" cy="1227446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7404981" y="3234593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5368" y="798517"/>
            <a:ext cx="1975694" cy="14238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84096" y="863486"/>
            <a:ext cx="114060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Driver  Node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1404" y="1148674"/>
            <a:ext cx="1723623" cy="99433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288905" y="1211237"/>
            <a:ext cx="523549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Driver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9323" y="1587411"/>
            <a:ext cx="1447785" cy="44720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3962455" y="1721176"/>
            <a:ext cx="1176076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Spark  Context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732435" y="365475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970" y="2753765"/>
            <a:ext cx="2571710" cy="1750628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147734" y="2818733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743975" y="3654753"/>
            <a:ext cx="259689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667" y="3171952"/>
            <a:ext cx="1005541" cy="1227447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725620" y="3234514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968" y="3469630"/>
            <a:ext cx="844943" cy="34759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819599" y="3553589"/>
            <a:ext cx="563412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9300" y="3174940"/>
            <a:ext cx="1005541" cy="1227446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834253" y="3237502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600" y="3472618"/>
            <a:ext cx="844943" cy="34759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928232" y="3556577"/>
            <a:ext cx="56341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6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334" y="2750855"/>
            <a:ext cx="2571710" cy="1750627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3933097" y="2815824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529340" y="3651843"/>
            <a:ext cx="259689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6032" y="3169042"/>
            <a:ext cx="1005541" cy="122744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3510984" y="3231605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8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6331" y="3466720"/>
            <a:ext cx="844942" cy="34759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3604964" y="3550679"/>
            <a:ext cx="56341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4664" y="3172030"/>
            <a:ext cx="1005542" cy="1227446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4619617" y="3234593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4964" y="3469708"/>
            <a:ext cx="844944" cy="34759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4713596" y="3553668"/>
            <a:ext cx="563412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699" y="2750855"/>
            <a:ext cx="2571709" cy="1750627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6718461" y="2815824"/>
            <a:ext cx="1249843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314704" y="365184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1395" y="3169042"/>
            <a:ext cx="1005542" cy="1227446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6296347" y="3231605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1694" y="3466720"/>
            <a:ext cx="844944" cy="347594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6390326" y="3550679"/>
            <a:ext cx="56341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4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0027" y="3172030"/>
            <a:ext cx="1005543" cy="1227446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7404981" y="3234593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0328" y="3469708"/>
            <a:ext cx="844944" cy="347594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7498960" y="3553668"/>
            <a:ext cx="563413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12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5368" y="798517"/>
            <a:ext cx="1975694" cy="14238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984096" y="863486"/>
            <a:ext cx="114060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Driver  Node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61404" y="1148674"/>
            <a:ext cx="1723623" cy="994333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4288905" y="1211237"/>
            <a:ext cx="523549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Driver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9323" y="1587411"/>
            <a:ext cx="1447785" cy="44720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3962455" y="1721176"/>
            <a:ext cx="1176076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Spark  Context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732435" y="365475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970" y="2753765"/>
            <a:ext cx="2571710" cy="1750628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147734" y="2818733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743975" y="3654753"/>
            <a:ext cx="259689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667" y="3171952"/>
            <a:ext cx="1005541" cy="1227447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725620" y="3234514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968" y="3469630"/>
            <a:ext cx="844943" cy="34759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819599" y="3553589"/>
            <a:ext cx="563412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969" y="3862294"/>
            <a:ext cx="394913" cy="216647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694315" y="3893615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66084" y="4051536"/>
            <a:ext cx="20320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2191" y="3865283"/>
            <a:ext cx="394913" cy="216647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145538" y="389660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486" y="4119283"/>
            <a:ext cx="394912" cy="216646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689833" y="415060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9300" y="3174940"/>
            <a:ext cx="1005541" cy="122744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834253" y="3237502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3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600" y="3472618"/>
            <a:ext cx="844943" cy="347594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1928232" y="3556577"/>
            <a:ext cx="56341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9601" y="3865283"/>
            <a:ext cx="394913" cy="216647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1802947" y="389660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74717" y="4054524"/>
            <a:ext cx="20320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0825" y="3868271"/>
            <a:ext cx="394912" cy="216646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2254171" y="3899591"/>
            <a:ext cx="355731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0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5119" y="4122271"/>
            <a:ext cx="394912" cy="216646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1798465" y="4153591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1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1334" y="2750855"/>
            <a:ext cx="2571710" cy="1750627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933097" y="2815824"/>
            <a:ext cx="1249842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529340" y="3651843"/>
            <a:ext cx="259689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2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6032" y="3169042"/>
            <a:ext cx="1005541" cy="1227446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3510984" y="3231605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43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6331" y="3466720"/>
            <a:ext cx="844942" cy="347594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3604964" y="3550679"/>
            <a:ext cx="56341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4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6333" y="3859385"/>
            <a:ext cx="394913" cy="216647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3479679" y="3890705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3951448" y="4048626"/>
            <a:ext cx="20320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555" y="3862373"/>
            <a:ext cx="394913" cy="216646"/>
          </a:xfrm>
          <a:prstGeom prst="rect">
            <a:avLst/>
          </a:prstGeom>
        </p:spPr>
      </p:pic>
      <p:sp>
        <p:nvSpPr>
          <p:cNvPr id="27" name="text 1"/>
          <p:cNvSpPr txBox="1"/>
          <p:nvPr/>
        </p:nvSpPr>
        <p:spPr>
          <a:xfrm>
            <a:off x="3930901" y="389369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1851" y="4116373"/>
            <a:ext cx="394913" cy="216647"/>
          </a:xfrm>
          <a:prstGeom prst="rect">
            <a:avLst/>
          </a:prstGeom>
        </p:spPr>
      </p:pic>
      <p:sp>
        <p:nvSpPr>
          <p:cNvPr id="28" name="text 1"/>
          <p:cNvSpPr txBox="1"/>
          <p:nvPr/>
        </p:nvSpPr>
        <p:spPr>
          <a:xfrm>
            <a:off x="3475197" y="414769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64664" y="3172030"/>
            <a:ext cx="1005542" cy="1227446"/>
          </a:xfrm>
          <a:prstGeom prst="rect">
            <a:avLst/>
          </a:prstGeom>
        </p:spPr>
      </p:pic>
      <p:sp>
        <p:nvSpPr>
          <p:cNvPr id="29" name="text 1"/>
          <p:cNvSpPr txBox="1"/>
          <p:nvPr/>
        </p:nvSpPr>
        <p:spPr>
          <a:xfrm>
            <a:off x="4619617" y="3234593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48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4964" y="3469708"/>
            <a:ext cx="844944" cy="347594"/>
          </a:xfrm>
          <a:prstGeom prst="rect">
            <a:avLst/>
          </a:prstGeom>
        </p:spPr>
      </p:pic>
      <p:sp>
        <p:nvSpPr>
          <p:cNvPr id="30" name="text 1"/>
          <p:cNvSpPr txBox="1"/>
          <p:nvPr/>
        </p:nvSpPr>
        <p:spPr>
          <a:xfrm>
            <a:off x="4713596" y="3553668"/>
            <a:ext cx="563412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4965" y="3862373"/>
            <a:ext cx="394913" cy="216646"/>
          </a:xfrm>
          <a:prstGeom prst="rect">
            <a:avLst/>
          </a:prstGeom>
        </p:spPr>
      </p:pic>
      <p:sp>
        <p:nvSpPr>
          <p:cNvPr id="31" name="text 1"/>
          <p:cNvSpPr txBox="1"/>
          <p:nvPr/>
        </p:nvSpPr>
        <p:spPr>
          <a:xfrm>
            <a:off x="4588312" y="389369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5060081" y="4051614"/>
            <a:ext cx="20320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96189" y="3865362"/>
            <a:ext cx="394912" cy="216646"/>
          </a:xfrm>
          <a:prstGeom prst="rect">
            <a:avLst/>
          </a:prstGeom>
        </p:spPr>
      </p:pic>
      <p:sp>
        <p:nvSpPr>
          <p:cNvPr id="97" name="text 1"/>
          <p:cNvSpPr txBox="1"/>
          <p:nvPr/>
        </p:nvSpPr>
        <p:spPr>
          <a:xfrm>
            <a:off x="5039535" y="3896681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0483" y="4119361"/>
            <a:ext cx="394913" cy="216646"/>
          </a:xfrm>
          <a:prstGeom prst="rect">
            <a:avLst/>
          </a:prstGeom>
        </p:spPr>
      </p:pic>
      <p:sp>
        <p:nvSpPr>
          <p:cNvPr id="98" name="text 1"/>
          <p:cNvSpPr txBox="1"/>
          <p:nvPr/>
        </p:nvSpPr>
        <p:spPr>
          <a:xfrm>
            <a:off x="4583830" y="4150681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6699" y="2750855"/>
            <a:ext cx="2571709" cy="1750627"/>
          </a:xfrm>
          <a:prstGeom prst="rect">
            <a:avLst/>
          </a:prstGeom>
        </p:spPr>
      </p:pic>
      <p:sp>
        <p:nvSpPr>
          <p:cNvPr id="99" name="text 1"/>
          <p:cNvSpPr txBox="1"/>
          <p:nvPr/>
        </p:nvSpPr>
        <p:spPr>
          <a:xfrm>
            <a:off x="6718461" y="2815824"/>
            <a:ext cx="1249843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10" spc="10" dirty="0">
                <a:solidFill>
                  <a:srgbClr val="1E535E"/>
                </a:solidFill>
                <a:latin typeface="Arial"/>
                <a:cs typeface="Arial"/>
              </a:rPr>
              <a:t>Worker  Node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0" name="text 1"/>
          <p:cNvSpPr txBox="1"/>
          <p:nvPr/>
        </p:nvSpPr>
        <p:spPr>
          <a:xfrm>
            <a:off x="8314704" y="3651843"/>
            <a:ext cx="25969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1395" y="3169042"/>
            <a:ext cx="1005542" cy="1227446"/>
          </a:xfrm>
          <a:prstGeom prst="rect">
            <a:avLst/>
          </a:prstGeom>
        </p:spPr>
      </p:pic>
      <p:sp>
        <p:nvSpPr>
          <p:cNvPr id="101" name="text 1"/>
          <p:cNvSpPr txBox="1"/>
          <p:nvPr/>
        </p:nvSpPr>
        <p:spPr>
          <a:xfrm>
            <a:off x="6296347" y="3231605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5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1694" y="3466720"/>
            <a:ext cx="844944" cy="347594"/>
          </a:xfrm>
          <a:prstGeom prst="rect">
            <a:avLst/>
          </a:prstGeom>
        </p:spPr>
      </p:pic>
      <p:sp>
        <p:nvSpPr>
          <p:cNvPr id="102" name="text 1"/>
          <p:cNvSpPr txBox="1"/>
          <p:nvPr/>
        </p:nvSpPr>
        <p:spPr>
          <a:xfrm>
            <a:off x="6390326" y="3550679"/>
            <a:ext cx="56341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1696" y="3859385"/>
            <a:ext cx="394914" cy="216647"/>
          </a:xfrm>
          <a:prstGeom prst="rect">
            <a:avLst/>
          </a:prstGeom>
        </p:spPr>
      </p:pic>
      <p:sp>
        <p:nvSpPr>
          <p:cNvPr id="103" name="text 1"/>
          <p:cNvSpPr txBox="1"/>
          <p:nvPr/>
        </p:nvSpPr>
        <p:spPr>
          <a:xfrm>
            <a:off x="6265042" y="3890705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text 1"/>
          <p:cNvSpPr txBox="1"/>
          <p:nvPr/>
        </p:nvSpPr>
        <p:spPr>
          <a:xfrm>
            <a:off x="6736811" y="4048626"/>
            <a:ext cx="20320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6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72919" y="3862373"/>
            <a:ext cx="394913" cy="216646"/>
          </a:xfrm>
          <a:prstGeom prst="rect">
            <a:avLst/>
          </a:prstGeom>
        </p:spPr>
      </p:pic>
      <p:sp>
        <p:nvSpPr>
          <p:cNvPr id="105" name="text 1"/>
          <p:cNvSpPr txBox="1"/>
          <p:nvPr/>
        </p:nvSpPr>
        <p:spPr>
          <a:xfrm>
            <a:off x="6716265" y="389369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7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7214" y="4116373"/>
            <a:ext cx="394912" cy="216647"/>
          </a:xfrm>
          <a:prstGeom prst="rect">
            <a:avLst/>
          </a:prstGeom>
        </p:spPr>
      </p:pic>
      <p:sp>
        <p:nvSpPr>
          <p:cNvPr id="106" name="text 1"/>
          <p:cNvSpPr txBox="1"/>
          <p:nvPr/>
        </p:nvSpPr>
        <p:spPr>
          <a:xfrm>
            <a:off x="6260560" y="414769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8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0027" y="3172030"/>
            <a:ext cx="1005543" cy="1227446"/>
          </a:xfrm>
          <a:prstGeom prst="rect">
            <a:avLst/>
          </a:prstGeom>
        </p:spPr>
      </p:pic>
      <p:sp>
        <p:nvSpPr>
          <p:cNvPr id="107" name="text 1"/>
          <p:cNvSpPr txBox="1"/>
          <p:nvPr/>
        </p:nvSpPr>
        <p:spPr>
          <a:xfrm>
            <a:off x="7404981" y="3234593"/>
            <a:ext cx="751098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Executor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5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0328" y="3469708"/>
            <a:ext cx="844944" cy="347594"/>
          </a:xfrm>
          <a:prstGeom prst="rect">
            <a:avLst/>
          </a:prstGeom>
        </p:spPr>
      </p:pic>
      <p:sp>
        <p:nvSpPr>
          <p:cNvPr id="108" name="text 1"/>
          <p:cNvSpPr txBox="1"/>
          <p:nvPr/>
        </p:nvSpPr>
        <p:spPr>
          <a:xfrm>
            <a:off x="7498960" y="3553668"/>
            <a:ext cx="563413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0329" y="3862373"/>
            <a:ext cx="394913" cy="216646"/>
          </a:xfrm>
          <a:prstGeom prst="rect">
            <a:avLst/>
          </a:prstGeom>
        </p:spPr>
      </p:pic>
      <p:sp>
        <p:nvSpPr>
          <p:cNvPr id="109" name="text 1"/>
          <p:cNvSpPr txBox="1"/>
          <p:nvPr/>
        </p:nvSpPr>
        <p:spPr>
          <a:xfrm>
            <a:off x="7373675" y="3893693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text 1"/>
          <p:cNvSpPr txBox="1"/>
          <p:nvPr/>
        </p:nvSpPr>
        <p:spPr>
          <a:xfrm>
            <a:off x="7845445" y="4051614"/>
            <a:ext cx="20320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79" b="1" spc="10" dirty="0">
                <a:solidFill>
                  <a:srgbClr val="1E535E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1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1551" y="3865362"/>
            <a:ext cx="394914" cy="216646"/>
          </a:xfrm>
          <a:prstGeom prst="rect">
            <a:avLst/>
          </a:prstGeom>
        </p:spPr>
      </p:pic>
      <p:sp>
        <p:nvSpPr>
          <p:cNvPr id="111" name="text 1"/>
          <p:cNvSpPr txBox="1"/>
          <p:nvPr/>
        </p:nvSpPr>
        <p:spPr>
          <a:xfrm>
            <a:off x="7824897" y="3896681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6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5847" y="4119361"/>
            <a:ext cx="394913" cy="216646"/>
          </a:xfrm>
          <a:prstGeom prst="rect">
            <a:avLst/>
          </a:prstGeom>
        </p:spPr>
      </p:pic>
      <p:sp>
        <p:nvSpPr>
          <p:cNvPr id="112" name="text 1"/>
          <p:cNvSpPr txBox="1"/>
          <p:nvPr/>
        </p:nvSpPr>
        <p:spPr>
          <a:xfrm>
            <a:off x="7369193" y="4150681"/>
            <a:ext cx="35573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1E535E"/>
                </a:solidFill>
                <a:latin typeface="Arial"/>
                <a:cs typeface="Arial"/>
              </a:rPr>
              <a:t>Task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59044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590445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place  where  SparkContext  is  created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1183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590445" cy="1153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place  where  SparkContext  is  created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Translates  RDD  into  the  execution  graph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60297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F27C3A"/>
                </a:solidFill>
                <a:latin typeface="Arial"/>
                <a:cs typeface="Arial"/>
              </a:rPr>
              <a:t>Outline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138592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129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92188" y="1087892"/>
            <a:ext cx="1608551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Motivation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06328" y="1595892"/>
            <a:ext cx="224960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Pillars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116592"/>
            <a:ext cx="302918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2637292"/>
            <a:ext cx="236317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  Shuffle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5780" y="2678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06328" y="3157991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5780" y="3199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41267" y="3157991"/>
            <a:ext cx="160916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DataFrame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15902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590445" cy="15597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place  where  SparkContext  is  created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Translates  RDD  into  the  execution  graph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Splits  graph  into  stages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19839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590445" cy="19534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place  where  SparkContext  is  created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Translates  RDD  into  the  execution  graph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Splits  graph  into  stages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Schedules  tasks  and  controls  their  execution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2390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7556602" cy="23598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place  where  SparkContext  is  created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Translates  RDD  into  the  execution  graph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Splits  graph  into  stages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Schedules  tasks  and  controls  their  execution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Stores  metadata  about  all  the  RDDs  and  their  partitions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842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27967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7556602" cy="27662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Entry  point  of  the  Spark  Shell  (Scala,  Python,  R)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The  place  where  SparkContext  is  created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Translates  RDD  into  the  execution  graph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Splits  graph  into  stages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Schedules  tasks  and  controls  their  execution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Stores  metadata  about  all  the  RDDs  and  their  partitions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Brings  up  Spark  WebUI  with  job  information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07781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Executor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82788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Stores  the  data  in  cache  in  JVM  heap  or  on  HDDs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07781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Executor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7774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827886" cy="7469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Stores  the  data  in  cache  in  JVM  heap  or  on  HDDs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Reads  data  from  external  sources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07781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Executor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1183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827886" cy="11533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Stores  the  data  in  cache  in  JVM  heap  or  on  HDDs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Reads  data  from  external  sources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Writes  data  to  external  sources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26650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Cluster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07781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Executor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15902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9" y="1545092"/>
            <a:ext cx="6827886" cy="15597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spc="10" dirty="0">
                <a:solidFill>
                  <a:srgbClr val="4D4D4D"/>
                </a:solidFill>
                <a:latin typeface="Arial"/>
                <a:cs typeface="Arial"/>
              </a:rPr>
              <a:t>Stores  the  data  in  cache  in  JVM  heap  or  on  HDDs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Reads  data  from  external  sources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Writes  data  to  external  sources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Performs  all  the  data  processing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38752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Executor  Memory</a:t>
            </a:r>
            <a:endParaRPr sz="3200">
              <a:latin typeface="MS PGothic"/>
              <a:cs typeface="MS PGothic"/>
            </a:endParaRPr>
          </a:p>
        </p:txBody>
      </p:sp>
      <p:pic>
        <p:nvPicPr>
          <p:cNvPr id="1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9262" y="784715"/>
            <a:ext cx="5722936" cy="379281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607916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008881"/>
                </a:solidFill>
                <a:latin typeface="Arial"/>
                <a:cs typeface="Arial"/>
              </a:rPr>
              <a:t>Spark  Cluster  –  Detailed</a:t>
            </a:r>
            <a:endParaRPr sz="3000">
              <a:latin typeface="MS PGothic"/>
              <a:cs typeface="MS PGothic"/>
            </a:endParaRPr>
          </a:p>
        </p:txBody>
      </p:sp>
      <p:pic>
        <p:nvPicPr>
          <p:cNvPr id="1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9042" y="705546"/>
            <a:ext cx="4872278" cy="39380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2299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Motivation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240292"/>
            <a:ext cx="175265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Difficultly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281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58924" y="1240292"/>
            <a:ext cx="338937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97800" y="1240292"/>
            <a:ext cx="293059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programming  directly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328331" y="1240292"/>
            <a:ext cx="32199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650101" y="1240292"/>
            <a:ext cx="1152571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Hadoop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802478" y="1240292"/>
            <a:ext cx="172827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MapReduce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652764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20" spc="10" dirty="0">
                <a:solidFill>
                  <a:srgbClr val="008881"/>
                </a:solidFill>
                <a:latin typeface="Arial"/>
                <a:cs typeface="Arial"/>
              </a:rPr>
              <a:t>Spark  Cluster  –  PySpark</a:t>
            </a:r>
            <a:endParaRPr sz="3000">
              <a:latin typeface="MS PGothic"/>
              <a:cs typeface="MS PGothic"/>
            </a:endParaRPr>
          </a:p>
        </p:txBody>
      </p:sp>
      <p:pic>
        <p:nvPicPr>
          <p:cNvPr id="17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732" y="768585"/>
            <a:ext cx="7567417" cy="3910948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99229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Application  Decomposition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49201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505208" cy="10771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Single  instance  of  SparkContext  that  stores  some  data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processing  logic  and  can  schedule  series  of  jobs,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sequentially  or  in  parallel  (SparkContext  is  thread-safe)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99229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Application  Decomposition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492014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505208" cy="10771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Single  instance  of  SparkContext  that  stores  some  data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processing  logic  and  can  schedule  series  of  jobs,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sequentially  or  in  parallel  (SparkContext  is  thread-safe)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807204"/>
            <a:ext cx="118859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Job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2855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63528" y="3229081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20728" y="3259591"/>
            <a:ext cx="7284781" cy="10771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Complete  set  of  transformations  on  RDD  that  finishes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with  action  or  data  saving,  triggered  by  the  driver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99229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Application  Decomposition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2442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Stage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319712" cy="1445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Set  of  transformations  that  can  be  pipelined  and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executed  by  a  single  independent  worker.  Usually  it  is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app  the  transformations  between  “read”,  “shuffle”,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“action”,  “save”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499229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Application  Decomposition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152442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Stage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63528" y="1514582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20728" y="1545092"/>
            <a:ext cx="7319712" cy="1445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Set  of  transformations  that  can  be  pipelined  and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executed  by  a  single  independent  worker.  Usually  it  is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app  the  transformations  between  “read”,  “shuffle”,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“action”,  “save”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3162803"/>
            <a:ext cx="131419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b="1" spc="10" dirty="0">
                <a:solidFill>
                  <a:srgbClr val="4D4D4D"/>
                </a:solidFill>
                <a:latin typeface="Arial"/>
                <a:cs typeface="Arial"/>
              </a:rPr>
              <a:t>Ta s k 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9022" y="3210899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63528" y="3597381"/>
            <a:ext cx="236141" cy="3710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solidFill>
                  <a:srgbClr val="33918A"/>
                </a:solidFill>
                <a:latin typeface="Verdana"/>
                <a:cs typeface="Verdana"/>
              </a:rPr>
              <a:t>–</a:t>
            </a:r>
            <a:r>
              <a:rPr sz="210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20728" y="3627891"/>
            <a:ext cx="7421758" cy="7088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90" spc="10" dirty="0">
                <a:solidFill>
                  <a:srgbClr val="4D4D4D"/>
                </a:solidFill>
                <a:latin typeface="Arial"/>
                <a:cs typeface="Arial"/>
              </a:rPr>
              <a:t>Execution  of  the  stage  on  a  single  data  partition.  Basic</a:t>
            </a:r>
            <a:endParaRPr sz="21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unit  of  scheduling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945333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WordCount  Example</a:t>
            </a:r>
            <a:endParaRPr sz="3200">
              <a:latin typeface="MS PGothic"/>
              <a:cs typeface="MS PGothic"/>
            </a:endParaRPr>
          </a:p>
        </p:txBody>
      </p:sp>
      <p:graphicFrame>
        <p:nvGraphicFramePr>
          <p:cNvPr id="3" name="object 1"/>
          <p:cNvGraphicFramePr>
            <a:graphicFrameLocks noGrp="1"/>
          </p:cNvGraphicFramePr>
          <p:nvPr/>
        </p:nvGraphicFramePr>
        <p:xfrm>
          <a:off x="373283" y="1444222"/>
          <a:ext cx="8274270" cy="2722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276"/>
                <a:gridCol w="668003"/>
                <a:gridCol w="113591"/>
                <a:gridCol w="683470"/>
                <a:gridCol w="409276"/>
                <a:gridCol w="668003"/>
                <a:gridCol w="113592"/>
                <a:gridCol w="372543"/>
                <a:gridCol w="96819"/>
                <a:gridCol w="668005"/>
                <a:gridCol w="96821"/>
                <a:gridCol w="292167"/>
                <a:gridCol w="96819"/>
                <a:gridCol w="668004"/>
                <a:gridCol w="96821"/>
                <a:gridCol w="787022"/>
                <a:gridCol w="96820"/>
                <a:gridCol w="668003"/>
                <a:gridCol w="96822"/>
                <a:gridCol w="310739"/>
                <a:gridCol w="861646"/>
              </a:tblGrid>
              <a:tr h="566154"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3984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116795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116795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pPr marL="116793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213613">
                        <a:lnSpc>
                          <a:spcPct val="100000"/>
                        </a:lnSpc>
                      </a:pPr>
                      <a:r>
                        <a:rPr sz="1600" b="1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RDD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4012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12700">
                      <a:solidFill>
                        <a:srgbClr val="9AD3DF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</a:tr>
              <a:tr h="227363">
                <a:tc rowSpan="2">
                  <a:txBody>
                    <a:bodyPr/>
                    <a:lstStyle/>
                    <a:p>
                      <a:pPr marL="0" algn="r">
                        <a:lnSpc>
                          <a:spcPct val="100000"/>
                        </a:lnSpc>
                      </a:pPr>
                      <a:r>
                        <a:rPr sz="1600" spc="10" dirty="0">
                          <a:solidFill>
                            <a:srgbClr val="1E535E"/>
                          </a:solidFill>
                          <a:latin typeface="Arial"/>
                          <a:cs typeface="Arial"/>
                        </a:rPr>
                        <a:t>Splits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2106" marB="0" vert="vert27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3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1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196"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4"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2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195"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4"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3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8196"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4"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00708D"/>
                      </a:solidFill>
                      <a:prstDash val="solid"/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00708D"/>
                      </a:solidFill>
                      <a:prstDash val="solid"/>
                    </a:lnB>
                    <a:solidFill>
                      <a:srgbClr val="00708D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7363"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708D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9AD3D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0">
                      <a:solidFill>
                        <a:srgbClr val="000000">
                          <a:alpha val="0"/>
                        </a:srgbClr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33199"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AD3DF"/>
                      </a:solidFill>
                      <a:prstDash val="solid"/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0">
                      <a:solidFill>
                        <a:srgbClr val="000000">
                          <a:alpha val="0"/>
                        </a:srgbClr>
                      </a:solidFill>
                    </a:lnR>
                    <a:lnT w="12700">
                      <a:solidFill>
                        <a:srgbClr val="00708D"/>
                      </a:solidFill>
                      <a:prstDash val="solid"/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0">
                      <a:solidFill>
                        <a:srgbClr val="000000">
                          <a:alpha val="0"/>
                        </a:srgbClr>
                      </a:solidFill>
                    </a:lnL>
                    <a:lnR w="12700">
                      <a:solidFill>
                        <a:srgbClr val="9AD3DF"/>
                      </a:solidFill>
                      <a:prstDash val="solid"/>
                    </a:lnR>
                    <a:lnT w="0">
                      <a:solidFill>
                        <a:srgbClr val="000000">
                          <a:alpha val="0"/>
                        </a:srgbClr>
                      </a:solidFill>
                    </a:lnT>
                    <a:lnB w="12700">
                      <a:solidFill>
                        <a:srgbClr val="9AD3DF"/>
                      </a:solidFill>
                      <a:prstDash val="solid"/>
                    </a:lnB>
                    <a:solidFill>
                      <a:srgbClr val="9AD3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 1"/>
          <p:cNvSpPr txBox="1"/>
          <p:nvPr/>
        </p:nvSpPr>
        <p:spPr>
          <a:xfrm rot="-5400000">
            <a:off x="-7265" y="2938164"/>
            <a:ext cx="1118047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1E535E"/>
                </a:solidFill>
                <a:latin typeface="Arial"/>
                <a:cs typeface="Arial"/>
              </a:rPr>
              <a:t>HDFS  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3611" y="1588206"/>
            <a:ext cx="609640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1E535E"/>
                </a:solidFill>
                <a:latin typeface="Arial"/>
                <a:cs typeface="Arial"/>
              </a:rPr>
              <a:t>HDFS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 rot="-5400000">
            <a:off x="1725974" y="2661479"/>
            <a:ext cx="1400251" cy="227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1E535E"/>
                </a:solidFill>
                <a:latin typeface="Arial"/>
                <a:cs typeface="Arial"/>
              </a:rPr>
              <a:t>RDD  Partitions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8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2729" y="2010377"/>
            <a:ext cx="668003" cy="454726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2729" y="2533299"/>
            <a:ext cx="668003" cy="454727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2729" y="3056222"/>
            <a:ext cx="668003" cy="454727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2729" y="3579145"/>
            <a:ext cx="668003" cy="454727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00" y="2228215"/>
            <a:ext cx="386154" cy="19050"/>
          </a:xfrm>
          <a:prstGeom prst="rect">
            <a:avLst/>
          </a:prstGeom>
        </p:spPr>
      </p:pic>
      <p:pic>
        <p:nvPicPr>
          <p:cNvPr id="19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0063" y="2199640"/>
            <a:ext cx="127000" cy="76200"/>
          </a:xfrm>
          <a:prstGeom prst="rect">
            <a:avLst/>
          </a:prstGeom>
        </p:spPr>
      </p:pic>
      <p:pic>
        <p:nvPicPr>
          <p:cNvPr id="19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00" y="2751139"/>
            <a:ext cx="386154" cy="19050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0063" y="2722563"/>
            <a:ext cx="127000" cy="76200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00" y="3274061"/>
            <a:ext cx="386154" cy="19050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0063" y="3245486"/>
            <a:ext cx="127000" cy="76200"/>
          </a:xfrm>
          <a:prstGeom prst="rect">
            <a:avLst/>
          </a:prstGeom>
        </p:spPr>
      </p:pic>
      <p:pic>
        <p:nvPicPr>
          <p:cNvPr id="19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8100" y="3796985"/>
            <a:ext cx="386154" cy="19050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0063" y="3768410"/>
            <a:ext cx="127000" cy="76200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1516" y="2228215"/>
            <a:ext cx="73192" cy="19050"/>
          </a:xfrm>
          <a:prstGeom prst="rect">
            <a:avLst/>
          </a:prstGeom>
        </p:spPr>
      </p:pic>
      <p:pic>
        <p:nvPicPr>
          <p:cNvPr id="19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0518" y="2199640"/>
            <a:ext cx="127000" cy="76200"/>
          </a:xfrm>
          <a:prstGeom prst="rect">
            <a:avLst/>
          </a:prstGeom>
        </p:spPr>
      </p:pic>
      <p:pic>
        <p:nvPicPr>
          <p:cNvPr id="19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1516" y="2751139"/>
            <a:ext cx="73192" cy="19050"/>
          </a:xfrm>
          <a:prstGeom prst="rect">
            <a:avLst/>
          </a:prstGeom>
        </p:spPr>
      </p:pic>
      <p:pic>
        <p:nvPicPr>
          <p:cNvPr id="20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0518" y="2722563"/>
            <a:ext cx="127000" cy="76200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1516" y="3274061"/>
            <a:ext cx="73192" cy="19050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0518" y="3245486"/>
            <a:ext cx="127000" cy="76200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01516" y="3796985"/>
            <a:ext cx="73192" cy="19050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0518" y="3768410"/>
            <a:ext cx="127000" cy="76200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5329" y="2228215"/>
            <a:ext cx="73503" cy="19050"/>
          </a:xfrm>
          <a:prstGeom prst="rect">
            <a:avLst/>
          </a:prstGeom>
        </p:spPr>
      </p:pic>
      <p:pic>
        <p:nvPicPr>
          <p:cNvPr id="206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4641" y="2199640"/>
            <a:ext cx="127000" cy="76200"/>
          </a:xfrm>
          <a:prstGeom prst="rect">
            <a:avLst/>
          </a:prstGeom>
        </p:spPr>
      </p:pic>
      <p:pic>
        <p:nvPicPr>
          <p:cNvPr id="20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5329" y="2751139"/>
            <a:ext cx="73503" cy="19050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4641" y="2722563"/>
            <a:ext cx="127000" cy="76200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5329" y="3274061"/>
            <a:ext cx="73503" cy="19050"/>
          </a:xfrm>
          <a:prstGeom prst="rect">
            <a:avLst/>
          </a:prstGeom>
        </p:spPr>
      </p:pic>
      <p:pic>
        <p:nvPicPr>
          <p:cNvPr id="210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4641" y="3245486"/>
            <a:ext cx="127000" cy="76200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5329" y="3796985"/>
            <a:ext cx="73503" cy="19050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4641" y="3768410"/>
            <a:ext cx="127000" cy="76200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3997" y="2228215"/>
            <a:ext cx="73154" cy="19050"/>
          </a:xfrm>
          <a:prstGeom prst="rect">
            <a:avLst/>
          </a:prstGeom>
        </p:spPr>
      </p:pic>
      <p:pic>
        <p:nvPicPr>
          <p:cNvPr id="214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0153" y="2199640"/>
            <a:ext cx="989806" cy="1644970"/>
          </a:xfrm>
          <a:prstGeom prst="rect">
            <a:avLst/>
          </a:prstGeom>
        </p:spPr>
      </p:pic>
      <p:pic>
        <p:nvPicPr>
          <p:cNvPr id="215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6382" y="2228215"/>
            <a:ext cx="73186" cy="19050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5377" y="2199640"/>
            <a:ext cx="127000" cy="76200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6382" y="2751139"/>
            <a:ext cx="73186" cy="19050"/>
          </a:xfrm>
          <a:prstGeom prst="rect">
            <a:avLst/>
          </a:prstGeom>
        </p:spPr>
      </p:pic>
      <p:pic>
        <p:nvPicPr>
          <p:cNvPr id="218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5377" y="2722563"/>
            <a:ext cx="127000" cy="76200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6382" y="3274061"/>
            <a:ext cx="73186" cy="19050"/>
          </a:xfrm>
          <a:prstGeom prst="rect">
            <a:avLst/>
          </a:prstGeom>
        </p:spPr>
      </p:pic>
      <p:pic>
        <p:nvPicPr>
          <p:cNvPr id="220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5377" y="3245486"/>
            <a:ext cx="127000" cy="76200"/>
          </a:xfrm>
          <a:prstGeom prst="rect">
            <a:avLst/>
          </a:prstGeom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6382" y="3796985"/>
            <a:ext cx="73186" cy="19050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5377" y="3768410"/>
            <a:ext cx="127000" cy="76200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134874" y="1166700"/>
            <a:ext cx="170917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sc.textFile(‘hdfs://…’)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330572" y="1166700"/>
            <a:ext cx="632487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flatMap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55664" y="1166700"/>
            <a:ext cx="395320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map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5709547" y="1166700"/>
            <a:ext cx="110693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E535E"/>
                </a:solidFill>
                <a:latin typeface="Arial"/>
                <a:cs typeface="Arial"/>
              </a:rPr>
              <a:t>reduceByKey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338780" y="1166700"/>
            <a:ext cx="642472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1E535E"/>
                </a:solidFill>
                <a:latin typeface="Arial"/>
                <a:cs typeface="Arial"/>
              </a:rPr>
              <a:t>foreach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2299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Motivation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240292"/>
            <a:ext cx="175265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Difficultly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281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58924" y="1240292"/>
            <a:ext cx="338937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97800" y="1240292"/>
            <a:ext cx="293059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programming  directly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328331" y="1240292"/>
            <a:ext cx="147443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in  Hadoop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802478" y="1240292"/>
            <a:ext cx="172827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MapReduce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6328" y="1938792"/>
            <a:ext cx="435065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Performance  bottlenecks,  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5780" y="19800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656918" y="1938792"/>
            <a:ext cx="133880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batch  not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995660" y="1938792"/>
            <a:ext cx="2270334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fitting  use  cases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/>
          </p:cNvGraphicFramePr>
          <p:nvPr/>
        </p:nvGraphicFramePr>
        <p:xfrm>
          <a:off x="0" y="1"/>
          <a:ext cx="9143998" cy="5143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797"/>
                <a:gridCol w="6692201"/>
              </a:tblGrid>
              <a:tr h="813915">
                <a:tc gridSpan="2">
                  <a:txBody>
                    <a:bodyPr/>
                    <a:lstStyle/>
                    <a:p>
                      <a:pPr marL="330426">
                        <a:lnSpc>
                          <a:spcPct val="100000"/>
                        </a:lnSpc>
                      </a:pPr>
                      <a:r>
                        <a:rPr sz="3170" spc="10" dirty="0">
                          <a:solidFill>
                            <a:srgbClr val="008881"/>
                          </a:solidFill>
                          <a:latin typeface="Arial"/>
                          <a:cs typeface="Arial"/>
                        </a:rPr>
                        <a:t>Persistence  in  Spark</a:t>
                      </a:r>
                      <a:endParaRPr sz="3100">
                        <a:latin typeface="MS PGothic"/>
                        <a:cs typeface="MS PGothic"/>
                      </a:endParaRPr>
                    </a:p>
                  </a:txBody>
                  <a:tcPr marL="0" marR="0" marT="31215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3DA1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1886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Persistence  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75" marB="0">
                    <a:lnL w="12700">
                      <a:solidFill>
                        <a:srgbClr val="3DA19C"/>
                      </a:solidFill>
                      <a:prstDash val="solid"/>
                    </a:lnL>
                    <a:lnR w="12700">
                      <a:solidFill>
                        <a:srgbClr val="3DA19C"/>
                      </a:solidFill>
                      <a:prstDash val="solid"/>
                    </a:lnR>
                    <a:lnT w="12700">
                      <a:solidFill>
                        <a:srgbClr val="3DA19C"/>
                      </a:solidFill>
                      <a:prstDash val="solid"/>
                    </a:lnT>
                    <a:lnB w="12700">
                      <a:solidFill>
                        <a:srgbClr val="EDEDED"/>
                      </a:solidFill>
                      <a:prstDash val="solid"/>
                    </a:lnB>
                    <a:solidFill>
                      <a:srgbClr val="3DA19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75" marB="0">
                    <a:lnL w="12700">
                      <a:solidFill>
                        <a:srgbClr val="3DA19C"/>
                      </a:solidFill>
                      <a:prstDash val="solid"/>
                    </a:lnL>
                    <a:lnR w="12700">
                      <a:solidFill>
                        <a:srgbClr val="3DA19C"/>
                      </a:solidFill>
                      <a:prstDash val="solid"/>
                    </a:lnR>
                    <a:lnT w="12700">
                      <a:solidFill>
                        <a:srgbClr val="3DA19C"/>
                      </a:solidFill>
                      <a:prstDash val="solid"/>
                    </a:lnT>
                    <a:lnB w="12700">
                      <a:solidFill>
                        <a:srgbClr val="EDEDED"/>
                      </a:solidFill>
                      <a:prstDash val="solid"/>
                    </a:lnB>
                    <a:solidFill>
                      <a:srgbClr val="3DA19C"/>
                    </a:solidFill>
                  </a:tcPr>
                </a:tc>
              </a:tr>
              <a:tr h="731518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MEMORY_ONLY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3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1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Store  RDD  as  deserialized  Java  objects  in  the  JVM.  If  the  RDD  does  not  fit  in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19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memory,  some  partitions  will  not  be  cached  and  will  be  recomputed  on  the  fly  each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time  they're  needed.  This  is  the  default  level.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563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731521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MEMORY_AND_DISK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DEDE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1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Store  RDD  as  deserialized  Java  objects  in  the  JVM.  If  the  RDD  does  not  fit  in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19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memory,  store  the  partitions  that  don't  fit  on  disk,  and  read  them  from  there  when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they're  needed.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5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DEDE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31518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MEMORY_ONLY_SER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3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Store  RDD  as  serialized  Java  objects  (one  byte  array  per  partition).  This  is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1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generally  more  space-efficient  than  deserialized  objects,  especially  when  using  a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fast  serializer,  but  more  CPU-intensive  to  read.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563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28256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MEMORY_AND_DISK_SER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DEDE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79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Similar  to  MEMORY_ONLY_SER,  but  spill  partitions  that  don't  fit  in  memory  to  disk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instead  of  recomputing  them  on  the  fly  each  time  they're  needed.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5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EDEDE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28256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DISK_ONLY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2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31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Store  the  RDD  partitions  only  on  disk.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2" marB="0">
                    <a:lnL w="12700">
                      <a:solidFill>
                        <a:srgbClr val="EDEDED"/>
                      </a:solidFill>
                      <a:prstDash val="solid"/>
                    </a:lnL>
                    <a:lnR w="12700">
                      <a:solidFill>
                        <a:srgbClr val="EDEDED"/>
                      </a:solidFill>
                      <a:prstDash val="solid"/>
                    </a:lnR>
                    <a:lnT w="12700">
                      <a:solidFill>
                        <a:srgbClr val="EDEDE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28256">
                <a:tc>
                  <a:txBody>
                    <a:bodyPr/>
                    <a:lstStyle/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MEMORY_ONLY_2,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1439">
                        <a:lnSpc>
                          <a:spcPct val="100000"/>
                        </a:lnSpc>
                      </a:pPr>
                      <a:r>
                        <a:rPr sz="1370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DISK_ONLY_2,  etc.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5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49" spc="10" dirty="0">
                          <a:solidFill>
                            <a:srgbClr val="4D4D4D"/>
                          </a:solidFill>
                          <a:latin typeface="Arial"/>
                          <a:cs typeface="Arial"/>
                        </a:rPr>
                        <a:t>Same  as  the  levels  above,  but  replicate  each  partition  on  two  cluster  nodes.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2562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8370">
                <a:tc gridSpan="2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4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93102"/>
            <a:ext cx="9144000" cy="25400"/>
          </a:xfrm>
          <a:prstGeom prst="rect">
            <a:avLst/>
          </a:prstGeom>
        </p:spPr>
      </p:pic>
      <p:pic>
        <p:nvPicPr>
          <p:cNvPr id="4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01216"/>
            <a:ext cx="9144000" cy="25400"/>
          </a:xfrm>
          <a:prstGeom prst="rect">
            <a:avLst/>
          </a:prstGeom>
        </p:spPr>
      </p:pic>
      <p:pic>
        <p:nvPicPr>
          <p:cNvPr id="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972430"/>
            <a:ext cx="9144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930253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Persistence  in  Spark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4963151" cy="8163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500" spc="10" dirty="0">
                <a:solidFill>
                  <a:srgbClr val="4D4D4D"/>
                </a:solidFill>
                <a:latin typeface="Arial"/>
                <a:cs typeface="Arial"/>
              </a:rPr>
              <a:t>Spark  considers  memory  as</a:t>
            </a:r>
            <a:endParaRPr sz="2500">
              <a:latin typeface="Arial"/>
              <a:cs typeface="Arial"/>
            </a:endParaRPr>
          </a:p>
          <a:p>
            <a:pPr marL="457199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eviction  rules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269408" y="1092704"/>
            <a:ext cx="288576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a  cache  with  LRU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06328" y="2096004"/>
            <a:ext cx="75362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9022" y="21441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59886" y="2096004"/>
            <a:ext cx="1382715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“Disk”  is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442530" y="2096004"/>
            <a:ext cx="150241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involved,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944869" y="2096004"/>
            <a:ext cx="114659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data  is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091394" y="2096004"/>
            <a:ext cx="252995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90" spc="10" dirty="0">
                <a:solidFill>
                  <a:srgbClr val="4D4D4D"/>
                </a:solidFill>
                <a:latin typeface="Arial"/>
                <a:cs typeface="Arial"/>
              </a:rPr>
              <a:t>evicted  to  disks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34929" y="3053106"/>
            <a:ext cx="4801386" cy="23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D4D4D"/>
                </a:solidFill>
                <a:latin typeface="Arial"/>
                <a:cs typeface="Arial"/>
              </a:rPr>
              <a:t>rdd   =   sc.parallelize(xrange(1000))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34929" y="3408706"/>
            <a:ext cx="2743652" cy="23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D4D4D"/>
                </a:solidFill>
                <a:latin typeface="Arial"/>
                <a:cs typeface="Arial"/>
              </a:rPr>
              <a:t>rdd.cache().count()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34929" y="3764304"/>
            <a:ext cx="7407850" cy="23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D4D4D"/>
                </a:solidFill>
                <a:latin typeface="Arial"/>
                <a:cs typeface="Arial"/>
              </a:rPr>
              <a:t>rdd.persist(StorageLevel.MEMORY_AND_DISK_SER).count()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34929" y="4107205"/>
            <a:ext cx="2194919" cy="238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D4D4D"/>
                </a:solidFill>
                <a:latin typeface="Arial"/>
                <a:cs typeface="Arial"/>
              </a:rPr>
              <a:t>rdd.unpersist()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160297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F27C3A"/>
                </a:solidFill>
                <a:latin typeface="Arial"/>
                <a:cs typeface="Arial"/>
              </a:rPr>
              <a:t>Outline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280891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Motivation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129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6328" y="1595892"/>
            <a:ext cx="2249602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Pillars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06328" y="2116592"/>
            <a:ext cx="302918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BFBFBF"/>
                </a:solidFill>
                <a:latin typeface="Arial"/>
                <a:cs typeface="Arial"/>
              </a:rPr>
              <a:t>Spark  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6328" y="2637292"/>
            <a:ext cx="138592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5780" y="2678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92188" y="2637292"/>
            <a:ext cx="111757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F27C3A"/>
                </a:solidFill>
                <a:latin typeface="Arial"/>
                <a:cs typeface="Arial"/>
              </a:rPr>
              <a:t>Shuffle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28" y="3157991"/>
            <a:ext cx="1335019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Spark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5780" y="31992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41267" y="3157991"/>
            <a:ext cx="160916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DataFrame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2680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Shuffles  in  Spark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59215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Hash  Shuffle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898344" y="1092704"/>
            <a:ext cx="146315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–  default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61425" y="1092704"/>
            <a:ext cx="81027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prior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171624" y="1092704"/>
            <a:ext cx="12851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to  1.2.0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2680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Shuffles  in  Spark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59215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Hash  Shuffle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898344" y="1092704"/>
            <a:ext cx="146315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–  default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61425" y="1092704"/>
            <a:ext cx="81027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prior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171624" y="1092704"/>
            <a:ext cx="12851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to  1.2.0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1664204"/>
            <a:ext cx="24141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Sort  Shuffle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720370" y="1664204"/>
            <a:ext cx="29671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17083" y="1664204"/>
            <a:ext cx="191824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default  now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2680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Shuffles  in  Spark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92704"/>
            <a:ext cx="259215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Hash  Shuffle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69022" y="11408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898344" y="1092704"/>
            <a:ext cx="146315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–  default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61425" y="1092704"/>
            <a:ext cx="810270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prior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171624" y="1092704"/>
            <a:ext cx="12851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to  1.2.0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1664204"/>
            <a:ext cx="2414138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Sort  Shuffle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69022" y="17123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720370" y="1664204"/>
            <a:ext cx="296712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4D4D4D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17083" y="1664204"/>
            <a:ext cx="1918249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4D4D4D"/>
                </a:solidFill>
                <a:latin typeface="Arial"/>
                <a:cs typeface="Arial"/>
              </a:rPr>
              <a:t>default  now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28" y="2248404"/>
            <a:ext cx="2763337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800" i="1" spc="10" dirty="0">
                <a:solidFill>
                  <a:srgbClr val="4D4D4D"/>
                </a:solidFill>
                <a:latin typeface="Arial"/>
                <a:cs typeface="Arial"/>
              </a:rPr>
              <a:t>Tungsten  Sort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69022" y="2296501"/>
            <a:ext cx="49428" cy="3491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1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069546" y="2248404"/>
            <a:ext cx="3459491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spc="10" dirty="0">
                <a:solidFill>
                  <a:srgbClr val="4D4D4D"/>
                </a:solidFill>
                <a:latin typeface="Arial"/>
                <a:cs typeface="Arial"/>
              </a:rPr>
              <a:t>–  new  optimized  one!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5407" y="2111019"/>
            <a:ext cx="243262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Hash  Shuffle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47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156" y="569601"/>
            <a:ext cx="3841748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68155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275" y="946358"/>
            <a:ext cx="359831" cy="145626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526284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3987" y="946358"/>
            <a:ext cx="359832" cy="1456267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984996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2699" y="946358"/>
            <a:ext cx="359831" cy="1456267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443707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1411" y="946358"/>
            <a:ext cx="359831" cy="1456267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902420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0123" y="946358"/>
            <a:ext cx="359831" cy="1456267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361131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8835" y="946358"/>
            <a:ext cx="359831" cy="1456267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819844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6259" y="946358"/>
            <a:ext cx="359832" cy="1456267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737269" y="1512095"/>
            <a:ext cx="902193" cy="255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7546" y="950592"/>
            <a:ext cx="359831" cy="1456266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3278555" y="1516328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5321" y="50375"/>
            <a:ext cx="243262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Hash  Shuffle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3229967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8881"/>
                </a:solidFill>
                <a:latin typeface="Arial"/>
                <a:cs typeface="Arial"/>
              </a:rPr>
              <a:t>Spark  Motivation</a:t>
            </a:r>
            <a:endParaRPr sz="32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240292"/>
            <a:ext cx="175265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Difficultly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45780" y="12815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58924" y="1240292"/>
            <a:ext cx="338937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397800" y="1240292"/>
            <a:ext cx="293059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programming  directly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328331" y="1240292"/>
            <a:ext cx="147443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in  Hadoop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802478" y="1240292"/>
            <a:ext cx="172827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MapReduce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6328" y="1938792"/>
            <a:ext cx="435065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Performance  bottlenecks,  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5780" y="19800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656918" y="1938792"/>
            <a:ext cx="133880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batch  not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995660" y="1938792"/>
            <a:ext cx="2270334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fitting  use  cases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306328" y="2637291"/>
            <a:ext cx="135196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Better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5780" y="2678516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658234" y="2637291"/>
            <a:ext cx="289724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support  iterative  jobs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555419" y="2637291"/>
            <a:ext cx="948720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typical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504078" y="2637291"/>
            <a:ext cx="44043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5944453" y="2637291"/>
            <a:ext cx="240615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machine  learning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709836" y="2111019"/>
            <a:ext cx="5843952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8881"/>
                </a:solidFill>
                <a:latin typeface="Arial"/>
                <a:cs typeface="Arial"/>
              </a:rPr>
              <a:t>Hash  Shuffle  with  Consolidation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6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156" y="569601"/>
            <a:ext cx="3841748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68155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5275" y="946358"/>
            <a:ext cx="359831" cy="145626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526284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3987" y="946358"/>
            <a:ext cx="359832" cy="1456267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984996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2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2699" y="946358"/>
            <a:ext cx="359831" cy="1456267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443707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2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1411" y="946358"/>
            <a:ext cx="359831" cy="1456267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902420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2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0123" y="946358"/>
            <a:ext cx="359831" cy="1456267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361131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8835" y="946358"/>
            <a:ext cx="359831" cy="1456267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819844" y="151209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6259" y="946358"/>
            <a:ext cx="359832" cy="1456267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737269" y="1512095"/>
            <a:ext cx="902193" cy="255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2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7546" y="950592"/>
            <a:ext cx="359831" cy="1456266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3278555" y="1516328"/>
            <a:ext cx="90219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5321" y="50375"/>
            <a:ext cx="5934010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8881"/>
                </a:solidFill>
                <a:latin typeface="Arial"/>
                <a:cs typeface="Arial"/>
              </a:rPr>
              <a:t>Hash  Shuffle  With  Consolidation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30426" y="312160"/>
            <a:ext cx="5909469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8881"/>
                </a:solidFill>
                <a:latin typeface="Arial"/>
                <a:cs typeface="Arial"/>
              </a:rPr>
              <a:t>Difficulty  of  Programming  in  MR</a:t>
            </a:r>
            <a:endParaRPr sz="3100">
              <a:latin typeface="MS PGothic"/>
              <a:cs typeface="MS PGothic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06328" y="1087892"/>
            <a:ext cx="4009644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Word  Count  implementations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06328" y="1595892"/>
            <a:ext cx="1606596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400" spc="10" dirty="0">
                <a:solidFill>
                  <a:srgbClr val="4D4D4D"/>
                </a:solidFill>
                <a:latin typeface="Arial"/>
                <a:cs typeface="Arial"/>
              </a:rPr>
              <a:t>Hadoop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45780" y="16371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28046" y="1595892"/>
            <a:ext cx="2032955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70" spc="10" dirty="0">
                <a:solidFill>
                  <a:srgbClr val="4D4D4D"/>
                </a:solidFill>
                <a:latin typeface="Arial"/>
                <a:cs typeface="Arial"/>
              </a:rPr>
              <a:t>  MR  –  61  lines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860941" y="1595892"/>
            <a:ext cx="1050523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4D4D4D"/>
                </a:solidFill>
                <a:latin typeface="Arial"/>
                <a:cs typeface="Arial"/>
              </a:rPr>
              <a:t>in  Java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06328" y="2116592"/>
            <a:ext cx="4910018" cy="3405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33918A"/>
                </a:solidFill>
                <a:latin typeface="Arial"/>
                <a:cs typeface="Arial"/>
              </a:rPr>
              <a:t> </a:t>
            </a:r>
            <a:r>
              <a:rPr sz="2280" spc="10" dirty="0">
                <a:solidFill>
                  <a:srgbClr val="4D4D4D"/>
                </a:solidFill>
                <a:latin typeface="Arial"/>
                <a:cs typeface="Arial"/>
              </a:rPr>
              <a:t>Spark  –  1  line  in  interactive  shell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5780" y="2157818"/>
            <a:ext cx="42367" cy="2992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3DA19C"/>
                </a:solidFill>
                <a:latin typeface="Arial"/>
                <a:cs typeface="Arial"/>
              </a:rPr>
              <a:t> 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6328" y="3138752"/>
            <a:ext cx="3841106" cy="1392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b="1" spc="10" dirty="0">
                <a:solidFill>
                  <a:srgbClr val="4D4D4D"/>
                </a:solidFill>
                <a:latin typeface="Arial"/>
                <a:cs typeface="Arial"/>
              </a:rPr>
              <a:t>sc.textFile('...').flatMap(lambda   x:   x.split())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6328" y="3367352"/>
            <a:ext cx="4481289" cy="1392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b="1" spc="10" dirty="0">
                <a:solidFill>
                  <a:srgbClr val="4D4D4D"/>
                </a:solidFill>
                <a:latin typeface="Arial"/>
                <a:cs typeface="Arial"/>
              </a:rPr>
              <a:t>         .map(lambda   x:   (x,   1)).reduceByKey(lambda   x,   y:   x+y)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6328" y="3608653"/>
            <a:ext cx="2080601" cy="1392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50" b="1" spc="10" dirty="0">
                <a:solidFill>
                  <a:srgbClr val="4D4D4D"/>
                </a:solidFill>
                <a:latin typeface="Arial"/>
                <a:cs typeface="Arial"/>
              </a:rPr>
              <a:t>         .saveAsTextFile('...')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269804" y="3309410"/>
            <a:ext cx="36850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VS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1674" y="147404"/>
            <a:ext cx="2423873" cy="4444869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17106" y="2111019"/>
            <a:ext cx="2229184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0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0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2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0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3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942673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971530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4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3810208"/>
            <a:ext cx="935056" cy="56304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537349" y="3839063"/>
            <a:ext cx="660516" cy="52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4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04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04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04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04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04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667276" y="3365818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47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692" y="2426501"/>
            <a:ext cx="595175" cy="1677928"/>
          </a:xfrm>
          <a:prstGeom prst="rect">
            <a:avLst/>
          </a:prstGeom>
        </p:spPr>
      </p:pic>
      <p:pic>
        <p:nvPicPr>
          <p:cNvPr id="1048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8" y="4028229"/>
            <a:ext cx="127000" cy="127000"/>
          </a:xfrm>
          <a:prstGeom prst="rect">
            <a:avLst/>
          </a:prstGeom>
        </p:spPr>
      </p:pic>
      <p:pic>
        <p:nvPicPr>
          <p:cNvPr id="1049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431194"/>
            <a:ext cx="147590" cy="814586"/>
          </a:xfrm>
          <a:prstGeom prst="rect">
            <a:avLst/>
          </a:prstGeom>
        </p:spPr>
      </p:pic>
      <p:pic>
        <p:nvPicPr>
          <p:cNvPr id="1050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3169579"/>
            <a:ext cx="126999" cy="12700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051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0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5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5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942673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971530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3810208"/>
            <a:ext cx="935056" cy="56304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537349" y="3839063"/>
            <a:ext cx="660516" cy="52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6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06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06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069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070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071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667276" y="3365818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72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692" y="2426501"/>
            <a:ext cx="595175" cy="1677928"/>
          </a:xfrm>
          <a:prstGeom prst="rect">
            <a:avLst/>
          </a:prstGeom>
        </p:spPr>
      </p:pic>
      <p:pic>
        <p:nvPicPr>
          <p:cNvPr id="1073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8" y="4028229"/>
            <a:ext cx="127000" cy="127000"/>
          </a:xfrm>
          <a:prstGeom prst="rect">
            <a:avLst/>
          </a:prstGeom>
        </p:spPr>
      </p:pic>
      <p:pic>
        <p:nvPicPr>
          <p:cNvPr id="1074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431194"/>
            <a:ext cx="147590" cy="814586"/>
          </a:xfrm>
          <a:prstGeom prst="rect">
            <a:avLst/>
          </a:prstGeom>
        </p:spPr>
      </p:pic>
      <p:pic>
        <p:nvPicPr>
          <p:cNvPr id="1075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3169579"/>
            <a:ext cx="126999" cy="12700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076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77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8595" y="2535608"/>
            <a:ext cx="2179640" cy="19736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2871448" y="2538632"/>
            <a:ext cx="2074978" cy="3013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96900">
              <a:lnSpc>
                <a:spcPct val="100000"/>
              </a:lnSpc>
            </a:pPr>
            <a:r>
              <a:rPr sz="1050" spc="10" dirty="0">
                <a:solidFill>
                  <a:srgbClr val="008881"/>
                </a:solidFill>
                <a:latin typeface="Arial"/>
                <a:cs typeface="Arial"/>
              </a:rPr>
              <a:t>spark.shuffle.</a:t>
            </a:r>
            <a:endParaRPr sz="1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008881"/>
                </a:solidFill>
                <a:latin typeface="Arial"/>
                <a:cs typeface="Arial"/>
              </a:rPr>
              <a:t>[safetyFraction  *  memoryFraction]  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80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020" y="2935206"/>
            <a:ext cx="2058460" cy="84831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207320" y="3269526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684667" y="3589265"/>
            <a:ext cx="45445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81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0445" y="3987796"/>
            <a:ext cx="2058459" cy="454369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208743" y="4125143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82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3220081"/>
            <a:ext cx="447716" cy="136417"/>
          </a:xfrm>
          <a:prstGeom prst="rect">
            <a:avLst/>
          </a:prstGeom>
        </p:spPr>
      </p:pic>
      <p:pic>
        <p:nvPicPr>
          <p:cNvPr id="1083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788" y="3256554"/>
            <a:ext cx="138971" cy="122826"/>
          </a:xfrm>
          <a:prstGeom prst="rect">
            <a:avLst/>
          </a:prstGeom>
        </p:spPr>
      </p:pic>
      <p:pic>
        <p:nvPicPr>
          <p:cNvPr id="1084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4097100"/>
            <a:ext cx="450786" cy="129683"/>
          </a:xfrm>
          <a:prstGeom prst="rect">
            <a:avLst/>
          </a:prstGeom>
        </p:spPr>
      </p:pic>
      <p:pic>
        <p:nvPicPr>
          <p:cNvPr id="1085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4467" y="4128219"/>
            <a:ext cx="138467" cy="123347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08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8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8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942673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971530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3810208"/>
            <a:ext cx="935056" cy="56304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537349" y="3839063"/>
            <a:ext cx="660516" cy="52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9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09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10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10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102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103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667276" y="3365818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04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692" y="2426501"/>
            <a:ext cx="595175" cy="1677928"/>
          </a:xfrm>
          <a:prstGeom prst="rect">
            <a:avLst/>
          </a:prstGeom>
        </p:spPr>
      </p:pic>
      <p:pic>
        <p:nvPicPr>
          <p:cNvPr id="1105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8" y="4028229"/>
            <a:ext cx="127000" cy="127000"/>
          </a:xfrm>
          <a:prstGeom prst="rect">
            <a:avLst/>
          </a:prstGeom>
        </p:spPr>
      </p:pic>
      <p:pic>
        <p:nvPicPr>
          <p:cNvPr id="1106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431194"/>
            <a:ext cx="147590" cy="814586"/>
          </a:xfrm>
          <a:prstGeom prst="rect">
            <a:avLst/>
          </a:prstGeom>
        </p:spPr>
      </p:pic>
      <p:pic>
        <p:nvPicPr>
          <p:cNvPr id="1107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3169579"/>
            <a:ext cx="126999" cy="12700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108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09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8595" y="2535608"/>
            <a:ext cx="2179640" cy="19736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2871448" y="2538632"/>
            <a:ext cx="2074978" cy="3013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96900">
              <a:lnSpc>
                <a:spcPct val="100000"/>
              </a:lnSpc>
            </a:pPr>
            <a:r>
              <a:rPr sz="1050" spc="10" dirty="0">
                <a:solidFill>
                  <a:srgbClr val="008881"/>
                </a:solidFill>
                <a:latin typeface="Arial"/>
                <a:cs typeface="Arial"/>
              </a:rPr>
              <a:t>spark.shuffle.</a:t>
            </a:r>
            <a:endParaRPr sz="1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008881"/>
                </a:solidFill>
                <a:latin typeface="Arial"/>
                <a:cs typeface="Arial"/>
              </a:rPr>
              <a:t>[safetyFraction  *  memoryFraction]  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12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020" y="2935206"/>
            <a:ext cx="2058460" cy="84831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207320" y="3269526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684667" y="3589265"/>
            <a:ext cx="45445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13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0445" y="3987796"/>
            <a:ext cx="2058459" cy="454369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208743" y="4125143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14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3220081"/>
            <a:ext cx="447716" cy="136417"/>
          </a:xfrm>
          <a:prstGeom prst="rect">
            <a:avLst/>
          </a:prstGeom>
        </p:spPr>
      </p:pic>
      <p:pic>
        <p:nvPicPr>
          <p:cNvPr id="1115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788" y="3256554"/>
            <a:ext cx="138971" cy="122826"/>
          </a:xfrm>
          <a:prstGeom prst="rect">
            <a:avLst/>
          </a:prstGeom>
        </p:spPr>
      </p:pic>
      <p:pic>
        <p:nvPicPr>
          <p:cNvPr id="1116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4097100"/>
            <a:ext cx="450786" cy="129683"/>
          </a:xfrm>
          <a:prstGeom prst="rect">
            <a:avLst/>
          </a:prstGeom>
        </p:spPr>
      </p:pic>
      <p:pic>
        <p:nvPicPr>
          <p:cNvPr id="1117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4467" y="4128219"/>
            <a:ext cx="138467" cy="123347"/>
          </a:xfrm>
          <a:prstGeom prst="rect">
            <a:avLst/>
          </a:prstGeom>
        </p:spPr>
      </p:pic>
      <p:pic>
        <p:nvPicPr>
          <p:cNvPr id="111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424" y="2530632"/>
            <a:ext cx="935057" cy="563043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5344525" y="2559488"/>
            <a:ext cx="66060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19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180" y="2821319"/>
            <a:ext cx="255313" cy="412345"/>
          </a:xfrm>
          <a:prstGeom prst="rect">
            <a:avLst/>
          </a:prstGeom>
        </p:spPr>
      </p:pic>
      <p:pic>
        <p:nvPicPr>
          <p:cNvPr id="1120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9305" y="2812182"/>
            <a:ext cx="119463" cy="141616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1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2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3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3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942673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971530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3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3810208"/>
            <a:ext cx="935056" cy="56304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537349" y="3839063"/>
            <a:ext cx="660516" cy="52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3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13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13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13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13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138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667276" y="3365818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3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692" y="2426501"/>
            <a:ext cx="595175" cy="1677928"/>
          </a:xfrm>
          <a:prstGeom prst="rect">
            <a:avLst/>
          </a:prstGeom>
        </p:spPr>
      </p:pic>
      <p:pic>
        <p:nvPicPr>
          <p:cNvPr id="114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8" y="4028229"/>
            <a:ext cx="127000" cy="127000"/>
          </a:xfrm>
          <a:prstGeom prst="rect">
            <a:avLst/>
          </a:prstGeom>
        </p:spPr>
      </p:pic>
      <p:pic>
        <p:nvPicPr>
          <p:cNvPr id="1141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431194"/>
            <a:ext cx="147590" cy="814586"/>
          </a:xfrm>
          <a:prstGeom prst="rect">
            <a:avLst/>
          </a:prstGeom>
        </p:spPr>
      </p:pic>
      <p:pic>
        <p:nvPicPr>
          <p:cNvPr id="1142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3169579"/>
            <a:ext cx="126999" cy="12700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14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4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8595" y="2535608"/>
            <a:ext cx="2179640" cy="19736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2871448" y="2538632"/>
            <a:ext cx="2074978" cy="3013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96900">
              <a:lnSpc>
                <a:spcPct val="100000"/>
              </a:lnSpc>
            </a:pPr>
            <a:r>
              <a:rPr sz="1050" spc="10" dirty="0">
                <a:solidFill>
                  <a:srgbClr val="008881"/>
                </a:solidFill>
                <a:latin typeface="Arial"/>
                <a:cs typeface="Arial"/>
              </a:rPr>
              <a:t>spark.shuffle.</a:t>
            </a:r>
            <a:endParaRPr sz="1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008881"/>
                </a:solidFill>
                <a:latin typeface="Arial"/>
                <a:cs typeface="Arial"/>
              </a:rPr>
              <a:t>[safetyFraction  *  memoryFraction]  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47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020" y="2935206"/>
            <a:ext cx="2058460" cy="84831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207320" y="3269526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684667" y="3589265"/>
            <a:ext cx="45445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48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0445" y="3987796"/>
            <a:ext cx="2058459" cy="454369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208743" y="4125143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49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3220081"/>
            <a:ext cx="447716" cy="136417"/>
          </a:xfrm>
          <a:prstGeom prst="rect">
            <a:avLst/>
          </a:prstGeom>
        </p:spPr>
      </p:pic>
      <p:pic>
        <p:nvPicPr>
          <p:cNvPr id="1150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788" y="3256554"/>
            <a:ext cx="138971" cy="122826"/>
          </a:xfrm>
          <a:prstGeom prst="rect">
            <a:avLst/>
          </a:prstGeom>
        </p:spPr>
      </p:pic>
      <p:pic>
        <p:nvPicPr>
          <p:cNvPr id="1151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4097100"/>
            <a:ext cx="450786" cy="129683"/>
          </a:xfrm>
          <a:prstGeom prst="rect">
            <a:avLst/>
          </a:prstGeom>
        </p:spPr>
      </p:pic>
      <p:pic>
        <p:nvPicPr>
          <p:cNvPr id="1152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4467" y="4128219"/>
            <a:ext cx="138467" cy="123347"/>
          </a:xfrm>
          <a:prstGeom prst="rect">
            <a:avLst/>
          </a:prstGeom>
        </p:spPr>
      </p:pic>
      <p:pic>
        <p:nvPicPr>
          <p:cNvPr id="115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424" y="2530632"/>
            <a:ext cx="935057" cy="563043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5344525" y="2559488"/>
            <a:ext cx="66060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54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180" y="2821319"/>
            <a:ext cx="255313" cy="412345"/>
          </a:xfrm>
          <a:prstGeom prst="rect">
            <a:avLst/>
          </a:prstGeom>
        </p:spPr>
      </p:pic>
      <p:pic>
        <p:nvPicPr>
          <p:cNvPr id="1155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9305" y="2812182"/>
            <a:ext cx="119463" cy="141616"/>
          </a:xfrm>
          <a:prstGeom prst="rect">
            <a:avLst/>
          </a:prstGeom>
        </p:spPr>
      </p:pic>
      <p:pic>
        <p:nvPicPr>
          <p:cNvPr id="1156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052" y="573834"/>
            <a:ext cx="1373357" cy="4000499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6511929" y="641209"/>
            <a:ext cx="97808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84007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57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1255" y="2733114"/>
            <a:ext cx="198080" cy="98806"/>
          </a:xfrm>
          <a:prstGeom prst="rect">
            <a:avLst/>
          </a:prstGeom>
        </p:spPr>
      </p:pic>
      <p:pic>
        <p:nvPicPr>
          <p:cNvPr id="1158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8291" y="2727124"/>
            <a:ext cx="141720" cy="116876"/>
          </a:xfrm>
          <a:prstGeom prst="rect">
            <a:avLst/>
          </a:prstGeom>
        </p:spPr>
      </p:pic>
      <p:pic>
        <p:nvPicPr>
          <p:cNvPr id="1159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2722" y="2539838"/>
            <a:ext cx="975046" cy="359831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6668440" y="2629917"/>
            <a:ext cx="91862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D9D9D9"/>
                </a:solidFill>
                <a:latin typeface="Arial"/>
                <a:cs typeface="Arial"/>
              </a:rPr>
              <a:t>Output File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60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025" y="2539840"/>
            <a:ext cx="239441" cy="363814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 rot="-5400000">
            <a:off x="6309175" y="2638965"/>
            <a:ext cx="305044" cy="127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9D9D9"/>
                </a:solidFill>
                <a:latin typeface="Arial"/>
                <a:cs typeface="Arial"/>
              </a:rPr>
              <a:t>index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1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6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7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7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942673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971530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7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3810208"/>
            <a:ext cx="935056" cy="56304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537349" y="3839063"/>
            <a:ext cx="660516" cy="52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7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17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17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176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177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178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667276" y="3365818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7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692" y="2426501"/>
            <a:ext cx="595175" cy="1677928"/>
          </a:xfrm>
          <a:prstGeom prst="rect">
            <a:avLst/>
          </a:prstGeom>
        </p:spPr>
      </p:pic>
      <p:pic>
        <p:nvPicPr>
          <p:cNvPr id="118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8" y="4028229"/>
            <a:ext cx="127000" cy="127000"/>
          </a:xfrm>
          <a:prstGeom prst="rect">
            <a:avLst/>
          </a:prstGeom>
        </p:spPr>
      </p:pic>
      <p:pic>
        <p:nvPicPr>
          <p:cNvPr id="1181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431194"/>
            <a:ext cx="147590" cy="814586"/>
          </a:xfrm>
          <a:prstGeom prst="rect">
            <a:avLst/>
          </a:prstGeom>
        </p:spPr>
      </p:pic>
      <p:pic>
        <p:nvPicPr>
          <p:cNvPr id="1182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3169579"/>
            <a:ext cx="126999" cy="12700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183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84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8595" y="2535608"/>
            <a:ext cx="2179640" cy="19736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2871448" y="2538632"/>
            <a:ext cx="2074978" cy="3013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96900">
              <a:lnSpc>
                <a:spcPct val="100000"/>
              </a:lnSpc>
            </a:pPr>
            <a:r>
              <a:rPr sz="1050" spc="10" dirty="0">
                <a:solidFill>
                  <a:srgbClr val="008881"/>
                </a:solidFill>
                <a:latin typeface="Arial"/>
                <a:cs typeface="Arial"/>
              </a:rPr>
              <a:t>spark.shuffle.</a:t>
            </a:r>
            <a:endParaRPr sz="1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008881"/>
                </a:solidFill>
                <a:latin typeface="Arial"/>
                <a:cs typeface="Arial"/>
              </a:rPr>
              <a:t>[safetyFraction  *  memoryFraction]  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8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8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87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020" y="2935206"/>
            <a:ext cx="2058460" cy="84831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207320" y="3269526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684667" y="3589265"/>
            <a:ext cx="45445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88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0445" y="3987796"/>
            <a:ext cx="2058459" cy="454369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208743" y="4125143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189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3220081"/>
            <a:ext cx="447716" cy="136417"/>
          </a:xfrm>
          <a:prstGeom prst="rect">
            <a:avLst/>
          </a:prstGeom>
        </p:spPr>
      </p:pic>
      <p:pic>
        <p:nvPicPr>
          <p:cNvPr id="1190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788" y="3256554"/>
            <a:ext cx="138971" cy="122826"/>
          </a:xfrm>
          <a:prstGeom prst="rect">
            <a:avLst/>
          </a:prstGeom>
        </p:spPr>
      </p:pic>
      <p:pic>
        <p:nvPicPr>
          <p:cNvPr id="1191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4097100"/>
            <a:ext cx="450786" cy="129683"/>
          </a:xfrm>
          <a:prstGeom prst="rect">
            <a:avLst/>
          </a:prstGeom>
        </p:spPr>
      </p:pic>
      <p:pic>
        <p:nvPicPr>
          <p:cNvPr id="1192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4467" y="4128219"/>
            <a:ext cx="138467" cy="123347"/>
          </a:xfrm>
          <a:prstGeom prst="rect">
            <a:avLst/>
          </a:prstGeom>
        </p:spPr>
      </p:pic>
      <p:pic>
        <p:nvPicPr>
          <p:cNvPr id="119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424" y="2530632"/>
            <a:ext cx="935057" cy="563043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5344525" y="2559488"/>
            <a:ext cx="66060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9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9670" y="3936099"/>
            <a:ext cx="935057" cy="563043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5324770" y="3964955"/>
            <a:ext cx="660608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95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180" y="2821319"/>
            <a:ext cx="255313" cy="412345"/>
          </a:xfrm>
          <a:prstGeom prst="rect">
            <a:avLst/>
          </a:prstGeom>
        </p:spPr>
      </p:pic>
      <p:pic>
        <p:nvPicPr>
          <p:cNvPr id="1196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9305" y="2812182"/>
            <a:ext cx="119463" cy="141616"/>
          </a:xfrm>
          <a:prstGeom prst="rect">
            <a:avLst/>
          </a:prstGeom>
        </p:spPr>
      </p:pic>
      <p:pic>
        <p:nvPicPr>
          <p:cNvPr id="1197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713" y="4204151"/>
            <a:ext cx="226263" cy="37381"/>
          </a:xfrm>
          <a:prstGeom prst="rect">
            <a:avLst/>
          </a:prstGeom>
        </p:spPr>
      </p:pic>
      <p:pic>
        <p:nvPicPr>
          <p:cNvPr id="1198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2076" y="4159513"/>
            <a:ext cx="130556" cy="126774"/>
          </a:xfrm>
          <a:prstGeom prst="rect">
            <a:avLst/>
          </a:prstGeom>
        </p:spPr>
      </p:pic>
      <p:pic>
        <p:nvPicPr>
          <p:cNvPr id="1199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052" y="573834"/>
            <a:ext cx="1373357" cy="4000499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6511929" y="641209"/>
            <a:ext cx="97808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84007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00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1255" y="2733114"/>
            <a:ext cx="198080" cy="98806"/>
          </a:xfrm>
          <a:prstGeom prst="rect">
            <a:avLst/>
          </a:prstGeom>
        </p:spPr>
      </p:pic>
      <p:pic>
        <p:nvPicPr>
          <p:cNvPr id="1201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8291" y="2727124"/>
            <a:ext cx="141720" cy="116876"/>
          </a:xfrm>
          <a:prstGeom prst="rect">
            <a:avLst/>
          </a:prstGeom>
        </p:spPr>
      </p:pic>
      <p:pic>
        <p:nvPicPr>
          <p:cNvPr id="1202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957" y="3763145"/>
            <a:ext cx="223959" cy="478387"/>
          </a:xfrm>
          <a:prstGeom prst="rect">
            <a:avLst/>
          </a:prstGeom>
        </p:spPr>
      </p:pic>
      <p:pic>
        <p:nvPicPr>
          <p:cNvPr id="1203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0269" y="3752582"/>
            <a:ext cx="116316" cy="141809"/>
          </a:xfrm>
          <a:prstGeom prst="rect">
            <a:avLst/>
          </a:prstGeom>
        </p:spPr>
      </p:pic>
      <p:pic>
        <p:nvPicPr>
          <p:cNvPr id="1204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2722" y="2539838"/>
            <a:ext cx="975046" cy="359831"/>
          </a:xfrm>
          <a:prstGeom prst="rect">
            <a:avLst/>
          </a:prstGeom>
        </p:spPr>
      </p:pic>
      <p:sp>
        <p:nvSpPr>
          <p:cNvPr id="25" name="text 1"/>
          <p:cNvSpPr txBox="1"/>
          <p:nvPr/>
        </p:nvSpPr>
        <p:spPr>
          <a:xfrm>
            <a:off x="6668440" y="2629917"/>
            <a:ext cx="91862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D9D9D9"/>
                </a:solidFill>
                <a:latin typeface="Arial"/>
                <a:cs typeface="Arial"/>
              </a:rPr>
              <a:t>Output File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05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025" y="2539840"/>
            <a:ext cx="239441" cy="363814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 rot="-5400000">
            <a:off x="6309175" y="2638965"/>
            <a:ext cx="305044" cy="127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9D9D9"/>
                </a:solidFill>
                <a:latin typeface="Arial"/>
                <a:cs typeface="Arial"/>
              </a:rPr>
              <a:t>index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06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2722" y="3571056"/>
            <a:ext cx="975046" cy="359832"/>
          </a:xfrm>
          <a:prstGeom prst="rect">
            <a:avLst/>
          </a:prstGeom>
        </p:spPr>
      </p:pic>
      <p:sp>
        <p:nvSpPr>
          <p:cNvPr id="27" name="text 1"/>
          <p:cNvSpPr txBox="1"/>
          <p:nvPr/>
        </p:nvSpPr>
        <p:spPr>
          <a:xfrm>
            <a:off x="6668440" y="3661134"/>
            <a:ext cx="91862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D9D9D9"/>
                </a:solidFill>
                <a:latin typeface="Arial"/>
                <a:cs typeface="Arial"/>
              </a:rPr>
              <a:t>Output File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07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025" y="3571057"/>
            <a:ext cx="239441" cy="363815"/>
          </a:xfrm>
          <a:prstGeom prst="rect">
            <a:avLst/>
          </a:prstGeom>
        </p:spPr>
      </p:pic>
      <p:sp>
        <p:nvSpPr>
          <p:cNvPr id="28" name="text 1"/>
          <p:cNvSpPr txBox="1"/>
          <p:nvPr/>
        </p:nvSpPr>
        <p:spPr>
          <a:xfrm rot="-5400000">
            <a:off x="6309175" y="3670183"/>
            <a:ext cx="305044" cy="127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9D9D9"/>
                </a:solidFill>
                <a:latin typeface="Arial"/>
                <a:cs typeface="Arial"/>
              </a:rPr>
              <a:t>index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pic>
        <p:nvPicPr>
          <p:cNvPr id="120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55" y="569601"/>
            <a:ext cx="5736175" cy="4000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89091" y="636976"/>
            <a:ext cx="1486402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Executor  JVM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475" y="1202390"/>
            <a:ext cx="359831" cy="1200235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 rot="-5400000">
            <a:off x="29948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285" y="1202390"/>
            <a:ext cx="359831" cy="1200235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 rot="-5400000">
            <a:off x="74029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95" y="1202390"/>
            <a:ext cx="359832" cy="1200235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 rot="-5400000">
            <a:off x="118110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0905" y="1202390"/>
            <a:ext cx="359831" cy="1200235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 rot="-5400000">
            <a:off x="162191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1714" y="1202390"/>
            <a:ext cx="359831" cy="1200235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 rot="-5400000">
            <a:off x="2062723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2525" y="1202390"/>
            <a:ext cx="359831" cy="120023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 rot="-5400000">
            <a:off x="250353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4145" y="1202390"/>
            <a:ext cx="359831" cy="1200235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 rot="-5400000">
            <a:off x="3385154" y="1639889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335" y="1206624"/>
            <a:ext cx="359831" cy="1200233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 rot="-5400000">
            <a:off x="2944343" y="16441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2942673"/>
            <a:ext cx="935056" cy="56304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37349" y="2971530"/>
            <a:ext cx="660516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249" y="3810208"/>
            <a:ext cx="935056" cy="563043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537349" y="3839063"/>
            <a:ext cx="660516" cy="522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008881"/>
                </a:solidFill>
                <a:latin typeface="Arial"/>
                <a:cs typeface="Arial"/>
              </a:rPr>
              <a:t>“map”</a:t>
            </a: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2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91" y="4549992"/>
            <a:ext cx="19050" cy="19050"/>
          </a:xfrm>
          <a:prstGeom prst="rect">
            <a:avLst/>
          </a:prstGeom>
        </p:spPr>
      </p:pic>
      <p:pic>
        <p:nvPicPr>
          <p:cNvPr id="122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4539408"/>
            <a:ext cx="82554" cy="29634"/>
          </a:xfrm>
          <a:prstGeom prst="rect">
            <a:avLst/>
          </a:prstGeom>
        </p:spPr>
      </p:pic>
      <p:pic>
        <p:nvPicPr>
          <p:cNvPr id="1222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6" y="3565743"/>
            <a:ext cx="19050" cy="992715"/>
          </a:xfrm>
          <a:prstGeom prst="rect">
            <a:avLst/>
          </a:prstGeom>
        </p:spPr>
      </p:pic>
      <p:pic>
        <p:nvPicPr>
          <p:cNvPr id="122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82" y="3544575"/>
            <a:ext cx="82554" cy="40218"/>
          </a:xfrm>
          <a:prstGeom prst="rect">
            <a:avLst/>
          </a:prstGeom>
        </p:spPr>
      </p:pic>
      <p:pic>
        <p:nvPicPr>
          <p:cNvPr id="1224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70910"/>
            <a:ext cx="19050" cy="992714"/>
          </a:xfrm>
          <a:prstGeom prst="rect">
            <a:avLst/>
          </a:prstGeom>
        </p:spPr>
      </p:pic>
      <p:pic>
        <p:nvPicPr>
          <p:cNvPr id="122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587" y="2560326"/>
            <a:ext cx="82554" cy="29634"/>
          </a:xfrm>
          <a:prstGeom prst="rect">
            <a:avLst/>
          </a:prstGeom>
        </p:spPr>
      </p:pic>
      <p:sp>
        <p:nvSpPr>
          <p:cNvPr id="13" name="text 1"/>
          <p:cNvSpPr txBox="1"/>
          <p:nvPr/>
        </p:nvSpPr>
        <p:spPr>
          <a:xfrm>
            <a:off x="1667276" y="3365818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26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5692" y="2426501"/>
            <a:ext cx="595175" cy="1677928"/>
          </a:xfrm>
          <a:prstGeom prst="rect">
            <a:avLst/>
          </a:prstGeom>
        </p:spPr>
      </p:pic>
      <p:pic>
        <p:nvPicPr>
          <p:cNvPr id="1227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8" y="4028229"/>
            <a:ext cx="127000" cy="127000"/>
          </a:xfrm>
          <a:prstGeom prst="rect">
            <a:avLst/>
          </a:prstGeom>
        </p:spPr>
      </p:pic>
      <p:pic>
        <p:nvPicPr>
          <p:cNvPr id="1228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3274" y="2431194"/>
            <a:ext cx="147590" cy="814586"/>
          </a:xfrm>
          <a:prstGeom prst="rect">
            <a:avLst/>
          </a:prstGeom>
        </p:spPr>
      </p:pic>
      <p:pic>
        <p:nvPicPr>
          <p:cNvPr id="1229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564" y="3169579"/>
            <a:ext cx="126999" cy="127000"/>
          </a:xfrm>
          <a:prstGeom prst="rect">
            <a:avLst/>
          </a:prstGeom>
        </p:spPr>
      </p:pic>
      <p:sp>
        <p:nvSpPr>
          <p:cNvPr id="14" name="text 1"/>
          <p:cNvSpPr txBox="1"/>
          <p:nvPr/>
        </p:nvSpPr>
        <p:spPr>
          <a:xfrm>
            <a:off x="125321" y="50375"/>
            <a:ext cx="2229185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008881"/>
                </a:solidFill>
                <a:latin typeface="Arial"/>
                <a:cs typeface="Arial"/>
              </a:rPr>
              <a:t>Sort  Shuffle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1230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704" y="908879"/>
            <a:ext cx="4447529" cy="156298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1074292" y="964526"/>
            <a:ext cx="3337102" cy="1702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008881"/>
                </a:solidFill>
                <a:latin typeface="Arial"/>
                <a:cs typeface="Arial"/>
              </a:rPr>
              <a:t>spark.storage.[safetyFraction  *  memoryFraction]  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31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8595" y="2535608"/>
            <a:ext cx="2179640" cy="1973663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2871448" y="2538632"/>
            <a:ext cx="2074978" cy="3013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96900">
              <a:lnSpc>
                <a:spcPct val="100000"/>
              </a:lnSpc>
            </a:pPr>
            <a:r>
              <a:rPr sz="1050" spc="10" dirty="0">
                <a:solidFill>
                  <a:srgbClr val="008881"/>
                </a:solidFill>
                <a:latin typeface="Arial"/>
                <a:cs typeface="Arial"/>
              </a:rPr>
              <a:t>spark.shuffle.</a:t>
            </a:r>
            <a:endParaRPr sz="1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989" spc="10" dirty="0">
                <a:solidFill>
                  <a:srgbClr val="008881"/>
                </a:solidFill>
                <a:latin typeface="Arial"/>
                <a:cs typeface="Arial"/>
              </a:rPr>
              <a:t>[safetyFraction  *  memoryFraction]  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761" y="1194922"/>
            <a:ext cx="359832" cy="1200235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 rot="-5400000">
            <a:off x="4266770" y="1632421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84955" y="1199157"/>
            <a:ext cx="359831" cy="1200235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 rot="-5400000">
            <a:off x="3825963" y="1636655"/>
            <a:ext cx="902193" cy="2553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34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9020" y="2935206"/>
            <a:ext cx="2058460" cy="84831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3207320" y="3269526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684667" y="3589265"/>
            <a:ext cx="45445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35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0445" y="3987796"/>
            <a:ext cx="2058459" cy="454369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3208743" y="4125143"/>
            <a:ext cx="1373967" cy="198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AppendOnlyMap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236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3220081"/>
            <a:ext cx="447716" cy="136417"/>
          </a:xfrm>
          <a:prstGeom prst="rect">
            <a:avLst/>
          </a:prstGeom>
        </p:spPr>
      </p:pic>
      <p:pic>
        <p:nvPicPr>
          <p:cNvPr id="1237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0788" y="3256554"/>
            <a:ext cx="138971" cy="122826"/>
          </a:xfrm>
          <a:prstGeom prst="rect">
            <a:avLst/>
          </a:prstGeom>
        </p:spPr>
      </p:pic>
      <p:pic>
        <p:nvPicPr>
          <p:cNvPr id="1238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178" y="4097100"/>
            <a:ext cx="450786" cy="129683"/>
          </a:xfrm>
          <a:prstGeom prst="rect">
            <a:avLst/>
          </a:prstGeom>
        </p:spPr>
      </p:pic>
      <p:pic>
        <p:nvPicPr>
          <p:cNvPr id="1239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4467" y="4128219"/>
            <a:ext cx="138467" cy="123347"/>
          </a:xfrm>
          <a:prstGeom prst="rect">
            <a:avLst/>
          </a:prstGeom>
        </p:spPr>
      </p:pic>
      <p:pic>
        <p:nvPicPr>
          <p:cNvPr id="124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9424" y="2530632"/>
            <a:ext cx="935057" cy="563043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5344525" y="2559488"/>
            <a:ext cx="66060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4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6602" y="3261587"/>
            <a:ext cx="935058" cy="563043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5341704" y="3290442"/>
            <a:ext cx="660608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4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9670" y="3936099"/>
            <a:ext cx="935057" cy="563043"/>
          </a:xfrm>
          <a:prstGeom prst="rect">
            <a:avLst/>
          </a:prstGeom>
        </p:spPr>
      </p:pic>
      <p:sp>
        <p:nvSpPr>
          <p:cNvPr id="24" name="text 1"/>
          <p:cNvSpPr txBox="1"/>
          <p:nvPr/>
        </p:nvSpPr>
        <p:spPr>
          <a:xfrm>
            <a:off x="5324770" y="3964955"/>
            <a:ext cx="660608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40" spc="10" dirty="0">
                <a:solidFill>
                  <a:srgbClr val="008881"/>
                </a:solidFill>
                <a:latin typeface="Arial"/>
                <a:cs typeface="Arial"/>
              </a:rPr>
              <a:t>sort  &amp;</a:t>
            </a:r>
            <a:endParaRPr sz="14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spill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5459845" y="2880889"/>
            <a:ext cx="454456" cy="3972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43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713" y="3461460"/>
            <a:ext cx="231250" cy="108737"/>
          </a:xfrm>
          <a:prstGeom prst="rect">
            <a:avLst/>
          </a:prstGeom>
        </p:spPr>
      </p:pic>
      <p:pic>
        <p:nvPicPr>
          <p:cNvPr id="1244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259" y="3460511"/>
            <a:ext cx="141548" cy="117718"/>
          </a:xfrm>
          <a:prstGeom prst="rect">
            <a:avLst/>
          </a:prstGeom>
        </p:spPr>
      </p:pic>
      <p:pic>
        <p:nvPicPr>
          <p:cNvPr id="1245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180" y="2821319"/>
            <a:ext cx="255313" cy="412345"/>
          </a:xfrm>
          <a:prstGeom prst="rect">
            <a:avLst/>
          </a:prstGeom>
        </p:spPr>
      </p:pic>
      <p:pic>
        <p:nvPicPr>
          <p:cNvPr id="1246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9305" y="2812182"/>
            <a:ext cx="119463" cy="141616"/>
          </a:xfrm>
          <a:prstGeom prst="rect">
            <a:avLst/>
          </a:prstGeom>
        </p:spPr>
      </p:pic>
      <p:pic>
        <p:nvPicPr>
          <p:cNvPr id="1247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3713" y="4204151"/>
            <a:ext cx="226263" cy="37381"/>
          </a:xfrm>
          <a:prstGeom prst="rect">
            <a:avLst/>
          </a:prstGeom>
        </p:spPr>
      </p:pic>
      <p:pic>
        <p:nvPicPr>
          <p:cNvPr id="1248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2076" y="4159513"/>
            <a:ext cx="130556" cy="126774"/>
          </a:xfrm>
          <a:prstGeom prst="rect">
            <a:avLst/>
          </a:prstGeom>
        </p:spPr>
      </p:pic>
      <p:pic>
        <p:nvPicPr>
          <p:cNvPr id="1249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0052" y="573834"/>
            <a:ext cx="1373357" cy="4000499"/>
          </a:xfrm>
          <a:prstGeom prst="rect">
            <a:avLst/>
          </a:prstGeom>
        </p:spPr>
      </p:pic>
      <p:sp>
        <p:nvSpPr>
          <p:cNvPr id="26" name="text 1"/>
          <p:cNvSpPr txBox="1"/>
          <p:nvPr/>
        </p:nvSpPr>
        <p:spPr>
          <a:xfrm>
            <a:off x="6511929" y="641209"/>
            <a:ext cx="978089" cy="522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84007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Local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8881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6789982" y="3156536"/>
            <a:ext cx="454456" cy="3972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8881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50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1255" y="2733114"/>
            <a:ext cx="198080" cy="98806"/>
          </a:xfrm>
          <a:prstGeom prst="rect">
            <a:avLst/>
          </a:prstGeom>
        </p:spPr>
      </p:pic>
      <p:pic>
        <p:nvPicPr>
          <p:cNvPr id="1251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88291" y="2727124"/>
            <a:ext cx="141720" cy="116876"/>
          </a:xfrm>
          <a:prstGeom prst="rect">
            <a:avLst/>
          </a:prstGeom>
        </p:spPr>
      </p:pic>
      <p:pic>
        <p:nvPicPr>
          <p:cNvPr id="1252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7930" y="3165169"/>
            <a:ext cx="207662" cy="421426"/>
          </a:xfrm>
          <a:prstGeom prst="rect">
            <a:avLst/>
          </a:prstGeom>
        </p:spPr>
      </p:pic>
      <p:pic>
        <p:nvPicPr>
          <p:cNvPr id="1253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2732" y="3154795"/>
            <a:ext cx="115368" cy="141916"/>
          </a:xfrm>
          <a:prstGeom prst="rect">
            <a:avLst/>
          </a:prstGeom>
        </p:spPr>
      </p:pic>
      <p:pic>
        <p:nvPicPr>
          <p:cNvPr id="1254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7957" y="3763145"/>
            <a:ext cx="223959" cy="478387"/>
          </a:xfrm>
          <a:prstGeom prst="rect">
            <a:avLst/>
          </a:prstGeom>
        </p:spPr>
      </p:pic>
      <p:pic>
        <p:nvPicPr>
          <p:cNvPr id="1255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0269" y="3752582"/>
            <a:ext cx="116316" cy="141809"/>
          </a:xfrm>
          <a:prstGeom prst="rect">
            <a:avLst/>
          </a:prstGeom>
        </p:spPr>
      </p:pic>
      <p:pic>
        <p:nvPicPr>
          <p:cNvPr id="1256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2722" y="2539838"/>
            <a:ext cx="975046" cy="359831"/>
          </a:xfrm>
          <a:prstGeom prst="rect">
            <a:avLst/>
          </a:prstGeom>
        </p:spPr>
      </p:pic>
      <p:sp>
        <p:nvSpPr>
          <p:cNvPr id="28" name="text 1"/>
          <p:cNvSpPr txBox="1"/>
          <p:nvPr/>
        </p:nvSpPr>
        <p:spPr>
          <a:xfrm>
            <a:off x="6668440" y="2629917"/>
            <a:ext cx="91862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D9D9D9"/>
                </a:solidFill>
                <a:latin typeface="Arial"/>
                <a:cs typeface="Arial"/>
              </a:rPr>
              <a:t>Output File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57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025" y="2539840"/>
            <a:ext cx="239441" cy="363814"/>
          </a:xfrm>
          <a:prstGeom prst="rect">
            <a:avLst/>
          </a:prstGeom>
        </p:spPr>
      </p:pic>
      <p:sp>
        <p:nvSpPr>
          <p:cNvPr id="29" name="text 1"/>
          <p:cNvSpPr txBox="1"/>
          <p:nvPr/>
        </p:nvSpPr>
        <p:spPr>
          <a:xfrm rot="-5400000">
            <a:off x="6309175" y="2638965"/>
            <a:ext cx="305044" cy="127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9D9D9"/>
                </a:solidFill>
                <a:latin typeface="Arial"/>
                <a:cs typeface="Arial"/>
              </a:rPr>
              <a:t>index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58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2722" y="2978119"/>
            <a:ext cx="975046" cy="359831"/>
          </a:xfrm>
          <a:prstGeom prst="rect">
            <a:avLst/>
          </a:prstGeom>
        </p:spPr>
      </p:pic>
      <p:sp>
        <p:nvSpPr>
          <p:cNvPr id="30" name="text 1"/>
          <p:cNvSpPr txBox="1"/>
          <p:nvPr/>
        </p:nvSpPr>
        <p:spPr>
          <a:xfrm>
            <a:off x="6668440" y="3068197"/>
            <a:ext cx="91862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D9D9D9"/>
                </a:solidFill>
                <a:latin typeface="Arial"/>
                <a:cs typeface="Arial"/>
              </a:rPr>
              <a:t>Output File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59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025" y="2978120"/>
            <a:ext cx="239441" cy="363814"/>
          </a:xfrm>
          <a:prstGeom prst="rect">
            <a:avLst/>
          </a:prstGeom>
        </p:spPr>
      </p:pic>
      <p:sp>
        <p:nvSpPr>
          <p:cNvPr id="31" name="text 1"/>
          <p:cNvSpPr txBox="1"/>
          <p:nvPr/>
        </p:nvSpPr>
        <p:spPr>
          <a:xfrm rot="-5400000">
            <a:off x="6309176" y="3077246"/>
            <a:ext cx="305044" cy="127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9D9D9"/>
                </a:solidFill>
                <a:latin typeface="Arial"/>
                <a:cs typeface="Arial"/>
              </a:rPr>
              <a:t>index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60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2722" y="3571056"/>
            <a:ext cx="975046" cy="359832"/>
          </a:xfrm>
          <a:prstGeom prst="rect">
            <a:avLst/>
          </a:prstGeom>
        </p:spPr>
      </p:pic>
      <p:sp>
        <p:nvSpPr>
          <p:cNvPr id="1184" name="text 1"/>
          <p:cNvSpPr txBox="1"/>
          <p:nvPr/>
        </p:nvSpPr>
        <p:spPr>
          <a:xfrm>
            <a:off x="6668440" y="3661134"/>
            <a:ext cx="918621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D9D9D9"/>
                </a:solidFill>
                <a:latin typeface="Arial"/>
                <a:cs typeface="Arial"/>
              </a:rPr>
              <a:t>Output File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61" name="Image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5025" y="3571057"/>
            <a:ext cx="239441" cy="363815"/>
          </a:xfrm>
          <a:prstGeom prst="rect">
            <a:avLst/>
          </a:prstGeom>
        </p:spPr>
      </p:pic>
      <p:sp>
        <p:nvSpPr>
          <p:cNvPr id="1185" name="text 1"/>
          <p:cNvSpPr txBox="1"/>
          <p:nvPr/>
        </p:nvSpPr>
        <p:spPr>
          <a:xfrm rot="-5400000">
            <a:off x="6309175" y="3670183"/>
            <a:ext cx="305044" cy="127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D9D9D9"/>
                </a:solidFill>
                <a:latin typeface="Arial"/>
                <a:cs typeface="Arial"/>
              </a:rPr>
              <a:t>index</a:t>
            </a:r>
            <a:endParaRPr sz="900">
              <a:latin typeface="Arial"/>
              <a:cs typeface="Arial"/>
            </a:endParaRPr>
          </a:p>
        </p:txBody>
      </p:sp>
      <p:sp>
        <p:nvSpPr>
          <p:cNvPr id="1186" name="text 1"/>
          <p:cNvSpPr txBox="1"/>
          <p:nvPr/>
        </p:nvSpPr>
        <p:spPr>
          <a:xfrm rot="-5400000">
            <a:off x="-1417078" y="2947855"/>
            <a:ext cx="3073329" cy="198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08881"/>
                </a:solidFill>
                <a:latin typeface="Arial"/>
                <a:cs typeface="Arial"/>
              </a:rPr>
              <a:t>spark.executor.cores / spark.task.cpus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3998" cy="5143499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620963" y="2111019"/>
            <a:ext cx="4021531" cy="454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10" spc="10" dirty="0">
                <a:solidFill>
                  <a:srgbClr val="008881"/>
                </a:solidFill>
                <a:latin typeface="Arial"/>
                <a:cs typeface="Arial"/>
              </a:rPr>
              <a:t>Tungsten  Sort  Shuffle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2662</Words>
  <Application>Microsoft Office PowerPoint</Application>
  <PresentationFormat>On-screen Show (16:9)</PresentationFormat>
  <Paragraphs>1079</Paragraphs>
  <Slides>115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16" baseType="lpstr">
      <vt:lpstr>Office Theme</vt:lpstr>
      <vt:lpstr>zekeLabs </vt:lpstr>
      <vt:lpstr>About zekeLabs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 </dc:title>
  <dc:creator>NEW</dc:creator>
  <cp:lastModifiedBy>NEW</cp:lastModifiedBy>
  <cp:revision>1</cp:revision>
  <dcterms:created xsi:type="dcterms:W3CDTF">2016-12-12T02:49:57Z</dcterms:created>
  <dcterms:modified xsi:type="dcterms:W3CDTF">2016-12-12T07:58:24Z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2016-12-12T00:00:00Z</vt:filetime>
  </property>
  <property fmtid="{D5CDD505-2E9C-101B-9397-08002B2CF9AE}" pid="3" name="LastSaved">
    <vt:filetime>2016-12-12T00:00:00Z</vt:filetime>
  </property>
</Properties>
</file>