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7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607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19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00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7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998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731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446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034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263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411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C743C2-5410-4213-913E-BCBA8E0E2CDE}" type="datetimeFigureOut">
              <a:rPr lang="uk-UA" smtClean="0"/>
              <a:t>22.03.2024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A9E4C6-6558-4504-AD26-3B81F756EA2C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52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4068" y="758952"/>
            <a:ext cx="10493829" cy="2776728"/>
          </a:xfrm>
        </p:spPr>
        <p:txBody>
          <a:bodyPr>
            <a:normAutofit/>
          </a:bodyPr>
          <a:lstStyle/>
          <a:p>
            <a:pPr algn="ctr"/>
            <a:r>
              <a:rPr lang="uk-UA" sz="6000" b="1" i="1" dirty="0" smtClean="0">
                <a:solidFill>
                  <a:srgbClr val="C00000"/>
                </a:solidFill>
              </a:rPr>
              <a:t>Множення великих цілих чисел. Множення Карацуби</a:t>
            </a:r>
            <a:endParaRPr lang="uk-UA" sz="6000" b="1" i="1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b="1" i="1" dirty="0" smtClean="0"/>
              <a:t>Баркалов микита, км-31</a:t>
            </a:r>
            <a:endParaRPr lang="uk-UA" b="1" i="1" dirty="0"/>
          </a:p>
        </p:txBody>
      </p:sp>
    </p:spTree>
    <p:extLst>
      <p:ext uri="{BB962C8B-B14F-4D97-AF65-F5344CB8AC3E}">
        <p14:creationId xmlns:p14="http://schemas.microsoft.com/office/powerpoint/2010/main" val="33254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548640"/>
            <a:ext cx="10058400" cy="940526"/>
          </a:xfrm>
        </p:spPr>
        <p:txBody>
          <a:bodyPr>
            <a:normAutofit/>
          </a:bodyPr>
          <a:lstStyle/>
          <a:p>
            <a:pPr algn="ctr"/>
            <a:r>
              <a:rPr lang="uk-UA" sz="6000" b="1" i="1" dirty="0" smtClean="0">
                <a:solidFill>
                  <a:srgbClr val="C00000"/>
                </a:solidFill>
              </a:rPr>
              <a:t>Задача алгоритму</a:t>
            </a:r>
            <a:endParaRPr lang="uk-UA" sz="6000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74469" y="1845734"/>
                <a:ext cx="11355977" cy="4023360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uk-UA" sz="3200" dirty="0" smtClean="0"/>
                  <a:t>У деяких програмах необхідно працювати з надто великими цілими числами, які не можна розмістити в одному слові комп’ютера: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uk-UA" sz="3200" b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32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uk-UA" sz="3200" b="1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𝟔𝟒</m:t>
                        </m:r>
                      </m:sup>
                    </m:sSup>
                    <m:r>
                      <a:rPr lang="uk-UA" sz="32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uk-UA" sz="3200" b="1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𝟒𝟒𝟔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𝟕𝟕𝟒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𝟎𝟕𝟑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𝟕𝟎𝟗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𝟓𝟓𝟏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32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𝟔𝟏𝟔</m:t>
                    </m:r>
                  </m:oMath>
                </a14:m>
                <a:r>
                  <a:rPr lang="uk-UA" sz="3200" dirty="0" smtClean="0">
                    <a:solidFill>
                      <a:srgbClr val="C00000"/>
                    </a:solidFill>
                  </a:rPr>
                  <a:t>  - </a:t>
                </a:r>
                <a:r>
                  <a:rPr lang="uk-UA" sz="3200" b="1" i="1" dirty="0" smtClean="0">
                    <a:solidFill>
                      <a:srgbClr val="C00000"/>
                    </a:solidFill>
                  </a:rPr>
                  <a:t>лише 20 десяткових знаків</a:t>
                </a:r>
              </a:p>
              <a:p>
                <a:pPr algn="just"/>
                <a:endParaRPr lang="uk-UA" sz="3200" dirty="0" smtClean="0"/>
              </a:p>
              <a:p>
                <a:pPr algn="just"/>
                <a:r>
                  <a:rPr lang="uk-UA" sz="3200" dirty="0" smtClean="0"/>
                  <a:t>Тож потрібно використовувати певні спеціальні підходи для роботи з такими великими числами. </a:t>
                </a:r>
              </a:p>
              <a:p>
                <a:pPr algn="just"/>
                <a:r>
                  <a:rPr lang="uk-UA" sz="3200" dirty="0" smtClean="0"/>
                  <a:t>Спробуємо використати </a:t>
                </a:r>
                <a:r>
                  <a:rPr lang="uk-UA" sz="3200" b="1" i="1" dirty="0" smtClean="0">
                    <a:solidFill>
                      <a:srgbClr val="C00000"/>
                    </a:solidFill>
                  </a:rPr>
                  <a:t>метод декомпозиції</a:t>
                </a:r>
                <a:r>
                  <a:rPr lang="uk-UA" sz="3200" dirty="0" smtClean="0"/>
                  <a:t>.</a:t>
                </a:r>
                <a:endParaRPr lang="uk-UA" sz="32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469" y="1845734"/>
                <a:ext cx="11355977" cy="4023360"/>
              </a:xfrm>
              <a:blipFill>
                <a:blip r:embed="rId2"/>
                <a:stretch>
                  <a:fillRect l="-1235" t="-3030" r="-209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87679"/>
            <a:ext cx="10058400" cy="1071155"/>
          </a:xfrm>
        </p:spPr>
        <p:txBody>
          <a:bodyPr>
            <a:normAutofit/>
          </a:bodyPr>
          <a:lstStyle/>
          <a:p>
            <a:pPr algn="ctr"/>
            <a:r>
              <a:rPr lang="uk-UA" sz="6000" b="1" i="1" dirty="0" smtClean="0">
                <a:solidFill>
                  <a:srgbClr val="C00000"/>
                </a:solidFill>
              </a:rPr>
              <a:t>Опис алгоритму</a:t>
            </a:r>
            <a:endParaRPr lang="uk-UA" sz="6000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7713" y="1845734"/>
                <a:ext cx="11800115" cy="4023360"/>
              </a:xfrm>
            </p:spPr>
            <p:txBody>
              <a:bodyPr>
                <a:normAutofit/>
              </a:bodyPr>
              <a:lstStyle/>
              <a:p>
                <a:r>
                  <a:rPr lang="uk-UA" sz="3000" dirty="0" smtClean="0"/>
                  <a:t>Нехай </a:t>
                </a:r>
                <a:r>
                  <a:rPr lang="en-US" sz="3000" dirty="0" smtClean="0"/>
                  <a:t> </a:t>
                </a:r>
                <a:r>
                  <a:rPr lang="uk-UA" sz="3000" dirty="0" smtClean="0"/>
                  <a:t>дано числа </a:t>
                </a:r>
                <a14:m>
                  <m:oMath xmlns:m="http://schemas.openxmlformats.org/officeDocument/2006/math">
                    <m:r>
                      <a:rPr lang="uk-UA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uk-UA" sz="3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uk-UA" sz="3000" dirty="0" smtClean="0"/>
                  <a:t>  </a:t>
                </a:r>
                <a14:m>
                  <m:oMath xmlns:m="http://schemas.openxmlformats.org/officeDocument/2006/math">
                    <m:r>
                      <a:rPr lang="uk-UA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uk-UA" sz="3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uk-UA" sz="3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000" b="0" dirty="0" smtClean="0"/>
              </a:p>
              <a:p>
                <a:endParaRPr lang="uk-UA" sz="3000" dirty="0" smtClean="0"/>
              </a:p>
              <a:p>
                <a:pPr algn="ctr"/>
                <a:r>
                  <a:rPr lang="uk-UA" sz="3000" dirty="0" smtClean="0"/>
                  <a:t>Представимо їх у вигляді суми двох половинок довжиною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0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uk-UA" sz="3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30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0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3000" i="0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3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000" i="0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0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sz="3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00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f>
                          <m:fPr>
                            <m:ctrlPr>
                              <a:rPr lang="en-US" sz="3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00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000" i="0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f>
                          <m:fPr>
                            <m:ctrlPr>
                              <a:rPr lang="en-US" sz="3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3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3000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30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3000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000" dirty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0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f>
                          <m:fPr>
                            <m:ctrlPr>
                              <a:rPr lang="en-US" sz="3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00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000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0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f>
                          <m:fPr>
                            <m:ctrlPr>
                              <a:rPr lang="en-US" sz="3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3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3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3000" b="1" dirty="0" smtClean="0"/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713" y="1845734"/>
                <a:ext cx="11800115" cy="4023360"/>
              </a:xfrm>
              <a:blipFill>
                <a:blip r:embed="rId2"/>
                <a:stretch>
                  <a:fillRect l="-1240" t="-303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1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70263"/>
            <a:ext cx="10058400" cy="1045028"/>
          </a:xfrm>
        </p:spPr>
        <p:txBody>
          <a:bodyPr>
            <a:normAutofit/>
          </a:bodyPr>
          <a:lstStyle/>
          <a:p>
            <a:pPr algn="ctr"/>
            <a:r>
              <a:rPr lang="uk-UA" sz="6000" b="1" i="1" dirty="0" smtClean="0">
                <a:solidFill>
                  <a:srgbClr val="C00000"/>
                </a:solidFill>
              </a:rPr>
              <a:t>Опис алгоритму</a:t>
            </a:r>
            <a:endParaRPr lang="uk-UA" sz="6000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92776" y="1845734"/>
                <a:ext cx="10032275" cy="402336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uk-UA" sz="3000" dirty="0" smtClean="0"/>
                  <a:t>Тоді, помноживши, отримаємо: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uk-UA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uk-UA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uk-UA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uk-UA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f>
                              <m:fPr>
                                <m:ctrlPr>
                                  <a:rPr lang="uk-UA" sz="3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uk-UA" sz="3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uk-UA" sz="3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f>
                              <m:fPr>
                                <m:ctrlPr>
                                  <a:rPr lang="uk-UA" sz="3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uk-UA" sz="3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uk-UA" sz="3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3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uk-UA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uk-UA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uk-UA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uk-UA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uk-UA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f>
                          <m:fPr>
                            <m:ctrlPr>
                              <a:rPr lang="uk-UA" sz="3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3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uk-UA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uk-UA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f>
                          <m:fPr>
                            <m:ctrlPr>
                              <a:rPr lang="uk-UA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3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uk-UA" sz="3000" b="1" i="1" dirty="0"/>
              </a:p>
              <a:p>
                <a:endParaRPr lang="en-US" sz="3000" dirty="0" smtClean="0"/>
              </a:p>
              <a:p>
                <a:pPr algn="ctr"/>
                <a:r>
                  <a:rPr lang="uk-UA" sz="3000" dirty="0" smtClean="0"/>
                  <a:t>Тобто ми розбили задачу на 4 підзадачі розміром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uk-UA" sz="3000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776" y="1845734"/>
                <a:ext cx="10032275" cy="4023360"/>
              </a:xfrm>
              <a:blipFill>
                <a:blip r:embed="rId2"/>
                <a:stretch>
                  <a:fillRect l="-1458" t="-303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22811"/>
            <a:ext cx="10058400" cy="896983"/>
          </a:xfrm>
        </p:spPr>
        <p:txBody>
          <a:bodyPr>
            <a:normAutofit/>
          </a:bodyPr>
          <a:lstStyle/>
          <a:p>
            <a:pPr algn="ctr"/>
            <a:r>
              <a:rPr lang="uk-UA" sz="6000" b="1" i="1" dirty="0" smtClean="0">
                <a:solidFill>
                  <a:srgbClr val="C00000"/>
                </a:solidFill>
              </a:rPr>
              <a:t>Множення Карацуби</a:t>
            </a:r>
            <a:endParaRPr lang="uk-UA" sz="6000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615451"/>
              </a:xfrm>
            </p:spPr>
            <p:txBody>
              <a:bodyPr>
                <a:normAutofit/>
              </a:bodyPr>
              <a:lstStyle/>
              <a:p>
                <a:r>
                  <a:rPr lang="uk-UA" sz="3000" dirty="0" smtClean="0"/>
                  <a:t>У попередній формулі позначимо</a:t>
                </a:r>
                <a:r>
                  <a:rPr lang="en-US" sz="3000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uk-UA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uk-UA" sz="3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uk-UA" sz="3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i="1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uk-UA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uk-UA" sz="3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000" b="1" i="1" dirty="0" smtClean="0">
                    <a:solidFill>
                      <a:srgbClr val="C0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uk-UA" sz="3000" b="1" i="1" dirty="0" smtClean="0"/>
              </a:p>
              <a:p>
                <a:pPr marL="0" indent="0" algn="ctr">
                  <a:buNone/>
                </a:pPr>
                <a:r>
                  <a:rPr lang="uk-UA" sz="3000" dirty="0"/>
                  <a:t>а</a:t>
                </a:r>
                <a:r>
                  <a:rPr lang="uk-UA" sz="3000" dirty="0" smtClean="0"/>
                  <a:t>бо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3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uk-UA" sz="3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uk-UA" sz="3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uk-UA" sz="3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3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uk-UA" sz="3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uk-UA" sz="3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uk-UA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uk-UA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uk-UA" sz="3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3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uk-UA" sz="3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uk-UA" sz="3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uk-UA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uk-UA" sz="3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3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sz="3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uk-UA" sz="3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3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3000" b="1" i="1" dirty="0" smtClean="0"/>
              </a:p>
              <a:p>
                <a:r>
                  <a:rPr lang="uk-UA" sz="3000" dirty="0" smtClean="0"/>
                  <a:t>Розглянемо детальніше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uk-UA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uk-UA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uk-UA" sz="3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uk-UA" sz="3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uk-UA" sz="3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sz="3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uk-UA" sz="3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uk-UA" sz="3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uk-UA" sz="3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uk-UA" sz="3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uk-UA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3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uk-UA" sz="3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uk-UA" sz="3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uk-UA" sz="3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uk-UA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uk-UA" sz="3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uk-UA" sz="3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000" b="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300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sz="3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3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uk-UA" sz="3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3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b="1" i="1" dirty="0" smtClean="0">
                  <a:solidFill>
                    <a:srgbClr val="C00000"/>
                  </a:solidFill>
                </a:endParaRPr>
              </a:p>
              <a:p>
                <a:endParaRPr lang="uk-UA" sz="3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615451"/>
              </a:xfrm>
              <a:blipFill>
                <a:blip r:embed="rId2"/>
                <a:stretch>
                  <a:fillRect l="-1394" t="-26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2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05442"/>
            <a:ext cx="10058400" cy="1000664"/>
          </a:xfrm>
        </p:spPr>
        <p:txBody>
          <a:bodyPr>
            <a:normAutofit/>
          </a:bodyPr>
          <a:lstStyle/>
          <a:p>
            <a:pPr algn="ctr"/>
            <a:r>
              <a:rPr lang="uk-UA" sz="6000" b="1" i="1" dirty="0" smtClean="0">
                <a:solidFill>
                  <a:srgbClr val="C00000"/>
                </a:solidFill>
              </a:rPr>
              <a:t>Множення Карацуби</a:t>
            </a:r>
            <a:endParaRPr lang="uk-UA" sz="6000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uk-UA" sz="3000" dirty="0" smtClean="0"/>
              </a:p>
              <a:p>
                <a:pPr algn="just"/>
                <a:r>
                  <a:rPr lang="uk-UA" sz="3000" dirty="0" smtClean="0"/>
                  <a:t>Таким чином ми замінили </a:t>
                </a:r>
                <a:r>
                  <a:rPr lang="uk-UA" sz="3000" b="1" i="1" dirty="0" smtClean="0">
                    <a:solidFill>
                      <a:srgbClr val="C00000"/>
                    </a:solidFill>
                  </a:rPr>
                  <a:t>2 множення і суму на 4 суми і одне множення</a:t>
                </a:r>
                <a:r>
                  <a:rPr lang="uk-UA" sz="3000" dirty="0" smtClean="0"/>
                  <a:t>, тому часова складність має покращитись.</a:t>
                </a:r>
              </a:p>
              <a:p>
                <a:pPr algn="just"/>
                <a:endParaRPr lang="uk-UA" sz="3000" dirty="0" smtClean="0"/>
              </a:p>
              <a:p>
                <a:pPr algn="just"/>
                <a:r>
                  <a:rPr lang="uk-UA" sz="3000" dirty="0" smtClean="0"/>
                  <a:t>Загалом же ми замінили множення двох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 smtClean="0"/>
                  <a:t>-</a:t>
                </a:r>
                <a:r>
                  <a:rPr lang="uk-UA" sz="3000" dirty="0" smtClean="0"/>
                  <a:t>цифрових чисел на 3 множення </a:t>
                </a:r>
                <a14:m>
                  <m:oMath xmlns:m="http://schemas.openxmlformats.org/officeDocument/2006/math">
                    <m:r>
                      <a:rPr lang="uk-UA" sz="3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uk-UA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uk-UA" sz="3000" dirty="0" smtClean="0"/>
                  <a:t> </a:t>
                </a:r>
                <a:r>
                  <a:rPr lang="en-US" sz="3000" dirty="0" smtClean="0"/>
                  <a:t>-</a:t>
                </a:r>
                <a:r>
                  <a:rPr lang="uk-UA" sz="3000" dirty="0" smtClean="0"/>
                  <a:t>цифрових чисел.</a:t>
                </a:r>
                <a:endParaRPr lang="uk-UA" sz="3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r="-230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7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474453"/>
            <a:ext cx="10058400" cy="931653"/>
          </a:xfrm>
        </p:spPr>
        <p:txBody>
          <a:bodyPr>
            <a:normAutofit/>
          </a:bodyPr>
          <a:lstStyle/>
          <a:p>
            <a:pPr algn="ctr"/>
            <a:r>
              <a:rPr lang="uk-UA" sz="6000" b="1" i="1" dirty="0" smtClean="0">
                <a:solidFill>
                  <a:srgbClr val="C00000"/>
                </a:solidFill>
              </a:rPr>
              <a:t>Оцінка часової складності</a:t>
            </a:r>
            <a:endParaRPr lang="uk-UA" sz="6000" b="1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51162"/>
                <a:ext cx="10058400" cy="4502989"/>
              </a:xfrm>
            </p:spPr>
            <p:txBody>
              <a:bodyPr>
                <a:noAutofit/>
              </a:bodyPr>
              <a:lstStyle/>
              <a:p>
                <a:r>
                  <a:rPr lang="uk-UA" sz="2800" dirty="0" smtClean="0"/>
                  <a:t>Отримуємо таке рекурентне співвідношення: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i="1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uk-UA" sz="2800" dirty="0" smtClean="0"/>
                  <a:t>Зробимо підстановку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800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US" sz="2800" b="1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:r>
                  <a:rPr lang="uk-UA" sz="2800" dirty="0" smtClean="0"/>
                  <a:t>Оскільки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𝟓𝟖𝟓</m:t>
                        </m:r>
                      </m:sup>
                    </m:sSup>
                  </m:oMath>
                </a14:m>
                <a:endParaRPr lang="uk-UA" sz="2800" b="1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uk-UA" sz="2800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uk-UA" sz="2800" b="1" i="1" smtClean="0">
                          <a:ea typeface="Cambria Math" panose="02040503050406030204" pitchFamily="18" charset="0"/>
                        </a:rPr>
                        <m:t>Отже часова складність: </m:t>
                      </m:r>
                      <m:r>
                        <a:rPr lang="el-GR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uk-U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𝟓𝟖𝟓</m:t>
                          </m:r>
                        </m:sup>
                      </m:sSup>
                      <m:r>
                        <a:rPr lang="uk-UA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51162"/>
                <a:ext cx="10058400" cy="4502989"/>
              </a:xfrm>
              <a:blipFill>
                <a:blip r:embed="rId2"/>
                <a:stretch>
                  <a:fillRect l="-1333" t="-21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0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885</Words>
  <Application>Microsoft Office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Ретро</vt:lpstr>
      <vt:lpstr>Множення великих цілих чисел. Множення Карацуби</vt:lpstr>
      <vt:lpstr>Задача алгоритму</vt:lpstr>
      <vt:lpstr>Опис алгоритму</vt:lpstr>
      <vt:lpstr>Опис алгоритму</vt:lpstr>
      <vt:lpstr>Множення Карацуби</vt:lpstr>
      <vt:lpstr>Множення Карацуби</vt:lpstr>
      <vt:lpstr>Оцінка часової складності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15</cp:revision>
  <dcterms:created xsi:type="dcterms:W3CDTF">2024-03-22T12:54:03Z</dcterms:created>
  <dcterms:modified xsi:type="dcterms:W3CDTF">2024-03-22T16:12:44Z</dcterms:modified>
</cp:coreProperties>
</file>