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81666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8659899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18720223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93334690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508040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8386002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67494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59387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9139579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447821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49236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254393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48D5C8-E96E-1487-AB48-0ACA9FFD329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4576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53610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0216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54A755-5F0A-9534-5A79-389FFE43E97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6749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90900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21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DA11A37-E2CA-9BCF-A4C8-616167F7C8D5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622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6003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89750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4EF3CB-EDA0-A88D-40CD-94493079C615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36907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993978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61629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BC3D86D-198D-F9F1-CF62-172A8F5055A1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900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63402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1585608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1262CE-C14C-6721-0341-217AC4FA446A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55919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296886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624436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DA8289-47DD-FC8A-6C56-75C03DD1C7C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5959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882441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84954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A73CCD-653A-7511-D47B-C53F2D00BDD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4072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430096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36540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6E3CE9-9031-F35F-9FE7-9BA1D674E809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0140856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62599246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848723530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1687382606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227155254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362308626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8503512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109189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36949968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21468085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56962152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0905611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5587361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619208355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2745868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0127145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68615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79555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394342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1280829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0693673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2413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1755647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09361836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95307844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5929153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183008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757574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0279910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13810639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5927396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853918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490408913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332572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18666839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63580431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01241477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8874427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30188437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257091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214298880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98918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56757156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2711716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0824148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08425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6784021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370950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06646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984700617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98338161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9583120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3498684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40273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896991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2038270686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57598572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1647360724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15589061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676929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249909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66100845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2454689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96317653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750781532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92445316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602066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02566860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46168957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72302564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285562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1084419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03705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62322833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69676325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42010954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64990521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8657667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50108210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63173453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4636303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1409943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73314704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73574097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34995310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93303173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70696431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0716769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42503810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95543491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65008754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2108784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146453367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549356230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202063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55762409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6871876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623394" y="1449983"/>
            <a:ext cx="7383250" cy="4956639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ctr">
              <a:defRPr/>
            </a:pPr>
            <a:r>
              <a:rPr lang="uk-UA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Дипломна робота на тему: “</a:t>
            </a:r>
            <a:r>
              <a:rPr lang="uk-UA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Розробка додатку для контролю та аналізу фінансових ресурсів та витрат</a:t>
            </a: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 </a:t>
            </a:r>
            <a:r>
              <a:rPr lang="uk-UA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Back-end та архітектура додатку</a:t>
            </a: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r>
              <a:rPr lang="uk-UA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”</a:t>
            </a:r>
            <a:endParaRPr lang="uk-UA"/>
          </a:p>
        </p:txBody>
      </p:sp>
      <p:sp>
        <p:nvSpPr>
          <p:cNvPr id="438542551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Студент: Бухта Микита, ІПЗ-4.04</a:t>
            </a:r>
            <a:endParaRPr lang="uk-UA"/>
          </a:p>
          <a:p>
            <a:pPr>
              <a:defRPr/>
            </a:pPr>
            <a:r>
              <a:rPr lang="uk-UA"/>
              <a:t>Науч рук: Калініна Т.О., доцент</a:t>
            </a:r>
            <a:endParaRPr lang="en-US"/>
          </a:p>
        </p:txBody>
      </p:sp>
      <p:sp>
        <p:nvSpPr>
          <p:cNvPr id="656098287" name=""/>
          <p:cNvSpPr txBox="1"/>
          <p:nvPr/>
        </p:nvSpPr>
        <p:spPr bwMode="auto">
          <a:xfrm flipH="0" flipV="0">
            <a:off x="11700907" y="22160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3212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Висновки</a:t>
            </a:r>
            <a:endParaRPr/>
          </a:p>
        </p:txBody>
      </p:sp>
      <p:sp>
        <p:nvSpPr>
          <p:cNvPr id="1170537852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У процесі виконання роботи було створено повноцінний програмний продукт — BudgetBee, що дозволяє користувачам ефективно управляти особистими фінансами.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Реалізовано функціональність додавання, редагування та перегляду транзакцій, категорій витрат і рахунків, з дотриманням принципів зручності та мінімалізму в інтерфейсі.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Архітектура додатку побудована за шаблоном MVVM, що забезпечує гнучкість, масштабованість і підтримуваність коду.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Проведено тестування системи, що підтвердило її стабільність та продуктивність на цільових платформах.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Отримані результати підтверджують доцільність і актуальність подібного програмного забезпечення, а сам застосунок має потенціал до подальшого розвитку — зокрема в напрямку автоматичного аналізу фінансової поведінки користувача.</a:t>
            </a:r>
            <a:endParaRPr/>
          </a:p>
        </p:txBody>
      </p:sp>
      <p:sp>
        <p:nvSpPr>
          <p:cNvPr id="605807164" name=""/>
          <p:cNvSpPr txBox="1"/>
          <p:nvPr/>
        </p:nvSpPr>
        <p:spPr bwMode="auto">
          <a:xfrm flipH="0" flipV="0">
            <a:off x="11700907" y="22159"/>
            <a:ext cx="43787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10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4455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Актуальність теми</a:t>
            </a:r>
            <a:endParaRPr/>
          </a:p>
        </p:txBody>
      </p:sp>
      <p:sp>
        <p:nvSpPr>
          <p:cNvPr id="23957547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Люди часто втрачають контроль над особистими витратами.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Невидимі щоденні витрати накопичуються в серйозні суми.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Сучасні фінансові застосунки або складні, або поверхові.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Необхідний інструмент, який об'єднує простоту, прозорість і автоматизацію.</a:t>
            </a:r>
            <a:endParaRPr/>
          </a:p>
        </p:txBody>
      </p:sp>
      <p:sp>
        <p:nvSpPr>
          <p:cNvPr id="1796525403" name=""/>
          <p:cNvSpPr txBox="1"/>
          <p:nvPr/>
        </p:nvSpPr>
        <p:spPr bwMode="auto">
          <a:xfrm flipH="0" flipV="0">
            <a:off x="11700907" y="22159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2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9671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Мета і завдання</a:t>
            </a:r>
            <a:endParaRPr/>
          </a:p>
        </p:txBody>
      </p:sp>
      <p:sp>
        <p:nvSpPr>
          <p:cNvPr id="141842855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Провести аналіз існуючих рішень у сфері персональних фінансів і виявити їхні обмеження;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Визначити ключові функціональні вимоги до майбутнього застосунку;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Розробити архітектуру системи з урахуванням принципів масштабованості та зручності підтримки;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Реалізувати застосунок за допомогою технологій C++, Qt/QML, SQLite;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Забезпечити зручний та інтуїтивний інтерфейс користувача;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Провести тестування функціональності, продуктивності та стабільності;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Запропонувати напрямки подальшого розвитку проєкту (аналітика, синхронізація, мультикористувацький режим).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78022024" name=""/>
          <p:cNvSpPr txBox="1"/>
          <p:nvPr/>
        </p:nvSpPr>
        <p:spPr bwMode="auto">
          <a:xfrm flipH="0" flipV="0">
            <a:off x="11700907" y="22159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3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2777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Архітектура системи</a:t>
            </a:r>
            <a:endParaRPr/>
          </a:p>
        </p:txBody>
      </p:sp>
      <p:sp>
        <p:nvSpPr>
          <p:cNvPr id="141313752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MVVM</a:t>
            </a:r>
            <a:endParaRPr/>
          </a:p>
          <a:p>
            <a:pPr>
              <a:defRPr/>
            </a:pPr>
            <a:r>
              <a:rPr/>
              <a:t>Stack: QT/Qml, C++17, SQLite, CMake, git</a:t>
            </a:r>
            <a:endParaRPr/>
          </a:p>
        </p:txBody>
      </p:sp>
      <p:pic>
        <p:nvPicPr>
          <p:cNvPr id="8719851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4740" y="4409780"/>
            <a:ext cx="1438052" cy="1438052"/>
          </a:xfrm>
          <a:prstGeom prst="rect">
            <a:avLst/>
          </a:prstGeom>
        </p:spPr>
      </p:pic>
      <p:pic>
        <p:nvPicPr>
          <p:cNvPr id="1650657876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flipH="0" flipV="0">
            <a:off x="2215374" y="4353993"/>
            <a:ext cx="1674812" cy="1674812"/>
          </a:xfrm>
          <a:prstGeom prst="rect">
            <a:avLst/>
          </a:prstGeom>
        </p:spPr>
      </p:pic>
      <p:pic>
        <p:nvPicPr>
          <p:cNvPr id="5303445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360912" y="4488135"/>
            <a:ext cx="1252689" cy="1406529"/>
          </a:xfrm>
          <a:prstGeom prst="rect">
            <a:avLst/>
          </a:prstGeom>
        </p:spPr>
      </p:pic>
      <p:pic>
        <p:nvPicPr>
          <p:cNvPr id="225158611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8528758" y="5128806"/>
            <a:ext cx="3133577" cy="1390831"/>
          </a:xfrm>
          <a:prstGeom prst="rect">
            <a:avLst/>
          </a:prstGeom>
        </p:spPr>
      </p:pic>
      <p:pic>
        <p:nvPicPr>
          <p:cNvPr id="675191235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8405598" y="3500437"/>
            <a:ext cx="3256737" cy="1628368"/>
          </a:xfrm>
          <a:prstGeom prst="rect">
            <a:avLst/>
          </a:prstGeom>
        </p:spPr>
      </p:pic>
      <p:pic>
        <p:nvPicPr>
          <p:cNvPr id="187958592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095999" y="4373431"/>
            <a:ext cx="1635937" cy="1635937"/>
          </a:xfrm>
          <a:prstGeom prst="rect">
            <a:avLst/>
          </a:prstGeom>
        </p:spPr>
      </p:pic>
      <p:sp>
        <p:nvSpPr>
          <p:cNvPr id="1636903820" name=""/>
          <p:cNvSpPr txBox="1"/>
          <p:nvPr/>
        </p:nvSpPr>
        <p:spPr bwMode="auto">
          <a:xfrm flipH="0" flipV="0">
            <a:off x="11700907" y="22159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5986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Основні функціональні можливості</a:t>
            </a:r>
            <a:endParaRPr/>
          </a:p>
        </p:txBody>
      </p:sp>
      <p:sp>
        <p:nvSpPr>
          <p:cNvPr id="77832239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99253" y="1600203"/>
            <a:ext cx="8464621" cy="452596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Додавання/редагування транзакцій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Додавання/редагування к</a:t>
            </a: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атегорій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Можливість мульти-категорінгу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Переказ коштів між рахунками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Підтримка множини валют (у майбутньому)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ШІ аналіз інфляції та витрат (у майбутньому)</a:t>
            </a:r>
            <a:endParaRPr lang="en-US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uk-UA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ШІ фінансовий консультант (у майбутньому)</a:t>
            </a:r>
            <a:endParaRPr lang="uk-UA" sz="3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7284766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773439" y="4413249"/>
            <a:ext cx="2048672" cy="2048672"/>
          </a:xfrm>
          <a:prstGeom prst="rect">
            <a:avLst/>
          </a:prstGeom>
        </p:spPr>
      </p:pic>
      <p:sp>
        <p:nvSpPr>
          <p:cNvPr id="1263332556" name=""/>
          <p:cNvSpPr txBox="1"/>
          <p:nvPr/>
        </p:nvSpPr>
        <p:spPr bwMode="auto">
          <a:xfrm flipH="0" flipV="0">
            <a:off x="11700907" y="22159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940441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MVVM</a:t>
            </a:r>
            <a:endParaRPr/>
          </a:p>
        </p:txBody>
      </p:sp>
      <p:pic>
        <p:nvPicPr>
          <p:cNvPr id="5996693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840904" y="1825407"/>
            <a:ext cx="4535679" cy="3794851"/>
          </a:xfrm>
          <a:prstGeom prst="rect">
            <a:avLst/>
          </a:prstGeom>
        </p:spPr>
      </p:pic>
      <p:pic>
        <p:nvPicPr>
          <p:cNvPr id="4744024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81140" y="2002982"/>
            <a:ext cx="5752887" cy="3439701"/>
          </a:xfrm>
          <a:prstGeom prst="rect">
            <a:avLst/>
          </a:prstGeom>
        </p:spPr>
      </p:pic>
      <p:sp>
        <p:nvSpPr>
          <p:cNvPr id="1082269613" name=""/>
          <p:cNvSpPr txBox="1"/>
          <p:nvPr/>
        </p:nvSpPr>
        <p:spPr bwMode="auto">
          <a:xfrm flipH="0" flipV="0">
            <a:off x="11700907" y="22159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734335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Технічна реалізація</a:t>
            </a:r>
            <a:endParaRPr/>
          </a:p>
        </p:txBody>
      </p:sp>
      <p:pic>
        <p:nvPicPr>
          <p:cNvPr id="5291767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18080" y="1417637"/>
            <a:ext cx="5637205" cy="5292998"/>
          </a:xfrm>
          <a:prstGeom prst="rect">
            <a:avLst/>
          </a:prstGeom>
        </p:spPr>
      </p:pic>
      <p:pic>
        <p:nvPicPr>
          <p:cNvPr id="24657898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790025" y="1417637"/>
            <a:ext cx="3824867" cy="5292998"/>
          </a:xfrm>
          <a:prstGeom prst="rect">
            <a:avLst/>
          </a:prstGeom>
        </p:spPr>
      </p:pic>
      <p:sp>
        <p:nvSpPr>
          <p:cNvPr id="1868490136" name=""/>
          <p:cNvSpPr txBox="1"/>
          <p:nvPr/>
        </p:nvSpPr>
        <p:spPr bwMode="auto">
          <a:xfrm flipH="0" flipV="0">
            <a:off x="11700907" y="22159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7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766064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790584" y="122900"/>
            <a:ext cx="4610827" cy="6612198"/>
          </a:xfrm>
          <a:prstGeom prst="rect">
            <a:avLst/>
          </a:prstGeom>
        </p:spPr>
      </p:pic>
      <p:sp>
        <p:nvSpPr>
          <p:cNvPr id="1266295024" name=""/>
          <p:cNvSpPr txBox="1"/>
          <p:nvPr/>
        </p:nvSpPr>
        <p:spPr bwMode="auto">
          <a:xfrm flipH="0" flipV="0">
            <a:off x="11700907" y="22159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8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578044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Плани розвитку</a:t>
            </a:r>
            <a:endParaRPr/>
          </a:p>
        </p:txBody>
      </p:sp>
      <p:sp>
        <p:nvSpPr>
          <p:cNvPr id="192156431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uk-UA"/>
              <a:t>Зробити локалізацію додатка</a:t>
            </a:r>
            <a:endParaRPr lang="uk-UA"/>
          </a:p>
          <a:p>
            <a:pPr>
              <a:defRPr/>
            </a:pPr>
            <a:r>
              <a:rPr lang="uk-UA"/>
              <a:t>Додати підтримку валют та онлайн пошук актуального курсу обміну.</a:t>
            </a:r>
            <a:endParaRPr lang="uk-UA"/>
          </a:p>
          <a:p>
            <a:pPr>
              <a:defRPr/>
            </a:pPr>
            <a:r>
              <a:rPr lang="en-US"/>
              <a:t>AI-</a:t>
            </a:r>
            <a:r>
              <a:rPr lang="ru-RU"/>
              <a:t>а</a:t>
            </a:r>
            <a:r>
              <a:rPr lang="uk-UA"/>
              <a:t>налітика для оптимізації бюджету</a:t>
            </a:r>
            <a:endParaRPr lang="uk-UA"/>
          </a:p>
          <a:p>
            <a:pPr>
              <a:defRPr/>
            </a:pPr>
            <a:r>
              <a:rPr lang="uk-UA"/>
              <a:t>Графіки транзакцій для аналізу</a:t>
            </a:r>
            <a:endParaRPr lang="uk-UA"/>
          </a:p>
          <a:p>
            <a:pPr>
              <a:defRPr/>
            </a:pPr>
            <a:r>
              <a:rPr lang="uk-UA"/>
              <a:t>Веб та десктоп версія</a:t>
            </a:r>
            <a:endParaRPr lang="uk-UA"/>
          </a:p>
        </p:txBody>
      </p:sp>
      <p:pic>
        <p:nvPicPr>
          <p:cNvPr id="191675910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714107" y="5223582"/>
            <a:ext cx="1219442" cy="1219442"/>
          </a:xfrm>
          <a:prstGeom prst="rect">
            <a:avLst/>
          </a:prstGeom>
        </p:spPr>
      </p:pic>
      <p:sp>
        <p:nvSpPr>
          <p:cNvPr id="982387987" name=""/>
          <p:cNvSpPr txBox="1"/>
          <p:nvPr/>
        </p:nvSpPr>
        <p:spPr bwMode="auto">
          <a:xfrm flipH="0" flipV="0">
            <a:off x="11700907" y="22159"/>
            <a:ext cx="310735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9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2025-06-18T15:17:06Z</dcterms:modified>
</cp:coreProperties>
</file>