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8961273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26435672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1714336720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62774151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7310406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8615254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710815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30597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9410476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60550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790237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269203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54A755-5F0A-9534-5A79-389FFE43E97B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0880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758282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718713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A11A37-E2CA-9BCF-A4C8-616167F7C8D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023517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1108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114812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4EF3CB-EDA0-A88D-40CD-94493079C615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884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051851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820163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C3D86D-198D-F9F1-CF62-172A8F5055A1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53108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3269585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616649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1262CE-C14C-6721-0341-217AC4FA446A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24996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780249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93815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DA8289-47DD-FC8A-6C56-75C03DD1C7C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820680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997394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66491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6E3CE9-9031-F35F-9FE7-9BA1D674E809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03158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194331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989152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48D5C8-E96E-1487-AB48-0ACA9FFD3297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2374951" name="Shape 1058"/>
          <p:cNvSpPr>
            <a:spLocks noChangeArrowheads="1" noGrp="1"/>
          </p:cNvSpPr>
          <p:nvPr userDrawn="1"/>
        </p:nvSpPr>
        <p:spPr bwMode="auto">
          <a:xfrm>
            <a:off x="8220990" y="1"/>
            <a:ext cx="3971005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35444831" name="Shape 1102"/>
          <p:cNvSpPr>
            <a:spLocks noChangeArrowheads="1" noGrp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301333124" name="Text Placeholder 4"/>
          <p:cNvSpPr>
            <a:spLocks noGrp="1"/>
          </p:cNvSpPr>
          <p:nvPr>
            <p:ph type="subTitle" idx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2032228393" name="Title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203530292" name="Date Placeholder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231340391" name="Footer Placeholder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84969540" name="Slide Number Placeholder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572460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192688546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31802786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17530144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541778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065579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71310647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42783409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46064001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1471997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68470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326795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30406770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80275464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8516660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0185503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121514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42240612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76854496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221075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9518912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49647991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52869053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266990562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8244885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830113649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171315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9788531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866990132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23155801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8115238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653244201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5967508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310354927" name="Title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035454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873076629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2042176820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97289484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0799085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02485232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8247591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4756754" name="Title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917132168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2389843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2101452383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30913682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7578337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622528" name="Title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56144506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1791634362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3029610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447947791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67233724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3087365" name="Shape 1100"/>
          <p:cNvSpPr>
            <a:spLocks noChangeArrowheads="1" noGrp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21041876" name="Shape 1103"/>
          <p:cNvSpPr>
            <a:spLocks noChangeArrowheads="1" noGrp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33519956" name="Shape 1104"/>
          <p:cNvSpPr>
            <a:spLocks noChangeArrowheads="1" noGrp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4156707" name="Shape 1105"/>
          <p:cNvSpPr>
            <a:spLocks noChangeArrowheads="1" noGrp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6010800" name="Shape 1106"/>
          <p:cNvSpPr>
            <a:spLocks noChangeArrowheads="1" noGrp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52810626" name="Shape 1107"/>
          <p:cNvSpPr>
            <a:spLocks noChangeArrowheads="1" noGrp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58969031" name="Shape 1108"/>
          <p:cNvSpPr>
            <a:spLocks noChangeArrowheads="1" noGrp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2416510" name="Shape 1109"/>
          <p:cNvSpPr>
            <a:spLocks noChangeArrowheads="1" noGrp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3020520" name="Shape 1110"/>
          <p:cNvSpPr>
            <a:spLocks noChangeArrowheads="1" noGrp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71848262" name="Shape 1111"/>
          <p:cNvSpPr>
            <a:spLocks noChangeArrowheads="1" noGrp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53904658" name="Shape 1112"/>
          <p:cNvSpPr>
            <a:spLocks noChangeArrowheads="1" noGrp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99396019" name="Shape 1113"/>
          <p:cNvSpPr>
            <a:spLocks noChangeArrowheads="1" noGrp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19432616" name="Shape 1114"/>
          <p:cNvSpPr>
            <a:spLocks noChangeArrowheads="1" noGrp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15947713" name="Shape 1115"/>
          <p:cNvSpPr>
            <a:spLocks noChangeArrowheads="1" noGrp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88821612" name="Shape 1116"/>
          <p:cNvSpPr>
            <a:spLocks noChangeArrowheads="1" noGrp="1"/>
          </p:cNvSpPr>
          <p:nvPr userDrawn="1"/>
        </p:nvSpPr>
        <p:spPr bwMode="auto">
          <a:xfrm>
            <a:off x="984107" y="474624"/>
            <a:ext cx="5463821" cy="41089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00499973" name="Shape 1117"/>
          <p:cNvSpPr>
            <a:spLocks noChangeArrowheads="1" noGrp="1"/>
          </p:cNvSpPr>
          <p:nvPr userDrawn="1"/>
        </p:nvSpPr>
        <p:spPr bwMode="auto">
          <a:xfrm>
            <a:off x="1045632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67817745" name="Shape 1118"/>
          <p:cNvSpPr>
            <a:spLocks noChangeArrowheads="1" noGrp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06283851" name="Shape 1119"/>
          <p:cNvSpPr>
            <a:spLocks noChangeArrowheads="1" noGrp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48499075" name="Shape 1120"/>
          <p:cNvSpPr>
            <a:spLocks noChangeArrowheads="1" noGrp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05507884" name="Shape 1121"/>
          <p:cNvSpPr>
            <a:spLocks noChangeArrowheads="1" noGrp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0669490" name="Shape 1124"/>
          <p:cNvSpPr>
            <a:spLocks noChangeArrowheads="1" noGrp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37834265" name="Shape 1125"/>
          <p:cNvSpPr>
            <a:spLocks noChangeArrowheads="1" noGrp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80102549" name="Shape 1138"/>
          <p:cNvSpPr>
            <a:spLocks noChangeArrowheads="1" noGrp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21729925" name="Shape 1139"/>
          <p:cNvSpPr>
            <a:spLocks noChangeArrowheads="1" noGrp="1"/>
          </p:cNvSpPr>
          <p:nvPr userDrawn="1"/>
        </p:nvSpPr>
        <p:spPr bwMode="auto">
          <a:xfrm>
            <a:off x="1648462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67751274" name="Shape 1140"/>
          <p:cNvSpPr>
            <a:spLocks noChangeArrowheads="1" noGrp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59093814" name="Shape 1141"/>
          <p:cNvSpPr>
            <a:spLocks noChangeArrowheads="1" noGrp="1"/>
          </p:cNvSpPr>
          <p:nvPr userDrawn="1"/>
        </p:nvSpPr>
        <p:spPr bwMode="auto">
          <a:xfrm>
            <a:off x="2370101" y="5855034"/>
            <a:ext cx="893513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6544127" name="Shape 1142"/>
          <p:cNvSpPr>
            <a:spLocks noChangeArrowheads="1" noGrp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07996074" name="Shape 1143"/>
          <p:cNvSpPr>
            <a:spLocks noChangeArrowheads="1" noGrp="1"/>
          </p:cNvSpPr>
          <p:nvPr userDrawn="1"/>
        </p:nvSpPr>
        <p:spPr bwMode="auto">
          <a:xfrm>
            <a:off x="3596920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2892436" name="Shape 1144"/>
          <p:cNvSpPr>
            <a:spLocks noChangeArrowheads="1" noGrp="1"/>
          </p:cNvSpPr>
          <p:nvPr userDrawn="1"/>
        </p:nvSpPr>
        <p:spPr bwMode="auto">
          <a:xfrm>
            <a:off x="3037843" y="5578669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50034357" name="Shape 1147"/>
          <p:cNvSpPr>
            <a:spLocks noChangeArrowheads="1" noGrp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37695564" name="Shape 1148"/>
          <p:cNvSpPr>
            <a:spLocks noChangeArrowheads="1" noGrp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1992978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69028131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96299888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68927062" name="Title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995754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media1.sv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0066240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ctr">
              <a:defRPr/>
            </a:pPr>
            <a:r>
              <a:rPr lang="uk-UA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Дипломна робота на тему: “</a:t>
            </a:r>
            <a:r>
              <a:rPr lang="uk-UA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Розробка додатку для контролю та аналізу фінансових ресурсів та витрат (Back-end та архітектура додатку)</a:t>
            </a:r>
            <a:r>
              <a:rPr lang="uk-UA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”</a:t>
            </a:r>
            <a:endParaRPr lang="uk-UA"/>
          </a:p>
        </p:txBody>
      </p:sp>
      <p:sp>
        <p:nvSpPr>
          <p:cNvPr id="390249336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uk-UA"/>
              <a:t>Студент: Бухта Микита, ІПЗ-4.04</a:t>
            </a:r>
            <a:endParaRPr lang="uk-UA"/>
          </a:p>
          <a:p>
            <a:pPr>
              <a:defRPr/>
            </a:pPr>
            <a:r>
              <a:rPr lang="uk-UA"/>
              <a:t>Науч рук: Калініна Т.О., доцент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169561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Актуальність теми</a:t>
            </a:r>
            <a:endParaRPr/>
          </a:p>
        </p:txBody>
      </p:sp>
      <p:sp>
        <p:nvSpPr>
          <p:cNvPr id="819062470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Люди часто втрачають контроль над особистими витратами.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Невидимі щоденні витрати накопичуються в серйозні суми.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Сучасні фінансові застосунки або складні, або поверхові.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Необхідний інструмент, який об'єднує простоту, прозорість і автоматизацію.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898146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Мета і завдання</a:t>
            </a:r>
            <a:endParaRPr/>
          </a:p>
        </p:txBody>
      </p:sp>
      <p:sp>
        <p:nvSpPr>
          <p:cNvPr id="97485153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Створити застосунок для обліку персональних фінансів із прозорою візуалізацією витрат.</a:t>
            </a:r>
            <a:endParaRPr/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Розробити бекенд і бізнес-логіку.</a:t>
            </a:r>
            <a:endParaRPr/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Забезпечити інтеграцію з UI через MVVM.</a:t>
            </a:r>
            <a:endParaRPr/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Реалізувати зручну модель категорій та транзакцій.</a:t>
            </a:r>
            <a:endParaRPr/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Забезпечити кросплатформеність (десктоп + Android).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413106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Архітектура системи</a:t>
            </a:r>
            <a:endParaRPr/>
          </a:p>
        </p:txBody>
      </p:sp>
      <p:sp>
        <p:nvSpPr>
          <p:cNvPr id="173080975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MVVM</a:t>
            </a:r>
            <a:endParaRPr/>
          </a:p>
          <a:p>
            <a:pPr>
              <a:defRPr/>
            </a:pPr>
            <a:r>
              <a:rPr/>
              <a:t>Stack: QT/Qml, C++17, SQLite, CMake, git</a:t>
            </a:r>
            <a:endParaRPr/>
          </a:p>
        </p:txBody>
      </p:sp>
      <p:pic>
        <p:nvPicPr>
          <p:cNvPr id="16382300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64740" y="4409780"/>
            <a:ext cx="1438052" cy="1438052"/>
          </a:xfrm>
          <a:prstGeom prst="rect">
            <a:avLst/>
          </a:prstGeom>
        </p:spPr>
      </p:pic>
      <p:pic>
        <p:nvPicPr>
          <p:cNvPr id="1925179911" name="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 flipH="0" flipV="0">
            <a:off x="2215374" y="4353993"/>
            <a:ext cx="1674812" cy="1674812"/>
          </a:xfrm>
          <a:prstGeom prst="rect">
            <a:avLst/>
          </a:prstGeom>
        </p:spPr>
      </p:pic>
      <p:pic>
        <p:nvPicPr>
          <p:cNvPr id="1256362158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4360912" y="4488135"/>
            <a:ext cx="1252689" cy="1406529"/>
          </a:xfrm>
          <a:prstGeom prst="rect">
            <a:avLst/>
          </a:prstGeom>
        </p:spPr>
      </p:pic>
      <p:pic>
        <p:nvPicPr>
          <p:cNvPr id="1481777928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8528758" y="5128806"/>
            <a:ext cx="3133577" cy="1390831"/>
          </a:xfrm>
          <a:prstGeom prst="rect">
            <a:avLst/>
          </a:prstGeom>
        </p:spPr>
      </p:pic>
      <p:pic>
        <p:nvPicPr>
          <p:cNvPr id="1754937421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8405598" y="3500437"/>
            <a:ext cx="3256737" cy="1628368"/>
          </a:xfrm>
          <a:prstGeom prst="rect">
            <a:avLst/>
          </a:prstGeom>
        </p:spPr>
      </p:pic>
      <p:pic>
        <p:nvPicPr>
          <p:cNvPr id="250953186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6095999" y="4373431"/>
            <a:ext cx="1635937" cy="1635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240872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Основні функціональні можливості</a:t>
            </a:r>
            <a:endParaRPr/>
          </a:p>
        </p:txBody>
      </p:sp>
      <p:sp>
        <p:nvSpPr>
          <p:cNvPr id="88679800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99253" y="1600203"/>
            <a:ext cx="8464621" cy="4525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Додавання/редагування транзакцій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Додавання/редагування к</a:t>
            </a:r>
            <a:r>
              <a:rPr lang="uk-UA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атегорій</a:t>
            </a:r>
            <a:endParaRPr lang="uk-UA" sz="3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uk-UA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Можливість мульти-категорінгу</a:t>
            </a:r>
            <a:endParaRPr lang="uk-UA" sz="3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uk-UA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Переказ коштів між рахунками</a:t>
            </a:r>
            <a:endParaRPr lang="uk-UA" sz="3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uk-UA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Підтримка множини валют (у майбутньому)</a:t>
            </a:r>
            <a:endParaRPr lang="uk-UA" sz="3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uk-UA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ШІ аналіз інфляції та витрат (у майбутньому)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uk-UA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ШІ фінансовий консультант (у майбутньому)</a:t>
            </a:r>
            <a:endParaRPr lang="uk-UA" sz="3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11473710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773439" y="4413249"/>
            <a:ext cx="2048672" cy="2048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063989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MVVM</a:t>
            </a:r>
            <a:endParaRPr/>
          </a:p>
        </p:txBody>
      </p:sp>
      <p:pic>
        <p:nvPicPr>
          <p:cNvPr id="181239187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840905" y="1825407"/>
            <a:ext cx="4535679" cy="3794851"/>
          </a:xfrm>
          <a:prstGeom prst="rect">
            <a:avLst/>
          </a:prstGeom>
        </p:spPr>
      </p:pic>
      <p:pic>
        <p:nvPicPr>
          <p:cNvPr id="100089587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81140" y="2002982"/>
            <a:ext cx="5752887" cy="34397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443943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uk-UA"/>
              <a:t>Технічна реалізація</a:t>
            </a:r>
            <a:endParaRPr/>
          </a:p>
        </p:txBody>
      </p:sp>
      <p:pic>
        <p:nvPicPr>
          <p:cNvPr id="194075433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19706" y="1417637"/>
            <a:ext cx="3449779" cy="4947186"/>
          </a:xfrm>
          <a:prstGeom prst="rect">
            <a:avLst/>
          </a:prstGeom>
        </p:spPr>
      </p:pic>
      <p:pic>
        <p:nvPicPr>
          <p:cNvPr id="154472106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691058" y="1729060"/>
            <a:ext cx="4937230" cy="4635763"/>
          </a:xfrm>
          <a:prstGeom prst="rect">
            <a:avLst/>
          </a:prstGeom>
        </p:spPr>
      </p:pic>
      <p:pic>
        <p:nvPicPr>
          <p:cNvPr id="134220542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628289" y="1729060"/>
            <a:ext cx="3349931" cy="4635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563770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Плани розвитку</a:t>
            </a:r>
            <a:endParaRPr/>
          </a:p>
        </p:txBody>
      </p:sp>
      <p:sp>
        <p:nvSpPr>
          <p:cNvPr id="177134132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uk-UA"/>
              <a:t>Зробити локалізацію додатка</a:t>
            </a:r>
            <a:endParaRPr lang="uk-UA"/>
          </a:p>
          <a:p>
            <a:pPr>
              <a:defRPr/>
            </a:pPr>
            <a:r>
              <a:rPr lang="uk-UA"/>
              <a:t>Додати підтримку валют та онлайн пошук актуального курсу обміну.</a:t>
            </a:r>
            <a:endParaRPr lang="uk-UA"/>
          </a:p>
          <a:p>
            <a:pPr>
              <a:defRPr/>
            </a:pPr>
            <a:r>
              <a:rPr lang="en-US"/>
              <a:t>AI-</a:t>
            </a:r>
            <a:r>
              <a:rPr lang="ru-RU"/>
              <a:t>а</a:t>
            </a:r>
            <a:r>
              <a:rPr lang="uk-UA"/>
              <a:t>налітика для оптимізації бюджету</a:t>
            </a:r>
            <a:endParaRPr lang="uk-UA"/>
          </a:p>
          <a:p>
            <a:pPr>
              <a:defRPr/>
            </a:pPr>
            <a:r>
              <a:rPr lang="uk-UA"/>
              <a:t>Графіки транзакцій для аналізу</a:t>
            </a:r>
            <a:endParaRPr lang="uk-UA"/>
          </a:p>
          <a:p>
            <a:pPr>
              <a:defRPr/>
            </a:pPr>
            <a:r>
              <a:rPr lang="uk-UA"/>
              <a:t>Веб та десктоп версія</a:t>
            </a:r>
            <a:endParaRPr lang="uk-UA"/>
          </a:p>
        </p:txBody>
      </p:sp>
      <p:pic>
        <p:nvPicPr>
          <p:cNvPr id="131877554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714107" y="5223582"/>
            <a:ext cx="1219442" cy="12194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254011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Висновки</a:t>
            </a:r>
            <a:endParaRPr/>
          </a:p>
        </p:txBody>
      </p:sp>
      <p:sp>
        <p:nvSpPr>
          <p:cNvPr id="153247327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BudgetBee вирішує ключову проблему прозорості особистих витрат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Продукт поєднує гнучкість, зрозумілий інтерфейс і технічну надійність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Має потенціал для масштабування та комерціалізації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modified xsi:type="dcterms:W3CDTF">2025-06-10T11:37:33Z</dcterms:modified>
</cp:coreProperties>
</file>