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1" r:id="rId5"/>
    <p:sldId id="290" r:id="rId6"/>
    <p:sldId id="262" r:id="rId7"/>
    <p:sldId id="259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33242-F18C-45A9-ABA4-D8822D209DBD}" v="283" dt="2023-09-10T17:03:46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68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3189 w 4917"/>
                <a:gd name="T3" fmla="*/ 0 h 1000"/>
                <a:gd name="T4" fmla="*/ 36955 w 4917"/>
                <a:gd name="T5" fmla="*/ 765 h 1000"/>
                <a:gd name="T6" fmla="*/ 33197 w 4917"/>
                <a:gd name="T7" fmla="*/ 1529 h 1000"/>
                <a:gd name="T8" fmla="*/ 0 w 4917"/>
                <a:gd name="T9" fmla="*/ 15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ru-RU" altLang="ru-RU" noProof="0"/>
              <a:t>Образец заголовка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86C85-1355-46BC-B846-CC5B62410C7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46D24-F692-429E-A7EB-F8DDF5A76E1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15A52-8B4D-4F39-965E-914573247C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9A4BD-49CD-4204-81FB-2E2B1CD6C3F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80FB8-0FFE-4A7A-AB1A-246C206E1E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5BEA1-6850-4B7A-B57A-DC6FAABBD3C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1BEC3-1C53-4DEF-A2A1-3506B8D11D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60DB9-67C9-4627-B4B2-A8714D55D61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6596F-2D1A-4668-9E2C-1D00A746002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83600-6D6C-4315-9309-12AAF609821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903E1-9404-483D-9949-1A56204B7C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0608 w 7000"/>
                <a:gd name="T3" fmla="*/ 0 h 1000"/>
                <a:gd name="T4" fmla="*/ 22196 w 7000"/>
                <a:gd name="T5" fmla="*/ 227 h 1000"/>
                <a:gd name="T6" fmla="*/ 20611 w 7000"/>
                <a:gd name="T7" fmla="*/ 453 h 1000"/>
                <a:gd name="T8" fmla="*/ 0 w 7000"/>
                <a:gd name="T9" fmla="*/ 453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40D689D-D411-4E54-B3ED-A60CEDBE4E9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427163"/>
            <a:ext cx="8424862" cy="1609725"/>
          </a:xfrm>
        </p:spPr>
        <p:txBody>
          <a:bodyPr/>
          <a:lstStyle/>
          <a:p>
            <a:pPr eaLnBrk="1" hangingPunct="1"/>
            <a:r>
              <a:rPr lang="ru-RU" altLang="ru-RU" sz="4000" dirty="0" err="1"/>
              <a:t>Лекція</a:t>
            </a:r>
            <a:r>
              <a:rPr lang="ru-RU" altLang="ru-RU" sz="4000" dirty="0"/>
              <a:t> 3.2 </a:t>
            </a:r>
            <a:r>
              <a:rPr lang="ru-RU" altLang="ru-RU" sz="4000" dirty="0" err="1"/>
              <a:t>Методології</a:t>
            </a:r>
            <a:r>
              <a:rPr lang="ru-RU" altLang="ru-RU" sz="4000" dirty="0"/>
              <a:t> структурного </a:t>
            </a:r>
            <a:r>
              <a:rPr lang="ru-RU" altLang="ru-RU" sz="4000" dirty="0" err="1"/>
              <a:t>аналізу</a:t>
            </a:r>
            <a:r>
              <a:rPr lang="ru-RU" altLang="ru-RU" sz="4000" dirty="0"/>
              <a:t> DFD та </a:t>
            </a:r>
            <a:r>
              <a:rPr lang="en-US" altLang="ru-RU" sz="4000" dirty="0"/>
              <a:t>IDEF3</a:t>
            </a:r>
            <a:endParaRPr lang="ru-RU" altLang="ru-RU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22612-F13C-E568-075E-B75BA4B041B4}"/>
              </a:ext>
            </a:extLst>
          </p:cNvPr>
          <p:cNvSpPr txBox="1"/>
          <p:nvPr/>
        </p:nvSpPr>
        <p:spPr>
          <a:xfrm>
            <a:off x="995022" y="3903548"/>
            <a:ext cx="6958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Доцент </a:t>
            </a:r>
            <a:r>
              <a:rPr lang="ru-RU" sz="2800" b="1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кафедри</a:t>
            </a:r>
            <a:r>
              <a:rPr lang="ru-RU" sz="28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ІПЗ Глазунова Л.В.</a:t>
            </a:r>
            <a:endParaRPr lang="ru-RU" sz="28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0100" indent="-800100" eaLnBrk="1" hangingPunct="1">
              <a:lnSpc>
                <a:spcPct val="80000"/>
              </a:lnSpc>
            </a:pPr>
            <a:r>
              <a:rPr lang="ru-RU" altLang="ru-RU" sz="2800" b="1"/>
              <a:t> Побудова ієрархії діаграм потоків даних</a:t>
            </a:r>
            <a:r>
              <a:rPr lang="ru-RU" altLang="ru-RU" sz="380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0754" cy="4895850"/>
          </a:xfrm>
        </p:spPr>
        <p:txBody>
          <a:bodyPr/>
          <a:lstStyle/>
          <a:p>
            <a:pPr marL="457200" indent="-457200" algn="just" eaLnBrk="1" hangingPunct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altLang="ru-RU" sz="2200" b="1" dirty="0" err="1"/>
              <a:t>Побудова</a:t>
            </a:r>
            <a:r>
              <a:rPr lang="ru-RU" altLang="ru-RU" sz="2200" dirty="0"/>
              <a:t> </a:t>
            </a:r>
            <a:r>
              <a:rPr lang="ru-RU" altLang="ru-RU" sz="2200" b="1" dirty="0" err="1"/>
              <a:t>контекстних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діаграм</a:t>
            </a:r>
            <a:r>
              <a:rPr lang="ru-RU" altLang="ru-RU" sz="2200" dirty="0"/>
              <a:t>. </a:t>
            </a:r>
            <a:endParaRPr lang="en-US" altLang="ru-RU" sz="2200" dirty="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dirty="0" err="1"/>
              <a:t>Зазвичай</a:t>
            </a:r>
            <a:r>
              <a:rPr lang="ru-RU" altLang="ru-RU" sz="2200" dirty="0"/>
              <a:t> при </a:t>
            </a:r>
            <a:r>
              <a:rPr lang="ru-RU" altLang="ru-RU" sz="2200" dirty="0" err="1"/>
              <a:t>проектуванні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щодо</a:t>
            </a:r>
            <a:r>
              <a:rPr lang="ru-RU" altLang="ru-RU" sz="2200" dirty="0"/>
              <a:t> </a:t>
            </a:r>
            <a:r>
              <a:rPr lang="ru-RU" altLang="ru-RU" sz="2200" b="1" dirty="0" err="1"/>
              <a:t>простих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програмних</a:t>
            </a:r>
            <a:r>
              <a:rPr lang="ru-RU" altLang="ru-RU" sz="2200" b="1" dirty="0"/>
              <a:t> систем </a:t>
            </a:r>
            <a:r>
              <a:rPr lang="ru-RU" altLang="ru-RU" sz="2200" b="1" dirty="0" err="1"/>
              <a:t>будується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єдина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контекстна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діаграма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із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зіркоподібною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топологією</a:t>
            </a:r>
            <a:r>
              <a:rPr lang="ru-RU" altLang="ru-RU" sz="2200" dirty="0"/>
              <a:t>, </a:t>
            </a:r>
            <a:r>
              <a:rPr lang="ru-RU" altLang="ru-RU" sz="2200" b="1" dirty="0"/>
              <a:t>в </a:t>
            </a:r>
            <a:r>
              <a:rPr lang="ru-RU" altLang="ru-RU" sz="2200" b="1" dirty="0" err="1"/>
              <a:t>центрі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якої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знаходиться</a:t>
            </a:r>
            <a:r>
              <a:rPr lang="ru-RU" altLang="ru-RU" sz="2200" b="1" dirty="0"/>
              <a:t> так званий </a:t>
            </a:r>
            <a:r>
              <a:rPr lang="ru-RU" altLang="ru-RU" sz="2200" b="1" dirty="0" err="1"/>
              <a:t>головний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процес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сполучений</a:t>
            </a:r>
            <a:r>
              <a:rPr lang="ru-RU" altLang="ru-RU" sz="2200" dirty="0"/>
              <a:t> з </a:t>
            </a:r>
            <a:r>
              <a:rPr lang="ru-RU" altLang="ru-RU" sz="2200" dirty="0" err="1"/>
              <a:t>приймачами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джерелами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інформації</a:t>
            </a:r>
            <a:r>
              <a:rPr lang="ru-RU" altLang="ru-RU" sz="2200" dirty="0"/>
              <a:t>, за </a:t>
            </a:r>
            <a:r>
              <a:rPr lang="ru-RU" altLang="ru-RU" sz="2200" dirty="0" err="1"/>
              <a:t>допомогою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яких</a:t>
            </a:r>
            <a:r>
              <a:rPr lang="ru-RU" altLang="ru-RU" sz="2200" dirty="0"/>
              <a:t> з системою </a:t>
            </a:r>
            <a:r>
              <a:rPr lang="ru-RU" altLang="ru-RU" sz="2200" dirty="0" err="1"/>
              <a:t>взаємодіють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користувачі</a:t>
            </a:r>
            <a:r>
              <a:rPr lang="ru-RU" altLang="ru-RU" sz="2200" dirty="0"/>
              <a:t> та </a:t>
            </a:r>
            <a:r>
              <a:rPr lang="ru-RU" altLang="ru-RU" sz="2200" dirty="0" err="1"/>
              <a:t>інші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зовнішні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системи</a:t>
            </a:r>
            <a:r>
              <a:rPr lang="ru-RU" altLang="ru-RU" sz="2200" dirty="0"/>
              <a:t>. </a:t>
            </a:r>
            <a:endParaRPr lang="en-US" altLang="ru-RU" sz="2200" dirty="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dirty="0"/>
              <a:t>Для </a:t>
            </a:r>
            <a:r>
              <a:rPr lang="ru-RU" altLang="ru-RU" sz="2200" dirty="0" err="1"/>
              <a:t>складних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інформаційних</a:t>
            </a:r>
            <a:r>
              <a:rPr lang="ru-RU" altLang="ru-RU" sz="2200" dirty="0"/>
              <a:t> систем </a:t>
            </a:r>
            <a:r>
              <a:rPr lang="ru-RU" altLang="ru-RU" sz="2200" b="1" dirty="0" err="1"/>
              <a:t>будується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ієрархія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контекстних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діаграм</a:t>
            </a:r>
            <a:r>
              <a:rPr lang="ru-RU" altLang="ru-RU" sz="2200" b="1" dirty="0"/>
              <a:t>.</a:t>
            </a:r>
            <a:r>
              <a:rPr lang="ru-RU" altLang="ru-RU" sz="2200" dirty="0"/>
              <a:t> При </a:t>
            </a:r>
            <a:r>
              <a:rPr lang="ru-RU" altLang="ru-RU" sz="2200" dirty="0" err="1"/>
              <a:t>цьому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контекстна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діаграма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верхнього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рівня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містить</a:t>
            </a:r>
            <a:r>
              <a:rPr lang="ru-RU" altLang="ru-RU" sz="2200" dirty="0"/>
              <a:t> не </a:t>
            </a:r>
            <a:r>
              <a:rPr lang="ru-RU" altLang="ru-RU" sz="2200" dirty="0" err="1"/>
              <a:t>єдиний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головний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процес,</a:t>
            </a:r>
            <a:r>
              <a:rPr lang="ru-RU" altLang="ru-RU" sz="2200" b="1" dirty="0" err="1"/>
              <a:t>а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набір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підсистем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з'єднаних</a:t>
            </a:r>
            <a:r>
              <a:rPr lang="ru-RU" altLang="ru-RU" sz="2200" dirty="0"/>
              <a:t> потоками </a:t>
            </a:r>
            <a:r>
              <a:rPr lang="ru-RU" altLang="ru-RU" sz="2200" dirty="0" err="1"/>
              <a:t>даних</a:t>
            </a:r>
            <a:r>
              <a:rPr lang="ru-RU" altLang="ru-RU" sz="2200" dirty="0"/>
              <a:t>. </a:t>
            </a:r>
            <a:r>
              <a:rPr lang="ru-RU" altLang="ru-RU" sz="2200" dirty="0" err="1"/>
              <a:t>Контекстні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діаграми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наступного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рівня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деталізують</a:t>
            </a:r>
            <a:r>
              <a:rPr lang="ru-RU" altLang="ru-RU" sz="2200" dirty="0"/>
              <a:t> контекст і структуру </a:t>
            </a:r>
            <a:r>
              <a:rPr lang="ru-RU" altLang="ru-RU" sz="2200" dirty="0" err="1"/>
              <a:t>підсистем</a:t>
            </a:r>
            <a:r>
              <a:rPr lang="ru-RU" altLang="ru-RU" sz="2200" dirty="0"/>
              <a:t>.</a:t>
            </a:r>
            <a:r>
              <a:rPr lang="ru-RU" altLang="ru-RU" sz="1600" dirty="0"/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b="1"/>
              <a:t>Побудова ієрархії діаграм потоків даних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139112" cy="4824413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dirty="0"/>
              <a:t>2.  </a:t>
            </a:r>
            <a:r>
              <a:rPr lang="ru-RU" altLang="ru-RU" sz="2200" b="1" dirty="0"/>
              <a:t>Модель </a:t>
            </a:r>
            <a:r>
              <a:rPr lang="ru-RU" altLang="ru-RU" sz="2200" b="1" err="1"/>
              <a:t>слід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перевірити</a:t>
            </a:r>
            <a:r>
              <a:rPr lang="ru-RU" altLang="ru-RU" sz="2200" b="1" dirty="0"/>
              <a:t> на </a:t>
            </a:r>
            <a:r>
              <a:rPr lang="ru-RU" altLang="ru-RU" sz="2200" b="1" err="1"/>
              <a:t>повноту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вихідних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даних</a:t>
            </a:r>
            <a:r>
              <a:rPr lang="ru-RU" altLang="ru-RU" sz="2200" b="1" dirty="0"/>
              <a:t> про </a:t>
            </a:r>
            <a:r>
              <a:rPr lang="ru-RU" altLang="ru-RU" sz="2200" b="1" err="1"/>
              <a:t>об'єкти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системи</a:t>
            </a:r>
            <a:r>
              <a:rPr lang="ru-RU" altLang="ru-RU" sz="2200" b="1" dirty="0"/>
              <a:t> та </a:t>
            </a:r>
            <a:r>
              <a:rPr lang="ru-RU" altLang="ru-RU" sz="2200" b="1" err="1"/>
              <a:t>ізольованість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об'єктів</a:t>
            </a:r>
            <a:r>
              <a:rPr lang="ru-RU" altLang="ru-RU" sz="2200" b="1" dirty="0"/>
              <a:t> (</a:t>
            </a:r>
            <a:r>
              <a:rPr lang="ru-RU" altLang="ru-RU" sz="2200" b="1" err="1"/>
              <a:t>відсутність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інформаційних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зв'язків</a:t>
            </a:r>
            <a:r>
              <a:rPr lang="ru-RU" altLang="ru-RU" sz="2200" b="1" dirty="0"/>
              <a:t> з </a:t>
            </a:r>
            <a:r>
              <a:rPr lang="ru-RU" altLang="ru-RU" sz="2200" b="1" err="1"/>
              <a:t>іншими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об'єктами</a:t>
            </a:r>
            <a:r>
              <a:rPr lang="ru-RU" altLang="ru-RU" sz="2200" b="1" dirty="0"/>
              <a:t>).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dirty="0"/>
              <a:t>Для </a:t>
            </a:r>
            <a:r>
              <a:rPr lang="ru-RU" altLang="ru-RU" sz="2200" dirty="0" err="1"/>
              <a:t>кожної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підсистеми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присутньої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контекстних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діаграмах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виконується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її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деталізація</a:t>
            </a:r>
            <a:r>
              <a:rPr lang="ru-RU" altLang="ru-RU" sz="2200" dirty="0"/>
              <a:t> за </a:t>
            </a:r>
            <a:r>
              <a:rPr lang="ru-RU" altLang="ru-RU" sz="2200" dirty="0" err="1"/>
              <a:t>допомогою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діаграм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потоків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даних</a:t>
            </a:r>
            <a:r>
              <a:rPr lang="ru-RU" altLang="ru-RU" sz="2200" dirty="0"/>
              <a:t> (</a:t>
            </a:r>
            <a:r>
              <a:rPr lang="en-US" altLang="ru-RU" sz="2200" dirty="0"/>
              <a:t>DFD</a:t>
            </a:r>
            <a:r>
              <a:rPr lang="ru-RU" altLang="ru-RU" sz="2200" dirty="0"/>
              <a:t>).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b="1" dirty="0" err="1"/>
              <a:t>Миниспецификация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Опис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логіки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процесу</a:t>
            </a:r>
            <a:r>
              <a:rPr lang="ru-RU" altLang="ru-RU" sz="2200" dirty="0"/>
              <a:t>) повинна </a:t>
            </a:r>
            <a:r>
              <a:rPr lang="ru-RU" altLang="ru-RU" sz="2200" dirty="0" err="1"/>
              <a:t>формулювати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його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основні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функції</a:t>
            </a:r>
            <a:r>
              <a:rPr lang="ru-RU" altLang="ru-RU" sz="2200" dirty="0"/>
              <a:t> таким чином, </a:t>
            </a:r>
            <a:r>
              <a:rPr lang="ru-RU" altLang="ru-RU" sz="2200" dirty="0" err="1"/>
              <a:t>щоб</a:t>
            </a:r>
            <a:r>
              <a:rPr lang="ru-RU" altLang="ru-RU" sz="2200" dirty="0"/>
              <a:t> в </a:t>
            </a:r>
            <a:r>
              <a:rPr lang="ru-RU" altLang="ru-RU" sz="2200" dirty="0" err="1"/>
              <a:t>подальшому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фахівець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виконує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реалізацію</a:t>
            </a:r>
            <a:r>
              <a:rPr lang="ru-RU" altLang="ru-RU" sz="2200" dirty="0"/>
              <a:t> проекту, </a:t>
            </a:r>
            <a:r>
              <a:rPr lang="ru-RU" altLang="ru-RU" sz="2200" dirty="0" err="1"/>
              <a:t>зміг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виконати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їх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або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розробити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відповідну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програму</a:t>
            </a:r>
            <a:r>
              <a:rPr lang="ru-RU" altLang="ru-RU" sz="2200" dirty="0"/>
              <a:t>. </a:t>
            </a:r>
            <a:endParaRPr lang="en-US" altLang="ru-RU" sz="2200" dirty="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b="1" dirty="0" err="1"/>
              <a:t>Миниспецификация</a:t>
            </a:r>
            <a:r>
              <a:rPr lang="ru-RU" altLang="ru-RU" sz="2200" b="1" dirty="0"/>
              <a:t> є </a:t>
            </a:r>
            <a:r>
              <a:rPr lang="ru-RU" altLang="ru-RU" sz="2200" b="1" dirty="0" err="1"/>
              <a:t>кінцевою</a:t>
            </a:r>
            <a:r>
              <a:rPr lang="ru-RU" altLang="ru-RU" sz="2200" b="1" dirty="0"/>
              <a:t> вершиною </a:t>
            </a:r>
            <a:r>
              <a:rPr lang="ru-RU" altLang="ru-RU" sz="2200" b="1" dirty="0" err="1"/>
              <a:t>ієрархії</a:t>
            </a:r>
            <a:r>
              <a:rPr lang="ru-RU" altLang="ru-RU" sz="2200" b="1" dirty="0"/>
              <a:t> </a:t>
            </a:r>
            <a:r>
              <a:rPr lang="en-US" altLang="ru-RU" sz="2200" b="1" dirty="0"/>
              <a:t>DFD</a:t>
            </a:r>
            <a:r>
              <a:rPr lang="ru-RU" altLang="ru-RU" sz="2200" b="1" dirty="0"/>
              <a:t>.</a:t>
            </a:r>
            <a:r>
              <a:rPr lang="ru-RU" altLang="ru-RU" sz="2000" dirty="0"/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b="1"/>
              <a:t>Побудова ієрархії діаграм потоків даних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697" y="1341437"/>
            <a:ext cx="8178345" cy="4824413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dirty="0"/>
              <a:t>3. При </a:t>
            </a:r>
            <a:r>
              <a:rPr lang="ru-RU" altLang="ru-RU" sz="2200" dirty="0" err="1"/>
              <a:t>побудові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ієрархії</a:t>
            </a:r>
            <a:r>
              <a:rPr lang="ru-RU" altLang="ru-RU" sz="2200" dirty="0"/>
              <a:t> </a:t>
            </a:r>
            <a:r>
              <a:rPr lang="en-US" altLang="ru-RU" sz="2200" dirty="0"/>
              <a:t>DFD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переходити</a:t>
            </a:r>
            <a:r>
              <a:rPr lang="ru-RU" altLang="ru-RU" sz="2200" dirty="0"/>
              <a:t> до </a:t>
            </a:r>
            <a:r>
              <a:rPr lang="ru-RU" altLang="ru-RU" sz="2200" dirty="0" err="1"/>
              <a:t>деталізації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процесів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слід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тільки</a:t>
            </a:r>
            <a:r>
              <a:rPr lang="ru-RU" altLang="ru-RU" sz="2200" dirty="0"/>
              <a:t> </a:t>
            </a:r>
            <a:r>
              <a:rPr lang="ru-RU" altLang="ru-RU" sz="2200" b="1" i="1" dirty="0" err="1"/>
              <a:t>після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визначення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змісту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всіх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потоків</a:t>
            </a:r>
            <a:r>
              <a:rPr lang="ru-RU" altLang="ru-RU" sz="2200" b="1" i="1" dirty="0"/>
              <a:t> і </a:t>
            </a:r>
            <a:r>
              <a:rPr lang="ru-RU" altLang="ru-RU" sz="2200" b="1" i="1" dirty="0" err="1"/>
              <a:t>накопичувачів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даних</a:t>
            </a:r>
            <a:r>
              <a:rPr lang="ru-RU" altLang="ru-RU" sz="2200" dirty="0"/>
              <a:t>, яке </a:t>
            </a:r>
            <a:r>
              <a:rPr lang="ru-RU" altLang="ru-RU" sz="2200" dirty="0" err="1"/>
              <a:t>описується</a:t>
            </a:r>
            <a:r>
              <a:rPr lang="ru-RU" altLang="ru-RU" sz="2200" dirty="0"/>
              <a:t> за </a:t>
            </a:r>
            <a:r>
              <a:rPr lang="ru-RU" altLang="ru-RU" sz="2200" dirty="0" err="1"/>
              <a:t>допомогою</a:t>
            </a:r>
            <a:r>
              <a:rPr lang="ru-RU" altLang="ru-RU" sz="2200" dirty="0"/>
              <a:t> структур </a:t>
            </a:r>
            <a:r>
              <a:rPr lang="ru-RU" altLang="ru-RU" sz="2200" dirty="0" err="1"/>
              <a:t>даних</a:t>
            </a:r>
            <a:r>
              <a:rPr lang="ru-RU" altLang="ru-RU" sz="2200" dirty="0"/>
              <a:t>. </a:t>
            </a:r>
            <a:endParaRPr lang="en-US" altLang="ru-RU" sz="2200" dirty="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b="1" i="1" dirty="0" err="1"/>
              <a:t>Структури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даних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конструюються</a:t>
            </a:r>
            <a:r>
              <a:rPr lang="ru-RU" altLang="ru-RU" sz="2200" b="1" i="1" dirty="0"/>
              <a:t> з </a:t>
            </a:r>
            <a:r>
              <a:rPr lang="ru-RU" altLang="ru-RU" sz="2200" b="1" i="1" dirty="0" err="1"/>
              <a:t>елементів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даних</a:t>
            </a:r>
            <a:r>
              <a:rPr lang="ru-RU" altLang="ru-RU" sz="2200" b="1" i="1" dirty="0"/>
              <a:t> і </a:t>
            </a:r>
            <a:r>
              <a:rPr lang="ru-RU" altLang="ru-RU" sz="2200" b="1" i="1" dirty="0" err="1"/>
              <a:t>можуть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містити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альтернативи</a:t>
            </a:r>
            <a:r>
              <a:rPr lang="ru-RU" altLang="ru-RU" sz="2200" b="1" i="1" dirty="0"/>
              <a:t>, </a:t>
            </a:r>
            <a:r>
              <a:rPr lang="ru-RU" altLang="ru-RU" sz="2200" b="1" i="1" dirty="0" err="1"/>
              <a:t>умовні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входження</a:t>
            </a:r>
            <a:r>
              <a:rPr lang="ru-RU" altLang="ru-RU" sz="2200" b="1" i="1" dirty="0"/>
              <a:t> і </a:t>
            </a:r>
            <a:r>
              <a:rPr lang="ru-RU" altLang="ru-RU" sz="2200" b="1" i="1" dirty="0" err="1"/>
              <a:t>ітерації</a:t>
            </a:r>
            <a:r>
              <a:rPr lang="ru-RU" altLang="ru-RU" sz="2200" b="1" i="1" dirty="0"/>
              <a:t>:</a:t>
            </a:r>
            <a:r>
              <a:rPr lang="ru-RU" altLang="ru-RU" sz="2200" dirty="0"/>
              <a:t> </a:t>
            </a:r>
            <a:endParaRPr lang="en-US" altLang="ru-RU" sz="2200" dirty="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har char="Ø"/>
            </a:pPr>
            <a:r>
              <a:rPr lang="ru-RU" altLang="ru-RU" sz="2200" b="1" i="1" err="1"/>
              <a:t>умовне</a:t>
            </a:r>
            <a:r>
              <a:rPr lang="ru-RU" altLang="ru-RU" sz="2200" b="1" i="1" dirty="0"/>
              <a:t> </a:t>
            </a:r>
            <a:r>
              <a:rPr lang="ru-RU" altLang="ru-RU" sz="2200" b="1" i="1" err="1"/>
              <a:t>входження</a:t>
            </a:r>
            <a:r>
              <a:rPr lang="ru-RU" altLang="ru-RU" sz="2200" dirty="0"/>
              <a:t> </a:t>
            </a:r>
            <a:r>
              <a:rPr lang="ru-RU" altLang="ru-RU" sz="2200" err="1"/>
              <a:t>означає</a:t>
            </a:r>
            <a:r>
              <a:rPr lang="ru-RU" altLang="ru-RU" sz="2200"/>
              <a:t>, </a:t>
            </a:r>
            <a:r>
              <a:rPr lang="ru-RU" altLang="ru-RU" sz="2200" err="1"/>
              <a:t>що</a:t>
            </a:r>
            <a:r>
              <a:rPr lang="ru-RU" altLang="ru-RU" sz="2200"/>
              <a:t> даний компонент </a:t>
            </a:r>
            <a:r>
              <a:rPr lang="ru-RU" altLang="ru-RU" sz="2200" err="1"/>
              <a:t>може</a:t>
            </a:r>
            <a:r>
              <a:rPr lang="ru-RU" altLang="ru-RU" sz="2200" dirty="0"/>
              <a:t> </a:t>
            </a:r>
            <a:r>
              <a:rPr lang="ru-RU" altLang="ru-RU" sz="2200"/>
              <a:t>бути </a:t>
            </a:r>
            <a:r>
              <a:rPr lang="ru-RU" altLang="ru-RU" sz="2200" err="1"/>
              <a:t>відсутнім</a:t>
            </a:r>
            <a:r>
              <a:rPr lang="ru-RU" altLang="ru-RU" sz="2200"/>
              <a:t> в </a:t>
            </a:r>
            <a:r>
              <a:rPr lang="ru-RU" altLang="ru-RU" sz="2200" err="1"/>
              <a:t>структурі</a:t>
            </a:r>
            <a:r>
              <a:rPr lang="ru-RU" altLang="ru-RU" sz="2200"/>
              <a:t>. </a:t>
            </a:r>
            <a:endParaRPr lang="en-US" altLang="ru-RU" sz="220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har char="Ø"/>
            </a:pPr>
            <a:r>
              <a:rPr lang="ru-RU" altLang="ru-RU" sz="2200" b="1" i="1"/>
              <a:t>альтернатива </a:t>
            </a:r>
            <a:r>
              <a:rPr lang="ru-RU" altLang="ru-RU" sz="2200" err="1"/>
              <a:t>означає</a:t>
            </a:r>
            <a:r>
              <a:rPr lang="ru-RU" altLang="ru-RU" sz="2200"/>
              <a:t>, </a:t>
            </a:r>
            <a:r>
              <a:rPr lang="ru-RU" altLang="ru-RU" sz="2200" err="1"/>
              <a:t>що</a:t>
            </a:r>
            <a:r>
              <a:rPr lang="ru-RU" altLang="ru-RU" sz="2200"/>
              <a:t> в структуру </a:t>
            </a:r>
            <a:r>
              <a:rPr lang="ru-RU" altLang="ru-RU" sz="2200" err="1"/>
              <a:t>може</a:t>
            </a:r>
            <a:r>
              <a:rPr lang="ru-RU" altLang="ru-RU" sz="2200" dirty="0"/>
              <a:t> </a:t>
            </a:r>
            <a:r>
              <a:rPr lang="ru-RU" altLang="ru-RU" sz="2200" err="1"/>
              <a:t>входити</a:t>
            </a:r>
            <a:r>
              <a:rPr lang="ru-RU" altLang="ru-RU" sz="2200" dirty="0"/>
              <a:t> </a:t>
            </a:r>
            <a:r>
              <a:rPr lang="ru-RU" altLang="ru-RU" sz="2200"/>
              <a:t>один з </a:t>
            </a:r>
            <a:r>
              <a:rPr lang="ru-RU" altLang="ru-RU" sz="2200" err="1"/>
              <a:t>перерахованих</a:t>
            </a:r>
            <a:r>
              <a:rPr lang="ru-RU" altLang="ru-RU" sz="2200" dirty="0"/>
              <a:t> </a:t>
            </a:r>
            <a:r>
              <a:rPr lang="ru-RU" altLang="ru-RU" sz="2200" err="1"/>
              <a:t>елементів</a:t>
            </a:r>
            <a:r>
              <a:rPr lang="ru-RU" altLang="ru-RU" sz="2200"/>
              <a:t>. </a:t>
            </a:r>
            <a:endParaRPr lang="en-US" altLang="ru-RU" sz="220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har char="Ø"/>
            </a:pPr>
            <a:r>
              <a:rPr lang="ru-RU" altLang="ru-RU" sz="2200" b="1" i="1" err="1"/>
              <a:t>ітерація</a:t>
            </a:r>
            <a:r>
              <a:rPr lang="ru-RU" altLang="ru-RU" sz="2200" b="1" i="1" dirty="0"/>
              <a:t> </a:t>
            </a:r>
            <a:r>
              <a:rPr lang="ru-RU" altLang="ru-RU" sz="2200" err="1"/>
              <a:t>означає</a:t>
            </a:r>
            <a:r>
              <a:rPr lang="ru-RU" altLang="ru-RU" sz="2200" dirty="0"/>
              <a:t> </a:t>
            </a:r>
            <a:r>
              <a:rPr lang="ru-RU" altLang="ru-RU" sz="2200" err="1"/>
              <a:t>входження</a:t>
            </a:r>
            <a:r>
              <a:rPr lang="ru-RU" altLang="ru-RU" sz="2200"/>
              <a:t> будь-</a:t>
            </a:r>
            <a:r>
              <a:rPr lang="ru-RU" altLang="ru-RU" sz="2200" err="1"/>
              <a:t>якого</a:t>
            </a:r>
            <a:r>
              <a:rPr lang="ru-RU" altLang="ru-RU" sz="2200"/>
              <a:t> числа </a:t>
            </a:r>
            <a:r>
              <a:rPr lang="ru-RU" altLang="ru-RU" sz="2200" err="1"/>
              <a:t>елементів</a:t>
            </a:r>
            <a:r>
              <a:rPr lang="ru-RU" altLang="ru-RU" sz="2200" dirty="0"/>
              <a:t> </a:t>
            </a:r>
            <a:r>
              <a:rPr lang="ru-RU" altLang="ru-RU" sz="2200"/>
              <a:t>в </a:t>
            </a:r>
            <a:r>
              <a:rPr lang="ru-RU" altLang="ru-RU" sz="2200" err="1"/>
              <a:t>зазначеному</a:t>
            </a:r>
            <a:r>
              <a:rPr lang="ru-RU" altLang="ru-RU" sz="2200" dirty="0"/>
              <a:t> </a:t>
            </a:r>
            <a:r>
              <a:rPr lang="ru-RU" altLang="ru-RU" sz="2200" err="1"/>
              <a:t>діапазоні</a:t>
            </a:r>
            <a:r>
              <a:rPr lang="ru-RU" altLang="ru-RU" sz="2200"/>
              <a:t>. </a:t>
            </a:r>
            <a:endParaRPr lang="en-US" altLang="ru-RU" sz="220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b="1" dirty="0"/>
              <a:t>4. </a:t>
            </a:r>
            <a:r>
              <a:rPr lang="ru-RU" altLang="ru-RU" sz="2200" b="1" dirty="0" err="1"/>
              <a:t>Після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побудови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закінченої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моделі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системи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її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необхідно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верифікувати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Перевірити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повноту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узгодженість</a:t>
            </a:r>
            <a:r>
              <a:rPr lang="ru-RU" altLang="ru-RU" sz="2200" dirty="0"/>
              <a:t>).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33755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/>
              <a:t>Предметна область: Діяльність підприємства по збірці і продажу комп'ютерів</a:t>
            </a:r>
            <a:r>
              <a:rPr lang="en-US" altLang="ru-RU" sz="2800"/>
              <a:t> -</a:t>
            </a:r>
            <a:r>
              <a:rPr lang="ru-RU" altLang="ru-RU" sz="2800"/>
              <a:t> декомпозицію роботи Відвантаження та постачання</a:t>
            </a:r>
            <a:r>
              <a:rPr lang="ru-RU" altLang="ru-RU" sz="3800"/>
              <a:t> 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7272337" cy="5046662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/>
              <a:t>Метод </a:t>
            </a:r>
            <a:r>
              <a:rPr lang="ru-RU" altLang="ru-RU" sz="3600" err="1"/>
              <a:t>моделювання</a:t>
            </a:r>
            <a:r>
              <a:rPr lang="ru-RU" altLang="ru-RU" sz="3600" dirty="0"/>
              <a:t> IDEF3 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139112" cy="4606925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b="1" dirty="0"/>
              <a:t>IDEF3</a:t>
            </a:r>
            <a:r>
              <a:rPr lang="ru-RU" altLang="ru-RU" sz="2400" dirty="0"/>
              <a:t> - </a:t>
            </a:r>
            <a:r>
              <a:rPr lang="ru-RU" altLang="ru-RU" sz="2400" err="1"/>
              <a:t>методологія</a:t>
            </a:r>
            <a:r>
              <a:rPr lang="ru-RU" altLang="ru-RU" sz="2400" dirty="0"/>
              <a:t> </a:t>
            </a:r>
            <a:r>
              <a:rPr lang="ru-RU" altLang="ru-RU" sz="2400" err="1"/>
              <a:t>моделювання</a:t>
            </a:r>
            <a:r>
              <a:rPr lang="ru-RU" altLang="ru-RU" sz="2400" dirty="0"/>
              <a:t>, </a:t>
            </a:r>
            <a:r>
              <a:rPr lang="ru-RU" altLang="ru-RU" sz="2400" err="1"/>
              <a:t>що</a:t>
            </a:r>
            <a:r>
              <a:rPr lang="ru-RU" altLang="ru-RU" sz="2400" dirty="0"/>
              <a:t> </a:t>
            </a:r>
            <a:r>
              <a:rPr lang="ru-RU" altLang="ru-RU" sz="2400" err="1"/>
              <a:t>використовує</a:t>
            </a:r>
            <a:r>
              <a:rPr lang="ru-RU" altLang="ru-RU" sz="2400" dirty="0"/>
              <a:t> </a:t>
            </a:r>
            <a:r>
              <a:rPr lang="ru-RU" altLang="ru-RU" sz="2400" err="1"/>
              <a:t>графічний</a:t>
            </a:r>
            <a:r>
              <a:rPr lang="ru-RU" altLang="ru-RU" sz="2400" dirty="0"/>
              <a:t> </a:t>
            </a:r>
            <a:r>
              <a:rPr lang="ru-RU" altLang="ru-RU" sz="2400" err="1"/>
              <a:t>опис</a:t>
            </a:r>
            <a:r>
              <a:rPr lang="ru-RU" altLang="ru-RU" sz="2400" dirty="0"/>
              <a:t> </a:t>
            </a:r>
            <a:r>
              <a:rPr lang="ru-RU" altLang="ru-RU" sz="2400" b="1" i="1" err="1"/>
              <a:t>інформаційних</a:t>
            </a:r>
            <a:r>
              <a:rPr lang="ru-RU" altLang="ru-RU" sz="2400" b="1" i="1" dirty="0"/>
              <a:t> </a:t>
            </a:r>
            <a:r>
              <a:rPr lang="ru-RU" altLang="ru-RU" sz="2400" b="1" i="1" err="1"/>
              <a:t>потоків</a:t>
            </a:r>
            <a:r>
              <a:rPr lang="ru-RU" altLang="ru-RU" sz="2400" dirty="0"/>
              <a:t>, </a:t>
            </a:r>
            <a:r>
              <a:rPr lang="ru-RU" altLang="ru-RU" sz="2400" b="1" i="1" err="1"/>
              <a:t>взаємин</a:t>
            </a:r>
            <a:r>
              <a:rPr lang="ru-RU" altLang="ru-RU" sz="2400" b="1" i="1" dirty="0"/>
              <a:t> </a:t>
            </a:r>
            <a:r>
              <a:rPr lang="ru-RU" altLang="ru-RU" sz="2400" b="1" i="1" err="1"/>
              <a:t>між</a:t>
            </a:r>
            <a:r>
              <a:rPr lang="ru-RU" altLang="ru-RU" sz="2400" b="1" i="1" dirty="0"/>
              <a:t> </a:t>
            </a:r>
            <a:r>
              <a:rPr lang="ru-RU" altLang="ru-RU" sz="2400" b="1" i="1" err="1"/>
              <a:t>процесами</a:t>
            </a:r>
            <a:r>
              <a:rPr lang="ru-RU" altLang="ru-RU" sz="2400" b="1" i="1" dirty="0"/>
              <a:t> </a:t>
            </a:r>
            <a:r>
              <a:rPr lang="ru-RU" altLang="ru-RU" sz="2400" b="1" i="1" err="1"/>
              <a:t>обробки</a:t>
            </a:r>
            <a:r>
              <a:rPr lang="ru-RU" altLang="ru-RU" sz="2400" b="1" i="1" dirty="0"/>
              <a:t> </a:t>
            </a:r>
            <a:r>
              <a:rPr lang="ru-RU" altLang="ru-RU" sz="2400" b="1" i="1" err="1"/>
              <a:t>інформації</a:t>
            </a:r>
            <a:r>
              <a:rPr lang="ru-RU" altLang="ru-RU" sz="2400" b="1" i="1" dirty="0"/>
              <a:t> та </a:t>
            </a:r>
            <a:r>
              <a:rPr lang="ru-RU" altLang="ru-RU" sz="2400" b="1" i="1" err="1"/>
              <a:t>об'єктів</a:t>
            </a:r>
            <a:r>
              <a:rPr lang="ru-RU" altLang="ru-RU" sz="2400" b="1" i="1" dirty="0"/>
              <a:t>, </a:t>
            </a:r>
            <a:r>
              <a:rPr lang="ru-RU" altLang="ru-RU" sz="2400" b="1" i="1" err="1"/>
              <a:t>що</a:t>
            </a:r>
            <a:r>
              <a:rPr lang="ru-RU" altLang="ru-RU" sz="2400" b="1" i="1" dirty="0"/>
              <a:t> є </a:t>
            </a:r>
            <a:r>
              <a:rPr lang="ru-RU" altLang="ru-RU" sz="2400" b="1" i="1" err="1"/>
              <a:t>частиною</a:t>
            </a:r>
            <a:r>
              <a:rPr lang="ru-RU" altLang="ru-RU" sz="2400" b="1" i="1" dirty="0"/>
              <a:t> </a:t>
            </a:r>
            <a:r>
              <a:rPr lang="ru-RU" altLang="ru-RU" sz="2400" b="1" i="1" err="1"/>
              <a:t>цих</a:t>
            </a:r>
            <a:r>
              <a:rPr lang="ru-RU" altLang="ru-RU" sz="2400" b="1" i="1" dirty="0"/>
              <a:t> </a:t>
            </a:r>
            <a:r>
              <a:rPr lang="ru-RU" altLang="ru-RU" sz="2400" b="1" i="1" err="1"/>
              <a:t>процесів</a:t>
            </a:r>
            <a:r>
              <a:rPr lang="ru-RU" altLang="ru-RU" sz="2400" b="1" i="1" dirty="0"/>
              <a:t>. </a:t>
            </a:r>
            <a:endParaRPr lang="en-US" altLang="ru-RU" sz="2400" b="1" i="1"/>
          </a:p>
          <a:p>
            <a:pPr marL="0" indent="457200" algn="just"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2400" b="1" i="1" dirty="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b="1" dirty="0"/>
              <a:t>Мета IDEF3</a:t>
            </a:r>
            <a:r>
              <a:rPr lang="ru-RU" altLang="ru-RU" sz="2400" dirty="0"/>
              <a:t> - </a:t>
            </a:r>
            <a:r>
              <a:rPr lang="ru-RU" altLang="ru-RU" sz="2400" dirty="0" err="1"/>
              <a:t>дати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можливість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аналітикам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описати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ситуацію</a:t>
            </a:r>
            <a:r>
              <a:rPr lang="ru-RU" altLang="ru-RU" sz="2400" dirty="0"/>
              <a:t>, коли </a:t>
            </a:r>
            <a:r>
              <a:rPr lang="ru-RU" altLang="ru-RU" sz="2400" dirty="0" err="1"/>
              <a:t>процеси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виконуються</a:t>
            </a:r>
            <a:r>
              <a:rPr lang="ru-RU" altLang="ru-RU" sz="2400" dirty="0"/>
              <a:t> в </a:t>
            </a:r>
            <a:r>
              <a:rPr lang="ru-RU" altLang="ru-RU" sz="2400" b="1" i="1" dirty="0" err="1"/>
              <a:t>певній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послідовності</a:t>
            </a:r>
            <a:r>
              <a:rPr lang="ru-RU" altLang="ru-RU" sz="2400" dirty="0"/>
              <a:t>, А також </a:t>
            </a:r>
            <a:r>
              <a:rPr lang="ru-RU" altLang="ru-RU" sz="2400" dirty="0" err="1"/>
              <a:t>описати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об'єкти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які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беруть</a:t>
            </a:r>
            <a:r>
              <a:rPr lang="ru-RU" altLang="ru-RU" sz="2400" dirty="0"/>
              <a:t> участь </a:t>
            </a:r>
            <a:r>
              <a:rPr lang="ru-RU" altLang="ru-RU" sz="2400" dirty="0" err="1"/>
              <a:t>спільно</a:t>
            </a:r>
            <a:r>
              <a:rPr lang="ru-RU" altLang="ru-RU" sz="2400" dirty="0"/>
              <a:t> в одному </a:t>
            </a:r>
            <a:r>
              <a:rPr lang="ru-RU" altLang="ru-RU" sz="2400" dirty="0" err="1"/>
              <a:t>процесі</a:t>
            </a:r>
            <a:r>
              <a:rPr lang="ru-RU" altLang="ru-RU" sz="2800" dirty="0"/>
              <a:t>.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елементи IDEF3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9112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400"/>
              <a:t>Номер роботи, яка була декомпозирована, складається з номера батьківської роботи, версії декомпозиції і власного номера роботи на поточній діаграмі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3213100"/>
            <a:ext cx="2881312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2997200"/>
            <a:ext cx="5616575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0100" indent="-800100" eaLnBrk="1" hangingPunct="1"/>
            <a:r>
              <a:rPr lang="ru-RU" altLang="ru-RU" sz="3200" b="1" dirty="0" err="1"/>
              <a:t>Елементи</a:t>
            </a:r>
            <a:r>
              <a:rPr lang="ru-RU" altLang="ru-RU" sz="3200" b="1" dirty="0"/>
              <a:t> IDEF3</a:t>
            </a:r>
            <a:r>
              <a:rPr lang="ru-RU" altLang="ru-RU" dirty="0"/>
              <a:t> </a:t>
            </a:r>
            <a:endParaRPr lang="ru-RU" alt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0400" cy="4824413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dirty="0"/>
              <a:t>Будь-яка IDEF3-діаграма </a:t>
            </a:r>
            <a:r>
              <a:rPr lang="ru-RU" altLang="ru-RU" sz="2200" dirty="0" err="1"/>
              <a:t>може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містити</a:t>
            </a:r>
            <a:r>
              <a:rPr lang="ru-RU" altLang="ru-RU" sz="2200" dirty="0"/>
              <a:t> </a:t>
            </a:r>
            <a:r>
              <a:rPr lang="ru-RU" altLang="ru-RU" sz="2200" b="1" dirty="0" err="1"/>
              <a:t>роботи</a:t>
            </a:r>
            <a:r>
              <a:rPr lang="ru-RU" altLang="ru-RU" sz="2200" dirty="0"/>
              <a:t>, </a:t>
            </a:r>
            <a:r>
              <a:rPr lang="ru-RU" altLang="ru-RU" sz="2200" b="1" dirty="0" err="1"/>
              <a:t>зв'язки</a:t>
            </a:r>
            <a:r>
              <a:rPr lang="ru-RU" altLang="ru-RU" sz="2200" b="1" dirty="0"/>
              <a:t>, </a:t>
            </a:r>
            <a:r>
              <a:rPr lang="ru-RU" altLang="ru-RU" sz="2200" b="1" dirty="0" err="1"/>
              <a:t>перехрестя</a:t>
            </a:r>
            <a:r>
              <a:rPr lang="ru-RU" altLang="ru-RU" sz="2200" b="1" dirty="0"/>
              <a:t> і </a:t>
            </a:r>
            <a:r>
              <a:rPr lang="ru-RU" altLang="ru-RU" sz="2200" b="1" dirty="0" err="1"/>
              <a:t>об'єкти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посилань</a:t>
            </a:r>
            <a:r>
              <a:rPr lang="ru-RU" altLang="ru-RU" sz="2200" dirty="0"/>
              <a:t>. </a:t>
            </a:r>
            <a:endParaRPr lang="ru-RU" altLang="ru-RU" sz="2200" b="1" dirty="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b="1" dirty="0"/>
              <a:t>Робота</a:t>
            </a:r>
            <a:r>
              <a:rPr lang="en-US" altLang="ru-RU" sz="2200" b="1" dirty="0"/>
              <a:t> (Unit of Work, activity).</a:t>
            </a:r>
            <a:r>
              <a:rPr lang="en-US" altLang="ru-RU" sz="2200" dirty="0"/>
              <a:t> </a:t>
            </a:r>
            <a:r>
              <a:rPr lang="ru-RU" altLang="ru-RU" sz="2200" dirty="0" err="1"/>
              <a:t>Зображується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прямокутником</a:t>
            </a:r>
            <a:r>
              <a:rPr lang="ru-RU" altLang="ru-RU" sz="2200" dirty="0"/>
              <a:t> з </a:t>
            </a:r>
            <a:r>
              <a:rPr lang="ru-RU" altLang="ru-RU" sz="2200" dirty="0" err="1"/>
              <a:t>прямими</a:t>
            </a:r>
            <a:r>
              <a:rPr lang="ru-RU" altLang="ru-RU" sz="2200" dirty="0"/>
              <a:t> кутами і </a:t>
            </a:r>
            <a:r>
              <a:rPr lang="ru-RU" altLang="ru-RU" sz="2200" dirty="0" err="1"/>
              <a:t>має</a:t>
            </a:r>
            <a:r>
              <a:rPr lang="ru-RU" altLang="ru-RU" sz="2200" dirty="0"/>
              <a:t> </a:t>
            </a:r>
            <a:r>
              <a:rPr lang="ru-RU" altLang="ru-RU" sz="2200" dirty="0" err="1"/>
              <a:t>ім'я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виражене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віддієслівним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іменником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позначає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процес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дії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одиночним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або</a:t>
            </a:r>
            <a:r>
              <a:rPr lang="ru-RU" altLang="ru-RU" sz="2200" dirty="0"/>
              <a:t> в </a:t>
            </a:r>
            <a:r>
              <a:rPr lang="ru-RU" altLang="ru-RU" sz="2200" dirty="0" err="1"/>
              <a:t>фразі</a:t>
            </a:r>
            <a:r>
              <a:rPr lang="ru-RU" altLang="ru-RU" sz="2200" dirty="0"/>
              <a:t>, </a:t>
            </a:r>
            <a:r>
              <a:rPr lang="ru-RU" altLang="ru-RU" sz="2200" dirty="0" err="1"/>
              <a:t>іменник</a:t>
            </a:r>
            <a:r>
              <a:rPr lang="ru-RU" altLang="ru-RU" sz="2200" dirty="0"/>
              <a:t> в </a:t>
            </a:r>
            <a:r>
              <a:rPr lang="ru-RU" altLang="ru-RU" sz="2200" dirty="0" err="1"/>
              <a:t>складі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тієї</a:t>
            </a:r>
            <a:r>
              <a:rPr lang="ru-RU" altLang="ru-RU" sz="2200" dirty="0"/>
              <a:t> ж </a:t>
            </a:r>
            <a:r>
              <a:rPr lang="ru-RU" altLang="ru-RU" sz="2200" dirty="0" err="1"/>
              <a:t>фрази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зазвичай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відображає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основний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вихід</a:t>
            </a:r>
            <a:r>
              <a:rPr lang="ru-RU" altLang="ru-RU" sz="2200" dirty="0"/>
              <a:t> (результат) </a:t>
            </a:r>
            <a:r>
              <a:rPr lang="ru-RU" altLang="ru-RU" sz="2200" dirty="0" err="1"/>
              <a:t>роботи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наприклад</a:t>
            </a:r>
            <a:r>
              <a:rPr lang="ru-RU" altLang="ru-RU" sz="2200" dirty="0"/>
              <a:t>, «</a:t>
            </a:r>
            <a:r>
              <a:rPr lang="ru-RU" altLang="ru-RU" sz="2200" dirty="0" err="1"/>
              <a:t>Виготовлення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виробу</a:t>
            </a:r>
            <a:r>
              <a:rPr lang="ru-RU" altLang="ru-RU" sz="2200" dirty="0"/>
              <a:t>»); 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dirty="0"/>
              <a:t>    </a:t>
            </a:r>
            <a:r>
              <a:rPr lang="ru-RU" altLang="ru-RU" sz="2200" b="1" dirty="0"/>
              <a:t>Номер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ідентифікатор</a:t>
            </a:r>
            <a:r>
              <a:rPr lang="ru-RU" altLang="ru-RU" sz="2200" dirty="0"/>
              <a:t>) є </a:t>
            </a:r>
            <a:r>
              <a:rPr lang="ru-RU" altLang="ru-RU" sz="2200" dirty="0" err="1"/>
              <a:t>унікальним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присвоюється</a:t>
            </a:r>
            <a:r>
              <a:rPr lang="ru-RU" altLang="ru-RU" sz="2200" dirty="0"/>
              <a:t> при </a:t>
            </a:r>
            <a:r>
              <a:rPr lang="ru-RU" altLang="ru-RU" sz="2200" dirty="0" err="1"/>
              <a:t>її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створенні</a:t>
            </a:r>
            <a:r>
              <a:rPr lang="ru-RU" altLang="ru-RU" sz="2200" dirty="0"/>
              <a:t> і не </a:t>
            </a:r>
            <a:r>
              <a:rPr lang="ru-RU" altLang="ru-RU" sz="2200" dirty="0" err="1"/>
              <a:t>змінюється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ніколи</a:t>
            </a:r>
            <a:r>
              <a:rPr lang="ru-RU" altLang="ru-RU" sz="2200" dirty="0"/>
              <a:t> (в </a:t>
            </a:r>
            <a:r>
              <a:rPr lang="ru-RU" altLang="ru-RU" sz="2200" dirty="0" err="1"/>
              <a:t>нижньому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лівому</a:t>
            </a:r>
            <a:r>
              <a:rPr lang="ru-RU" altLang="ru-RU" sz="2200" dirty="0"/>
              <a:t> кутку). </a:t>
            </a:r>
            <a:endParaRPr lang="en-US" altLang="ru-RU" sz="2200" dirty="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ru-RU" altLang="ru-RU" sz="2200" b="1" dirty="0" err="1"/>
              <a:t>Всі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сторони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роботи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рівнозначні</a:t>
            </a:r>
            <a:r>
              <a:rPr lang="ru-RU" altLang="ru-RU" sz="2200" dirty="0"/>
              <a:t>. У </a:t>
            </a:r>
            <a:r>
              <a:rPr lang="ru-RU" altLang="ru-RU" sz="2200" dirty="0" err="1"/>
              <a:t>кожну</a:t>
            </a:r>
            <a:r>
              <a:rPr lang="ru-RU" altLang="ru-RU" sz="2200" dirty="0"/>
              <a:t> роботу </a:t>
            </a:r>
            <a:r>
              <a:rPr lang="ru-RU" altLang="ru-RU" sz="2200" dirty="0" err="1"/>
              <a:t>може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входити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виходити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рівно</a:t>
            </a:r>
            <a:r>
              <a:rPr lang="ru-RU" altLang="ru-RU" sz="2200" dirty="0"/>
              <a:t> по </a:t>
            </a:r>
            <a:r>
              <a:rPr lang="ru-RU" altLang="ru-RU" sz="2200" dirty="0" err="1"/>
              <a:t>одній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стрілці</a:t>
            </a:r>
            <a:r>
              <a:rPr lang="ru-RU" altLang="ru-RU" sz="22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b="1" dirty="0" err="1"/>
              <a:t>Елементи</a:t>
            </a:r>
            <a:r>
              <a:rPr lang="ru-RU" altLang="ru-RU" sz="2800" b="1" dirty="0"/>
              <a:t> IDEF3</a:t>
            </a:r>
            <a:r>
              <a:rPr lang="en-US" altLang="ru-RU" sz="2800" b="1" dirty="0"/>
              <a:t>: c</a:t>
            </a:r>
            <a:r>
              <a:rPr lang="ru-RU" altLang="ru-RU" sz="3000" b="1" dirty="0" err="1"/>
              <a:t>в'язі</a:t>
            </a:r>
            <a:r>
              <a:rPr lang="ru-RU" altLang="ru-RU" sz="3000" b="1" dirty="0"/>
              <a:t> </a:t>
            </a:r>
            <a:r>
              <a:rPr lang="ru-RU" altLang="ru-RU" sz="3000" b="1" dirty="0" err="1"/>
              <a:t>показують</a:t>
            </a:r>
            <a:r>
              <a:rPr lang="ru-RU" altLang="ru-RU" sz="3000" b="1" dirty="0"/>
              <a:t> </a:t>
            </a:r>
            <a:r>
              <a:rPr lang="ru-RU" altLang="ru-RU" sz="3000" b="1" dirty="0" err="1"/>
              <a:t>взаємини</a:t>
            </a:r>
            <a:r>
              <a:rPr lang="ru-RU" altLang="ru-RU" sz="3000" b="1" dirty="0"/>
              <a:t> </a:t>
            </a:r>
            <a:r>
              <a:rPr lang="ru-RU" altLang="ru-RU" sz="3000" b="1" dirty="0" err="1"/>
              <a:t>робіт</a:t>
            </a:r>
            <a:r>
              <a:rPr lang="ru-RU" altLang="ru-RU" sz="3000" dirty="0"/>
              <a:t>.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0400" cy="48244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/>
              <a:t>Все зв'язку в IDEF3 односпрямовані і можуть бути спрямовані куди завгодно, але зазвичай діаграми IDEF3 намагаються побудувати так, щоб зв'язки були спрямовані зліва направо</a:t>
            </a:r>
            <a:r>
              <a:rPr lang="ru-RU" altLang="ru-RU"/>
              <a:t>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565400"/>
            <a:ext cx="80645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приклади зв'язків</a:t>
            </a:r>
          </a:p>
        </p:txBody>
      </p:sp>
      <p:pic>
        <p:nvPicPr>
          <p:cNvPr id="2048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5288" y="1341438"/>
            <a:ext cx="3816350" cy="2790825"/>
          </a:xfrm>
          <a:noFill/>
        </p:spPr>
      </p:pic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4292600"/>
            <a:ext cx="40322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1557338"/>
            <a:ext cx="439102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Перехрестя (Junction)</a:t>
            </a:r>
            <a:r>
              <a:rPr lang="ru-RU" altLang="ru-RU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139112" cy="4606925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err="1"/>
              <a:t>Закінчення</a:t>
            </a:r>
            <a:r>
              <a:rPr lang="ru-RU" altLang="ru-RU" sz="2400" dirty="0"/>
              <a:t> </a:t>
            </a:r>
            <a:r>
              <a:rPr lang="ru-RU" altLang="ru-RU" sz="2400" err="1"/>
              <a:t>однієї</a:t>
            </a:r>
            <a:r>
              <a:rPr lang="ru-RU" altLang="ru-RU" sz="2400" dirty="0"/>
              <a:t> </a:t>
            </a:r>
            <a:r>
              <a:rPr lang="ru-RU" altLang="ru-RU" sz="2400" err="1"/>
              <a:t>роботи</a:t>
            </a:r>
            <a:r>
              <a:rPr lang="ru-RU" altLang="ru-RU" sz="2400" dirty="0"/>
              <a:t> </a:t>
            </a:r>
            <a:r>
              <a:rPr lang="ru-RU" altLang="ru-RU" sz="2400" err="1"/>
              <a:t>може</a:t>
            </a:r>
            <a:r>
              <a:rPr lang="ru-RU" altLang="ru-RU" sz="2400" dirty="0"/>
              <a:t> </a:t>
            </a:r>
            <a:r>
              <a:rPr lang="ru-RU" altLang="ru-RU" sz="2400" err="1"/>
              <a:t>служити</a:t>
            </a:r>
            <a:r>
              <a:rPr lang="ru-RU" altLang="ru-RU" sz="2400"/>
              <a:t> сигналом до початку </a:t>
            </a:r>
            <a:r>
              <a:rPr lang="ru-RU" altLang="ru-RU" sz="2400" err="1"/>
              <a:t>декількох</a:t>
            </a:r>
            <a:r>
              <a:rPr lang="ru-RU" altLang="ru-RU" sz="2400" dirty="0"/>
              <a:t> </a:t>
            </a:r>
            <a:r>
              <a:rPr lang="ru-RU" altLang="ru-RU" sz="2400" err="1"/>
              <a:t>робіт</a:t>
            </a:r>
            <a:r>
              <a:rPr lang="ru-RU" altLang="ru-RU" sz="2400"/>
              <a:t>, </a:t>
            </a:r>
            <a:r>
              <a:rPr lang="ru-RU" altLang="ru-RU" sz="2400" err="1"/>
              <a:t>або</a:t>
            </a:r>
            <a:r>
              <a:rPr lang="ru-RU" altLang="ru-RU" sz="2400"/>
              <a:t> ж одна робота для </a:t>
            </a:r>
            <a:r>
              <a:rPr lang="ru-RU" altLang="ru-RU" sz="2400" err="1"/>
              <a:t>свого</a:t>
            </a:r>
            <a:r>
              <a:rPr lang="ru-RU" altLang="ru-RU" sz="2400" dirty="0"/>
              <a:t> </a:t>
            </a:r>
            <a:r>
              <a:rPr lang="ru-RU" altLang="ru-RU" sz="2400"/>
              <a:t>запуску </a:t>
            </a:r>
            <a:r>
              <a:rPr lang="ru-RU" altLang="ru-RU" sz="2400" err="1"/>
              <a:t>може</a:t>
            </a:r>
            <a:r>
              <a:rPr lang="ru-RU" altLang="ru-RU" sz="2400" dirty="0"/>
              <a:t> </a:t>
            </a:r>
            <a:r>
              <a:rPr lang="ru-RU" altLang="ru-RU" sz="2400" err="1"/>
              <a:t>очікувати</a:t>
            </a:r>
            <a:r>
              <a:rPr lang="ru-RU" altLang="ru-RU" sz="2400" dirty="0"/>
              <a:t> </a:t>
            </a:r>
            <a:r>
              <a:rPr lang="ru-RU" altLang="ru-RU" sz="2400" err="1"/>
              <a:t>закінчення</a:t>
            </a:r>
            <a:r>
              <a:rPr lang="ru-RU" altLang="ru-RU" sz="2400" dirty="0"/>
              <a:t> </a:t>
            </a:r>
            <a:r>
              <a:rPr lang="ru-RU" altLang="ru-RU" sz="2400" err="1"/>
              <a:t>декількох</a:t>
            </a:r>
            <a:r>
              <a:rPr lang="ru-RU" altLang="ru-RU" sz="2400" dirty="0"/>
              <a:t> </a:t>
            </a:r>
            <a:r>
              <a:rPr lang="ru-RU" altLang="ru-RU" sz="2400" err="1"/>
              <a:t>робіт</a:t>
            </a:r>
            <a:r>
              <a:rPr lang="ru-RU" altLang="ru-RU" sz="2400"/>
              <a:t>. </a:t>
            </a:r>
            <a:endParaRPr lang="ru-RU" sz="240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b="1" err="1"/>
              <a:t>Перехрестя</a:t>
            </a:r>
            <a:r>
              <a:rPr lang="ru-RU" altLang="ru-RU" sz="2400" b="1" dirty="0"/>
              <a:t> </a:t>
            </a:r>
            <a:r>
              <a:rPr lang="ru-RU" altLang="ru-RU" sz="2400" b="1" err="1"/>
              <a:t>використовуються</a:t>
            </a:r>
            <a:r>
              <a:rPr lang="ru-RU" altLang="ru-RU" sz="2400" b="1"/>
              <a:t> для </a:t>
            </a:r>
            <a:r>
              <a:rPr lang="ru-RU" altLang="ru-RU" sz="2400" b="1" err="1"/>
              <a:t>відображення</a:t>
            </a:r>
            <a:r>
              <a:rPr lang="ru-RU" altLang="ru-RU" sz="2400" b="1" dirty="0"/>
              <a:t> </a:t>
            </a:r>
            <a:r>
              <a:rPr lang="ru-RU" altLang="ru-RU" sz="2400" b="1" err="1"/>
              <a:t>логіки</a:t>
            </a:r>
            <a:r>
              <a:rPr lang="ru-RU" altLang="ru-RU" sz="2400" b="1" dirty="0"/>
              <a:t> </a:t>
            </a:r>
            <a:r>
              <a:rPr lang="ru-RU" altLang="ru-RU" sz="2400" b="1" err="1"/>
              <a:t>взаємодії</a:t>
            </a:r>
            <a:r>
              <a:rPr lang="ru-RU" altLang="ru-RU" sz="2400" b="1" dirty="0"/>
              <a:t> </a:t>
            </a:r>
            <a:r>
              <a:rPr lang="ru-RU" altLang="ru-RU" sz="2400" b="1" err="1"/>
              <a:t>стрілок</a:t>
            </a:r>
            <a:r>
              <a:rPr lang="ru-RU" altLang="ru-RU" sz="2400" b="1"/>
              <a:t> при </a:t>
            </a:r>
            <a:r>
              <a:rPr lang="ru-RU" altLang="ru-RU" sz="2400" b="1" err="1"/>
              <a:t>злитті</a:t>
            </a:r>
            <a:r>
              <a:rPr lang="ru-RU" altLang="ru-RU" sz="2400" b="1" dirty="0"/>
              <a:t> </a:t>
            </a:r>
            <a:r>
              <a:rPr lang="ru-RU" altLang="ru-RU" sz="2400" b="1"/>
              <a:t>і </a:t>
            </a:r>
            <a:r>
              <a:rPr lang="ru-RU" altLang="ru-RU" sz="2400" b="1" err="1"/>
              <a:t>розгалуженні</a:t>
            </a:r>
            <a:r>
              <a:rPr lang="ru-RU" altLang="ru-RU" sz="2400" b="1" dirty="0"/>
              <a:t> </a:t>
            </a:r>
            <a:r>
              <a:rPr lang="ru-RU" altLang="ru-RU" sz="2400" b="1" err="1"/>
              <a:t>або</a:t>
            </a:r>
            <a:r>
              <a:rPr lang="ru-RU" altLang="ru-RU" sz="2400" b="1" dirty="0"/>
              <a:t> </a:t>
            </a:r>
            <a:r>
              <a:rPr lang="ru-RU" altLang="ru-RU" sz="2400" b="1"/>
              <a:t>для </a:t>
            </a:r>
            <a:r>
              <a:rPr lang="ru-RU" altLang="ru-RU" sz="2400" b="1" err="1"/>
              <a:t>відображення</a:t>
            </a:r>
            <a:r>
              <a:rPr lang="ru-RU" altLang="ru-RU" sz="2400" b="1" dirty="0"/>
              <a:t> </a:t>
            </a:r>
            <a:r>
              <a:rPr lang="ru-RU" altLang="ru-RU" sz="2400" b="1" err="1"/>
              <a:t>безлічі</a:t>
            </a:r>
            <a:r>
              <a:rPr lang="ru-RU" altLang="ru-RU" sz="2400" b="1" dirty="0"/>
              <a:t> </a:t>
            </a:r>
            <a:r>
              <a:rPr lang="ru-RU" altLang="ru-RU" sz="2400" b="1" err="1"/>
              <a:t>подій</a:t>
            </a:r>
            <a:r>
              <a:rPr lang="ru-RU" altLang="ru-RU" sz="2400" b="1"/>
              <a:t>, </a:t>
            </a:r>
            <a:r>
              <a:rPr lang="ru-RU" altLang="ru-RU" sz="2400" b="1" err="1"/>
              <a:t>які</a:t>
            </a:r>
            <a:r>
              <a:rPr lang="ru-RU" altLang="ru-RU" sz="2400" b="1" dirty="0"/>
              <a:t> </a:t>
            </a:r>
            <a:r>
              <a:rPr lang="ru-RU" altLang="ru-RU" sz="2400" b="1" err="1"/>
              <a:t>можуть</a:t>
            </a:r>
            <a:r>
              <a:rPr lang="ru-RU" altLang="ru-RU" sz="2400" b="1" dirty="0"/>
              <a:t> </a:t>
            </a:r>
            <a:r>
              <a:rPr lang="ru-RU" altLang="ru-RU" sz="2400" b="1" err="1"/>
              <a:t>або</a:t>
            </a:r>
            <a:r>
              <a:rPr lang="ru-RU" altLang="ru-RU" sz="2400" b="1" dirty="0"/>
              <a:t> </a:t>
            </a:r>
            <a:r>
              <a:rPr lang="ru-RU" altLang="ru-RU" sz="2400" b="1" err="1"/>
              <a:t>повинні</a:t>
            </a:r>
            <a:r>
              <a:rPr lang="ru-RU" altLang="ru-RU" sz="2400" b="1" dirty="0"/>
              <a:t> </a:t>
            </a:r>
            <a:r>
              <a:rPr lang="ru-RU" altLang="ru-RU" sz="2400" b="1"/>
              <a:t>бути </a:t>
            </a:r>
            <a:r>
              <a:rPr lang="ru-RU" altLang="ru-RU" sz="2400" b="1" err="1"/>
              <a:t>завершені</a:t>
            </a:r>
            <a:r>
              <a:rPr lang="ru-RU" altLang="ru-RU" sz="2400" b="1"/>
              <a:t> перед початком </a:t>
            </a:r>
            <a:r>
              <a:rPr lang="ru-RU" altLang="ru-RU" sz="2400" b="1" err="1"/>
              <a:t>наступної</a:t>
            </a:r>
            <a:r>
              <a:rPr lang="ru-RU" altLang="ru-RU" sz="2400" b="1" dirty="0"/>
              <a:t> </a:t>
            </a:r>
            <a:r>
              <a:rPr lang="ru-RU" altLang="ru-RU" sz="2400" b="1" err="1"/>
              <a:t>роботи</a:t>
            </a:r>
            <a:r>
              <a:rPr lang="ru-RU" altLang="ru-RU" sz="2400" b="1"/>
              <a:t>.</a:t>
            </a:r>
            <a:r>
              <a:rPr lang="ru-RU" altLang="ru-RU" sz="2400" dirty="0"/>
              <a:t>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err="1"/>
              <a:t>Розрізняють</a:t>
            </a:r>
            <a:r>
              <a:rPr lang="ru-RU" altLang="ru-RU" sz="2400" dirty="0"/>
              <a:t> </a:t>
            </a:r>
            <a:r>
              <a:rPr lang="ru-RU" altLang="ru-RU" sz="2400" err="1"/>
              <a:t>перехрестя</a:t>
            </a:r>
            <a:r>
              <a:rPr lang="ru-RU" altLang="ru-RU" sz="2400"/>
              <a:t> для </a:t>
            </a:r>
            <a:r>
              <a:rPr lang="ru-RU" altLang="ru-RU" sz="2400" err="1"/>
              <a:t>злиття</a:t>
            </a:r>
            <a:r>
              <a:rPr lang="ru-RU" altLang="ru-RU" sz="2400"/>
              <a:t> (</a:t>
            </a:r>
            <a:r>
              <a:rPr lang="ru-RU" altLang="ru-RU" sz="2400" err="1"/>
              <a:t>Fan-in</a:t>
            </a:r>
            <a:r>
              <a:rPr lang="ru-RU" altLang="ru-RU" sz="2400" dirty="0"/>
              <a:t> </a:t>
            </a:r>
            <a:r>
              <a:rPr lang="ru-RU" altLang="ru-RU" sz="2400" err="1"/>
              <a:t>Junction</a:t>
            </a:r>
            <a:r>
              <a:rPr lang="ru-RU" altLang="ru-RU" sz="2400"/>
              <a:t>) і </a:t>
            </a:r>
            <a:r>
              <a:rPr lang="ru-RU" altLang="ru-RU" sz="2400" err="1"/>
              <a:t>розгалуження</a:t>
            </a:r>
            <a:r>
              <a:rPr lang="ru-RU" altLang="ru-RU" sz="2400"/>
              <a:t> (</a:t>
            </a:r>
            <a:r>
              <a:rPr lang="ru-RU" altLang="ru-RU" sz="2400" err="1"/>
              <a:t>Fan-out</a:t>
            </a:r>
            <a:r>
              <a:rPr lang="ru-RU" altLang="ru-RU" sz="2400" dirty="0"/>
              <a:t> </a:t>
            </a:r>
            <a:r>
              <a:rPr lang="ru-RU" altLang="ru-RU" sz="2400" err="1"/>
              <a:t>Junction</a:t>
            </a:r>
            <a:r>
              <a:rPr lang="ru-RU" altLang="ru-RU" sz="2400"/>
              <a:t>) </a:t>
            </a:r>
            <a:r>
              <a:rPr lang="ru-RU" altLang="ru-RU" sz="2400" err="1"/>
              <a:t>стрілок</a:t>
            </a:r>
            <a:r>
              <a:rPr lang="ru-RU" altLang="ru-RU" sz="2400"/>
              <a:t>.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015288" cy="914400"/>
          </a:xfrm>
        </p:spPr>
        <p:txBody>
          <a:bodyPr/>
          <a:lstStyle/>
          <a:p>
            <a:pPr marL="800100" indent="-800100" eaLnBrk="1" hangingPunct="1"/>
            <a:r>
              <a:rPr lang="ru-RU" altLang="ru-RU" sz="3200" err="1"/>
              <a:t>Вступ</a:t>
            </a:r>
            <a:r>
              <a:rPr lang="ru-RU" altLang="ru-RU" sz="3200" dirty="0"/>
              <a:t> до </a:t>
            </a:r>
            <a:r>
              <a:rPr lang="ru-RU" altLang="ru-RU" sz="3200" err="1"/>
              <a:t>Методології</a:t>
            </a:r>
            <a:r>
              <a:rPr lang="ru-RU" altLang="ru-RU" sz="3200" dirty="0"/>
              <a:t> DFD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92" y="1341438"/>
            <a:ext cx="8252961" cy="4967287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b="1" dirty="0"/>
              <a:t>DFD (Data </a:t>
            </a:r>
            <a:r>
              <a:rPr lang="ru-RU" altLang="ru-RU" sz="2200" b="1" dirty="0" err="1"/>
              <a:t>flow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diagram</a:t>
            </a:r>
            <a:r>
              <a:rPr lang="ru-RU" altLang="ru-RU" sz="2200" b="1" dirty="0"/>
              <a:t>)</a:t>
            </a:r>
            <a:r>
              <a:rPr lang="ru-RU" altLang="ru-RU" sz="2200" dirty="0"/>
              <a:t> -</a:t>
            </a:r>
            <a:r>
              <a:rPr lang="ru-RU" altLang="ru-RU" sz="2200" dirty="0" err="1"/>
              <a:t>методологія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графічного</a:t>
            </a:r>
            <a:r>
              <a:rPr lang="ru-RU" altLang="ru-RU" sz="2200" dirty="0"/>
              <a:t> структурного </a:t>
            </a:r>
            <a:r>
              <a:rPr lang="ru-RU" altLang="ru-RU" sz="2200" dirty="0" err="1"/>
              <a:t>аналізу</a:t>
            </a:r>
            <a:r>
              <a:rPr lang="en-US" altLang="ru-RU" sz="2200" dirty="0"/>
              <a:t> 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використовується</a:t>
            </a:r>
            <a:r>
              <a:rPr lang="ru-RU" altLang="ru-RU" sz="2200" dirty="0"/>
              <a:t> для </a:t>
            </a:r>
            <a:r>
              <a:rPr lang="ru-RU" altLang="ru-RU" sz="2200" b="1" i="1" dirty="0" err="1"/>
              <a:t>опису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документообігу</a:t>
            </a:r>
            <a:r>
              <a:rPr lang="ru-RU" altLang="ru-RU" sz="2200" b="1" i="1" dirty="0"/>
              <a:t> та </a:t>
            </a:r>
            <a:r>
              <a:rPr lang="ru-RU" altLang="ru-RU" sz="2200" b="1" i="1" dirty="0" err="1"/>
              <a:t>обробки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інформації</a:t>
            </a:r>
            <a:r>
              <a:rPr lang="ru-RU" altLang="ru-RU" sz="2200" dirty="0"/>
              <a:t>. </a:t>
            </a:r>
            <a:endParaRPr lang="ru-RU" dirty="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ru-RU" altLang="ru-RU" sz="2200" b="1" dirty="0"/>
              <a:t>Головна мета DFD</a:t>
            </a:r>
            <a:r>
              <a:rPr lang="ru-RU" altLang="ru-RU" sz="2200" dirty="0"/>
              <a:t> - </a:t>
            </a:r>
            <a:r>
              <a:rPr lang="ru-RU" altLang="ru-RU" sz="2200" dirty="0" err="1"/>
              <a:t>показати</a:t>
            </a:r>
            <a:r>
              <a:rPr lang="ru-RU" altLang="ru-RU" sz="2200" dirty="0"/>
              <a:t>, як </a:t>
            </a:r>
            <a:r>
              <a:rPr lang="ru-RU" altLang="ru-RU" sz="2200" dirty="0" err="1"/>
              <a:t>кожна</a:t>
            </a:r>
            <a:r>
              <a:rPr lang="ru-RU" altLang="ru-RU" sz="2200" dirty="0"/>
              <a:t> робота </a:t>
            </a:r>
            <a:r>
              <a:rPr lang="ru-RU" altLang="ru-RU" sz="2200" dirty="0" err="1"/>
              <a:t>перетворює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свої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вхідні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дані</a:t>
            </a:r>
            <a:r>
              <a:rPr lang="ru-RU" altLang="ru-RU" sz="2200" dirty="0"/>
              <a:t> у </a:t>
            </a:r>
            <a:r>
              <a:rPr lang="ru-RU" altLang="ru-RU" sz="2200" dirty="0" err="1"/>
              <a:t>вихідні</a:t>
            </a:r>
            <a:r>
              <a:rPr lang="ru-RU" altLang="ru-RU" sz="2200" dirty="0"/>
              <a:t>, а також </a:t>
            </a:r>
            <a:r>
              <a:rPr lang="ru-RU" altLang="ru-RU" sz="2200" dirty="0" err="1"/>
              <a:t>виявити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відносини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між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цими</a:t>
            </a:r>
            <a:r>
              <a:rPr lang="ru-RU" altLang="ru-RU" sz="2200" dirty="0"/>
              <a:t> роботами</a:t>
            </a:r>
            <a:r>
              <a:rPr lang="en-US" altLang="ru-RU" sz="2200" dirty="0"/>
              <a:t>.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dirty="0"/>
              <a:t>DFD </a:t>
            </a:r>
            <a:r>
              <a:rPr lang="ru-RU" altLang="ru-RU" sz="2200" dirty="0" err="1"/>
              <a:t>набагато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більше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підходить</a:t>
            </a:r>
            <a:r>
              <a:rPr lang="ru-RU" altLang="ru-RU" sz="2200" dirty="0"/>
              <a:t> для </a:t>
            </a:r>
            <a:r>
              <a:rPr lang="ru-RU" altLang="ru-RU" sz="2200" dirty="0" err="1"/>
              <a:t>проектування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інформаційних</a:t>
            </a:r>
            <a:r>
              <a:rPr lang="ru-RU" altLang="ru-RU" sz="2200" dirty="0"/>
              <a:t> систем </a:t>
            </a:r>
            <a:r>
              <a:rPr lang="ru-RU" altLang="ru-RU" sz="2200" dirty="0" err="1"/>
              <a:t>взагалі</a:t>
            </a:r>
            <a:r>
              <a:rPr lang="ru-RU" altLang="ru-RU" sz="2200" dirty="0"/>
              <a:t> і баз </a:t>
            </a:r>
            <a:r>
              <a:rPr lang="ru-RU" altLang="ru-RU" sz="2200" dirty="0" err="1"/>
              <a:t>даних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зокрема</a:t>
            </a:r>
            <a:r>
              <a:rPr lang="ru-RU" altLang="ru-RU" sz="2200" dirty="0"/>
              <a:t>. </a:t>
            </a:r>
            <a:r>
              <a:rPr lang="ru-RU" altLang="ru-RU" sz="2200" b="1" i="1" dirty="0"/>
              <a:t>DFD </a:t>
            </a:r>
            <a:r>
              <a:rPr lang="ru-RU" altLang="ru-RU" sz="2200" b="1" i="1" dirty="0" err="1"/>
              <a:t>дозволяє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вже</a:t>
            </a:r>
            <a:r>
              <a:rPr lang="ru-RU" altLang="ru-RU" sz="2200" b="1" i="1" dirty="0"/>
              <a:t> на </a:t>
            </a:r>
            <a:r>
              <a:rPr lang="ru-RU" altLang="ru-RU" sz="2200" b="1" i="1" dirty="0" err="1"/>
              <a:t>стадії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функціонального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моделювання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визначити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базові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вимоги</a:t>
            </a:r>
            <a:r>
              <a:rPr lang="ru-RU" altLang="ru-RU" sz="2200" b="1" i="1" dirty="0"/>
              <a:t> до </a:t>
            </a:r>
            <a:r>
              <a:rPr lang="ru-RU" altLang="ru-RU" sz="2200" b="1" i="1" dirty="0" err="1"/>
              <a:t>даних</a:t>
            </a:r>
            <a:r>
              <a:rPr lang="ru-RU" altLang="ru-RU" sz="2200" b="1" i="1" dirty="0"/>
              <a:t> (</a:t>
            </a:r>
            <a:r>
              <a:rPr lang="ru-RU" altLang="ru-RU" sz="2200" b="1" i="1" dirty="0" err="1"/>
              <a:t>цьому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сприяє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поділ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потоків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даних</a:t>
            </a:r>
            <a:r>
              <a:rPr lang="ru-RU" altLang="ru-RU" sz="2200" b="1" i="1" dirty="0"/>
              <a:t> на </a:t>
            </a:r>
            <a:r>
              <a:rPr lang="ru-RU" altLang="ru-RU" sz="2200" b="1" i="1" dirty="0" err="1"/>
              <a:t>матеріальні</a:t>
            </a:r>
            <a:r>
              <a:rPr lang="ru-RU" altLang="ru-RU" sz="2200" b="1" i="1" dirty="0"/>
              <a:t>, </a:t>
            </a:r>
            <a:r>
              <a:rPr lang="ru-RU" altLang="ru-RU" sz="2200" b="1" i="1" dirty="0" err="1"/>
              <a:t>інформаційні</a:t>
            </a:r>
            <a:r>
              <a:rPr lang="ru-RU" altLang="ru-RU" sz="2200" b="1" i="1" dirty="0"/>
              <a:t> та </a:t>
            </a:r>
            <a:r>
              <a:rPr lang="ru-RU" altLang="ru-RU" sz="2200" b="1" i="1" dirty="0" err="1"/>
              <a:t>керуючі</a:t>
            </a:r>
            <a:r>
              <a:rPr lang="ru-RU" altLang="ru-RU" sz="2200" b="1" i="1" dirty="0"/>
              <a:t>). </a:t>
            </a:r>
            <a:r>
              <a:rPr lang="ru-RU" altLang="ru-RU" sz="2200" dirty="0" err="1"/>
              <a:t>Інтеграція</a:t>
            </a:r>
            <a:r>
              <a:rPr lang="ru-RU" altLang="ru-RU" sz="2200" dirty="0"/>
              <a:t> DFD і ER (</a:t>
            </a:r>
            <a:r>
              <a:rPr lang="ru-RU" altLang="ru-RU" sz="2200" dirty="0" err="1"/>
              <a:t>entity-relationship</a:t>
            </a:r>
            <a:r>
              <a:rPr lang="ru-RU" altLang="ru-RU" sz="2200" dirty="0"/>
              <a:t>, "</a:t>
            </a:r>
            <a:r>
              <a:rPr lang="ru-RU" altLang="ru-RU" sz="2200" dirty="0" err="1"/>
              <a:t>сутність-зв'язок</a:t>
            </a:r>
            <a:r>
              <a:rPr lang="ru-RU" altLang="ru-RU" sz="2200" dirty="0"/>
              <a:t>") моделей не </a:t>
            </a:r>
            <a:r>
              <a:rPr lang="ru-RU" altLang="ru-RU" sz="2200" dirty="0" err="1"/>
              <a:t>викликає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ускладнень</a:t>
            </a:r>
            <a:r>
              <a:rPr lang="ru-RU" altLang="ru-RU" sz="2200" dirty="0"/>
              <a:t>.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позначення перехресть</a:t>
            </a:r>
          </a:p>
        </p:txBody>
      </p:sp>
      <p:pic>
        <p:nvPicPr>
          <p:cNvPr id="2253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1196975"/>
            <a:ext cx="7345362" cy="3384550"/>
          </a:xfrm>
          <a:noFill/>
        </p:spPr>
      </p:pic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4581525"/>
            <a:ext cx="7272338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b="1"/>
              <a:t>Правила створення перехресть</a:t>
            </a:r>
            <a:r>
              <a:rPr lang="ru-RU" altLang="ru-RU" sz="3600"/>
              <a:t>:</a:t>
            </a:r>
            <a:r>
              <a:rPr lang="ru-RU" altLang="ru-RU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0400" cy="4824413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/>
              <a:t>Кожному перехрестя для злиття повинен передувати перехрестя для розгалуження. 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/>
              <a:t>Перехрестя для злиття «І» не може слідувати за перехрестям для розгалуження типу синхронного або асинхронного «АБО» (рис.6) 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/>
              <a:t>Перехрестя для злиття «І» не може слідувати за перехрестям типу виняткового «АБО» (рис.7) 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/>
              <a:t>Перехрестя для злиття типу виняткового «АБО» не може слідувати за перехрестям для розгалуження типу «І» (рис.8) 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/>
              <a:t>Перехрестя, що має одну стрілку на одній стороні, повинен мати більше однієї стрілки на інший</a:t>
            </a:r>
            <a:r>
              <a:rPr lang="ru-RU" altLang="ru-RU" sz="2200"/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b="1"/>
              <a:t>Приклади неправильного створення перехресть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5650" y="1412875"/>
            <a:ext cx="6735763" cy="4460875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b="1"/>
              <a:t>Приклади неправильного створення перехресть</a:t>
            </a:r>
          </a:p>
        </p:txBody>
      </p:sp>
      <p:pic>
        <p:nvPicPr>
          <p:cNvPr id="2560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71550" y="1628775"/>
            <a:ext cx="7507288" cy="3303588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Приклади створення перехресть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484313"/>
            <a:ext cx="7343775" cy="4151312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Приклади створення перехресть</a:t>
            </a:r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773238"/>
            <a:ext cx="6840537" cy="3830637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Приклади створення перехресть</a:t>
            </a:r>
          </a:p>
        </p:txBody>
      </p:sp>
      <p:pic>
        <p:nvPicPr>
          <p:cNvPr id="2867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557338"/>
            <a:ext cx="6983412" cy="4124325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Об'єкт посилання.</a:t>
            </a:r>
            <a:r>
              <a:rPr lang="ru-RU" altLang="ru-RU"/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/>
              <a:t>Об'єкт посилання в IDEF3 виражає якусь ідею, концепцію або дані, які не можна пов'язати зі стрілкою, перехрестям або роботою.</a:t>
            </a:r>
            <a:r>
              <a:rPr lang="ru-RU" altLang="ru-RU" sz="240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/>
              <a:t>Вони використовуються в моделі для залучення уваги читача до якихось важливих аспектах моделі. При внесенні об'єктів посилань крім імені слід вказувати тип об'єкта посилання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Типи об'єкта посилання.</a:t>
            </a:r>
          </a:p>
        </p:txBody>
      </p:sp>
      <p:pic>
        <p:nvPicPr>
          <p:cNvPr id="3072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1268413"/>
            <a:ext cx="8135937" cy="4881562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b="1"/>
              <a:t>Приклад. Процес «Виконання курсової роботи».</a:t>
            </a:r>
            <a:r>
              <a:rPr lang="ru-RU" altLang="ru-RU" sz="3800"/>
              <a:t> </a:t>
            </a:r>
          </a:p>
        </p:txBody>
      </p:sp>
      <p:pic>
        <p:nvPicPr>
          <p:cNvPr id="3174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341438"/>
            <a:ext cx="7632700" cy="4751387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800"/>
              <a:t> </a:t>
            </a:r>
            <a:r>
              <a:rPr lang="ru-RU" altLang="ru-RU" sz="2800"/>
              <a:t>Створення </a:t>
            </a:r>
            <a:r>
              <a:rPr lang="en-US" altLang="ru-RU" sz="2800"/>
              <a:t>DFD</a:t>
            </a:r>
            <a:r>
              <a:rPr lang="ru-RU" altLang="ru-RU" sz="2800"/>
              <a:t> могут буті вікорістовані у рішені таких завдань, як: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139112" cy="4824413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200" err="1"/>
              <a:t>визначення</a:t>
            </a:r>
            <a:r>
              <a:rPr lang="ru-RU" altLang="ru-RU" sz="2200"/>
              <a:t> </a:t>
            </a:r>
            <a:r>
              <a:rPr lang="ru-RU" altLang="ru-RU" sz="2200" err="1"/>
              <a:t>існуючих</a:t>
            </a:r>
            <a:r>
              <a:rPr lang="ru-RU" altLang="ru-RU" sz="2200"/>
              <a:t> </a:t>
            </a:r>
            <a:r>
              <a:rPr lang="ru-RU" altLang="ru-RU" sz="2200" err="1"/>
              <a:t>сховищ</a:t>
            </a:r>
            <a:r>
              <a:rPr lang="ru-RU" altLang="ru-RU" sz="2200"/>
              <a:t> </a:t>
            </a:r>
            <a:r>
              <a:rPr lang="ru-RU" altLang="ru-RU" sz="2200" err="1"/>
              <a:t>даних</a:t>
            </a:r>
            <a:r>
              <a:rPr lang="ru-RU" altLang="ru-RU" sz="2200"/>
              <a:t> (</a:t>
            </a:r>
            <a:r>
              <a:rPr lang="ru-RU" altLang="ru-RU" sz="2200" err="1"/>
              <a:t>текстові</a:t>
            </a:r>
            <a:r>
              <a:rPr lang="ru-RU" altLang="ru-RU" sz="2200"/>
              <a:t> </a:t>
            </a:r>
            <a:r>
              <a:rPr lang="ru-RU" altLang="ru-RU" sz="2200" err="1"/>
              <a:t>документи</a:t>
            </a:r>
            <a:r>
              <a:rPr lang="ru-RU" altLang="ru-RU" sz="2200"/>
              <a:t>, </a:t>
            </a:r>
            <a:r>
              <a:rPr lang="ru-RU" altLang="ru-RU" sz="2200" err="1"/>
              <a:t>файли</a:t>
            </a:r>
            <a:r>
              <a:rPr lang="ru-RU" altLang="ru-RU" sz="2200"/>
              <a:t>, Система </a:t>
            </a:r>
            <a:r>
              <a:rPr lang="ru-RU" altLang="ru-RU" sz="2200" err="1"/>
              <a:t>управління</a:t>
            </a:r>
            <a:r>
              <a:rPr lang="ru-RU" altLang="ru-RU" sz="2200"/>
              <a:t> базою </a:t>
            </a:r>
            <a:r>
              <a:rPr lang="ru-RU" altLang="ru-RU" sz="2200" err="1"/>
              <a:t>даних</a:t>
            </a:r>
            <a:r>
              <a:rPr lang="ru-RU" altLang="ru-RU" sz="2200"/>
              <a:t> - СУБД); </a:t>
            </a:r>
            <a:endParaRPr lang="ru-RU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200" err="1"/>
              <a:t>визначення</a:t>
            </a:r>
            <a:r>
              <a:rPr lang="ru-RU" altLang="ru-RU" sz="2200"/>
              <a:t> та </a:t>
            </a:r>
            <a:r>
              <a:rPr lang="ru-RU" altLang="ru-RU" sz="2200" err="1"/>
              <a:t>аналіз</a:t>
            </a:r>
            <a:r>
              <a:rPr lang="ru-RU" altLang="ru-RU" sz="2200"/>
              <a:t> </a:t>
            </a:r>
            <a:r>
              <a:rPr lang="ru-RU" altLang="ru-RU" sz="2200" err="1"/>
              <a:t>даних</a:t>
            </a:r>
            <a:r>
              <a:rPr lang="ru-RU" altLang="ru-RU" sz="2200"/>
              <a:t>, </a:t>
            </a:r>
            <a:r>
              <a:rPr lang="ru-RU" altLang="ru-RU" sz="2200" err="1"/>
              <a:t>необхідних</a:t>
            </a:r>
            <a:r>
              <a:rPr lang="ru-RU" altLang="ru-RU" sz="2200"/>
              <a:t> для </a:t>
            </a:r>
            <a:r>
              <a:rPr lang="ru-RU" altLang="ru-RU" sz="2200" err="1"/>
              <a:t>виконання</a:t>
            </a:r>
            <a:r>
              <a:rPr lang="ru-RU" altLang="ru-RU" sz="2200"/>
              <a:t> </a:t>
            </a:r>
            <a:r>
              <a:rPr lang="ru-RU" altLang="ru-RU" sz="2200" err="1"/>
              <a:t>кожної</a:t>
            </a:r>
            <a:r>
              <a:rPr lang="ru-RU" altLang="ru-RU" sz="2200"/>
              <a:t> </a:t>
            </a:r>
            <a:r>
              <a:rPr lang="ru-RU" altLang="ru-RU" sz="2200" err="1"/>
              <a:t>функції</a:t>
            </a:r>
            <a:r>
              <a:rPr lang="ru-RU" altLang="ru-RU" sz="2200"/>
              <a:t> </a:t>
            </a:r>
            <a:r>
              <a:rPr lang="ru-RU" altLang="ru-RU" sz="2200" err="1"/>
              <a:t>процесу</a:t>
            </a:r>
            <a:r>
              <a:rPr lang="ru-RU" altLang="ru-RU" sz="2200"/>
              <a:t>;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200" dirty="0"/>
              <a:t> </a:t>
            </a:r>
            <a:r>
              <a:rPr lang="ru-RU" altLang="ru-RU" sz="2200" err="1"/>
              <a:t>підготовка</a:t>
            </a:r>
            <a:r>
              <a:rPr lang="ru-RU" altLang="ru-RU" sz="2200"/>
              <a:t> до </a:t>
            </a:r>
            <a:r>
              <a:rPr lang="ru-RU" altLang="ru-RU" sz="2200" err="1"/>
              <a:t>створення</a:t>
            </a:r>
            <a:r>
              <a:rPr lang="ru-RU" altLang="ru-RU" sz="2200"/>
              <a:t> </a:t>
            </a:r>
            <a:r>
              <a:rPr lang="ru-RU" altLang="ru-RU" sz="2200" err="1"/>
              <a:t>моделі</a:t>
            </a:r>
            <a:r>
              <a:rPr lang="ru-RU" altLang="ru-RU" sz="2200"/>
              <a:t> </a:t>
            </a:r>
            <a:r>
              <a:rPr lang="ru-RU" altLang="ru-RU" sz="2200" err="1"/>
              <a:t>структури</a:t>
            </a:r>
            <a:r>
              <a:rPr lang="ru-RU" altLang="ru-RU" sz="2200"/>
              <a:t> </a:t>
            </a:r>
            <a:r>
              <a:rPr lang="ru-RU" altLang="ru-RU" sz="2200" err="1"/>
              <a:t>даних</a:t>
            </a:r>
            <a:r>
              <a:rPr lang="ru-RU" altLang="ru-RU" sz="2200"/>
              <a:t> </a:t>
            </a:r>
            <a:r>
              <a:rPr lang="ru-RU" altLang="ru-RU" sz="2200" err="1"/>
              <a:t>організації</a:t>
            </a:r>
            <a:r>
              <a:rPr lang="ru-RU" altLang="ru-RU" sz="2200"/>
              <a:t>, так звана ERD</a:t>
            </a:r>
            <a:r>
              <a:rPr lang="en-US" altLang="ru-RU" sz="2200" dirty="0"/>
              <a:t> </a:t>
            </a:r>
            <a:r>
              <a:rPr lang="ru-RU" altLang="ru-RU" sz="2200"/>
              <a:t>модель (IDEF1X);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200" dirty="0"/>
              <a:t> </a:t>
            </a:r>
            <a:r>
              <a:rPr lang="ru-RU" altLang="ru-RU" sz="2200" err="1"/>
              <a:t>виділення</a:t>
            </a:r>
            <a:r>
              <a:rPr lang="ru-RU" altLang="ru-RU" sz="2200"/>
              <a:t> </a:t>
            </a:r>
            <a:r>
              <a:rPr lang="ru-RU" altLang="ru-RU" sz="2200" err="1"/>
              <a:t>основних</a:t>
            </a:r>
            <a:r>
              <a:rPr lang="ru-RU" altLang="ru-RU" sz="2200"/>
              <a:t> і </a:t>
            </a:r>
            <a:r>
              <a:rPr lang="ru-RU" altLang="ru-RU" sz="2200" err="1"/>
              <a:t>допоміжних</a:t>
            </a:r>
            <a:r>
              <a:rPr lang="ru-RU" altLang="ru-RU" sz="2200"/>
              <a:t> </a:t>
            </a:r>
            <a:r>
              <a:rPr lang="ru-RU" altLang="ru-RU" sz="2200" err="1"/>
              <a:t>бізнес-процесів</a:t>
            </a:r>
            <a:r>
              <a:rPr lang="ru-RU" altLang="ru-RU" sz="2200"/>
              <a:t> </a:t>
            </a:r>
            <a:r>
              <a:rPr lang="ru-RU" altLang="ru-RU" sz="2200" err="1"/>
              <a:t>організації</a:t>
            </a:r>
            <a:r>
              <a:rPr lang="ru-RU" altLang="ru-RU" sz="2200"/>
              <a:t>. </a:t>
            </a:r>
            <a:endParaRPr lang="en-US" altLang="ru-RU" sz="220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ru-RU" altLang="ru-RU" sz="2200"/>
              <a:t>DFD </a:t>
            </a:r>
            <a:r>
              <a:rPr lang="ru-RU" altLang="ru-RU" sz="2200" err="1"/>
              <a:t>представляє</a:t>
            </a:r>
            <a:r>
              <a:rPr lang="ru-RU" altLang="ru-RU" sz="2200"/>
              <a:t> моделируемую систему як мережу </a:t>
            </a:r>
            <a:r>
              <a:rPr lang="ru-RU" altLang="ru-RU" sz="2200" err="1"/>
              <a:t>пов'язаних</a:t>
            </a:r>
            <a:r>
              <a:rPr lang="ru-RU" altLang="ru-RU" sz="2200"/>
              <a:t> </a:t>
            </a:r>
            <a:r>
              <a:rPr lang="ru-RU" altLang="ru-RU" sz="2200" err="1"/>
              <a:t>робіт</a:t>
            </a:r>
            <a:r>
              <a:rPr lang="ru-RU" altLang="ru-RU" sz="2200"/>
              <a:t>. Будь-яка DFD-</a:t>
            </a:r>
            <a:r>
              <a:rPr lang="ru-RU" altLang="ru-RU" sz="2200" err="1"/>
              <a:t>діаграма</a:t>
            </a:r>
            <a:r>
              <a:rPr lang="ru-RU" altLang="ru-RU" sz="2200"/>
              <a:t> </a:t>
            </a:r>
            <a:r>
              <a:rPr lang="ru-RU" altLang="ru-RU" sz="2200" err="1"/>
              <a:t>може</a:t>
            </a:r>
            <a:r>
              <a:rPr lang="ru-RU" altLang="ru-RU" sz="2200"/>
              <a:t> </a:t>
            </a:r>
            <a:r>
              <a:rPr lang="ru-RU" altLang="ru-RU" sz="2200" err="1"/>
              <a:t>містити</a:t>
            </a:r>
            <a:r>
              <a:rPr lang="ru-RU" altLang="ru-RU" sz="2200"/>
              <a:t> </a:t>
            </a:r>
            <a:r>
              <a:rPr lang="ru-RU" altLang="ru-RU" sz="2200" err="1"/>
              <a:t>роботи</a:t>
            </a:r>
            <a:r>
              <a:rPr lang="ru-RU" altLang="ru-RU" sz="2200"/>
              <a:t>, </a:t>
            </a:r>
            <a:r>
              <a:rPr lang="ru-RU" altLang="ru-RU" sz="2200" err="1"/>
              <a:t>зовнішні</a:t>
            </a:r>
            <a:r>
              <a:rPr lang="ru-RU" altLang="ru-RU" sz="2200"/>
              <a:t> </a:t>
            </a:r>
            <a:r>
              <a:rPr lang="ru-RU" altLang="ru-RU" sz="2200" err="1"/>
              <a:t>сутності</a:t>
            </a:r>
            <a:r>
              <a:rPr lang="ru-RU" altLang="ru-RU" sz="2200"/>
              <a:t>, </a:t>
            </a:r>
            <a:r>
              <a:rPr lang="ru-RU" altLang="ru-RU" sz="2200" err="1"/>
              <a:t>стрілки</a:t>
            </a:r>
            <a:r>
              <a:rPr lang="ru-RU" altLang="ru-RU" sz="2200"/>
              <a:t> (потоки </a:t>
            </a:r>
            <a:r>
              <a:rPr lang="ru-RU" altLang="ru-RU" sz="2200" err="1"/>
              <a:t>даних</a:t>
            </a:r>
            <a:r>
              <a:rPr lang="ru-RU" altLang="ru-RU" sz="2200"/>
              <a:t>) і </a:t>
            </a:r>
            <a:r>
              <a:rPr lang="ru-RU" altLang="ru-RU" sz="2200" err="1"/>
              <a:t>сховища</a:t>
            </a:r>
            <a:r>
              <a:rPr lang="ru-RU" altLang="ru-RU" sz="2200"/>
              <a:t> </a:t>
            </a:r>
            <a:r>
              <a:rPr lang="ru-RU" altLang="ru-RU" sz="2200" err="1"/>
              <a:t>даних</a:t>
            </a:r>
            <a:r>
              <a:rPr lang="ru-RU" altLang="ru-RU" sz="2200"/>
              <a:t>.</a:t>
            </a:r>
            <a:endParaRPr lang="en-US" altLang="ru-RU" sz="220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b="1" err="1"/>
              <a:t>Існують</a:t>
            </a:r>
            <a:r>
              <a:rPr lang="ru-RU" altLang="ru-RU" sz="2200" b="1"/>
              <a:t> </a:t>
            </a:r>
            <a:r>
              <a:rPr lang="ru-RU" altLang="ru-RU" sz="2200" b="1" err="1"/>
              <a:t>дві</a:t>
            </a:r>
            <a:r>
              <a:rPr lang="ru-RU" altLang="ru-RU" sz="2200" b="1"/>
              <a:t> </a:t>
            </a:r>
            <a:r>
              <a:rPr lang="ru-RU" altLang="ru-RU" sz="2200" b="1" err="1"/>
              <a:t>нотації</a:t>
            </a:r>
            <a:r>
              <a:rPr lang="ru-RU" altLang="ru-RU" sz="2200" b="1"/>
              <a:t> DFD: Йордана-Де Марко і Гейне-</a:t>
            </a:r>
            <a:r>
              <a:rPr lang="ru-RU" altLang="ru-RU" sz="2200" b="1" err="1"/>
              <a:t>Сарсона</a:t>
            </a:r>
            <a:r>
              <a:rPr lang="ru-RU" altLang="ru-RU" sz="2200"/>
              <a:t>.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b="1"/>
              <a:t>Приклад.</a:t>
            </a:r>
            <a:r>
              <a:rPr lang="ru-RU" altLang="ru-RU" sz="2800"/>
              <a:t> Наведемо частина процесу роботи протипожежної систем.</a:t>
            </a:r>
            <a:r>
              <a:rPr lang="ru-RU" altLang="ru-RU" sz="3800"/>
              <a:t> </a:t>
            </a:r>
          </a:p>
        </p:txBody>
      </p:sp>
      <p:pic>
        <p:nvPicPr>
          <p:cNvPr id="3277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1196975"/>
            <a:ext cx="7920037" cy="4999038"/>
          </a:xfr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193087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b="1"/>
              <a:t>Приклад.</a:t>
            </a:r>
            <a:r>
              <a:rPr lang="ru-RU" altLang="ru-RU" sz="2800"/>
              <a:t> Розглянемо фрагмент процесу виставлення оцінки студенту викладачем.</a:t>
            </a:r>
            <a:r>
              <a:rPr lang="ru-RU" altLang="ru-RU" sz="3800"/>
              <a:t> </a:t>
            </a:r>
          </a:p>
        </p:txBody>
      </p:sp>
      <p:pic>
        <p:nvPicPr>
          <p:cNvPr id="3379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1268413"/>
            <a:ext cx="7920038" cy="4900612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193087" cy="9144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ru-RU" altLang="ru-RU" sz="2400" b="1"/>
              <a:t>приклад</a:t>
            </a:r>
            <a:r>
              <a:rPr lang="ru-RU" altLang="ru-RU" sz="2400"/>
              <a:t> Створення діаграми декомпозиції в нотації IDEF3 роботи декомпозиції другого рівня «Збірка і тестування комп'ютерів» IDEF0</a:t>
            </a:r>
            <a:r>
              <a:rPr lang="ru-RU" altLang="ru-RU" sz="3800"/>
              <a:t> </a:t>
            </a:r>
          </a:p>
        </p:txBody>
      </p:sp>
      <p:pic>
        <p:nvPicPr>
          <p:cNvPr id="3481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1196975"/>
            <a:ext cx="8135937" cy="5395913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err="1"/>
              <a:t>Елементи</a:t>
            </a:r>
            <a:r>
              <a:rPr lang="ru-RU" altLang="ru-RU" sz="3200" dirty="0"/>
              <a:t> </a:t>
            </a:r>
            <a:r>
              <a:rPr lang="ru-RU" altLang="ru-RU" sz="3200" err="1"/>
              <a:t>графічної</a:t>
            </a:r>
            <a:r>
              <a:rPr lang="ru-RU" altLang="ru-RU" sz="3200" dirty="0"/>
              <a:t> </a:t>
            </a:r>
            <a:r>
              <a:rPr lang="ru-RU" altLang="ru-RU" sz="3200" err="1"/>
              <a:t>нотації</a:t>
            </a:r>
            <a:r>
              <a:rPr lang="ru-RU" altLang="ru-RU" sz="3200" dirty="0"/>
              <a:t> DFD</a:t>
            </a:r>
          </a:p>
        </p:txBody>
      </p:sp>
      <p:pic>
        <p:nvPicPr>
          <p:cNvPr id="717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584325"/>
            <a:ext cx="6983412" cy="3997325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0100" indent="-800100" eaLnBrk="1" hangingPunct="1"/>
            <a:r>
              <a:rPr lang="ru-RU" altLang="ru-RU" sz="3200" err="1"/>
              <a:t>Елементи</a:t>
            </a:r>
            <a:r>
              <a:rPr lang="ru-RU" altLang="ru-RU" sz="3200" dirty="0"/>
              <a:t> </a:t>
            </a:r>
            <a:r>
              <a:rPr lang="ru-RU" altLang="ru-RU" sz="3200" err="1"/>
              <a:t>графічної</a:t>
            </a:r>
            <a:r>
              <a:rPr lang="ru-RU" altLang="ru-RU" sz="3200" dirty="0"/>
              <a:t> </a:t>
            </a:r>
            <a:r>
              <a:rPr lang="ru-RU" altLang="ru-RU" sz="3200" err="1"/>
              <a:t>нотації</a:t>
            </a:r>
            <a:r>
              <a:rPr lang="ru-RU" altLang="ru-RU" sz="3200" dirty="0"/>
              <a:t> DFD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139112" cy="4606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ru-RU" altLang="ru-RU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04925"/>
            <a:ext cx="8964613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dirty="0" err="1"/>
              <a:t>Вимоги</a:t>
            </a:r>
            <a:r>
              <a:rPr lang="ru-RU" altLang="ru-RU" sz="2800" dirty="0"/>
              <a:t> до </a:t>
            </a:r>
            <a:r>
              <a:rPr lang="ru-RU" altLang="ru-RU" sz="2800" dirty="0" err="1"/>
              <a:t>оформлення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процесів</a:t>
            </a:r>
            <a:r>
              <a:rPr lang="ru-RU" altLang="ru-RU" sz="2800" dirty="0"/>
              <a:t> (</a:t>
            </a:r>
            <a:r>
              <a:rPr lang="ru-RU" altLang="ru-RU" sz="2800" dirty="0" err="1"/>
              <a:t>функцій</a:t>
            </a:r>
            <a:r>
              <a:rPr lang="ru-RU" altLang="ru-RU" sz="2800" dirty="0"/>
              <a:t>):</a:t>
            </a:r>
            <a:r>
              <a:rPr lang="ru-RU" altLang="ru-RU" sz="3800" dirty="0"/>
              <a:t> 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140700" cy="4635500"/>
          </a:xfrm>
        </p:spPr>
        <p:txBody>
          <a:bodyPr/>
          <a:lstStyle/>
          <a:p>
            <a:pPr marL="0" indent="4572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 dirty="0" err="1"/>
              <a:t>Кожна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функція</a:t>
            </a:r>
            <a:r>
              <a:rPr lang="ru-RU" altLang="ru-RU" sz="2400" dirty="0"/>
              <a:t> повинна </a:t>
            </a:r>
            <a:r>
              <a:rPr lang="ru-RU" altLang="ru-RU" sz="2400" dirty="0" err="1"/>
              <a:t>мати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ідентифікатор</a:t>
            </a:r>
            <a:r>
              <a:rPr lang="ru-RU" altLang="ru-RU" sz="2400" dirty="0"/>
              <a:t>; </a:t>
            </a:r>
            <a:endParaRPr lang="ru-RU" dirty="0"/>
          </a:p>
          <a:p>
            <a:pPr marL="0" indent="4572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 dirty="0" err="1"/>
              <a:t>Назви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роботи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потрібно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формулювати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відповідно</a:t>
            </a:r>
            <a:r>
              <a:rPr lang="ru-RU" altLang="ru-RU" sz="2400" dirty="0"/>
              <a:t> до </a:t>
            </a:r>
            <a:r>
              <a:rPr lang="ru-RU" altLang="ru-RU" sz="2400" dirty="0" err="1"/>
              <a:t>наступне</a:t>
            </a:r>
            <a:r>
              <a:rPr lang="ru-RU" altLang="ru-RU" sz="2400" dirty="0"/>
              <a:t> формулою: </a:t>
            </a:r>
            <a:r>
              <a:rPr lang="ru-RU" altLang="ru-RU" sz="2400" dirty="0" err="1"/>
              <a:t>Назва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роботи</a:t>
            </a:r>
            <a:r>
              <a:rPr lang="ru-RU" altLang="ru-RU" sz="2400" dirty="0"/>
              <a:t> = </a:t>
            </a:r>
            <a:r>
              <a:rPr lang="ru-RU" altLang="ru-RU" sz="2400" dirty="0" err="1"/>
              <a:t>Дія</a:t>
            </a:r>
            <a:r>
              <a:rPr lang="ru-RU" altLang="ru-RU" sz="2400" dirty="0"/>
              <a:t> + </a:t>
            </a:r>
            <a:r>
              <a:rPr lang="ru-RU" altLang="ru-RU" sz="2400" dirty="0" err="1"/>
              <a:t>Об'єкт</a:t>
            </a:r>
            <a:r>
              <a:rPr lang="ru-RU" altLang="ru-RU" sz="2400" dirty="0"/>
              <a:t>, над </a:t>
            </a:r>
            <a:r>
              <a:rPr lang="ru-RU" altLang="ru-RU" sz="2400" dirty="0" err="1"/>
              <a:t>яким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дію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здійснюється</a:t>
            </a:r>
            <a:r>
              <a:rPr lang="ru-RU" altLang="ru-RU" sz="2400" dirty="0"/>
              <a:t>, </a:t>
            </a:r>
            <a:r>
              <a:rPr lang="ru-RU" altLang="ru-RU" sz="2400" b="1" dirty="0" err="1"/>
              <a:t>наприклад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Якщо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ця</a:t>
            </a:r>
            <a:r>
              <a:rPr lang="ru-RU" altLang="ru-RU" sz="2400" dirty="0"/>
              <a:t> робота </a:t>
            </a:r>
            <a:r>
              <a:rPr lang="ru-RU" altLang="ru-RU" sz="2400" dirty="0" err="1"/>
              <a:t>пов'язана</a:t>
            </a:r>
            <a:r>
              <a:rPr lang="ru-RU" altLang="ru-RU" sz="2400" dirty="0"/>
              <a:t> з </a:t>
            </a:r>
            <a:r>
              <a:rPr lang="ru-RU" altLang="ru-RU" sz="2400" dirty="0" err="1"/>
              <a:t>дією</a:t>
            </a:r>
            <a:r>
              <a:rPr lang="ru-RU" altLang="ru-RU" sz="2400" dirty="0"/>
              <a:t> з продажу </a:t>
            </a:r>
            <a:r>
              <a:rPr lang="ru-RU" altLang="ru-RU" sz="2400" dirty="0" err="1"/>
              <a:t>продукції</a:t>
            </a:r>
            <a:r>
              <a:rPr lang="ru-RU" altLang="ru-RU" sz="2400" dirty="0"/>
              <a:t>, то </a:t>
            </a:r>
            <a:r>
              <a:rPr lang="ru-RU" altLang="ru-RU" sz="2400" dirty="0" err="1"/>
              <a:t>її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потрібно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назвати</a:t>
            </a:r>
            <a:r>
              <a:rPr lang="ru-RU" altLang="ru-RU" sz="2400" dirty="0"/>
              <a:t> </a:t>
            </a:r>
            <a:r>
              <a:rPr lang="ru-RU" altLang="ru-RU" sz="2400" b="1" dirty="0"/>
              <a:t>&lt;Продаж </a:t>
            </a:r>
            <a:r>
              <a:rPr lang="ru-RU" altLang="ru-RU" sz="2400" b="1" dirty="0" err="1"/>
              <a:t>продукції</a:t>
            </a:r>
            <a:r>
              <a:rPr lang="ru-RU" altLang="ru-RU" sz="2400" b="1" dirty="0"/>
              <a:t>&gt;</a:t>
            </a:r>
            <a:r>
              <a:rPr lang="ru-RU" altLang="ru-RU" sz="2400" dirty="0"/>
              <a:t> </a:t>
            </a:r>
          </a:p>
          <a:p>
            <a:pPr marL="0" indent="4572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 dirty="0" err="1"/>
              <a:t>Назва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роботи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має</a:t>
            </a:r>
            <a:r>
              <a:rPr lang="ru-RU" altLang="ru-RU" sz="2400" dirty="0"/>
              <a:t> бути по </a:t>
            </a:r>
            <a:r>
              <a:rPr lang="ru-RU" altLang="ru-RU" sz="2400" dirty="0" err="1"/>
              <a:t>можливості</a:t>
            </a:r>
            <a:r>
              <a:rPr lang="ru-RU" altLang="ru-RU" sz="2400" dirty="0"/>
              <a:t> коротким (не </a:t>
            </a:r>
            <a:r>
              <a:rPr lang="ru-RU" altLang="ru-RU" sz="2400" dirty="0" err="1"/>
              <a:t>більше</a:t>
            </a:r>
            <a:r>
              <a:rPr lang="ru-RU" altLang="ru-RU" sz="2400" dirty="0"/>
              <a:t> 50 </a:t>
            </a:r>
            <a:r>
              <a:rPr lang="ru-RU" altLang="ru-RU" sz="2400" dirty="0" err="1"/>
              <a:t>символів</a:t>
            </a:r>
            <a:r>
              <a:rPr lang="ru-RU" altLang="ru-RU" sz="2400" dirty="0"/>
              <a:t>) і </a:t>
            </a:r>
            <a:r>
              <a:rPr lang="ru-RU" altLang="ru-RU" sz="2400" dirty="0" err="1"/>
              <a:t>складатися</a:t>
            </a:r>
            <a:r>
              <a:rPr lang="ru-RU" altLang="ru-RU" sz="2400" dirty="0"/>
              <a:t> з </a:t>
            </a:r>
            <a:r>
              <a:rPr lang="ru-RU" altLang="ru-RU" sz="2400" b="1" dirty="0"/>
              <a:t>2-3 </a:t>
            </a:r>
            <a:r>
              <a:rPr lang="ru-RU" altLang="ru-RU" sz="2400" b="1" dirty="0" err="1"/>
              <a:t>слів</a:t>
            </a:r>
            <a:r>
              <a:rPr lang="ru-RU" altLang="ru-RU" sz="2400" dirty="0"/>
              <a:t>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200" dirty="0" err="1"/>
              <a:t>Зовнішня</a:t>
            </a:r>
            <a:r>
              <a:rPr lang="ru-RU" sz="3200" dirty="0"/>
              <a:t> </a:t>
            </a:r>
            <a:r>
              <a:rPr lang="ru-RU" sz="3200" dirty="0" err="1"/>
              <a:t>сутність</a:t>
            </a:r>
            <a:r>
              <a:rPr lang="ru-RU" altLang="ru-RU" sz="3200" dirty="0"/>
              <a:t>.</a:t>
            </a:r>
            <a:r>
              <a:rPr lang="ru-RU" altLang="ru-RU" sz="3800" dirty="0"/>
              <a:t> </a:t>
            </a:r>
            <a:endParaRPr lang="ru-R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139112" cy="4824413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dirty="0" err="1"/>
              <a:t>видалити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всі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граничні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стрілки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діаграмі</a:t>
            </a:r>
            <a:r>
              <a:rPr lang="ru-RU" altLang="ru-RU" sz="2200" dirty="0"/>
              <a:t> DFD; </a:t>
            </a:r>
            <a:endParaRPr lang="ru-RU" dirty="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dirty="0" err="1"/>
              <a:t>створити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відповідні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зовнішні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сутності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сховища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даних</a:t>
            </a:r>
            <a:r>
              <a:rPr lang="ru-RU" altLang="ru-RU" sz="2200" dirty="0"/>
              <a:t>;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dirty="0" err="1"/>
              <a:t>створити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внутрішні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стрілки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починаються</a:t>
            </a:r>
            <a:r>
              <a:rPr lang="ru-RU" altLang="ru-RU" sz="2200" dirty="0"/>
              <a:t> з </a:t>
            </a:r>
            <a:r>
              <a:rPr lang="ru-RU" altLang="ru-RU" sz="2200" dirty="0" err="1"/>
              <a:t>зовнішніх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сутностей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замість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граничних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стрілок</a:t>
            </a:r>
            <a:r>
              <a:rPr lang="ru-RU" altLang="ru-RU" sz="2200" dirty="0"/>
              <a:t>;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dirty="0" err="1"/>
              <a:t>стрілки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діаграмі</a:t>
            </a:r>
            <a:r>
              <a:rPr lang="ru-RU" altLang="ru-RU" sz="2200" dirty="0"/>
              <a:t> IDEF0 </a:t>
            </a:r>
            <a:r>
              <a:rPr lang="ru-RU" altLang="ru-RU" sz="2200" dirty="0" err="1"/>
              <a:t>затоннеліровать</a:t>
            </a:r>
            <a:r>
              <a:rPr lang="ru-RU" altLang="ru-RU" sz="2200" dirty="0"/>
              <a:t>.</a:t>
            </a:r>
            <a:endParaRPr lang="en-US" altLang="ru-RU" sz="2200" dirty="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ru-RU" sz="220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b="1" err="1"/>
              <a:t>Зовнішня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сутність</a:t>
            </a:r>
            <a:r>
              <a:rPr lang="ru-RU" altLang="ru-RU" sz="2200" b="1" dirty="0"/>
              <a:t> </a:t>
            </a:r>
            <a:r>
              <a:rPr lang="ru-RU" altLang="ru-RU" sz="2200" dirty="0"/>
              <a:t>- </a:t>
            </a:r>
            <a:r>
              <a:rPr lang="ru-RU" altLang="ru-RU" sz="2200" b="1" err="1"/>
              <a:t>матеріальний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об'єкт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або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фізична</a:t>
            </a:r>
            <a:r>
              <a:rPr lang="ru-RU" altLang="ru-RU" sz="2200" b="1" dirty="0"/>
              <a:t> особа</a:t>
            </a:r>
            <a:r>
              <a:rPr lang="ru-RU" altLang="ru-RU" sz="2200" dirty="0"/>
              <a:t>, </a:t>
            </a:r>
            <a:r>
              <a:rPr lang="ru-RU" altLang="ru-RU" sz="2200" b="1" err="1"/>
              <a:t>що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виступають</a:t>
            </a:r>
            <a:r>
              <a:rPr lang="ru-RU" altLang="ru-RU" sz="2200" b="1" dirty="0"/>
              <a:t> як </a:t>
            </a:r>
            <a:r>
              <a:rPr lang="ru-RU" altLang="ru-RU" sz="2200" b="1" err="1"/>
              <a:t>джерело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або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приймач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інформації</a:t>
            </a:r>
            <a:r>
              <a:rPr lang="ru-RU" altLang="ru-RU" sz="2200" dirty="0"/>
              <a:t> (</a:t>
            </a:r>
            <a:r>
              <a:rPr lang="ru-RU" altLang="ru-RU" sz="2200" err="1"/>
              <a:t>наприклад</a:t>
            </a:r>
            <a:r>
              <a:rPr lang="ru-RU" altLang="ru-RU" sz="2200" dirty="0"/>
              <a:t>, </a:t>
            </a:r>
            <a:r>
              <a:rPr lang="ru-RU" altLang="ru-RU" sz="2200" err="1"/>
              <a:t>замовники</a:t>
            </a:r>
            <a:r>
              <a:rPr lang="ru-RU" altLang="ru-RU" sz="2200" dirty="0"/>
              <a:t>, персонал, </a:t>
            </a:r>
            <a:r>
              <a:rPr lang="ru-RU" altLang="ru-RU" sz="2200" err="1"/>
              <a:t>програма</a:t>
            </a:r>
            <a:r>
              <a:rPr lang="ru-RU" altLang="ru-RU" sz="2200" dirty="0"/>
              <a:t>, склад, </a:t>
            </a:r>
            <a:r>
              <a:rPr lang="ru-RU" altLang="ru-RU" sz="2200" err="1"/>
              <a:t>інструкція</a:t>
            </a:r>
            <a:r>
              <a:rPr lang="ru-RU" altLang="ru-RU" sz="2200" dirty="0"/>
              <a:t>). </a:t>
            </a:r>
            <a:r>
              <a:rPr lang="ru-RU" altLang="ru-RU" sz="2200" b="1" err="1"/>
              <a:t>Зовнішні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сутності</a:t>
            </a:r>
            <a:r>
              <a:rPr lang="ru-RU" altLang="ru-RU" sz="2200" b="1" dirty="0"/>
              <a:t> на DFD за </a:t>
            </a:r>
            <a:r>
              <a:rPr lang="ru-RU" altLang="ru-RU" sz="2200" b="1" err="1"/>
              <a:t>змістом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відповідають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управлінню</a:t>
            </a:r>
            <a:r>
              <a:rPr lang="ru-RU" altLang="ru-RU" sz="2200" b="1" dirty="0"/>
              <a:t> і </a:t>
            </a:r>
            <a:r>
              <a:rPr lang="ru-RU" altLang="ru-RU" sz="2200" b="1" err="1"/>
              <a:t>механізмам</a:t>
            </a:r>
            <a:r>
              <a:rPr lang="ru-RU" altLang="ru-RU" sz="2200" b="1" dirty="0"/>
              <a:t>, </a:t>
            </a:r>
            <a:r>
              <a:rPr lang="ru-RU" altLang="ru-RU" sz="2200" b="1" err="1"/>
              <a:t>що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відображається</a:t>
            </a:r>
            <a:r>
              <a:rPr lang="ru-RU" altLang="ru-RU" sz="2200" b="1" dirty="0"/>
              <a:t> на </a:t>
            </a:r>
            <a:r>
              <a:rPr lang="ru-RU" altLang="ru-RU" sz="2200" b="1" err="1"/>
              <a:t>контекстній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діаграмі</a:t>
            </a:r>
            <a:r>
              <a:rPr lang="ru-RU" altLang="ru-RU" sz="2200" b="1" dirty="0"/>
              <a:t> IDEF0.</a:t>
            </a:r>
            <a:r>
              <a:rPr lang="ru-RU" altLang="ru-RU" sz="2000" b="1" dirty="0"/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err="1"/>
              <a:t>Накопичувач</a:t>
            </a:r>
            <a:r>
              <a:rPr lang="ru-RU" altLang="ru-RU" sz="3200" dirty="0"/>
              <a:t> (</a:t>
            </a:r>
            <a:r>
              <a:rPr lang="ru-RU" altLang="ru-RU" sz="3200" err="1"/>
              <a:t>сховище</a:t>
            </a:r>
            <a:r>
              <a:rPr lang="ru-RU" altLang="ru-RU" sz="3200" dirty="0"/>
              <a:t>) </a:t>
            </a:r>
            <a:r>
              <a:rPr lang="ru-RU" altLang="ru-RU" sz="3200" err="1"/>
              <a:t>даних</a:t>
            </a:r>
            <a:r>
              <a:rPr lang="ru-RU" altLang="ru-RU" dirty="0"/>
              <a:t> 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92" y="1412875"/>
            <a:ext cx="8210550" cy="4606925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000" b="1" dirty="0" err="1"/>
              <a:t>Являє</a:t>
            </a:r>
            <a:r>
              <a:rPr lang="ru-RU" altLang="ru-RU" sz="2000" b="1" dirty="0"/>
              <a:t> собою </a:t>
            </a:r>
            <a:r>
              <a:rPr lang="ru-RU" altLang="ru-RU" sz="2000" b="1" dirty="0" err="1"/>
              <a:t>абстрактний</a:t>
            </a:r>
            <a:r>
              <a:rPr lang="ru-RU" altLang="ru-RU" sz="2000" b="1" dirty="0"/>
              <a:t> </a:t>
            </a:r>
            <a:r>
              <a:rPr lang="ru-RU" altLang="ru-RU" sz="2000" b="1" dirty="0" err="1"/>
              <a:t>пристрій</a:t>
            </a:r>
            <a:r>
              <a:rPr lang="ru-RU" altLang="ru-RU" sz="2000" b="1" dirty="0"/>
              <a:t> для </a:t>
            </a:r>
            <a:r>
              <a:rPr lang="ru-RU" altLang="ru-RU" sz="2000" b="1" dirty="0" err="1"/>
              <a:t>зберігання</a:t>
            </a:r>
            <a:r>
              <a:rPr lang="ru-RU" altLang="ru-RU" sz="2000" b="1" dirty="0"/>
              <a:t> </a:t>
            </a:r>
            <a:r>
              <a:rPr lang="ru-RU" altLang="ru-RU" sz="2000" b="1" dirty="0" err="1"/>
              <a:t>інформації</a:t>
            </a:r>
            <a:r>
              <a:rPr lang="ru-RU" altLang="ru-RU" sz="2000" dirty="0"/>
              <a:t>, яку </a:t>
            </a:r>
            <a:r>
              <a:rPr lang="ru-RU" altLang="ru-RU" sz="2000" dirty="0" err="1"/>
              <a:t>можна</a:t>
            </a:r>
            <a:r>
              <a:rPr lang="ru-RU" altLang="ru-RU" sz="2000" dirty="0"/>
              <a:t> в будь-</a:t>
            </a:r>
            <a:r>
              <a:rPr lang="ru-RU" altLang="ru-RU" sz="2000" dirty="0" err="1"/>
              <a:t>який</a:t>
            </a:r>
            <a:r>
              <a:rPr lang="ru-RU" altLang="ru-RU" sz="2000" dirty="0"/>
              <a:t> момент </a:t>
            </a:r>
            <a:r>
              <a:rPr lang="ru-RU" altLang="ru-RU" sz="2000" dirty="0" err="1"/>
              <a:t>помістити</a:t>
            </a:r>
            <a:r>
              <a:rPr lang="ru-RU" altLang="ru-RU" sz="2000" dirty="0"/>
              <a:t> в </a:t>
            </a:r>
            <a:r>
              <a:rPr lang="ru-RU" altLang="ru-RU" sz="2000" dirty="0" err="1"/>
              <a:t>накопичувач</a:t>
            </a:r>
            <a:r>
              <a:rPr lang="ru-RU" altLang="ru-RU" sz="2000" dirty="0"/>
              <a:t> і через </a:t>
            </a:r>
            <a:r>
              <a:rPr lang="ru-RU" altLang="ru-RU" sz="2000" dirty="0" err="1"/>
              <a:t>деякий</a:t>
            </a:r>
            <a:r>
              <a:rPr lang="ru-RU" altLang="ru-RU" sz="2000" dirty="0"/>
              <a:t> час </a:t>
            </a:r>
            <a:r>
              <a:rPr lang="ru-RU" altLang="ru-RU" sz="2000" dirty="0" err="1"/>
              <a:t>витягнути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причому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способи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переміщення</a:t>
            </a:r>
            <a:r>
              <a:rPr lang="ru-RU" altLang="ru-RU" sz="2000" dirty="0"/>
              <a:t> і </a:t>
            </a:r>
            <a:r>
              <a:rPr lang="ru-RU" altLang="ru-RU" sz="2000" dirty="0" err="1"/>
              <a:t>вилучення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можуть</a:t>
            </a:r>
            <a:r>
              <a:rPr lang="ru-RU" altLang="ru-RU" sz="2000" dirty="0"/>
              <a:t> бути будь-</a:t>
            </a:r>
            <a:r>
              <a:rPr lang="ru-RU" altLang="ru-RU" sz="2000" dirty="0" err="1"/>
              <a:t>якими</a:t>
            </a:r>
            <a:r>
              <a:rPr lang="ru-RU" altLang="ru-RU" sz="2000" dirty="0"/>
              <a:t>. </a:t>
            </a:r>
            <a:endParaRPr lang="ru-RU" dirty="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000" b="1" dirty="0" err="1"/>
              <a:t>Накопичувач</a:t>
            </a:r>
            <a:r>
              <a:rPr lang="ru-RU" altLang="ru-RU" sz="2000" b="1" dirty="0"/>
              <a:t> в </a:t>
            </a:r>
            <a:r>
              <a:rPr lang="ru-RU" altLang="ru-RU" sz="2000" b="1" dirty="0" err="1"/>
              <a:t>загальному</a:t>
            </a:r>
            <a:r>
              <a:rPr lang="ru-RU" altLang="ru-RU" sz="2000" b="1" dirty="0"/>
              <a:t> </a:t>
            </a:r>
            <a:r>
              <a:rPr lang="ru-RU" altLang="ru-RU" sz="2000" b="1" dirty="0" err="1"/>
              <a:t>випадку</a:t>
            </a:r>
            <a:r>
              <a:rPr lang="ru-RU" altLang="ru-RU" sz="2000" b="1" dirty="0"/>
              <a:t> є прообразом </a:t>
            </a:r>
            <a:r>
              <a:rPr lang="ru-RU" altLang="ru-RU" sz="2000" b="1" dirty="0" err="1"/>
              <a:t>майбутньої</a:t>
            </a:r>
            <a:r>
              <a:rPr lang="ru-RU" altLang="ru-RU" sz="2000" b="1" dirty="0"/>
              <a:t> </a:t>
            </a:r>
            <a:r>
              <a:rPr lang="ru-RU" altLang="ru-RU" sz="2000" b="1" dirty="0" err="1"/>
              <a:t>бази</a:t>
            </a:r>
            <a:r>
              <a:rPr lang="ru-RU" altLang="ru-RU" sz="2000" b="1" dirty="0"/>
              <a:t> </a:t>
            </a:r>
            <a:r>
              <a:rPr lang="ru-RU" altLang="ru-RU" sz="2000" b="1" dirty="0" err="1"/>
              <a:t>даних</a:t>
            </a:r>
            <a:r>
              <a:rPr lang="ru-RU" altLang="ru-RU" sz="2000" b="1" dirty="0"/>
              <a:t>,</a:t>
            </a:r>
            <a:r>
              <a:rPr lang="ru-RU" altLang="ru-RU" sz="2000" dirty="0"/>
              <a:t> і </a:t>
            </a:r>
            <a:r>
              <a:rPr lang="ru-RU" altLang="ru-RU" sz="2000" dirty="0" err="1"/>
              <a:t>опис</a:t>
            </a:r>
            <a:r>
              <a:rPr lang="ru-RU" altLang="ru-RU" sz="2000" dirty="0"/>
              <a:t> </a:t>
            </a:r>
            <a:r>
              <a:rPr lang="ru-RU" altLang="ru-RU" sz="2000" dirty="0" err="1"/>
              <a:t>даних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які</a:t>
            </a:r>
            <a:r>
              <a:rPr lang="ru-RU" altLang="ru-RU" sz="2000" dirty="0"/>
              <a:t> в </a:t>
            </a:r>
            <a:r>
              <a:rPr lang="ru-RU" altLang="ru-RU" sz="2000" dirty="0" err="1"/>
              <a:t>ньому</a:t>
            </a:r>
            <a:r>
              <a:rPr lang="ru-RU" altLang="ru-RU" sz="2000" dirty="0"/>
              <a:t> </a:t>
            </a:r>
            <a:r>
              <a:rPr lang="ru-RU" sz="2000" dirty="0" err="1"/>
              <a:t>зберігаються</a:t>
            </a:r>
            <a:r>
              <a:rPr lang="ru-RU" sz="2000" dirty="0"/>
              <a:t>,</a:t>
            </a:r>
            <a:r>
              <a:rPr lang="ru-RU" altLang="ru-RU" sz="2000" dirty="0"/>
              <a:t> </a:t>
            </a:r>
            <a:r>
              <a:rPr lang="ru-RU" altLang="ru-RU" sz="2000" dirty="0" err="1"/>
              <a:t>має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відповідати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інформаційної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моделі</a:t>
            </a:r>
            <a:r>
              <a:rPr lang="ru-RU" altLang="ru-RU" sz="2000" dirty="0"/>
              <a:t> (</a:t>
            </a:r>
            <a:r>
              <a:rPr lang="ru-RU" altLang="ru-RU" sz="2000" dirty="0" err="1"/>
              <a:t>Entity-Relationship</a:t>
            </a:r>
            <a:r>
              <a:rPr lang="ru-RU" altLang="ru-RU" sz="2000" dirty="0"/>
              <a:t> </a:t>
            </a:r>
            <a:r>
              <a:rPr lang="ru-RU" altLang="ru-RU" sz="2000" dirty="0" err="1"/>
              <a:t>Diagram</a:t>
            </a:r>
            <a:r>
              <a:rPr lang="ru-RU" altLang="ru-RU" sz="2000" dirty="0"/>
              <a:t>).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000" dirty="0" err="1"/>
              <a:t>Накопичувач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даних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може</a:t>
            </a:r>
            <a:r>
              <a:rPr lang="ru-RU" altLang="ru-RU" sz="2000" dirty="0"/>
              <a:t> бути </a:t>
            </a:r>
            <a:r>
              <a:rPr lang="ru-RU" altLang="ru-RU" sz="2000" dirty="0" err="1"/>
              <a:t>реалізований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фізично</a:t>
            </a:r>
            <a:r>
              <a:rPr lang="ru-RU" altLang="ru-RU" sz="2000" dirty="0"/>
              <a:t> у </a:t>
            </a:r>
            <a:r>
              <a:rPr lang="ru-RU" altLang="ru-RU" sz="2000" dirty="0" err="1"/>
              <a:t>вигляді</a:t>
            </a:r>
            <a:r>
              <a:rPr lang="ru-RU" altLang="ru-RU" sz="2000" dirty="0"/>
              <a:t> ящика в </a:t>
            </a:r>
            <a:r>
              <a:rPr lang="ru-RU" altLang="ru-RU" sz="2000" dirty="0" err="1"/>
              <a:t>картотеці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області</a:t>
            </a:r>
            <a:r>
              <a:rPr lang="ru-RU" altLang="ru-RU" sz="2000" dirty="0"/>
              <a:t> в </a:t>
            </a:r>
            <a:r>
              <a:rPr lang="ru-RU" altLang="ru-RU" sz="2000" dirty="0" err="1"/>
              <a:t>оперативній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пам'яті</a:t>
            </a:r>
            <a:r>
              <a:rPr lang="ru-RU" altLang="ru-RU" sz="2000" dirty="0"/>
              <a:t>, файлу на </a:t>
            </a:r>
            <a:r>
              <a:rPr lang="ru-RU" altLang="ru-RU" sz="2000" dirty="0" err="1"/>
              <a:t>магнітному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носії</a:t>
            </a:r>
            <a:r>
              <a:rPr lang="ru-RU" altLang="ru-RU" sz="2000" dirty="0"/>
              <a:t> і т. д.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000" b="1" i="1" dirty="0" err="1"/>
              <a:t>Накопичувачу</a:t>
            </a:r>
            <a:r>
              <a:rPr lang="ru-RU" altLang="ru-RU" sz="2000" b="1" i="1" dirty="0"/>
              <a:t> </a:t>
            </a:r>
            <a:r>
              <a:rPr lang="ru-RU" altLang="ru-RU" sz="2000" b="1" i="1" dirty="0" err="1"/>
              <a:t>обов'язково</a:t>
            </a:r>
            <a:r>
              <a:rPr lang="ru-RU" altLang="ru-RU" sz="2000" b="1" i="1" dirty="0"/>
              <a:t> </a:t>
            </a:r>
            <a:r>
              <a:rPr lang="ru-RU" altLang="ru-RU" sz="2000" b="1" i="1" dirty="0" err="1"/>
              <a:t>має</a:t>
            </a:r>
            <a:r>
              <a:rPr lang="ru-RU" altLang="ru-RU" sz="2000" b="1" i="1" dirty="0"/>
              <a:t> </a:t>
            </a:r>
            <a:r>
              <a:rPr lang="ru-RU" altLang="ru-RU" sz="2000" b="1" i="1" dirty="0" err="1"/>
              <a:t>надаватися</a:t>
            </a:r>
            <a:r>
              <a:rPr lang="ru-RU" altLang="ru-RU" sz="2000" b="1" i="1" dirty="0"/>
              <a:t> </a:t>
            </a:r>
            <a:r>
              <a:rPr lang="ru-RU" altLang="ru-RU" sz="2000" b="1" i="1" dirty="0" err="1"/>
              <a:t>унікальне</a:t>
            </a:r>
            <a:r>
              <a:rPr lang="ru-RU" altLang="ru-RU" sz="2000" b="1" i="1" dirty="0"/>
              <a:t> </a:t>
            </a:r>
            <a:r>
              <a:rPr lang="ru-RU" altLang="ru-RU" sz="2000" b="1" i="1" dirty="0" err="1"/>
              <a:t>ім'я</a:t>
            </a:r>
            <a:r>
              <a:rPr lang="ru-RU" altLang="ru-RU" sz="2000" b="1" i="1" dirty="0"/>
              <a:t> і номер в межах </a:t>
            </a:r>
            <a:r>
              <a:rPr lang="ru-RU" altLang="ru-RU" sz="2000" b="1" i="1" dirty="0" err="1"/>
              <a:t>всієї</a:t>
            </a:r>
            <a:r>
              <a:rPr lang="ru-RU" altLang="ru-RU" sz="2000" b="1" i="1" dirty="0"/>
              <a:t> </a:t>
            </a:r>
            <a:r>
              <a:rPr lang="ru-RU" altLang="ru-RU" sz="2000" b="1" i="1" dirty="0" err="1"/>
              <a:t>моделі</a:t>
            </a:r>
            <a:r>
              <a:rPr lang="ru-RU" altLang="ru-RU" sz="2000" b="1" i="1" dirty="0"/>
              <a:t> </a:t>
            </a:r>
            <a:r>
              <a:rPr lang="ru-RU" altLang="ru-RU" sz="2000" dirty="0"/>
              <a:t>(</a:t>
            </a:r>
            <a:r>
              <a:rPr lang="ru-RU" altLang="ru-RU" sz="2000" dirty="0" err="1"/>
              <a:t>Всього</a:t>
            </a:r>
            <a:r>
              <a:rPr lang="ru-RU" altLang="ru-RU" sz="2000" dirty="0"/>
              <a:t> набору </a:t>
            </a:r>
            <a:r>
              <a:rPr lang="ru-RU" altLang="ru-RU" sz="2000" dirty="0" err="1"/>
              <a:t>діаграм</a:t>
            </a:r>
            <a:r>
              <a:rPr lang="ru-RU" altLang="ru-RU" sz="2000" dirty="0"/>
              <a:t>). </a:t>
            </a:r>
            <a:r>
              <a:rPr lang="ru-RU" altLang="ru-RU" sz="2000" dirty="0" err="1"/>
              <a:t>Ім'я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накопичувача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вибирається</a:t>
            </a:r>
            <a:r>
              <a:rPr lang="ru-RU" altLang="ru-RU" sz="2000" dirty="0"/>
              <a:t> з </a:t>
            </a:r>
            <a:r>
              <a:rPr lang="ru-RU" altLang="ru-RU" sz="2000" dirty="0" err="1"/>
              <a:t>міркування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найбільшої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інформативності</a:t>
            </a:r>
            <a:r>
              <a:rPr lang="ru-RU" altLang="ru-RU" sz="2000" dirty="0"/>
              <a:t> для </a:t>
            </a:r>
            <a:r>
              <a:rPr lang="ru-RU" altLang="ru-RU" sz="2000" dirty="0" err="1"/>
              <a:t>розробника</a:t>
            </a:r>
            <a:r>
              <a:rPr lang="ru-RU" altLang="ru-RU" sz="20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dirty="0"/>
              <a:t> </a:t>
            </a:r>
            <a:r>
              <a:rPr lang="ru-RU" altLang="ru-RU" sz="3200" b="1" err="1"/>
              <a:t>Потік</a:t>
            </a:r>
            <a:r>
              <a:rPr lang="ru-RU" altLang="ru-RU" sz="3200" b="1" dirty="0"/>
              <a:t> </a:t>
            </a:r>
            <a:r>
              <a:rPr lang="ru-RU" altLang="ru-RU" sz="3200" b="1" err="1"/>
              <a:t>даних</a:t>
            </a:r>
            <a:r>
              <a:rPr lang="ru-RU" altLang="ru-RU" dirty="0"/>
              <a:t> </a:t>
            </a:r>
            <a:endParaRPr lang="ru-RU" alt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61577" cy="5111750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b="1" dirty="0" err="1"/>
              <a:t>Потік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даних</a:t>
            </a:r>
            <a:r>
              <a:rPr lang="ru-RU" altLang="ru-RU" sz="2200" dirty="0"/>
              <a:t> </a:t>
            </a:r>
            <a:r>
              <a:rPr lang="ru-RU" altLang="ru-RU" sz="2200" b="1" dirty="0" err="1"/>
              <a:t>визначає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інформацію</a:t>
            </a:r>
            <a:r>
              <a:rPr lang="ru-RU" altLang="ru-RU" sz="2200" b="1" dirty="0"/>
              <a:t> (</a:t>
            </a:r>
            <a:r>
              <a:rPr lang="ru-RU" altLang="ru-RU" sz="2200" b="1" dirty="0" err="1"/>
              <a:t>матеріальний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об'єкт</a:t>
            </a:r>
            <a:r>
              <a:rPr lang="ru-RU" altLang="ru-RU" sz="2200" b="1" dirty="0"/>
              <a:t>), </a:t>
            </a:r>
            <a:r>
              <a:rPr lang="ru-RU" altLang="ru-RU" sz="2200" b="1" dirty="0" err="1"/>
              <a:t>передану</a:t>
            </a:r>
            <a:r>
              <a:rPr lang="ru-RU" altLang="ru-RU" sz="2200" b="1" dirty="0"/>
              <a:t> через </a:t>
            </a:r>
            <a:r>
              <a:rPr lang="ru-RU" altLang="ru-RU" sz="2200" b="1" dirty="0" err="1"/>
              <a:t>деяке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з'єднання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від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джерела</a:t>
            </a:r>
            <a:r>
              <a:rPr lang="ru-RU" altLang="ru-RU" sz="2200" b="1" dirty="0"/>
              <a:t> до </a:t>
            </a:r>
            <a:r>
              <a:rPr lang="ru-RU" altLang="ru-RU" sz="2200" b="1" dirty="0" err="1"/>
              <a:t>приймача</a:t>
            </a:r>
            <a:r>
              <a:rPr lang="ru-RU" altLang="ru-RU" sz="2200" dirty="0"/>
              <a:t>. </a:t>
            </a:r>
            <a:endParaRPr lang="ru-RU" altLang="ru-RU" sz="220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err="1"/>
              <a:t>Кожен</a:t>
            </a:r>
            <a:r>
              <a:rPr lang="ru-RU" altLang="ru-RU" sz="2200" dirty="0"/>
              <a:t> </a:t>
            </a:r>
            <a:r>
              <a:rPr lang="ru-RU" altLang="ru-RU" sz="2200" err="1"/>
              <a:t>потік</a:t>
            </a:r>
            <a:r>
              <a:rPr lang="ru-RU" altLang="ru-RU" sz="2200" dirty="0"/>
              <a:t> </a:t>
            </a:r>
            <a:r>
              <a:rPr lang="ru-RU" altLang="ru-RU" sz="2200" err="1"/>
              <a:t>даних</a:t>
            </a:r>
            <a:r>
              <a:rPr lang="ru-RU" altLang="ru-RU" sz="2200" dirty="0"/>
              <a:t> </a:t>
            </a:r>
            <a:r>
              <a:rPr lang="ru-RU" altLang="ru-RU" sz="2200" err="1"/>
              <a:t>має</a:t>
            </a:r>
            <a:r>
              <a:rPr lang="ru-RU" altLang="ru-RU" sz="2200" dirty="0"/>
              <a:t> </a:t>
            </a:r>
            <a:r>
              <a:rPr lang="ru-RU" altLang="ru-RU" sz="2200" b="1" err="1"/>
              <a:t>ім'я</a:t>
            </a:r>
            <a:r>
              <a:rPr lang="ru-RU" altLang="ru-RU" sz="2200" dirty="0"/>
              <a:t>, </a:t>
            </a:r>
            <a:r>
              <a:rPr lang="ru-RU" altLang="ru-RU" sz="2200" err="1"/>
              <a:t>що</a:t>
            </a:r>
            <a:r>
              <a:rPr lang="ru-RU" altLang="ru-RU" sz="2200" dirty="0"/>
              <a:t> </a:t>
            </a:r>
            <a:r>
              <a:rPr lang="ru-RU" altLang="ru-RU" sz="2200" err="1"/>
              <a:t>відображає</a:t>
            </a:r>
            <a:r>
              <a:rPr lang="ru-RU" altLang="ru-RU" sz="2200" dirty="0"/>
              <a:t> </a:t>
            </a:r>
            <a:r>
              <a:rPr lang="ru-RU" altLang="ru-RU" sz="2200" err="1"/>
              <a:t>його</a:t>
            </a:r>
            <a:r>
              <a:rPr lang="ru-RU" altLang="ru-RU" sz="2200" dirty="0"/>
              <a:t> </a:t>
            </a:r>
            <a:r>
              <a:rPr lang="ru-RU" altLang="ru-RU" sz="2200" err="1"/>
              <a:t>зміст</a:t>
            </a:r>
            <a:r>
              <a:rPr lang="ru-RU" altLang="ru-RU" sz="2200" dirty="0"/>
              <a:t>. </a:t>
            </a:r>
            <a:r>
              <a:rPr lang="ru-RU" altLang="ru-RU" sz="2200" b="1" err="1"/>
              <a:t>Напрямок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стрілки</a:t>
            </a:r>
            <a:r>
              <a:rPr lang="ru-RU" altLang="ru-RU" sz="2200" dirty="0"/>
              <a:t> </a:t>
            </a:r>
            <a:r>
              <a:rPr lang="ru-RU" altLang="ru-RU" sz="2200" err="1"/>
              <a:t>показує</a:t>
            </a:r>
            <a:r>
              <a:rPr lang="ru-RU" altLang="ru-RU" sz="2200" dirty="0"/>
              <a:t> </a:t>
            </a:r>
            <a:r>
              <a:rPr lang="ru-RU" altLang="ru-RU" sz="2200" err="1"/>
              <a:t>напрямок</a:t>
            </a:r>
            <a:r>
              <a:rPr lang="ru-RU" altLang="ru-RU" sz="2200" dirty="0"/>
              <a:t> потоку </a:t>
            </a:r>
            <a:r>
              <a:rPr lang="ru-RU" altLang="ru-RU" sz="2200" err="1"/>
              <a:t>даних</a:t>
            </a:r>
            <a:r>
              <a:rPr lang="ru-RU" altLang="ru-RU" sz="2200" dirty="0"/>
              <a:t>.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ru-RU" altLang="ru-RU" sz="2200" dirty="0" err="1"/>
              <a:t>Іноді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інформація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рухатися</a:t>
            </a:r>
            <a:r>
              <a:rPr lang="ru-RU" altLang="ru-RU" sz="2200" dirty="0"/>
              <a:t> в одному </a:t>
            </a:r>
            <a:r>
              <a:rPr lang="ru-RU" altLang="ru-RU" sz="2200" dirty="0" err="1"/>
              <a:t>напрямку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оброблятися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повертатися</a:t>
            </a:r>
            <a:r>
              <a:rPr lang="ru-RU" altLang="ru-RU" sz="2200" dirty="0"/>
              <a:t> назад в </a:t>
            </a:r>
            <a:r>
              <a:rPr lang="ru-RU" altLang="ru-RU" sz="2200" dirty="0" err="1"/>
              <a:t>її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джерело</a:t>
            </a:r>
            <a:r>
              <a:rPr lang="ru-RU" altLang="ru-RU" sz="2200" dirty="0"/>
              <a:t>. </a:t>
            </a:r>
            <a:r>
              <a:rPr lang="ru-RU" altLang="ru-RU" sz="2200" dirty="0" err="1"/>
              <a:t>Така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ситуація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моделюватися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або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двома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різними</a:t>
            </a:r>
            <a:r>
              <a:rPr lang="ru-RU" altLang="ru-RU" sz="2200" dirty="0"/>
              <a:t> потоками, </a:t>
            </a:r>
            <a:r>
              <a:rPr lang="ru-RU" altLang="ru-RU" sz="2200" dirty="0" err="1"/>
              <a:t>або</a:t>
            </a:r>
            <a:r>
              <a:rPr lang="ru-RU" altLang="ru-RU" sz="2200" dirty="0"/>
              <a:t> одним - </a:t>
            </a:r>
            <a:r>
              <a:rPr lang="ru-RU" altLang="ru-RU" sz="2200" b="1" dirty="0" err="1"/>
              <a:t>двонаправленим</a:t>
            </a:r>
            <a:r>
              <a:rPr lang="ru-RU" altLang="ru-RU" sz="2200" b="1" dirty="0"/>
              <a:t>.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dirty="0"/>
              <a:t> </a:t>
            </a:r>
            <a:r>
              <a:rPr lang="ru-RU" altLang="ru-RU" sz="2200" b="1" dirty="0"/>
              <a:t>На </a:t>
            </a:r>
            <a:r>
              <a:rPr lang="ru-RU" altLang="ru-RU" sz="2200" b="1" dirty="0" err="1"/>
              <a:t>відміну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від</a:t>
            </a:r>
            <a:r>
              <a:rPr lang="ru-RU" altLang="ru-RU" sz="2200" b="1" dirty="0"/>
              <a:t> IDEF0 </a:t>
            </a:r>
            <a:r>
              <a:rPr lang="ru-RU" altLang="ru-RU" sz="2200" b="1" dirty="0" err="1"/>
              <a:t>стрілки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потоків</a:t>
            </a:r>
            <a:r>
              <a:rPr lang="ru-RU" altLang="ru-RU" sz="2200" b="1" dirty="0"/>
              <a:t> на DFD </a:t>
            </a:r>
            <a:r>
              <a:rPr lang="ru-RU" altLang="ru-RU" sz="2200" b="1" dirty="0" err="1"/>
              <a:t>можуть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відображатися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входять</a:t>
            </a:r>
            <a:r>
              <a:rPr lang="ru-RU" altLang="ru-RU" sz="2200" b="1" dirty="0"/>
              <a:t> і </a:t>
            </a:r>
            <a:r>
              <a:rPr lang="ru-RU" altLang="ru-RU" sz="2200" b="1" dirty="0" err="1"/>
              <a:t>виходять</a:t>
            </a:r>
            <a:r>
              <a:rPr lang="ru-RU" altLang="ru-RU" sz="2200" b="1" dirty="0"/>
              <a:t> з будь-</a:t>
            </a:r>
            <a:r>
              <a:rPr lang="ru-RU" altLang="ru-RU" sz="2200" b="1" dirty="0" err="1"/>
              <a:t>якої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грані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зовнішньої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сутності</a:t>
            </a:r>
            <a:r>
              <a:rPr lang="ru-RU" altLang="ru-RU" sz="2200" b="1" dirty="0"/>
              <a:t>, </a:t>
            </a:r>
            <a:r>
              <a:rPr lang="ru-RU" altLang="ru-RU" sz="2200" b="1" dirty="0" err="1"/>
              <a:t>процесу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або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накопичувача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даних</a:t>
            </a:r>
            <a:r>
              <a:rPr lang="ru-RU" altLang="ru-RU" sz="2200" b="1" dirty="0"/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1169</TotalTime>
  <Words>1400</Words>
  <Application>Microsoft Office PowerPoint</Application>
  <PresentationFormat>Экран (4:3)</PresentationFormat>
  <Paragraphs>91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Скругленный</vt:lpstr>
      <vt:lpstr>Лекція 3.2 Методології структурного аналізу DFD та IDEF3</vt:lpstr>
      <vt:lpstr>Вступ до Методології DFD</vt:lpstr>
      <vt:lpstr> Створення DFD могут буті вікорістовані у рішені таких завдань, як:</vt:lpstr>
      <vt:lpstr>Елементи графічної нотації DFD</vt:lpstr>
      <vt:lpstr>Елементи графічної нотації DFD</vt:lpstr>
      <vt:lpstr>Вимоги до оформлення процесів (функцій): </vt:lpstr>
      <vt:lpstr>Зовнішня сутність. </vt:lpstr>
      <vt:lpstr>Накопичувач (сховище) даних </vt:lpstr>
      <vt:lpstr> Потік даних </vt:lpstr>
      <vt:lpstr> Побудова ієрархії діаграм потоків даних </vt:lpstr>
      <vt:lpstr>Побудова ієрархії діаграм потоків даних</vt:lpstr>
      <vt:lpstr>Побудова ієрархії діаграм потоків даних</vt:lpstr>
      <vt:lpstr>Предметна область: Діяльність підприємства по збірці і продажу комп'ютерів - декомпозицію роботи Відвантаження та постачання </vt:lpstr>
      <vt:lpstr>Метод моделювання IDEF3 </vt:lpstr>
      <vt:lpstr>елементи IDEF3</vt:lpstr>
      <vt:lpstr>Елементи IDEF3 </vt:lpstr>
      <vt:lpstr>Елементи IDEF3: cв'язі показують взаємини робіт.</vt:lpstr>
      <vt:lpstr>приклади зв'язків</vt:lpstr>
      <vt:lpstr>Перехрестя (Junction) </vt:lpstr>
      <vt:lpstr>позначення перехресть</vt:lpstr>
      <vt:lpstr>Правила створення перехресть: </vt:lpstr>
      <vt:lpstr>Приклади неправильного створення перехресть</vt:lpstr>
      <vt:lpstr>Приклади неправильного створення перехресть</vt:lpstr>
      <vt:lpstr>Приклади створення перехресть</vt:lpstr>
      <vt:lpstr>Приклади створення перехресть</vt:lpstr>
      <vt:lpstr>Приклади створення перехресть</vt:lpstr>
      <vt:lpstr>Об'єкт посилання. </vt:lpstr>
      <vt:lpstr>Типи об'єкта посилання.</vt:lpstr>
      <vt:lpstr>Приклад. Процес «Виконання курсової роботи». </vt:lpstr>
      <vt:lpstr>Приклад. Наведемо частина процесу роботи протипожежної систем. </vt:lpstr>
      <vt:lpstr>Приклад. Розглянемо фрагмент процесу виставлення оцінки студенту викладачем. </vt:lpstr>
      <vt:lpstr>приклад Створення діаграми декомпозиції в нотації IDEF3 роботи декомпозиції другого рівня «Збірка і тестування комп'ютерів» IDEF0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7. Методология структурного анализа DFD </dc:title>
  <dc:creator>Windows User</dc:creator>
  <cp:lastModifiedBy>Tatyana</cp:lastModifiedBy>
  <cp:revision>169</cp:revision>
  <dcterms:created xsi:type="dcterms:W3CDTF">2016-09-29T17:54:56Z</dcterms:created>
  <dcterms:modified xsi:type="dcterms:W3CDTF">2023-09-11T12:26:22Z</dcterms:modified>
</cp:coreProperties>
</file>