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9" r:id="rId2"/>
  </p:sldMasterIdLst>
  <p:notesMasterIdLst>
    <p:notesMasterId r:id="rId27"/>
  </p:notesMasterIdLst>
  <p:sldIdLst>
    <p:sldId id="256" r:id="rId3"/>
    <p:sldId id="257" r:id="rId4"/>
    <p:sldId id="258" r:id="rId5"/>
    <p:sldId id="307" r:id="rId6"/>
    <p:sldId id="262" r:id="rId7"/>
    <p:sldId id="263" r:id="rId8"/>
    <p:sldId id="306" r:id="rId9"/>
    <p:sldId id="266" r:id="rId10"/>
    <p:sldId id="305" r:id="rId11"/>
    <p:sldId id="308" r:id="rId12"/>
    <p:sldId id="299" r:id="rId13"/>
    <p:sldId id="272" r:id="rId14"/>
    <p:sldId id="273" r:id="rId15"/>
    <p:sldId id="300" r:id="rId16"/>
    <p:sldId id="302" r:id="rId17"/>
    <p:sldId id="303" r:id="rId18"/>
    <p:sldId id="304" r:id="rId19"/>
    <p:sldId id="301" r:id="rId20"/>
    <p:sldId id="275" r:id="rId21"/>
    <p:sldId id="288" r:id="rId22"/>
    <p:sldId id="292" r:id="rId23"/>
    <p:sldId id="293" r:id="rId24"/>
    <p:sldId id="294" r:id="rId25"/>
    <p:sldId id="296" r:id="rId2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CFE00-8761-427B-B7D0-5EAF99156D49}" v="756" dt="2023-09-03T16:31:07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09" autoAdjust="0"/>
  </p:normalViewPr>
  <p:slideViewPr>
    <p:cSldViewPr>
      <p:cViewPr varScale="1">
        <p:scale>
          <a:sx n="73" d="100"/>
          <a:sy n="73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93BDCEE-6751-AEEC-CA67-542D03F45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153698-5E49-EA79-9C43-6489B833B3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3FE75C-FBBB-4AC9-BD8F-BA806D919CEA}" type="datetimeFigureOut">
              <a:rPr lang="ru-RU"/>
              <a:pPr>
                <a:defRPr/>
              </a:pPr>
              <a:t>03.09.2023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F6A78CF9-6746-947D-7C1F-BA4CAFE7F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B8A22CF2-525F-7A1C-4B6E-8D73CC71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EFC57-1FCA-7237-D753-9431799BF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8912C-6298-AA04-0DC1-CDDE6013B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8EF8353-D1E2-4478-8848-698E7AC01B2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CF331E-7B5C-7F1D-E8A5-2AADEFD272DD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661867FF-DFAA-540D-9BB0-ACA1EF92D0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1585EC1-895A-1C9E-327E-9DF08747000A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BB861E87-4755-7415-167C-05A8F4E7C189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314 w 4917"/>
                <a:gd name="T3" fmla="*/ 0 h 1000"/>
                <a:gd name="T4" fmla="*/ 74952 w 4917"/>
                <a:gd name="T5" fmla="*/ 1552 h 1000"/>
                <a:gd name="T6" fmla="*/ 67330 w 4917"/>
                <a:gd name="T7" fmla="*/ 3101 h 1000"/>
                <a:gd name="T8" fmla="*/ 0 w 4917"/>
                <a:gd name="T9" fmla="*/ 310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3D5FCE9B-E4C0-21DE-468E-BE91CD0DEA9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74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408938F-4D2C-C460-1C65-81311D9CF4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8FEE6CA-C755-C9BC-BBA7-5CFDAF7DB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456B034-95F6-71AB-2543-C9DAB2B6C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108B35-3E0C-4574-8345-422F382C89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88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E00CE7D-2256-2DDF-3271-66CEE0249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3BC76B1-6963-2175-1CB5-E59302C9F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D46BD9C-00F7-CCDC-5A55-B8210A3DE3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BDF1-D4C9-4A2C-9F88-8BA915A510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696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25533E2-0478-DF51-F315-044D99696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C27D23B-CA33-DB4F-891C-28575408F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BF79E2B-1707-4F98-7A31-D46270F32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C239B-FF6F-4C55-969E-D10D9D70E6F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494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8231 w 4917"/>
                <a:gd name="T3" fmla="*/ 0 h 1000"/>
                <a:gd name="T4" fmla="*/ 42569 w 4917"/>
                <a:gd name="T5" fmla="*/ 881 h 1000"/>
                <a:gd name="T6" fmla="*/ 38240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0BAB-6A4A-4A39-A059-811919996B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87D40-8329-4E87-92D3-3EA57BC7172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AD96-7FC8-4076-B8D8-C55B6F3136C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C3038-1021-4E34-BDCA-F95DAFF941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2B5D0-A5F4-4907-9AD7-1CF5CD70FEF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DF882-B853-4F9C-A7CA-0B9CC48FAC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17515-7E07-49CD-8E4E-D880A3C093C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9C371-3B86-4E07-99FB-D7CE4A7677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D3B4E4-7580-6EB6-4D58-94A98C91D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EA61EFD-A85D-EE5F-EF08-B1B0286E95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4D33B79-2719-7C44-0D07-DA2129058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7CD3B-680F-402F-B603-4069CEE9603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2196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175B-9AA2-4E5A-BECF-619049196F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02C2C-EBC5-4CDD-8EF2-8B95102EFD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8FE7F-28ED-4DD9-98BB-C21C89CBDE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5D16FA5-8321-5F7B-0EE6-4F0BD80893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9579F5-A534-32B6-23D2-82C562167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A4C3CF-140E-E7BE-7E8B-C55104CE5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4860-7272-49B4-A727-12B81CE78C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93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82E3E7B-3A77-2C61-93D6-D38E583B74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370CE87-EE25-7B2B-882D-2F03764CB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6E680D4-F2F5-89B7-5C9E-3938E90FF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21241-5524-4D23-B46A-2035F35F010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956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8F42FFB-640F-1B9A-3387-7F3ACB19A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BF957EC-D2E0-54D6-3E7F-58FFF9ADC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316624A-7CF6-46BB-4072-0D397B613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85AD-24DE-4D37-BCA8-34F0A14CB84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52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5D6BC50-6CA4-15C8-6C59-364A1C8D9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108E1D2-AB76-08F7-2187-1A70C8358F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F96B06F-0436-A531-C0F7-F707AC9D2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27785-E2A3-4262-B8F0-E7D552A8BE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636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7887514-B6C4-50AE-4024-ABEB4771A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11E71FD-13C7-B2EF-DA94-646AB77E8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A303DEF-0456-E159-CBC8-1A2D2A67E4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763FC-5D68-4906-91FC-B8518C4B5E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920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AFB05E4-DFAE-673C-CAA6-FF43F7E63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F51B9D1-292F-208D-8234-11D67FB267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957B5F3-8909-538D-8F50-50C001E59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B2D-B2D6-40E5-8C05-DD22893FA7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6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30464C3-556A-BAE9-04AF-80401A5E5D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A72C14-AB60-5733-463C-D946839F3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60AD69-FE66-CE6F-23EA-59395925E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0CA39-CA99-4E4B-ADCC-05A30D0369D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28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7F2B78F-9B9D-10FA-D3E7-54FBF30FB2BB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A8DA2B0D-A419-85C6-1479-789A9326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9ECEDE33-92EB-F533-84AA-E7BADED9DEA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5506 w 7000"/>
                <a:gd name="T3" fmla="*/ 0 h 1000"/>
                <a:gd name="T4" fmla="*/ 5930 w 7000"/>
                <a:gd name="T5" fmla="*/ 61 h 1000"/>
                <a:gd name="T6" fmla="*/ 5507 w 7000"/>
                <a:gd name="T7" fmla="*/ 121 h 1000"/>
                <a:gd name="T8" fmla="*/ 0 w 7000"/>
                <a:gd name="T9" fmla="*/ 12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477BA070-6367-F17F-995A-123F943D9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2C030C8A-3164-5989-11BD-4E99600F7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B3C822D9-9FA1-4CD6-7F04-54B0879E1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2A4F2A7E-DB02-D5ED-53C7-D789ECCDF1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08EAA1D-F96B-BB18-2400-04340A2F73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76E735B4-A229-EC82-64E4-281EEAE4E3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BB00BF2-0072-4F14-AEE5-A90AC70331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5827 w 7000"/>
                <a:gd name="T3" fmla="*/ 0 h 1000"/>
                <a:gd name="T4" fmla="*/ 17047 w 7000"/>
                <a:gd name="T5" fmla="*/ 174 h 1000"/>
                <a:gd name="T6" fmla="*/ 15829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3959FCE-EAFC-4DB5-B74D-1B7996E985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8EFB47-5DE8-6375-D151-CD44880F0F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7162" cy="3240088"/>
          </a:xfrm>
        </p:spPr>
        <p:txBody>
          <a:bodyPr/>
          <a:lstStyle/>
          <a:p>
            <a:pPr algn="ctr" eaLnBrk="1" hangingPunct="1"/>
            <a:br>
              <a:rPr lang="ru-RU" altLang="ru-RU" sz="3200"/>
            </a:br>
            <a:r>
              <a:rPr lang="ru-RU" altLang="ru-RU" sz="3000"/>
              <a:t>ЛЕКЦІЯ 1. ПОНЯТТЯ МОДЕЛІ ТА МОДЕЛЮВАННЯ ПЗ. СУЧАСНІ ТЕХНОЛОГІЇ СТВОРЕННЯ ПЗ.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ABE302F-947F-64A2-712C-4B3D8C09CD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5638800" cy="1368425"/>
          </a:xfrm>
        </p:spPr>
        <p:txBody>
          <a:bodyPr/>
          <a:lstStyle/>
          <a:p>
            <a:pPr eaLnBrk="1" hangingPunct="1"/>
            <a:r>
              <a:rPr lang="ru-RU" altLang="ru-RU"/>
              <a:t>Доцент кафедры ИТ</a:t>
            </a:r>
          </a:p>
          <a:p>
            <a:pPr eaLnBrk="1" hangingPunct="1"/>
            <a:r>
              <a:rPr lang="ru-RU" altLang="ru-RU"/>
              <a:t>ГЛАЗУНОВА Л.В.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/>
              <a:t> </a:t>
            </a:r>
            <a:r>
              <a:rPr lang="ru-RU" sz="3600" dirty="0"/>
              <a:t>І</a:t>
            </a:r>
            <a:r>
              <a:rPr lang="ru-RU" sz="3200" dirty="0"/>
              <a:t>І </a:t>
            </a:r>
            <a:r>
              <a:rPr lang="ru-RU" sz="3200" dirty="0" err="1"/>
              <a:t>Розробка</a:t>
            </a:r>
            <a:r>
              <a:rPr lang="ru-RU" sz="3200" dirty="0"/>
              <a:t>, яка </a:t>
            </a:r>
            <a:r>
              <a:rPr lang="ru-RU" sz="3200" dirty="0" err="1"/>
              <a:t>керується</a:t>
            </a:r>
            <a:r>
              <a:rPr lang="ru-RU" sz="3200" dirty="0"/>
              <a:t> моделями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76" y="1268760"/>
            <a:ext cx="8210550" cy="4824413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None/>
            </a:pPr>
            <a:r>
              <a:rPr lang="ru-RU" altLang="ru-RU" sz="2400" dirty="0">
                <a:latin typeface="Times New Roman"/>
                <a:cs typeface="Times New Roman"/>
              </a:rPr>
              <a:t>      Для </a:t>
            </a:r>
            <a:r>
              <a:rPr lang="ru-RU" altLang="ru-RU" sz="2400" dirty="0" err="1">
                <a:latin typeface="Times New Roman"/>
                <a:cs typeface="Times New Roman"/>
              </a:rPr>
              <a:t>застосування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en-US" altLang="ru-RU" sz="2400" dirty="0">
                <a:latin typeface="Times New Roman"/>
                <a:cs typeface="Times New Roman"/>
              </a:rPr>
              <a:t>MDD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потрібно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інтегроване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середовище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розробки</a:t>
            </a:r>
            <a:r>
              <a:rPr lang="ru-RU" altLang="ru-RU" sz="2400" dirty="0">
                <a:latin typeface="Times New Roman"/>
                <a:cs typeface="Times New Roman"/>
              </a:rPr>
              <a:t> (IDE) з </a:t>
            </a:r>
            <a:r>
              <a:rPr lang="ru-RU" altLang="ru-RU" sz="2400" dirty="0" err="1">
                <a:latin typeface="Times New Roman"/>
                <a:cs typeface="Times New Roman"/>
              </a:rPr>
              <a:t>підтримкою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наступних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можливостей</a:t>
            </a:r>
            <a:r>
              <a:rPr lang="ru-RU" altLang="ru-RU" sz="2400" dirty="0">
                <a:latin typeface="Times New Roman"/>
                <a:cs typeface="Times New Roman"/>
              </a:rPr>
              <a:t>:</a:t>
            </a:r>
            <a:r>
              <a:rPr lang="ru-RU" altLang="ru-RU" sz="2400" i="1" dirty="0">
                <a:latin typeface="Times New Roman"/>
                <a:cs typeface="Times New Roman"/>
              </a:rPr>
              <a:t> </a:t>
            </a:r>
            <a:endParaRPr lang="ru-RU" altLang="ru-RU" sz="2400" i="1">
              <a:latin typeface="Times New Roman" pitchFamily="18" charset="0"/>
              <a:cs typeface="Times New Roman" pitchFamily="18" charset="0"/>
            </a:endParaRP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ru-RU" altLang="ru-RU" sz="2400" err="1">
                <a:latin typeface="Times New Roman"/>
                <a:cs typeface="Times New Roman"/>
              </a:rPr>
              <a:t>моделювання</a:t>
            </a:r>
            <a:r>
              <a:rPr lang="ru-RU" altLang="ru-RU" sz="2400">
                <a:latin typeface="Times New Roman"/>
                <a:cs typeface="Times New Roman"/>
              </a:rPr>
              <a:t> на </a:t>
            </a:r>
            <a:r>
              <a:rPr lang="ru-RU" altLang="ru-RU" sz="2400" err="1">
                <a:latin typeface="Times New Roman"/>
                <a:cs typeface="Times New Roman"/>
              </a:rPr>
              <a:t>основі</a:t>
            </a:r>
            <a:r>
              <a:rPr lang="ru-RU" altLang="ru-RU" sz="2400">
                <a:latin typeface="Times New Roman"/>
                <a:cs typeface="Times New Roman"/>
              </a:rPr>
              <a:t> UML; </a:t>
            </a:r>
            <a:endParaRPr lang="ru-RU" altLang="ru-RU" sz="2400">
              <a:latin typeface="Times New Roman" pitchFamily="18" charset="0"/>
              <a:cs typeface="Times New Roman" pitchFamily="18" charset="0"/>
            </a:endParaRP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ru-RU" altLang="ru-RU" sz="2400" err="1">
                <a:latin typeface="Times New Roman"/>
                <a:cs typeface="Times New Roman"/>
              </a:rPr>
              <a:t>інфраструктури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шаблонів</a:t>
            </a:r>
            <a:r>
              <a:rPr lang="ru-RU" altLang="ru-RU" sz="2400">
                <a:latin typeface="Times New Roman"/>
                <a:cs typeface="Times New Roman"/>
              </a:rPr>
              <a:t>; </a:t>
            </a:r>
            <a:endParaRPr lang="ru-RU" altLang="ru-RU" sz="2400">
              <a:latin typeface="Times New Roman" pitchFamily="18" charset="0"/>
              <a:cs typeface="Times New Roman" pitchFamily="18" charset="0"/>
            </a:endParaRP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ru-RU" altLang="ru-RU" sz="2400" err="1">
                <a:latin typeface="Times New Roman"/>
                <a:cs typeface="Times New Roman"/>
              </a:rPr>
              <a:t>функцій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трансформації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моделі</a:t>
            </a:r>
            <a:r>
              <a:rPr lang="ru-RU" altLang="ru-RU" sz="2400">
                <a:latin typeface="Times New Roman"/>
                <a:cs typeface="Times New Roman"/>
              </a:rPr>
              <a:t> і </a:t>
            </a:r>
            <a:r>
              <a:rPr lang="ru-RU" altLang="ru-RU" sz="2400" err="1">
                <a:latin typeface="Times New Roman"/>
                <a:cs typeface="Times New Roman"/>
              </a:rPr>
              <a:t>генерації</a:t>
            </a:r>
            <a:r>
              <a:rPr lang="ru-RU" altLang="ru-RU" sz="2400">
                <a:latin typeface="Times New Roman"/>
                <a:cs typeface="Times New Roman"/>
              </a:rPr>
              <a:t> коду; </a:t>
            </a:r>
            <a:endParaRPr lang="ru-RU" altLang="ru-RU" sz="2400">
              <a:latin typeface="Times New Roman" pitchFamily="18" charset="0"/>
              <a:cs typeface="Times New Roman" pitchFamily="18" charset="0"/>
            </a:endParaRP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ru-RU" altLang="ru-RU" sz="2400" err="1">
                <a:latin typeface="Times New Roman"/>
                <a:cs typeface="Times New Roman"/>
              </a:rPr>
              <a:t>інструменту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проектування</a:t>
            </a:r>
            <a:r>
              <a:rPr lang="ru-RU" altLang="ru-RU" sz="2400">
                <a:latin typeface="Times New Roman"/>
                <a:cs typeface="Times New Roman"/>
              </a:rPr>
              <a:t> і </a:t>
            </a:r>
            <a:r>
              <a:rPr lang="ru-RU" altLang="ru-RU" sz="2400" err="1">
                <a:latin typeface="Times New Roman"/>
                <a:cs typeface="Times New Roman"/>
              </a:rPr>
              <a:t>розробки</a:t>
            </a:r>
            <a:r>
              <a:rPr lang="ru-RU" altLang="ru-RU" sz="2400">
                <a:latin typeface="Times New Roman"/>
                <a:cs typeface="Times New Roman"/>
              </a:rPr>
              <a:t> для </a:t>
            </a:r>
            <a:r>
              <a:rPr lang="ru-RU" altLang="ru-RU" sz="2400" err="1">
                <a:latin typeface="Times New Roman"/>
                <a:cs typeface="Times New Roman"/>
              </a:rPr>
              <a:t>конкретної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платформи</a:t>
            </a:r>
            <a:r>
              <a:rPr lang="ru-RU" altLang="ru-RU" sz="2400">
                <a:latin typeface="Times New Roman"/>
                <a:cs typeface="Times New Roman"/>
              </a:rPr>
              <a:t>, а </a:t>
            </a:r>
            <a:r>
              <a:rPr lang="ru-RU" altLang="ru-RU" sz="2400" err="1">
                <a:latin typeface="Times New Roman"/>
                <a:cs typeface="Times New Roman"/>
              </a:rPr>
              <a:t>також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середовища</a:t>
            </a:r>
            <a:r>
              <a:rPr lang="ru-RU" altLang="ru-RU" sz="2400">
                <a:latin typeface="Times New Roman"/>
                <a:cs typeface="Times New Roman"/>
              </a:rPr>
              <a:t> для </a:t>
            </a:r>
            <a:r>
              <a:rPr lang="ru-RU" altLang="ru-RU" sz="2400" err="1">
                <a:latin typeface="Times New Roman"/>
                <a:cs typeface="Times New Roman"/>
              </a:rPr>
              <a:t>тестування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елементів</a:t>
            </a:r>
            <a:r>
              <a:rPr lang="ru-RU" altLang="ru-RU" sz="2400">
                <a:latin typeface="Times New Roman"/>
                <a:cs typeface="Times New Roman"/>
              </a:rPr>
              <a:t>.</a:t>
            </a:r>
          </a:p>
          <a:p>
            <a:pPr marL="0" algn="just" eaLnBrk="1" hangingPunct="1">
              <a:spcBef>
                <a:spcPts val="0"/>
              </a:spcBef>
              <a:buNone/>
            </a:pPr>
            <a:r>
              <a:rPr lang="ru-RU" altLang="ru-RU" sz="2400">
                <a:latin typeface="Times New Roman"/>
                <a:cs typeface="Times New Roman"/>
              </a:rPr>
              <a:t>       Приклад такого </a:t>
            </a:r>
            <a:r>
              <a:rPr lang="uk-UA" altLang="ru-RU" sz="2400">
                <a:latin typeface="Times New Roman"/>
                <a:cs typeface="Times New Roman"/>
              </a:rPr>
              <a:t>сучасного </a:t>
            </a:r>
            <a:r>
              <a:rPr lang="ru-RU" altLang="ru-RU" sz="2400" err="1">
                <a:latin typeface="Times New Roman"/>
                <a:cs typeface="Times New Roman"/>
              </a:rPr>
              <a:t>інструменту</a:t>
            </a:r>
            <a:r>
              <a:rPr lang="ru-RU" altLang="ru-RU" sz="2400">
                <a:latin typeface="Times New Roman"/>
                <a:cs typeface="Times New Roman"/>
              </a:rPr>
              <a:t> - </a:t>
            </a:r>
            <a:r>
              <a:rPr lang="ru-RU" altLang="ru-RU" sz="2400" b="1" i="1" err="1">
                <a:latin typeface="Times New Roman"/>
                <a:cs typeface="Times New Roman"/>
              </a:rPr>
              <a:t>Rational</a:t>
            </a:r>
            <a:r>
              <a:rPr lang="ru-RU" altLang="ru-RU" sz="2400" b="1" i="1" dirty="0">
                <a:latin typeface="Times New Roman"/>
                <a:cs typeface="Times New Roman"/>
              </a:rPr>
              <a:t> </a:t>
            </a:r>
            <a:r>
              <a:rPr lang="ru-RU" altLang="ru-RU" sz="2400" b="1" i="1" err="1">
                <a:latin typeface="Times New Roman"/>
                <a:cs typeface="Times New Roman"/>
              </a:rPr>
              <a:t>Software</a:t>
            </a:r>
            <a:r>
              <a:rPr lang="ru-RU" altLang="ru-RU" sz="2400" b="1" i="1" dirty="0">
                <a:latin typeface="Times New Roman"/>
                <a:cs typeface="Times New Roman"/>
              </a:rPr>
              <a:t> </a:t>
            </a:r>
            <a:r>
              <a:rPr lang="ru-RU" altLang="ru-RU" sz="2400" b="1" i="1" err="1">
                <a:latin typeface="Times New Roman"/>
                <a:cs typeface="Times New Roman"/>
              </a:rPr>
              <a:t>Architect</a:t>
            </a:r>
            <a:r>
              <a:rPr lang="ru-RU" altLang="ru-RU" sz="2400">
                <a:latin typeface="Times New Roman"/>
                <a:cs typeface="Times New Roman"/>
              </a:rPr>
              <a:t>, </a:t>
            </a:r>
            <a:r>
              <a:rPr lang="ru-RU" altLang="ru-RU" sz="2400" err="1">
                <a:latin typeface="Times New Roman"/>
                <a:cs typeface="Times New Roman"/>
              </a:rPr>
              <a:t>який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забезпечує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всі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ці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можливості</a:t>
            </a:r>
            <a:r>
              <a:rPr lang="ru-RU" altLang="ru-RU" sz="2400">
                <a:latin typeface="Times New Roman"/>
                <a:cs typeface="Times New Roman"/>
              </a:rPr>
              <a:t>. </a:t>
            </a:r>
            <a:r>
              <a:rPr lang="ru-RU" altLang="ru-RU" sz="2400" err="1">
                <a:latin typeface="Times New Roman"/>
                <a:cs typeface="Times New Roman"/>
              </a:rPr>
              <a:t>Це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інтегрований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засіб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проектування</a:t>
            </a:r>
            <a:r>
              <a:rPr lang="ru-RU" altLang="ru-RU" sz="2400">
                <a:latin typeface="Times New Roman"/>
                <a:cs typeface="Times New Roman"/>
              </a:rPr>
              <a:t> і </a:t>
            </a:r>
            <a:r>
              <a:rPr lang="ru-RU" altLang="ru-RU" sz="2400" err="1">
                <a:latin typeface="Times New Roman"/>
                <a:cs typeface="Times New Roman"/>
              </a:rPr>
              <a:t>розробки</a:t>
            </a:r>
            <a:r>
              <a:rPr lang="ru-RU" altLang="ru-RU" sz="2400">
                <a:latin typeface="Times New Roman"/>
                <a:cs typeface="Times New Roman"/>
              </a:rPr>
              <a:t>, яке </a:t>
            </a:r>
            <a:r>
              <a:rPr lang="ru-RU" altLang="ru-RU" sz="2400" err="1">
                <a:latin typeface="Times New Roman"/>
                <a:cs typeface="Times New Roman"/>
              </a:rPr>
              <a:t>використовує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переваги</a:t>
            </a:r>
            <a:r>
              <a:rPr lang="ru-RU" altLang="ru-RU" sz="2400">
                <a:latin typeface="Times New Roman"/>
                <a:cs typeface="Times New Roman"/>
              </a:rPr>
              <a:t> UML-</a:t>
            </a:r>
            <a:r>
              <a:rPr lang="ru-RU" altLang="ru-RU" sz="2400" err="1">
                <a:latin typeface="Times New Roman"/>
                <a:cs typeface="Times New Roman"/>
              </a:rPr>
              <a:t>розробки</a:t>
            </a:r>
            <a:r>
              <a:rPr lang="ru-RU" altLang="ru-RU" sz="2400">
                <a:latin typeface="Times New Roman"/>
                <a:cs typeface="Times New Roman"/>
              </a:rPr>
              <a:t> на </a:t>
            </a:r>
            <a:r>
              <a:rPr lang="ru-RU" altLang="ru-RU" sz="2400" err="1">
                <a:latin typeface="Times New Roman"/>
                <a:cs typeface="Times New Roman"/>
              </a:rPr>
              <a:t>основі</a:t>
            </a:r>
            <a:r>
              <a:rPr lang="ru-RU" altLang="ru-RU" sz="2400">
                <a:latin typeface="Times New Roman"/>
                <a:cs typeface="Times New Roman"/>
              </a:rPr>
              <a:t> моделей, </a:t>
            </a:r>
            <a:r>
              <a:rPr lang="ru-RU" altLang="ru-RU" sz="2400" err="1">
                <a:latin typeface="Times New Roman"/>
                <a:cs typeface="Times New Roman"/>
              </a:rPr>
              <a:t>дозволяючи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створювати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додатки</a:t>
            </a:r>
            <a:r>
              <a:rPr lang="ru-RU" altLang="ru-RU" sz="2400">
                <a:latin typeface="Times New Roman"/>
                <a:cs typeface="Times New Roman"/>
              </a:rPr>
              <a:t> і </a:t>
            </a:r>
            <a:r>
              <a:rPr lang="ru-RU" altLang="ru-RU" sz="2400" err="1">
                <a:latin typeface="Times New Roman"/>
                <a:cs typeface="Times New Roman"/>
              </a:rPr>
              <a:t>сервіси</a:t>
            </a:r>
            <a:r>
              <a:rPr lang="ru-RU" altLang="ru-RU" sz="2400">
                <a:latin typeface="Times New Roman"/>
                <a:cs typeface="Times New Roman"/>
              </a:rPr>
              <a:t> з практичною </a:t>
            </a:r>
            <a:r>
              <a:rPr lang="ru-RU" altLang="ru-RU" sz="2400" err="1">
                <a:latin typeface="Times New Roman"/>
                <a:cs typeface="Times New Roman"/>
              </a:rPr>
              <a:t>архітектурою</a:t>
            </a:r>
            <a:r>
              <a:rPr lang="ru-RU" altLang="ru-RU" sz="2400">
                <a:latin typeface="Times New Roman"/>
                <a:cs typeface="Times New Roman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302694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8192CC5-E9A1-0611-75E1-49EBD56EB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66E492A-F15D-62C5-39D3-CC9A6D053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676A77A-0B4C-9882-2739-9E6814B8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3"/>
            <a:ext cx="8964613" cy="638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C9EB858-BFA8-590C-CF08-176296A2C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 </a:t>
            </a:r>
            <a:r>
              <a:rPr lang="en-US" altLang="ru-RU"/>
              <a:t>III </a:t>
            </a:r>
            <a:r>
              <a:rPr lang="ru-RU" altLang="ru-RU" sz="3600"/>
              <a:t>В</a:t>
            </a:r>
            <a:r>
              <a:rPr lang="uk-UA" altLang="ru-RU" sz="3600"/>
              <a:t>ступ до</a:t>
            </a:r>
            <a:r>
              <a:rPr lang="ru-RU" altLang="ru-RU" sz="3600"/>
              <a:t> CASE-технологій</a:t>
            </a:r>
            <a:r>
              <a:rPr lang="ru-RU" altLang="ru-RU"/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632133-3DBA-2EE7-6F40-D02FEA223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07375" cy="4967287"/>
          </a:xfrm>
        </p:spPr>
        <p:txBody>
          <a:bodyPr/>
          <a:lstStyle/>
          <a:p>
            <a:pPr marL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ru-RU" altLang="ru-RU" sz="2200" b="1" dirty="0">
                <a:latin typeface="Times New Roman"/>
                <a:cs typeface="Times New Roman"/>
              </a:rPr>
              <a:t>         </a:t>
            </a:r>
            <a:r>
              <a:rPr lang="en-US" altLang="ru-RU" sz="2200" b="1" dirty="0"/>
              <a:t>CASE-</a:t>
            </a:r>
            <a:r>
              <a:rPr lang="ru-RU" altLang="ru-RU" sz="2200" b="1" dirty="0" err="1"/>
              <a:t>технологія</a:t>
            </a:r>
            <a:r>
              <a:rPr lang="ru-RU" altLang="ru-RU" sz="2200" b="1" dirty="0"/>
              <a:t> </a:t>
            </a:r>
            <a:r>
              <a:rPr lang="ru-RU" altLang="ru-RU" sz="2200" dirty="0"/>
              <a:t>(</a:t>
            </a:r>
            <a:r>
              <a:rPr lang="en-US" altLang="ru-RU" sz="2200" dirty="0"/>
              <a:t>Computer Aided Software Engineering) </a:t>
            </a:r>
            <a:r>
              <a:rPr lang="ru-RU" altLang="ru-RU" sz="2200" dirty="0" err="1"/>
              <a:t>включає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методологію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проектування</a:t>
            </a:r>
            <a:r>
              <a:rPr lang="ru-RU" altLang="ru-RU" sz="2200" dirty="0"/>
              <a:t> ПЗ, а також </a:t>
            </a:r>
            <a:r>
              <a:rPr lang="ru-RU" altLang="ru-RU" sz="2200" dirty="0" err="1"/>
              <a:t>набір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інструментальних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засобів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дозволяють</a:t>
            </a:r>
            <a:r>
              <a:rPr lang="ru-RU" altLang="ru-RU" sz="2200" dirty="0"/>
              <a:t> у </a:t>
            </a:r>
            <a:r>
              <a:rPr lang="ru-RU" altLang="ru-RU" sz="2200" dirty="0" err="1"/>
              <a:t>наочній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формі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моделювати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предметну</a:t>
            </a:r>
            <a:r>
              <a:rPr lang="ru-RU" altLang="ru-RU" sz="2200" dirty="0"/>
              <a:t> область, </a:t>
            </a:r>
            <a:r>
              <a:rPr lang="ru-RU" altLang="ru-RU" sz="2200" dirty="0" err="1"/>
              <a:t>аналізувати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цю</a:t>
            </a:r>
            <a:r>
              <a:rPr lang="ru-RU" altLang="ru-RU" sz="2200" dirty="0"/>
              <a:t> модель на </a:t>
            </a:r>
            <a:r>
              <a:rPr lang="ru-RU" altLang="ru-RU" sz="2200" dirty="0" err="1"/>
              <a:t>всіх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етапах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розробки</a:t>
            </a:r>
            <a:r>
              <a:rPr lang="ru-RU" altLang="ru-RU" sz="2200" dirty="0"/>
              <a:t> та </a:t>
            </a:r>
            <a:r>
              <a:rPr lang="ru-RU" altLang="ru-RU" sz="2200" dirty="0" err="1"/>
              <a:t>супроводу</a:t>
            </a:r>
            <a:r>
              <a:rPr lang="ru-RU" altLang="ru-RU" sz="2200" dirty="0"/>
              <a:t> ПЗ і </a:t>
            </a:r>
            <a:r>
              <a:rPr lang="ru-RU" altLang="ru-RU" sz="2200" dirty="0" err="1"/>
              <a:t>розробляти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додатки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відповідно</a:t>
            </a:r>
            <a:r>
              <a:rPr lang="ru-RU" altLang="ru-RU" sz="2200" dirty="0"/>
              <a:t> до потреб </a:t>
            </a:r>
            <a:r>
              <a:rPr lang="ru-RU" altLang="ru-RU" sz="2200" dirty="0" err="1"/>
              <a:t>користувачів</a:t>
            </a:r>
            <a:r>
              <a:rPr lang="ru-RU" altLang="ru-RU" sz="2200" dirty="0"/>
              <a:t>.         </a:t>
            </a:r>
            <a:endParaRPr lang="ru-RU" altLang="ru-RU" sz="2200"/>
          </a:p>
          <a:p>
            <a:pPr marL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uk-UA" altLang="ru-RU" sz="2200" dirty="0"/>
              <a:t>        </a:t>
            </a:r>
            <a:r>
              <a:rPr lang="en-US" altLang="ru-RU" sz="2200" b="1" dirty="0"/>
              <a:t>CASE-</a:t>
            </a:r>
            <a:r>
              <a:rPr lang="ru-RU" altLang="ru-RU" sz="2200" b="1" dirty="0" err="1"/>
              <a:t>засоби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дозволяють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аналізувати</a:t>
            </a:r>
            <a:r>
              <a:rPr lang="ru-RU" altLang="ru-RU" sz="2200" dirty="0"/>
              <a:t> та </a:t>
            </a:r>
            <a:r>
              <a:rPr lang="ru-RU" altLang="ru-RU" sz="2200" dirty="0" err="1"/>
              <a:t>формулювати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вимоги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моделювати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прикладне</a:t>
            </a:r>
            <a:r>
              <a:rPr lang="ru-RU" altLang="ru-RU" sz="2200" dirty="0"/>
              <a:t> ПЗ та </a:t>
            </a:r>
            <a:r>
              <a:rPr lang="ru-RU" altLang="ru-RU" sz="2200" dirty="0" err="1"/>
              <a:t>бази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даних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генерувати</a:t>
            </a:r>
            <a:r>
              <a:rPr lang="ru-RU" altLang="ru-RU" sz="2200" dirty="0"/>
              <a:t> код, </a:t>
            </a:r>
            <a:r>
              <a:rPr lang="ru-RU" altLang="ru-RU" sz="2200" dirty="0" err="1"/>
              <a:t>проводити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тестування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документування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забезпечення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якості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конфігураційне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управління</a:t>
            </a:r>
            <a:r>
              <a:rPr lang="ru-RU" altLang="ru-RU" sz="2200" dirty="0"/>
              <a:t> та </a:t>
            </a:r>
            <a:r>
              <a:rPr lang="ru-RU" altLang="ru-RU" sz="2200" dirty="0" err="1"/>
              <a:t>управління</a:t>
            </a:r>
            <a:r>
              <a:rPr lang="ru-RU" altLang="ru-RU" sz="2200" dirty="0"/>
              <a:t> проектом, а також </a:t>
            </a:r>
            <a:r>
              <a:rPr lang="ru-RU" altLang="ru-RU" sz="2200" dirty="0" err="1"/>
              <a:t>інші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процеси</a:t>
            </a:r>
            <a:r>
              <a:rPr lang="ru-RU" altLang="ru-RU" sz="2200" dirty="0"/>
              <a:t>. </a:t>
            </a:r>
            <a:r>
              <a:rPr lang="en-US" altLang="ru-RU" sz="2200" b="1" dirty="0"/>
              <a:t>CASE-</a:t>
            </a:r>
            <a:r>
              <a:rPr lang="ru-RU" altLang="ru-RU" sz="2200" b="1" dirty="0" err="1"/>
              <a:t>засоби</a:t>
            </a:r>
            <a:r>
              <a:rPr lang="ru-RU" altLang="ru-RU" sz="2200" b="1" dirty="0"/>
              <a:t> разом </a:t>
            </a:r>
            <a:r>
              <a:rPr lang="ru-RU" altLang="ru-RU" sz="2200" b="1" dirty="0" err="1"/>
              <a:t>із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системним</a:t>
            </a:r>
            <a:r>
              <a:rPr lang="ru-RU" altLang="ru-RU" sz="2200" b="1" dirty="0"/>
              <a:t> ПЗ та </a:t>
            </a:r>
            <a:r>
              <a:rPr lang="ru-RU" altLang="ru-RU" sz="2200" b="1" dirty="0" err="1"/>
              <a:t>технічними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засобами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утворюють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повне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середовище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розробки</a:t>
            </a:r>
            <a:r>
              <a:rPr lang="ru-RU" altLang="ru-RU" sz="2200" b="1" dirty="0"/>
              <a:t> проекту.</a:t>
            </a:r>
            <a:r>
              <a:rPr lang="ru-RU" altLang="ru-RU" sz="2200" dirty="0"/>
              <a:t>           </a:t>
            </a:r>
          </a:p>
          <a:p>
            <a:pPr marL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ru-RU" altLang="ru-RU" sz="2200" dirty="0"/>
              <a:t>   </a:t>
            </a:r>
            <a:r>
              <a:rPr lang="ru-RU" altLang="ru-RU" sz="2200" dirty="0" err="1"/>
              <a:t>Методології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технології</a:t>
            </a:r>
            <a:r>
              <a:rPr lang="ru-RU" altLang="ru-RU" sz="2200" dirty="0"/>
              <a:t> та </a:t>
            </a:r>
            <a:r>
              <a:rPr lang="ru-RU" altLang="ru-RU" sz="2200" dirty="0" err="1"/>
              <a:t>інструментальні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засоби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проектування</a:t>
            </a:r>
            <a:r>
              <a:rPr lang="ru-RU" altLang="ru-RU" sz="2200" dirty="0"/>
              <a:t> (</a:t>
            </a:r>
            <a:r>
              <a:rPr lang="en-US" altLang="ru-RU" sz="2200" dirty="0"/>
              <a:t>CASE-</a:t>
            </a:r>
            <a:r>
              <a:rPr lang="ru-RU" altLang="ru-RU" sz="2200" dirty="0" err="1"/>
              <a:t>засоби</a:t>
            </a:r>
            <a:r>
              <a:rPr lang="ru-RU" altLang="ru-RU" sz="2200" dirty="0"/>
              <a:t>) </a:t>
            </a:r>
            <a:r>
              <a:rPr lang="ru-RU" altLang="ru-RU" sz="2200" dirty="0" err="1"/>
              <a:t>становлять</a:t>
            </a:r>
            <a:r>
              <a:rPr lang="ru-RU" altLang="ru-RU" sz="2200" dirty="0"/>
              <a:t> основу проекту будь-</a:t>
            </a:r>
            <a:r>
              <a:rPr lang="ru-RU" altLang="ru-RU" sz="2200" dirty="0" err="1"/>
              <a:t>якої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складної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програмної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B4DA793-60FD-03A5-BBA3-E2C917BCE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7742237" cy="914400"/>
          </a:xfrm>
        </p:spPr>
        <p:txBody>
          <a:bodyPr/>
          <a:lstStyle/>
          <a:p>
            <a:pPr eaLnBrk="1" hangingPunct="1"/>
            <a:r>
              <a:rPr lang="ru-RU" altLang="ru-RU" sz="3200" dirty="0">
                <a:latin typeface="Times New Roman"/>
                <a:cs typeface="Times New Roman"/>
              </a:rPr>
              <a:t>ІІІ </a:t>
            </a:r>
            <a:r>
              <a:rPr lang="ru-RU" altLang="ru-RU" sz="3200" dirty="0" err="1">
                <a:latin typeface="Times New Roman"/>
                <a:cs typeface="Times New Roman"/>
              </a:rPr>
              <a:t>Появі</a:t>
            </a:r>
            <a:r>
              <a:rPr lang="ru-RU" altLang="ru-RU" sz="3200" dirty="0">
                <a:latin typeface="Times New Roman"/>
                <a:cs typeface="Times New Roman"/>
              </a:rPr>
              <a:t> CASE-</a:t>
            </a:r>
            <a:r>
              <a:rPr lang="ru-RU" altLang="ru-RU" sz="3200" dirty="0" err="1">
                <a:latin typeface="Times New Roman"/>
                <a:cs typeface="Times New Roman"/>
              </a:rPr>
              <a:t>технологій</a:t>
            </a:r>
            <a:r>
              <a:rPr lang="ru-RU" altLang="ru-RU" sz="3200" dirty="0">
                <a:latin typeface="Times New Roman"/>
                <a:cs typeface="Times New Roman"/>
              </a:rPr>
              <a:t> </a:t>
            </a:r>
            <a:r>
              <a:rPr lang="ru-RU" altLang="ru-RU" sz="3200" dirty="0" err="1">
                <a:latin typeface="Times New Roman"/>
                <a:cs typeface="Times New Roman"/>
              </a:rPr>
              <a:t>сприяли</a:t>
            </a:r>
            <a:r>
              <a:rPr lang="ru-RU" altLang="ru-RU" sz="3200" dirty="0">
                <a:latin typeface="Times New Roman"/>
                <a:cs typeface="Times New Roman"/>
              </a:rPr>
              <a:t> </a:t>
            </a:r>
            <a:r>
              <a:rPr lang="ru-RU" altLang="ru-RU" sz="3200" dirty="0" err="1">
                <a:latin typeface="Times New Roman"/>
                <a:cs typeface="Times New Roman"/>
              </a:rPr>
              <a:t>такі</a:t>
            </a:r>
            <a:r>
              <a:rPr lang="ru-RU" altLang="ru-RU" sz="3200" dirty="0">
                <a:latin typeface="Times New Roman"/>
                <a:cs typeface="Times New Roman"/>
              </a:rPr>
              <a:t> </a:t>
            </a:r>
            <a:r>
              <a:rPr lang="ru-RU" altLang="ru-RU" sz="3200" dirty="0" err="1">
                <a:latin typeface="Times New Roman"/>
                <a:cs typeface="Times New Roman"/>
              </a:rPr>
              <a:t>фактори</a:t>
            </a:r>
            <a:r>
              <a:rPr lang="ru-RU" altLang="ru-RU" sz="3200" dirty="0">
                <a:latin typeface="Times New Roman"/>
                <a:cs typeface="Times New Roman"/>
              </a:rPr>
              <a:t>, як: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2E7D55B-ADE9-1BB7-3E14-ADC8F780E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7940675" cy="4608513"/>
          </a:xfrm>
        </p:spPr>
        <p:txBody>
          <a:bodyPr/>
          <a:lstStyle/>
          <a:p>
            <a:pPr marL="0" algn="just" eaLnBrk="1" hangingPunct="1">
              <a:lnSpc>
                <a:spcPct val="90000"/>
              </a:lnSpc>
            </a:pPr>
            <a:r>
              <a:rPr lang="ru-RU" altLang="ru-RU" sz="2300"/>
              <a:t>підготовка аналітиків та програмістів, сприйнятливих до концепцій модульного та структурного програмування;</a:t>
            </a:r>
          </a:p>
          <a:p>
            <a:pPr marL="0" algn="just" eaLnBrk="1" hangingPunct="1">
              <a:lnSpc>
                <a:spcPct val="90000"/>
              </a:lnSpc>
            </a:pPr>
            <a:r>
              <a:rPr lang="ru-RU" altLang="ru-RU" sz="2300"/>
              <a:t>широке впровадження та постійне зростання продуктивності комп'ютерів, що дозволило використовувати ефективні графічні засоби та автоматизувати більшість етапів проектування; </a:t>
            </a:r>
          </a:p>
          <a:p>
            <a:pPr marL="0" algn="just" eaLnBrk="1" hangingPunct="1">
              <a:lnSpc>
                <a:spcPct val="90000"/>
              </a:lnSpc>
            </a:pPr>
            <a:r>
              <a:rPr lang="ru-RU" altLang="ru-RU" sz="2300"/>
              <a:t> впровадження мережевої технології, що надала можливість об'єднання зусиль окремих виконавців у єдиний процес проектування шляхом використання бази даних, що розділяється, містить необхідну інформацію про проект.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CB5F1E5-45FB-DD8A-303B-8C4A9C01B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 dirty="0">
                <a:latin typeface="Times New Roman"/>
                <a:cs typeface="Times New Roman"/>
              </a:rPr>
              <a:t>ІІІ </a:t>
            </a:r>
            <a:r>
              <a:rPr lang="ru-RU" altLang="ru-RU" sz="3200" dirty="0" err="1">
                <a:latin typeface="Times New Roman"/>
                <a:cs typeface="Times New Roman"/>
              </a:rPr>
              <a:t>Основні</a:t>
            </a:r>
            <a:r>
              <a:rPr lang="ru-RU" altLang="ru-RU" sz="3200" dirty="0">
                <a:latin typeface="Times New Roman"/>
                <a:cs typeface="Times New Roman"/>
              </a:rPr>
              <a:t> </a:t>
            </a:r>
            <a:r>
              <a:rPr lang="ru-RU" altLang="ru-RU" sz="3200" dirty="0" err="1">
                <a:latin typeface="Times New Roman"/>
                <a:cs typeface="Times New Roman"/>
              </a:rPr>
              <a:t>методології</a:t>
            </a:r>
            <a:r>
              <a:rPr lang="ru-RU" altLang="ru-RU" sz="3200" dirty="0">
                <a:latin typeface="Times New Roman"/>
                <a:cs typeface="Times New Roman"/>
              </a:rPr>
              <a:t> для </a:t>
            </a:r>
            <a:r>
              <a:rPr lang="en-US" altLang="ru-RU" sz="3200" dirty="0">
                <a:latin typeface="Times New Roman"/>
                <a:cs typeface="Times New Roman"/>
              </a:rPr>
              <a:t>CASE-з</a:t>
            </a:r>
            <a:r>
              <a:rPr lang="ru-RU" altLang="ru-RU" sz="3200" dirty="0" err="1">
                <a:latin typeface="Times New Roman"/>
                <a:cs typeface="Times New Roman"/>
              </a:rPr>
              <a:t>асобів</a:t>
            </a:r>
            <a:endParaRPr lang="ru-RU" altLang="ru-RU" sz="3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C1D4AB1-29D3-5650-D190-8AD8AED0B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4672" y="1259795"/>
            <a:ext cx="8290604" cy="4895850"/>
          </a:xfrm>
        </p:spPr>
        <p:txBody>
          <a:bodyPr/>
          <a:lstStyle/>
          <a:p>
            <a:pPr marL="0" algn="just" eaLnBrk="1" hangingPunct="1">
              <a:lnSpc>
                <a:spcPct val="80000"/>
              </a:lnSpc>
              <a:buNone/>
            </a:pPr>
            <a:r>
              <a:rPr lang="uk-UA" altLang="ru-RU" sz="2200" dirty="0"/>
              <a:t>     </a:t>
            </a:r>
            <a:r>
              <a:rPr lang="uk-UA" altLang="ru-RU" sz="2300" dirty="0"/>
              <a:t> </a:t>
            </a:r>
            <a:r>
              <a:rPr lang="en-US" altLang="ru-RU" sz="2300" b="1" dirty="0">
                <a:latin typeface="Times New Roman"/>
              </a:rPr>
              <a:t>SADT</a:t>
            </a:r>
            <a:r>
              <a:rPr lang="en-US" altLang="ru-RU" sz="2300" dirty="0">
                <a:latin typeface="Times New Roman"/>
              </a:rPr>
              <a:t> (Structed Analysis &amp; Design Technique 1973 </a:t>
            </a:r>
            <a:r>
              <a:rPr lang="ru-RU" altLang="ru-RU" sz="2300" dirty="0">
                <a:latin typeface="Times New Roman"/>
              </a:rPr>
              <a:t>Д. Росс) – </a:t>
            </a:r>
            <a:r>
              <a:rPr lang="ru-RU" altLang="ru-RU" sz="2300" b="1" i="1" err="1">
                <a:latin typeface="Times New Roman"/>
              </a:rPr>
              <a:t>методологія</a:t>
            </a:r>
            <a:r>
              <a:rPr lang="ru-RU" altLang="ru-RU" sz="2300" b="1" i="1" dirty="0">
                <a:latin typeface="Times New Roman"/>
              </a:rPr>
              <a:t> структурного </a:t>
            </a:r>
            <a:r>
              <a:rPr lang="ru-RU" altLang="ru-RU" sz="2300" b="1" i="1" err="1">
                <a:latin typeface="Times New Roman"/>
              </a:rPr>
              <a:t>моделювання</a:t>
            </a:r>
            <a:r>
              <a:rPr lang="ru-RU" altLang="ru-RU" sz="2300" dirty="0">
                <a:latin typeface="Times New Roman"/>
              </a:rPr>
              <a:t>, яка </a:t>
            </a:r>
            <a:r>
              <a:rPr lang="ru-RU" altLang="ru-RU" sz="2300" err="1">
                <a:latin typeface="Times New Roman"/>
              </a:rPr>
              <a:t>дозволяє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моделювати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бізнес-процеси</a:t>
            </a:r>
            <a:r>
              <a:rPr lang="ru-RU" altLang="ru-RU" sz="2300" dirty="0">
                <a:latin typeface="Times New Roman"/>
              </a:rPr>
              <a:t> до </a:t>
            </a:r>
            <a:r>
              <a:rPr lang="ru-RU" altLang="ru-RU" sz="2300" err="1">
                <a:latin typeface="Times New Roman"/>
              </a:rPr>
              <a:t>потрібного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рівня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декомпозиції</a:t>
            </a:r>
            <a:r>
              <a:rPr lang="ru-RU" altLang="ru-RU" sz="2300" dirty="0">
                <a:latin typeface="Times New Roman"/>
              </a:rPr>
              <a:t>. </a:t>
            </a:r>
            <a:r>
              <a:rPr lang="ru-RU" altLang="ru-RU" sz="2300" err="1">
                <a:latin typeface="Times New Roman"/>
              </a:rPr>
              <a:t>Спочатку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об'єкт</a:t>
            </a:r>
            <a:r>
              <a:rPr lang="ru-RU" altLang="ru-RU" sz="2300" dirty="0">
                <a:latin typeface="Times New Roman"/>
              </a:rPr>
              <a:t> (</a:t>
            </a:r>
            <a:r>
              <a:rPr lang="ru-RU" altLang="ru-RU" sz="2300" err="1">
                <a:latin typeface="Times New Roman"/>
              </a:rPr>
              <a:t>підприємство</a:t>
            </a:r>
            <a:r>
              <a:rPr lang="ru-RU" altLang="ru-RU" sz="2300" dirty="0">
                <a:latin typeface="Times New Roman"/>
              </a:rPr>
              <a:t>) </a:t>
            </a:r>
            <a:r>
              <a:rPr lang="ru-RU" altLang="ru-RU" sz="2300" err="1">
                <a:latin typeface="Times New Roman"/>
              </a:rPr>
              <a:t>описується</a:t>
            </a:r>
            <a:r>
              <a:rPr lang="ru-RU" altLang="ru-RU" sz="2300" dirty="0">
                <a:latin typeface="Times New Roman"/>
              </a:rPr>
              <a:t> в </a:t>
            </a:r>
            <a:r>
              <a:rPr lang="ru-RU" altLang="ru-RU" sz="2300" err="1">
                <a:latin typeface="Times New Roman"/>
              </a:rPr>
              <a:t>цілому</a:t>
            </a:r>
            <a:r>
              <a:rPr lang="ru-RU" altLang="ru-RU" sz="2300" dirty="0">
                <a:latin typeface="Times New Roman"/>
              </a:rPr>
              <a:t> (один блок), </a:t>
            </a:r>
            <a:r>
              <a:rPr lang="ru-RU" altLang="ru-RU" sz="2300" err="1">
                <a:latin typeface="Times New Roman"/>
              </a:rPr>
              <a:t>потім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відбувається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декомпозиція</a:t>
            </a:r>
            <a:r>
              <a:rPr lang="ru-RU" altLang="ru-RU" sz="2300" dirty="0">
                <a:latin typeface="Times New Roman"/>
              </a:rPr>
              <a:t> (</a:t>
            </a:r>
            <a:r>
              <a:rPr lang="ru-RU" altLang="ru-RU" sz="2300" err="1">
                <a:latin typeface="Times New Roman"/>
              </a:rPr>
              <a:t>поділ</a:t>
            </a:r>
            <a:r>
              <a:rPr lang="ru-RU" altLang="ru-RU" sz="2300" dirty="0">
                <a:latin typeface="Times New Roman"/>
              </a:rPr>
              <a:t>) </a:t>
            </a:r>
            <a:r>
              <a:rPr lang="ru-RU" altLang="ru-RU" sz="2300" err="1">
                <a:latin typeface="Times New Roman"/>
              </a:rPr>
              <a:t>цього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єдиного</a:t>
            </a:r>
            <a:r>
              <a:rPr lang="ru-RU" altLang="ru-RU" sz="2300" dirty="0">
                <a:latin typeface="Times New Roman"/>
              </a:rPr>
              <a:t> блоку на </a:t>
            </a:r>
            <a:r>
              <a:rPr lang="ru-RU" altLang="ru-RU" sz="2300" err="1">
                <a:latin typeface="Times New Roman"/>
              </a:rPr>
              <a:t>більш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детальні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складові</a:t>
            </a:r>
            <a:r>
              <a:rPr lang="ru-RU" altLang="ru-RU" sz="2300" dirty="0">
                <a:latin typeface="Times New Roman"/>
              </a:rPr>
              <a:t> (</a:t>
            </a:r>
            <a:r>
              <a:rPr lang="ru-RU" altLang="ru-RU" sz="2300" err="1">
                <a:latin typeface="Times New Roman"/>
              </a:rPr>
              <a:t>наприклад</a:t>
            </a:r>
            <a:r>
              <a:rPr lang="ru-RU" altLang="ru-RU" sz="2300" dirty="0">
                <a:latin typeface="Times New Roman"/>
              </a:rPr>
              <a:t>, цехи на </a:t>
            </a:r>
            <a:r>
              <a:rPr lang="ru-RU" altLang="ru-RU" sz="2300" err="1">
                <a:latin typeface="Times New Roman"/>
              </a:rPr>
              <a:t>підприємстві</a:t>
            </a:r>
            <a:r>
              <a:rPr lang="ru-RU" altLang="ru-RU" sz="2300" dirty="0">
                <a:latin typeface="Times New Roman"/>
              </a:rPr>
              <a:t>), </a:t>
            </a:r>
            <a:r>
              <a:rPr lang="ru-RU" altLang="ru-RU" sz="2300" err="1">
                <a:latin typeface="Times New Roman"/>
              </a:rPr>
              <a:t>далі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ці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складові</a:t>
            </a:r>
            <a:r>
              <a:rPr lang="ru-RU" altLang="ru-RU" sz="2300" dirty="0">
                <a:latin typeface="Times New Roman"/>
              </a:rPr>
              <a:t> також </a:t>
            </a:r>
            <a:r>
              <a:rPr lang="ru-RU" altLang="ru-RU" sz="2300" err="1">
                <a:latin typeface="Times New Roman"/>
              </a:rPr>
              <a:t>можна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декомпозувати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скільки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завгодно</a:t>
            </a:r>
            <a:r>
              <a:rPr lang="ru-RU" altLang="ru-RU" sz="2300" dirty="0">
                <a:latin typeface="Times New Roman"/>
              </a:rPr>
              <a:t> (до </a:t>
            </a:r>
            <a:r>
              <a:rPr lang="ru-RU" altLang="ru-RU" sz="2300" err="1">
                <a:latin typeface="Times New Roman"/>
              </a:rPr>
              <a:t>розумного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рівня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деталізації</a:t>
            </a:r>
            <a:r>
              <a:rPr lang="ru-RU" altLang="ru-RU" sz="2300" dirty="0">
                <a:latin typeface="Times New Roman"/>
              </a:rPr>
              <a:t>). </a:t>
            </a:r>
            <a:r>
              <a:rPr lang="ru-RU" altLang="ru-RU" sz="2300" err="1">
                <a:latin typeface="Times New Roman"/>
              </a:rPr>
              <a:t>Найбільш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доступним</a:t>
            </a:r>
            <a:r>
              <a:rPr lang="ru-RU" altLang="ru-RU" sz="2300" dirty="0">
                <a:latin typeface="Times New Roman"/>
              </a:rPr>
              <a:t> на </a:t>
            </a:r>
            <a:r>
              <a:rPr lang="ru-RU" altLang="ru-RU" sz="2300" err="1">
                <a:latin typeface="Times New Roman"/>
              </a:rPr>
              <a:t>сьогоднішній</a:t>
            </a:r>
            <a:r>
              <a:rPr lang="ru-RU" altLang="ru-RU" sz="2300" dirty="0">
                <a:latin typeface="Times New Roman"/>
              </a:rPr>
              <a:t> день </a:t>
            </a:r>
            <a:r>
              <a:rPr lang="en-US" altLang="ru-RU" sz="2300" dirty="0">
                <a:latin typeface="Times New Roman"/>
              </a:rPr>
              <a:t>SADT-</a:t>
            </a:r>
            <a:r>
              <a:rPr lang="ru-RU" altLang="ru-RU" sz="2300" err="1">
                <a:latin typeface="Times New Roman"/>
              </a:rPr>
              <a:t>засобом</a:t>
            </a:r>
            <a:r>
              <a:rPr lang="ru-RU" altLang="ru-RU" sz="2300" dirty="0">
                <a:latin typeface="Times New Roman"/>
              </a:rPr>
              <a:t> є </a:t>
            </a:r>
            <a:r>
              <a:rPr lang="en-US" altLang="ru-RU" sz="2300" b="1" dirty="0">
                <a:latin typeface="Times New Roman"/>
              </a:rPr>
              <a:t>Design/IDEF</a:t>
            </a:r>
            <a:r>
              <a:rPr lang="en-US" altLang="ru-RU" sz="2300" dirty="0">
                <a:latin typeface="Times New Roman"/>
              </a:rPr>
              <a:t> (Meta Software Corp.)          </a:t>
            </a:r>
            <a:endParaRPr lang="uk-UA" altLang="ru-RU" sz="2300">
              <a:latin typeface="Times New Roman"/>
            </a:endParaRPr>
          </a:p>
          <a:p>
            <a:pPr marL="0" algn="just" eaLnBrk="1" hangingPunct="1">
              <a:lnSpc>
                <a:spcPct val="80000"/>
              </a:lnSpc>
              <a:buNone/>
            </a:pPr>
            <a:r>
              <a:rPr lang="ru-RU" altLang="ru-RU" sz="2300" dirty="0">
                <a:latin typeface="Times New Roman"/>
              </a:rPr>
              <a:t>       У 80 роки </a:t>
            </a:r>
            <a:r>
              <a:rPr lang="ru-RU" altLang="ru-RU" sz="2300" err="1">
                <a:latin typeface="Times New Roman"/>
              </a:rPr>
              <a:t>було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розроблено</a:t>
            </a:r>
            <a:r>
              <a:rPr lang="ru-RU" altLang="ru-RU" sz="2300" dirty="0">
                <a:latin typeface="Times New Roman"/>
              </a:rPr>
              <a:t> велику </a:t>
            </a:r>
            <a:r>
              <a:rPr lang="ru-RU" altLang="ru-RU" sz="2300" err="1">
                <a:latin typeface="Times New Roman"/>
              </a:rPr>
              <a:t>кількість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методологій</a:t>
            </a:r>
            <a:r>
              <a:rPr lang="ru-RU" altLang="ru-RU" sz="2300" dirty="0">
                <a:latin typeface="Times New Roman"/>
              </a:rPr>
              <a:t> для </a:t>
            </a:r>
            <a:r>
              <a:rPr lang="ru-RU" altLang="ru-RU" sz="2300" err="1">
                <a:latin typeface="Times New Roman"/>
              </a:rPr>
              <a:t>моделювання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Інформаційних</a:t>
            </a:r>
            <a:r>
              <a:rPr lang="ru-RU" altLang="ru-RU" sz="2300" dirty="0">
                <a:latin typeface="Times New Roman"/>
              </a:rPr>
              <a:t> систем:</a:t>
            </a:r>
          </a:p>
          <a:p>
            <a:pPr marL="0"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300" b="1" i="1" err="1">
                <a:latin typeface="Times New Roman"/>
              </a:rPr>
              <a:t>функціональне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b="1" i="1" err="1">
                <a:latin typeface="Times New Roman"/>
              </a:rPr>
              <a:t>моделювання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dirty="0">
                <a:latin typeface="Times New Roman"/>
              </a:rPr>
              <a:t>з </a:t>
            </a:r>
            <a:r>
              <a:rPr lang="ru-RU" altLang="ru-RU" sz="2300" err="1">
                <a:latin typeface="Times New Roman"/>
              </a:rPr>
              <a:t>використанням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діаграм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потоків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даних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різних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нотацій</a:t>
            </a:r>
            <a:r>
              <a:rPr lang="ru-RU" altLang="ru-RU" sz="2300" dirty="0">
                <a:latin typeface="Times New Roman"/>
              </a:rPr>
              <a:t> (Йордана/Де Марко, </a:t>
            </a:r>
            <a:r>
              <a:rPr lang="ru-RU" altLang="ru-RU" sz="2300" err="1">
                <a:latin typeface="Times New Roman"/>
              </a:rPr>
              <a:t>Гейна-Сарсона</a:t>
            </a:r>
            <a:r>
              <a:rPr lang="ru-RU" altLang="ru-RU" sz="2300" dirty="0">
                <a:latin typeface="Times New Roman"/>
              </a:rPr>
              <a:t>);</a:t>
            </a:r>
          </a:p>
          <a:p>
            <a:pPr marL="0"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300" b="1" i="1" err="1">
                <a:latin typeface="Times New Roman"/>
              </a:rPr>
              <a:t>інформаційне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b="1" i="1" err="1">
                <a:latin typeface="Times New Roman"/>
              </a:rPr>
              <a:t>моделювання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dirty="0">
                <a:latin typeface="Times New Roman"/>
              </a:rPr>
              <a:t>з </a:t>
            </a:r>
            <a:r>
              <a:rPr lang="ru-RU" altLang="ru-RU" sz="2300" err="1">
                <a:latin typeface="Times New Roman"/>
              </a:rPr>
              <a:t>використанням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діаграм</a:t>
            </a:r>
            <a:r>
              <a:rPr lang="ru-RU" altLang="ru-RU" sz="2300" dirty="0">
                <a:latin typeface="Times New Roman"/>
              </a:rPr>
              <a:t> "</a:t>
            </a:r>
            <a:r>
              <a:rPr lang="ru-RU" altLang="ru-RU" sz="2300" err="1">
                <a:latin typeface="Times New Roman"/>
              </a:rPr>
              <a:t>сутність-зв'язок</a:t>
            </a:r>
            <a:r>
              <a:rPr lang="ru-RU" altLang="ru-RU" sz="2300" dirty="0">
                <a:latin typeface="Times New Roman"/>
              </a:rPr>
              <a:t>" </a:t>
            </a:r>
            <a:r>
              <a:rPr lang="ru-RU" altLang="ru-RU" sz="2300" err="1">
                <a:latin typeface="Times New Roman"/>
              </a:rPr>
              <a:t>різних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нотацій</a:t>
            </a:r>
            <a:r>
              <a:rPr lang="ru-RU" altLang="ru-RU" sz="2300" dirty="0">
                <a:latin typeface="Times New Roman"/>
              </a:rPr>
              <a:t> (Чена, Баркера);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A7BFE90-3C5D-CACD-8B3C-6D126ECA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методології для </a:t>
            </a:r>
            <a:r>
              <a:rPr lang="en-US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сасобів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EE59B3C-E5EC-AA69-56BE-1E43A3437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644" y="1310822"/>
            <a:ext cx="8360455" cy="48244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u-RU" altLang="ru-RU" sz="2300" b="1" i="1" dirty="0" err="1">
                <a:latin typeface="Times New Roman"/>
              </a:rPr>
              <a:t>моделювання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b="1" i="1" dirty="0" err="1">
                <a:latin typeface="Times New Roman"/>
              </a:rPr>
              <a:t>бізнес-процесів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dirty="0">
                <a:latin typeface="Times New Roman"/>
              </a:rPr>
              <a:t>у </a:t>
            </a:r>
            <a:r>
              <a:rPr lang="ru-RU" altLang="ru-RU" sz="2300" dirty="0" err="1">
                <a:latin typeface="Times New Roman"/>
              </a:rPr>
              <a:t>вигляді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ланцюжка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подій</a:t>
            </a:r>
            <a:r>
              <a:rPr lang="ru-RU" altLang="ru-RU" sz="2300" dirty="0">
                <a:latin typeface="Times New Roman"/>
              </a:rPr>
              <a:t> (</a:t>
            </a:r>
            <a:r>
              <a:rPr lang="ru-RU" altLang="ru-RU" sz="2300" dirty="0" err="1">
                <a:latin typeface="Times New Roman"/>
              </a:rPr>
              <a:t>нотація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en-US" altLang="ru-RU" sz="2300" dirty="0">
                <a:latin typeface="Times New Roman"/>
              </a:rPr>
              <a:t>EPC);</a:t>
            </a:r>
            <a:endParaRPr lang="uk-UA" altLang="ru-RU" sz="2300" dirty="0">
              <a:latin typeface="Times New Roman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u-RU" altLang="ru-RU" sz="2300" b="1" i="1" err="1">
                <a:latin typeface="Times New Roman"/>
              </a:rPr>
              <a:t>динамічного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b="1" i="1" err="1">
                <a:latin typeface="Times New Roman"/>
              </a:rPr>
              <a:t>функціонального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b="1" i="1" err="1">
                <a:latin typeface="Times New Roman"/>
              </a:rPr>
              <a:t>аналізу</a:t>
            </a:r>
            <a:r>
              <a:rPr lang="ru-RU" altLang="ru-RU" sz="2300" b="1" i="1" dirty="0">
                <a:latin typeface="Times New Roman"/>
              </a:rPr>
              <a:t> </a:t>
            </a:r>
            <a:r>
              <a:rPr lang="ru-RU" altLang="ru-RU" sz="2300" dirty="0">
                <a:latin typeface="Times New Roman"/>
              </a:rPr>
              <a:t>на </a:t>
            </a:r>
            <a:r>
              <a:rPr lang="ru-RU" altLang="ru-RU" sz="2300" err="1">
                <a:latin typeface="Times New Roman"/>
              </a:rPr>
              <a:t>основі</a:t>
            </a:r>
            <a:r>
              <a:rPr lang="ru-RU" altLang="ru-RU" sz="2300" dirty="0">
                <a:latin typeface="Times New Roman"/>
              </a:rPr>
              <a:t> мереж </a:t>
            </a:r>
            <a:r>
              <a:rPr lang="ru-RU" altLang="ru-RU" sz="2300" err="1">
                <a:latin typeface="Times New Roman"/>
              </a:rPr>
              <a:t>Петрі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різного</a:t>
            </a:r>
            <a:r>
              <a:rPr lang="ru-RU" altLang="ru-RU" sz="2300" dirty="0">
                <a:latin typeface="Times New Roman"/>
              </a:rPr>
              <a:t> виду, </a:t>
            </a:r>
            <a:r>
              <a:rPr lang="ru-RU" altLang="ru-RU" sz="2300" err="1">
                <a:latin typeface="Times New Roman"/>
              </a:rPr>
              <a:t>функціонально-вартісного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аналізу</a:t>
            </a:r>
            <a:r>
              <a:rPr lang="ru-RU" altLang="ru-RU" sz="2300" dirty="0">
                <a:latin typeface="Times New Roman"/>
              </a:rPr>
              <a:t>.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en-US" altLang="ru-RU" sz="2300" dirty="0">
                <a:latin typeface="Times New Roman"/>
              </a:rPr>
              <a:t>      </a:t>
            </a:r>
            <a:endParaRPr lang="ru-RU" altLang="ru-RU" sz="2300" dirty="0">
              <a:latin typeface="Times New Roman"/>
            </a:endParaRPr>
          </a:p>
          <a:p>
            <a:pPr marL="0" indent="0" algn="just">
              <a:lnSpc>
                <a:spcPct val="80000"/>
              </a:lnSpc>
              <a:buNone/>
              <a:defRPr/>
            </a:pPr>
            <a:r>
              <a:rPr lang="uk-UA" altLang="ru-RU" sz="2300" b="1" dirty="0">
                <a:latin typeface="Times New Roman"/>
              </a:rPr>
              <a:t>Об</a:t>
            </a:r>
            <a:r>
              <a:rPr lang="en-US" altLang="ru-RU" sz="2300" b="1" dirty="0">
                <a:latin typeface="Times New Roman"/>
              </a:rPr>
              <a:t>’</a:t>
            </a:r>
            <a:r>
              <a:rPr lang="uk-UA" altLang="ru-RU" sz="2300" b="1" dirty="0" err="1">
                <a:latin typeface="Times New Roman"/>
              </a:rPr>
              <a:t>єктно</a:t>
            </a:r>
            <a:r>
              <a:rPr lang="uk-UA" altLang="ru-RU" sz="2300" b="1" dirty="0">
                <a:latin typeface="Times New Roman"/>
              </a:rPr>
              <a:t>-орієнтовані методології</a:t>
            </a:r>
            <a:r>
              <a:rPr lang="en-US" altLang="ru-RU" sz="2300" b="1" dirty="0">
                <a:latin typeface="Times New Roman"/>
              </a:rPr>
              <a:t> </a:t>
            </a:r>
            <a:r>
              <a:rPr lang="uk-UA" altLang="ru-RU" sz="2300" b="1" dirty="0">
                <a:latin typeface="Times New Roman"/>
              </a:rPr>
              <a:t>(ООМ)</a:t>
            </a:r>
            <a:r>
              <a:rPr lang="uk-UA" altLang="ru-RU" sz="2300" dirty="0">
                <a:latin typeface="Times New Roman"/>
              </a:rPr>
              <a:t>,  які з</a:t>
            </a:r>
            <a:r>
              <a:rPr lang="en-US" altLang="ru-RU" sz="2300" dirty="0">
                <a:latin typeface="Times New Roman"/>
              </a:rPr>
              <a:t>’</a:t>
            </a:r>
            <a:r>
              <a:rPr lang="uk-UA" altLang="ru-RU" sz="2300" dirty="0">
                <a:latin typeface="Times New Roman"/>
              </a:rPr>
              <a:t>явились у 90 роки</a:t>
            </a:r>
            <a:r>
              <a:rPr lang="en-US" altLang="ru-RU" sz="2300" dirty="0">
                <a:latin typeface="Times New Roman"/>
              </a:rPr>
              <a:t>:</a:t>
            </a:r>
            <a:endParaRPr lang="ru-RU" altLang="ru-RU" sz="2300">
              <a:latin typeface="Times New Roman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uk-UA" altLang="ru-RU" sz="2300" b="1" dirty="0">
                <a:latin typeface="Times New Roman"/>
              </a:rPr>
              <a:t>м</a:t>
            </a:r>
            <a:r>
              <a:rPr lang="ru-RU" altLang="ru-RU" sz="2300" b="1" err="1">
                <a:latin typeface="Times New Roman"/>
              </a:rPr>
              <a:t>етодологія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en-US" altLang="ru-RU" sz="2300" b="1" err="1">
                <a:latin typeface="Times New Roman"/>
              </a:rPr>
              <a:t>RationalRose</a:t>
            </a:r>
            <a:r>
              <a:rPr lang="en-US" altLang="ru-RU" sz="2300" b="1" dirty="0">
                <a:latin typeface="Times New Roman"/>
              </a:rPr>
              <a:t> </a:t>
            </a:r>
            <a:r>
              <a:rPr lang="ru-RU" altLang="ru-RU" sz="2300" dirty="0">
                <a:latin typeface="Times New Roman"/>
              </a:rPr>
              <a:t>з </a:t>
            </a:r>
            <a:r>
              <a:rPr lang="ru-RU" altLang="ru-RU" sz="2300" err="1">
                <a:latin typeface="Times New Roman"/>
              </a:rPr>
              <a:t>урахуванням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уніфікованого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мови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моделювання</a:t>
            </a:r>
            <a:r>
              <a:rPr lang="ru-RU" altLang="ru-RU" sz="2300" dirty="0">
                <a:latin typeface="Times New Roman"/>
              </a:rPr>
              <a:t> (</a:t>
            </a:r>
            <a:r>
              <a:rPr lang="en-US" altLang="ru-RU" sz="2300" dirty="0">
                <a:latin typeface="Times New Roman"/>
              </a:rPr>
              <a:t>UML)</a:t>
            </a:r>
            <a:r>
              <a:rPr lang="ru-RU" altLang="ru-RU" sz="2300" dirty="0">
                <a:latin typeface="Times New Roman"/>
              </a:rPr>
              <a:t> – </a:t>
            </a:r>
            <a:r>
              <a:rPr lang="ru-RU" altLang="ru-RU" sz="2300" err="1">
                <a:latin typeface="Times New Roman"/>
              </a:rPr>
              <a:t>методологія</a:t>
            </a:r>
            <a:r>
              <a:rPr lang="ru-RU" altLang="ru-RU" sz="2300" dirty="0">
                <a:latin typeface="Times New Roman"/>
              </a:rPr>
              <a:t> объектно-ориентированного </a:t>
            </a:r>
            <a:r>
              <a:rPr lang="ru-RU" altLang="ru-RU" sz="2300" err="1">
                <a:latin typeface="Times New Roman"/>
              </a:rPr>
              <a:t>моделювання</a:t>
            </a:r>
            <a:r>
              <a:rPr lang="ru-RU" altLang="ru-RU" sz="2300" dirty="0">
                <a:latin typeface="Times New Roman"/>
              </a:rPr>
              <a:t> , є </a:t>
            </a:r>
            <a:r>
              <a:rPr lang="ru-RU" altLang="ru-RU" sz="2300" err="1">
                <a:latin typeface="Times New Roman"/>
              </a:rPr>
              <a:t>наймоднішою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технологією</a:t>
            </a:r>
            <a:r>
              <a:rPr lang="ru-RU" altLang="ru-RU" sz="2300" dirty="0">
                <a:latin typeface="Times New Roman"/>
              </a:rPr>
              <a:t> у </a:t>
            </a:r>
            <a:r>
              <a:rPr lang="ru-RU" altLang="ru-RU" sz="2300" err="1">
                <a:latin typeface="Times New Roman"/>
              </a:rPr>
              <a:t>сфері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програмної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інженерії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нині</a:t>
            </a:r>
            <a:r>
              <a:rPr lang="ru-RU" altLang="ru-RU" sz="2300" dirty="0">
                <a:latin typeface="Times New Roman"/>
              </a:rPr>
              <a:t>, т.к. </a:t>
            </a:r>
            <a:r>
              <a:rPr lang="en-US" altLang="ru-RU" sz="2300" dirty="0">
                <a:latin typeface="Times New Roman"/>
              </a:rPr>
              <a:t>UML </a:t>
            </a:r>
            <a:r>
              <a:rPr lang="ru-RU" altLang="ru-RU" sz="2300" err="1">
                <a:latin typeface="Times New Roman"/>
              </a:rPr>
              <a:t>дозволяє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системним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архітекторам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представляти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своє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бачення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системи</a:t>
            </a:r>
            <a:r>
              <a:rPr lang="ru-RU" altLang="ru-RU" sz="2300" dirty="0">
                <a:latin typeface="Times New Roman"/>
              </a:rPr>
              <a:t> у </a:t>
            </a:r>
            <a:r>
              <a:rPr lang="ru-RU" altLang="ru-RU" sz="2300" err="1">
                <a:latin typeface="Times New Roman"/>
              </a:rPr>
              <a:t>вигляді</a:t>
            </a:r>
            <a:r>
              <a:rPr lang="ru-RU" altLang="ru-RU" sz="2300" dirty="0">
                <a:latin typeface="Times New Roman"/>
              </a:rPr>
              <a:t> набору </a:t>
            </a:r>
            <a:r>
              <a:rPr lang="ru-RU" altLang="ru-RU" sz="2300" err="1">
                <a:latin typeface="Times New Roman"/>
              </a:rPr>
              <a:t>стандартних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діаграм</a:t>
            </a:r>
            <a:r>
              <a:rPr lang="ru-RU" altLang="ru-RU" sz="2300" dirty="0">
                <a:latin typeface="Times New Roman"/>
              </a:rPr>
              <a:t>. </a:t>
            </a:r>
            <a:endParaRPr lang="en-US" altLang="ru-RU" sz="2300" dirty="0">
              <a:latin typeface="Times New Roman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u-RU" altLang="ru-RU" sz="2300" b="1" dirty="0" err="1">
                <a:latin typeface="Times New Roman"/>
              </a:rPr>
              <a:t>методологія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en-US" altLang="ru-RU" sz="2300" b="1" dirty="0">
                <a:latin typeface="Times New Roman"/>
              </a:rPr>
              <a:t>RUP</a:t>
            </a:r>
            <a:r>
              <a:rPr lang="en-US" altLang="ru-RU" sz="2300" dirty="0">
                <a:latin typeface="Times New Roman"/>
              </a:rPr>
              <a:t> (Rational Unified Process) – </a:t>
            </a:r>
            <a:r>
              <a:rPr lang="ru-RU" altLang="ru-RU" sz="2300" dirty="0" err="1">
                <a:latin typeface="Times New Roman"/>
              </a:rPr>
              <a:t>використовує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ітеративну</a:t>
            </a:r>
            <a:r>
              <a:rPr lang="ru-RU" altLang="ru-RU" sz="2300" dirty="0">
                <a:latin typeface="Times New Roman"/>
              </a:rPr>
              <a:t> модель ЖЦ </a:t>
            </a:r>
            <a:r>
              <a:rPr lang="ru-RU" altLang="ru-RU" sz="2300" dirty="0" err="1">
                <a:latin typeface="Times New Roman"/>
              </a:rPr>
              <a:t>розробки</a:t>
            </a:r>
            <a:r>
              <a:rPr lang="ru-RU" altLang="ru-RU" sz="2300" dirty="0">
                <a:latin typeface="Times New Roman"/>
              </a:rPr>
              <a:t>. </a:t>
            </a:r>
            <a:r>
              <a:rPr lang="ru-RU" altLang="ru-RU" sz="2300" dirty="0" err="1">
                <a:latin typeface="Times New Roman"/>
              </a:rPr>
              <a:t>Наприкінці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кожної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ітерації</a:t>
            </a:r>
            <a:r>
              <a:rPr lang="ru-RU" altLang="ru-RU" sz="2300" dirty="0">
                <a:latin typeface="Times New Roman"/>
              </a:rPr>
              <a:t> (в </a:t>
            </a:r>
            <a:r>
              <a:rPr lang="ru-RU" sz="2300" dirty="0" err="1">
                <a:latin typeface="Times New Roman"/>
                <a:cs typeface="Times New Roman"/>
              </a:rPr>
              <a:t>ідеалі</a:t>
            </a:r>
            <a:r>
              <a:rPr lang="ru-RU" sz="2300" dirty="0">
                <a:latin typeface="Times New Roman"/>
                <a:cs typeface="Times New Roman"/>
              </a:rPr>
              <a:t>, </a:t>
            </a:r>
            <a:r>
              <a:rPr lang="ru-RU" sz="2300" dirty="0" err="1">
                <a:latin typeface="Times New Roman"/>
                <a:cs typeface="Times New Roman"/>
              </a:rPr>
              <a:t>що</a:t>
            </a:r>
            <a:r>
              <a:rPr lang="ru-RU" sz="2300" dirty="0">
                <a:latin typeface="Times New Roman"/>
                <a:cs typeface="Times New Roman"/>
              </a:rPr>
              <a:t> </a:t>
            </a:r>
            <a:r>
              <a:rPr lang="ru-RU" sz="2300" dirty="0" err="1">
                <a:latin typeface="Times New Roman"/>
                <a:cs typeface="Times New Roman"/>
              </a:rPr>
              <a:t>триває</a:t>
            </a:r>
            <a:r>
              <a:rPr lang="ru-RU" sz="2300" dirty="0">
                <a:latin typeface="Times New Roman"/>
                <a:cs typeface="Times New Roman"/>
              </a:rPr>
              <a:t> </a:t>
            </a:r>
            <a:r>
              <a:rPr lang="ru-RU" sz="2300" dirty="0" err="1">
                <a:latin typeface="Times New Roman"/>
                <a:cs typeface="Times New Roman"/>
              </a:rPr>
              <a:t>від</a:t>
            </a:r>
            <a:r>
              <a:rPr lang="ru-RU" sz="2300" dirty="0">
                <a:latin typeface="Times New Roman"/>
                <a:cs typeface="Times New Roman"/>
              </a:rPr>
              <a:t> 2 до 6 </a:t>
            </a:r>
            <a:r>
              <a:rPr lang="ru-RU" sz="2300" dirty="0" err="1">
                <a:latin typeface="Times New Roman"/>
                <a:cs typeface="Times New Roman"/>
              </a:rPr>
              <a:t>тижнів</a:t>
            </a:r>
            <a:r>
              <a:rPr lang="ru-RU" sz="2300" dirty="0">
                <a:latin typeface="Times New Roman"/>
                <a:cs typeface="Times New Roman"/>
              </a:rPr>
              <a:t>) </a:t>
            </a:r>
            <a:r>
              <a:rPr lang="ru-RU" sz="2300" dirty="0" err="1">
                <a:latin typeface="Times New Roman"/>
                <a:cs typeface="Times New Roman"/>
              </a:rPr>
              <a:t>проектна</a:t>
            </a:r>
            <a:r>
              <a:rPr lang="ru-RU" sz="2300" dirty="0">
                <a:latin typeface="Times New Roman"/>
                <a:cs typeface="Times New Roman"/>
              </a:rPr>
              <a:t> команда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0621B78-154C-9942-ED38-AFE901F46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методології для </a:t>
            </a:r>
            <a:r>
              <a:rPr lang="en-US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сасобів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CC8EA93-6F3A-4354-9598-2702CC5DC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5111750"/>
          </a:xfrm>
        </p:spPr>
        <p:txBody>
          <a:bodyPr/>
          <a:lstStyle/>
          <a:p>
            <a:pPr marL="457200" lvl="1" indent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latin typeface="Times New Roman"/>
              </a:rPr>
              <a:t>повинна </a:t>
            </a:r>
            <a:r>
              <a:rPr lang="ru-RU" sz="2300" err="1">
                <a:latin typeface="Times New Roman"/>
              </a:rPr>
              <a:t>досягти</a:t>
            </a:r>
            <a:r>
              <a:rPr lang="ru-RU" sz="2300" dirty="0">
                <a:latin typeface="Times New Roman"/>
              </a:rPr>
              <a:t> </a:t>
            </a:r>
            <a:r>
              <a:rPr lang="ru-RU" sz="2300" err="1">
                <a:latin typeface="Times New Roman"/>
              </a:rPr>
              <a:t>запланованих</a:t>
            </a:r>
            <a:r>
              <a:rPr lang="ru-RU" sz="2300" dirty="0">
                <a:latin typeface="Times New Roman"/>
              </a:rPr>
              <a:t> на </a:t>
            </a:r>
            <a:r>
              <a:rPr lang="ru-RU" sz="2300" err="1">
                <a:latin typeface="Times New Roman"/>
              </a:rPr>
              <a:t>цю</a:t>
            </a:r>
            <a:r>
              <a:rPr lang="ru-RU" sz="2300" dirty="0">
                <a:latin typeface="Times New Roman"/>
              </a:rPr>
              <a:t> </a:t>
            </a:r>
            <a:r>
              <a:rPr lang="ru-RU" sz="2300" err="1">
                <a:latin typeface="Times New Roman"/>
              </a:rPr>
              <a:t>ітерацію</a:t>
            </a:r>
            <a:r>
              <a:rPr lang="ru-RU" sz="2300" dirty="0">
                <a:latin typeface="Times New Roman"/>
              </a:rPr>
              <a:t> </a:t>
            </a:r>
            <a:r>
              <a:rPr lang="ru-RU" sz="2300" err="1">
                <a:latin typeface="Times New Roman"/>
              </a:rPr>
              <a:t>цілей</a:t>
            </a:r>
            <a:r>
              <a:rPr lang="ru-RU" sz="2300" dirty="0">
                <a:latin typeface="Times New Roman"/>
              </a:rPr>
              <a:t>  </a:t>
            </a:r>
            <a:r>
              <a:rPr lang="ru-RU" sz="2300" err="1">
                <a:latin typeface="Times New Roman"/>
              </a:rPr>
              <a:t>створити</a:t>
            </a:r>
            <a:r>
              <a:rPr lang="ru-RU" sz="2300" dirty="0">
                <a:latin typeface="Times New Roman"/>
              </a:rPr>
              <a:t> </a:t>
            </a:r>
            <a:r>
              <a:rPr lang="ru-RU" sz="2300" err="1">
                <a:latin typeface="Times New Roman"/>
              </a:rPr>
              <a:t>або</a:t>
            </a:r>
            <a:r>
              <a:rPr lang="ru-RU" sz="2300" dirty="0">
                <a:latin typeface="Times New Roman"/>
              </a:rPr>
              <a:t> </a:t>
            </a:r>
            <a:r>
              <a:rPr lang="ru-RU" sz="2300" err="1">
                <a:latin typeface="Times New Roman"/>
              </a:rPr>
              <a:t>доопрацювати</a:t>
            </a:r>
            <a:r>
              <a:rPr lang="ru-RU" sz="2300" dirty="0">
                <a:latin typeface="Times New Roman"/>
              </a:rPr>
              <a:t> </a:t>
            </a:r>
            <a:r>
              <a:rPr lang="ru-RU" sz="2300" err="1">
                <a:latin typeface="Times New Roman"/>
              </a:rPr>
              <a:t>проектні</a:t>
            </a:r>
            <a:r>
              <a:rPr lang="ru-RU" sz="2300" dirty="0">
                <a:latin typeface="Times New Roman"/>
              </a:rPr>
              <a:t> </a:t>
            </a:r>
            <a:r>
              <a:rPr lang="ru-RU" altLang="ru-RU" sz="2300" err="1">
                <a:latin typeface="Times New Roman"/>
              </a:rPr>
              <a:t>артефакти</a:t>
            </a:r>
            <a:r>
              <a:rPr lang="ru-RU" altLang="ru-RU" sz="2300" dirty="0">
                <a:latin typeface="Times New Roman"/>
              </a:rPr>
              <a:t> та </a:t>
            </a:r>
            <a:r>
              <a:rPr lang="ru-RU" altLang="ru-RU" sz="2300" err="1">
                <a:latin typeface="Times New Roman"/>
              </a:rPr>
              <a:t>отримати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проміжну</a:t>
            </a:r>
            <a:r>
              <a:rPr lang="ru-RU" altLang="ru-RU" sz="2300" dirty="0">
                <a:latin typeface="Times New Roman"/>
              </a:rPr>
              <a:t>, але </a:t>
            </a:r>
            <a:r>
              <a:rPr lang="ru-RU" altLang="ru-RU" sz="2300" err="1">
                <a:latin typeface="Times New Roman"/>
              </a:rPr>
              <a:t>функціональну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версію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кінцевого</a:t>
            </a:r>
            <a:r>
              <a:rPr lang="ru-RU" altLang="ru-RU" sz="2300" dirty="0">
                <a:latin typeface="Times New Roman"/>
              </a:rPr>
              <a:t> продукту. </a:t>
            </a:r>
            <a:r>
              <a:rPr lang="ru-RU" altLang="ru-RU" sz="2300" err="1">
                <a:latin typeface="Times New Roman"/>
              </a:rPr>
              <a:t>Ітеративна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розробка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дозволяє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швидко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реагувати</a:t>
            </a:r>
            <a:r>
              <a:rPr lang="ru-RU" altLang="ru-RU" sz="2300" dirty="0">
                <a:latin typeface="Times New Roman"/>
              </a:rPr>
              <a:t> на </a:t>
            </a:r>
            <a:r>
              <a:rPr lang="ru-RU" altLang="ru-RU" sz="2300" err="1">
                <a:latin typeface="Times New Roman"/>
              </a:rPr>
              <a:t>мінливі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вимоги</a:t>
            </a:r>
            <a:r>
              <a:rPr lang="ru-RU" altLang="ru-RU" sz="2300" dirty="0">
                <a:latin typeface="Times New Roman"/>
              </a:rPr>
              <a:t>, </a:t>
            </a:r>
            <a:r>
              <a:rPr lang="ru-RU" altLang="ru-RU" sz="2300" err="1">
                <a:latin typeface="Times New Roman"/>
              </a:rPr>
              <a:t>виявляти</a:t>
            </a:r>
            <a:r>
              <a:rPr lang="ru-RU" altLang="ru-RU" sz="2300" dirty="0">
                <a:latin typeface="Times New Roman"/>
              </a:rPr>
              <a:t> та </a:t>
            </a:r>
            <a:r>
              <a:rPr lang="ru-RU" altLang="ru-RU" sz="2300" err="1">
                <a:latin typeface="Times New Roman"/>
              </a:rPr>
              <a:t>усувати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ризики</a:t>
            </a:r>
            <a:r>
              <a:rPr lang="ru-RU" altLang="ru-RU" sz="2300" dirty="0">
                <a:latin typeface="Times New Roman"/>
              </a:rPr>
              <a:t> на </a:t>
            </a:r>
            <a:r>
              <a:rPr lang="ru-RU" altLang="ru-RU" sz="2300" err="1">
                <a:latin typeface="Times New Roman"/>
              </a:rPr>
              <a:t>ранніх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стадіях</a:t>
            </a:r>
            <a:r>
              <a:rPr lang="ru-RU" altLang="ru-RU" sz="2300" dirty="0">
                <a:latin typeface="Times New Roman"/>
              </a:rPr>
              <a:t> проекту, а також </a:t>
            </a:r>
            <a:r>
              <a:rPr lang="ru-RU" altLang="ru-RU" sz="2300" err="1">
                <a:latin typeface="Times New Roman"/>
              </a:rPr>
              <a:t>ефективно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контролювати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якість</a:t>
            </a:r>
            <a:r>
              <a:rPr lang="ru-RU" altLang="ru-RU" sz="2300" dirty="0">
                <a:latin typeface="Times New Roman"/>
              </a:rPr>
              <a:t> продукту.    </a:t>
            </a:r>
            <a:endParaRPr lang="ru-RU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300" b="1" dirty="0" err="1">
                <a:latin typeface="Times New Roman"/>
              </a:rPr>
              <a:t>методології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en-US" altLang="ru-RU" sz="2300" b="1" dirty="0">
                <a:latin typeface="Times New Roman"/>
              </a:rPr>
              <a:t>Agile </a:t>
            </a:r>
            <a:r>
              <a:rPr lang="en-US" altLang="ru-RU" sz="2300" dirty="0">
                <a:latin typeface="Times New Roman"/>
              </a:rPr>
              <a:t>(XP, SCRUM, Candan) - </a:t>
            </a:r>
            <a:r>
              <a:rPr lang="ru-RU" altLang="ru-RU" sz="2300" dirty="0" err="1">
                <a:latin typeface="Times New Roman"/>
              </a:rPr>
              <a:t>розбиття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проектів</a:t>
            </a:r>
            <a:r>
              <a:rPr lang="ru-RU" altLang="ru-RU" sz="2300" dirty="0">
                <a:latin typeface="Times New Roman"/>
              </a:rPr>
              <a:t> на </a:t>
            </a:r>
            <a:r>
              <a:rPr lang="ru-RU" altLang="ru-RU" sz="2300" dirty="0" err="1">
                <a:latin typeface="Times New Roman"/>
              </a:rPr>
              <a:t>маленькі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робочі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шматочки</a:t>
            </a:r>
            <a:r>
              <a:rPr lang="ru-RU" altLang="ru-RU" sz="2300" dirty="0">
                <a:latin typeface="Times New Roman"/>
              </a:rPr>
              <a:t>, </a:t>
            </a:r>
            <a:r>
              <a:rPr lang="ru-RU" altLang="ru-RU" sz="2300" dirty="0" err="1">
                <a:latin typeface="Times New Roman"/>
              </a:rPr>
              <a:t>звані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користувальницькими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історіями</a:t>
            </a:r>
            <a:r>
              <a:rPr lang="ru-RU" altLang="ru-RU" sz="2300" dirty="0">
                <a:latin typeface="Times New Roman"/>
              </a:rPr>
              <a:t>. </a:t>
            </a:r>
            <a:r>
              <a:rPr lang="ru-RU" altLang="ru-RU" sz="2300" dirty="0" err="1">
                <a:latin typeface="Times New Roman"/>
              </a:rPr>
              <a:t>Відповідно</a:t>
            </a:r>
            <a:r>
              <a:rPr lang="ru-RU" altLang="ru-RU" sz="2300" dirty="0">
                <a:latin typeface="Times New Roman"/>
              </a:rPr>
              <a:t> до </a:t>
            </a:r>
            <a:r>
              <a:rPr lang="ru-RU" altLang="ru-RU" sz="2300" dirty="0" err="1">
                <a:latin typeface="Times New Roman"/>
              </a:rPr>
              <a:t>пріоритетності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завдання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вирішують</a:t>
            </a:r>
            <a:r>
              <a:rPr lang="ru-RU" altLang="ru-RU" sz="2300" dirty="0">
                <a:latin typeface="Times New Roman"/>
              </a:rPr>
              <a:t> у рамках коротких </a:t>
            </a:r>
            <a:r>
              <a:rPr lang="ru-RU" altLang="ru-RU" sz="2300" dirty="0" err="1">
                <a:latin typeface="Times New Roman"/>
              </a:rPr>
              <a:t>двотижневих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циклів</a:t>
            </a:r>
            <a:r>
              <a:rPr lang="ru-RU" altLang="ru-RU" sz="2300" dirty="0">
                <a:latin typeface="Times New Roman"/>
              </a:rPr>
              <a:t> (</a:t>
            </a:r>
            <a:r>
              <a:rPr lang="en-US" altLang="ru-RU" sz="2300" dirty="0">
                <a:latin typeface="Times New Roman"/>
              </a:rPr>
              <a:t>spring). </a:t>
            </a:r>
            <a:r>
              <a:rPr lang="ru-RU" altLang="ru-RU" sz="2300" dirty="0" err="1">
                <a:latin typeface="Times New Roman"/>
              </a:rPr>
              <a:t>Пріоритет</a:t>
            </a:r>
            <a:r>
              <a:rPr lang="ru-RU" altLang="ru-RU" sz="2300" dirty="0">
                <a:latin typeface="Times New Roman"/>
              </a:rPr>
              <a:t> людей та </a:t>
            </a:r>
            <a:r>
              <a:rPr lang="ru-RU" altLang="ru-RU" sz="2300" dirty="0" err="1">
                <a:latin typeface="Times New Roman"/>
              </a:rPr>
              <a:t>спілкування</a:t>
            </a:r>
            <a:r>
              <a:rPr lang="ru-RU" altLang="ru-RU" sz="2300" dirty="0">
                <a:latin typeface="Times New Roman"/>
              </a:rPr>
              <a:t> над </a:t>
            </a:r>
            <a:r>
              <a:rPr lang="ru-RU" altLang="ru-RU" sz="2300" dirty="0" err="1">
                <a:latin typeface="Times New Roman"/>
              </a:rPr>
              <a:t>інструментами</a:t>
            </a:r>
            <a:r>
              <a:rPr lang="ru-RU" altLang="ru-RU" sz="2300" dirty="0">
                <a:latin typeface="Times New Roman"/>
              </a:rPr>
              <a:t> та </a:t>
            </a:r>
            <a:r>
              <a:rPr lang="ru-RU" altLang="ru-RU" sz="2300" dirty="0" err="1">
                <a:latin typeface="Times New Roman"/>
              </a:rPr>
              <a:t>процесами</a:t>
            </a:r>
            <a:r>
              <a:rPr lang="ru-RU" altLang="ru-RU" sz="2300" dirty="0">
                <a:latin typeface="Times New Roman"/>
              </a:rPr>
              <a:t>. </a:t>
            </a:r>
            <a:r>
              <a:rPr lang="ru-RU" altLang="ru-RU" sz="2300" dirty="0" err="1">
                <a:latin typeface="Times New Roman"/>
              </a:rPr>
              <a:t>Пріоритет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працюючого</a:t>
            </a:r>
            <a:r>
              <a:rPr lang="ru-RU" altLang="ru-RU" sz="2300" dirty="0">
                <a:latin typeface="Times New Roman"/>
              </a:rPr>
              <a:t> продукту над </a:t>
            </a:r>
            <a:r>
              <a:rPr lang="ru-RU" altLang="ru-RU" sz="2300" dirty="0" err="1">
                <a:latin typeface="Times New Roman"/>
              </a:rPr>
              <a:t>повною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документацією</a:t>
            </a:r>
            <a:r>
              <a:rPr lang="ru-RU" altLang="ru-RU" sz="2300" dirty="0">
                <a:latin typeface="Times New Roman"/>
              </a:rPr>
              <a:t>. </a:t>
            </a:r>
            <a:r>
              <a:rPr lang="ru-RU" altLang="ru-RU" sz="2300" dirty="0" err="1">
                <a:latin typeface="Times New Roman"/>
              </a:rPr>
              <a:t>Пріоритет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співробітництва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із</a:t>
            </a:r>
            <a:r>
              <a:rPr lang="ru-RU" altLang="ru-RU" sz="2300" dirty="0">
                <a:latin typeface="Times New Roman"/>
              </a:rPr>
              <a:t> </a:t>
            </a:r>
            <a:r>
              <a:rPr lang="ru-RU" altLang="ru-RU" sz="2300" dirty="0" err="1">
                <a:latin typeface="Times New Roman"/>
              </a:rPr>
              <a:t>замовників</a:t>
            </a:r>
            <a:r>
              <a:rPr lang="ru-RU" altLang="ru-RU" sz="2300" dirty="0">
                <a:latin typeface="Times New Roman"/>
              </a:rPr>
              <a:t> над </a:t>
            </a:r>
            <a:r>
              <a:rPr lang="ru-RU" altLang="ru-RU" sz="2300" dirty="0" err="1">
                <a:latin typeface="Times New Roman"/>
              </a:rPr>
              <a:t>затвердженням</a:t>
            </a:r>
            <a:r>
              <a:rPr lang="ru-RU" altLang="ru-RU" sz="2300" dirty="0">
                <a:latin typeface="Times New Roman"/>
              </a:rPr>
              <a:t> контракту. </a:t>
            </a:r>
            <a:r>
              <a:rPr lang="ru-RU" altLang="ru-RU" sz="2300" dirty="0" err="1">
                <a:latin typeface="Times New Roman"/>
              </a:rPr>
              <a:t>Пріоритет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готовності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змінюватися</a:t>
            </a:r>
            <a:r>
              <a:rPr lang="ru-RU" altLang="ru-RU" sz="2300" dirty="0">
                <a:latin typeface="Times New Roman"/>
              </a:rPr>
              <a:t> над </a:t>
            </a:r>
            <a:r>
              <a:rPr lang="ru-RU" altLang="ru-RU" sz="2300" dirty="0" err="1">
                <a:latin typeface="Times New Roman"/>
              </a:rPr>
              <a:t>дотриманням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спочатку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створеного</a:t>
            </a:r>
            <a:r>
              <a:rPr lang="ru-RU" altLang="ru-RU" sz="2300" dirty="0">
                <a:latin typeface="Times New Roman"/>
              </a:rPr>
              <a:t> плану.</a:t>
            </a:r>
            <a:endParaRPr lang="ru-RU" altLang="nl-NL" sz="2300">
              <a:latin typeface="Times New Roman"/>
            </a:endParaRPr>
          </a:p>
          <a:p>
            <a:pPr eaLnBrk="1" hangingPunct="1">
              <a:lnSpc>
                <a:spcPct val="80000"/>
              </a:lnSpc>
            </a:pPr>
            <a:endParaRPr lang="ru-RU" altLang="ru-RU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55796B3-B0ED-7D0A-076D-74BDE7B58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методології для </a:t>
            </a:r>
            <a:r>
              <a:rPr lang="en-US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сасобів</a:t>
            </a:r>
          </a:p>
        </p:txBody>
      </p:sp>
      <p:pic>
        <p:nvPicPr>
          <p:cNvPr id="17411" name="Рисунок 1">
            <a:extLst>
              <a:ext uri="{FF2B5EF4-FFF2-40B4-BE49-F238E27FC236}">
                <a16:creationId xmlns:a16="http://schemas.microsoft.com/office/drawing/2014/main" id="{899EBDD1-4528-8891-9BF1-CFC2D1229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7138987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CFBF7B0-A96D-6164-F4A7-BA8335EE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ІІІ </a:t>
            </a:r>
            <a:r>
              <a:rPr lang="ru-RU" altLang="ru-RU" sz="2800" dirty="0" err="1"/>
              <a:t>Задачі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сучасних</a:t>
            </a:r>
            <a:r>
              <a:rPr lang="ru-RU" altLang="ru-RU" sz="2800" dirty="0"/>
              <a:t> </a:t>
            </a:r>
            <a:r>
              <a:rPr lang="en-US" altLang="ru-RU" sz="2800" dirty="0"/>
              <a:t>CASE</a:t>
            </a:r>
            <a:r>
              <a:rPr lang="ru-RU" altLang="ru-RU" sz="2800" dirty="0"/>
              <a:t>- </a:t>
            </a:r>
            <a:r>
              <a:rPr lang="ru-RU" altLang="ru-RU" sz="2800" dirty="0" err="1"/>
              <a:t>засобів</a:t>
            </a:r>
            <a:endParaRPr lang="ru-RU" altLang="ru-RU" sz="28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2207A2F-4607-179E-31C2-F2CC6A94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489585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nl-NL" sz="2000" dirty="0"/>
              <a:t> </a:t>
            </a:r>
            <a:r>
              <a:rPr lang="uk-UA" altLang="nl-NL" sz="2000" dirty="0"/>
              <a:t>      </a:t>
            </a:r>
            <a:r>
              <a:rPr lang="ru-RU" altLang="nl-NL" sz="2200" dirty="0" err="1"/>
              <a:t>Сучасні</a:t>
            </a:r>
            <a:r>
              <a:rPr lang="ru-RU" altLang="nl-NL" sz="2200" dirty="0"/>
              <a:t> </a:t>
            </a:r>
            <a:r>
              <a:rPr lang="en-US" altLang="nl-NL" sz="2200" dirty="0"/>
              <a:t>CASE-</a:t>
            </a:r>
            <a:r>
              <a:rPr lang="ru-RU" altLang="nl-NL" sz="2200" dirty="0" err="1"/>
              <a:t>засоби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охоплюють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повний</a:t>
            </a:r>
            <a:r>
              <a:rPr lang="ru-RU" altLang="nl-NL" sz="2200" dirty="0"/>
              <a:t> цикл </a:t>
            </a:r>
            <a:r>
              <a:rPr lang="ru-RU" altLang="nl-NL" sz="2200" dirty="0" err="1"/>
              <a:t>побудови</a:t>
            </a:r>
            <a:r>
              <a:rPr lang="ru-RU" altLang="nl-NL" sz="2200" dirty="0"/>
              <a:t> </a:t>
            </a:r>
            <a:r>
              <a:rPr lang="ru-RU" altLang="nl-NL" sz="2200" dirty="0" err="1"/>
              <a:t>системи</a:t>
            </a:r>
            <a:r>
              <a:rPr lang="ru-RU" altLang="nl-NL" sz="2200" dirty="0"/>
              <a:t> </a:t>
            </a:r>
            <a:r>
              <a:rPr lang="ru-RU" altLang="nl-NL" sz="2200" dirty="0" err="1"/>
              <a:t>управління</a:t>
            </a:r>
            <a:r>
              <a:rPr lang="ru-RU" altLang="nl-NL" sz="2200" dirty="0"/>
              <a:t> при </a:t>
            </a:r>
            <a:r>
              <a:rPr lang="ru-RU" altLang="nl-NL" sz="2200" dirty="0" err="1"/>
              <a:t>бізнес-моделюванні</a:t>
            </a:r>
            <a:r>
              <a:rPr lang="ru-RU" altLang="nl-NL" sz="2200" dirty="0"/>
              <a:t>: </a:t>
            </a:r>
            <a:r>
              <a:rPr lang="ru-RU" altLang="nl-NL" sz="2200" dirty="0" err="1"/>
              <a:t>стратегія</a:t>
            </a:r>
            <a:r>
              <a:rPr lang="ru-RU" altLang="nl-NL" sz="2200" dirty="0"/>
              <a:t> – </a:t>
            </a:r>
            <a:r>
              <a:rPr lang="ru-RU" altLang="nl-NL" sz="2200" dirty="0" err="1"/>
              <a:t>бізнес-процеси</a:t>
            </a:r>
            <a:r>
              <a:rPr lang="ru-RU" altLang="nl-NL" sz="2200" dirty="0"/>
              <a:t> – </a:t>
            </a:r>
            <a:r>
              <a:rPr lang="ru-RU" altLang="nl-NL" sz="2200" dirty="0" err="1"/>
              <a:t>організаційна</a:t>
            </a:r>
            <a:r>
              <a:rPr lang="ru-RU" altLang="nl-NL" sz="2200" dirty="0"/>
              <a:t> структура – ​​</a:t>
            </a:r>
            <a:r>
              <a:rPr lang="ru-RU" altLang="nl-NL" sz="2200" dirty="0" err="1"/>
              <a:t>регламентуючі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документи</a:t>
            </a:r>
            <a:r>
              <a:rPr lang="ru-RU" altLang="nl-NL" sz="2200" dirty="0"/>
              <a:t> – </a:t>
            </a:r>
            <a:r>
              <a:rPr lang="ru-RU" altLang="nl-NL" sz="2200" dirty="0" err="1"/>
              <a:t>аналіз</a:t>
            </a:r>
            <a:r>
              <a:rPr lang="ru-RU" altLang="nl-NL" sz="2200" dirty="0"/>
              <a:t>, </a:t>
            </a:r>
            <a:r>
              <a:rPr lang="ru-RU" altLang="nl-NL" sz="2200" dirty="0" err="1"/>
              <a:t>надаючи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компаніям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нові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можливості</a:t>
            </a:r>
            <a:r>
              <a:rPr lang="ru-RU" altLang="nl-NL" sz="2200" dirty="0"/>
              <a:t> </a:t>
            </a:r>
            <a:r>
              <a:rPr lang="ru-RU" altLang="nl-NL" sz="2200" dirty="0" err="1"/>
              <a:t>щодо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здійснення</a:t>
            </a:r>
            <a:r>
              <a:rPr lang="ru-RU" altLang="nl-NL" sz="2200" dirty="0"/>
              <a:t> “регулярного менеджменту”.     </a:t>
            </a:r>
            <a:endParaRPr lang="ru-RU" altLang="nl-NL" sz="2200"/>
          </a:p>
          <a:p>
            <a:pPr marL="0" indent="0" algn="just" eaLnBrk="1" hangingPunct="1">
              <a:buNone/>
            </a:pPr>
            <a:r>
              <a:rPr lang="uk-UA" altLang="nl-NL" sz="2200" dirty="0"/>
              <a:t>   </a:t>
            </a:r>
            <a:r>
              <a:rPr lang="en-US" altLang="nl-NL" sz="2200" dirty="0"/>
              <a:t>CASE-</a:t>
            </a:r>
            <a:r>
              <a:rPr lang="ru-RU" altLang="nl-NL" sz="2200" dirty="0" err="1"/>
              <a:t>засоби</a:t>
            </a:r>
            <a:r>
              <a:rPr lang="ru-RU" altLang="nl-NL" sz="2200" dirty="0"/>
              <a:t>, </a:t>
            </a:r>
            <a:r>
              <a:rPr lang="ru-RU" altLang="nl-NL" sz="2200" dirty="0" err="1"/>
              <a:t>які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призначені</a:t>
            </a:r>
            <a:r>
              <a:rPr lang="ru-RU" altLang="nl-NL" sz="2200" dirty="0"/>
              <a:t> для </a:t>
            </a:r>
            <a:r>
              <a:rPr lang="ru-RU" altLang="nl-NL" sz="2200" dirty="0" err="1"/>
              <a:t>вирішення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організаційних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питань</a:t>
            </a:r>
            <a:r>
              <a:rPr lang="ru-RU" altLang="nl-NL" sz="2200" dirty="0"/>
              <a:t> </a:t>
            </a:r>
            <a:r>
              <a:rPr lang="ru-RU" altLang="nl-NL" sz="2200" dirty="0" err="1"/>
              <a:t>управління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або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бізнес-моделювання</a:t>
            </a:r>
            <a:r>
              <a:rPr lang="ru-RU" altLang="nl-NL" sz="2200" dirty="0"/>
              <a:t>, </a:t>
            </a:r>
            <a:r>
              <a:rPr lang="ru-RU" altLang="nl-NL" sz="2200" dirty="0" err="1"/>
              <a:t>виділили</a:t>
            </a:r>
            <a:r>
              <a:rPr lang="ru-RU" altLang="nl-NL" sz="2200" dirty="0"/>
              <a:t> в </a:t>
            </a:r>
            <a:r>
              <a:rPr lang="ru-RU" altLang="nl-NL" sz="2200" dirty="0" err="1"/>
              <a:t>окремий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клас</a:t>
            </a:r>
            <a:r>
              <a:rPr lang="ru-RU" altLang="nl-NL" sz="2200" dirty="0"/>
              <a:t>, </a:t>
            </a:r>
            <a:r>
              <a:rPr lang="ru-RU" altLang="nl-NL" sz="2200" dirty="0" err="1"/>
              <a:t>який</a:t>
            </a:r>
            <a:r>
              <a:rPr lang="ru-RU" altLang="nl-NL" sz="2200" dirty="0"/>
              <a:t> на </a:t>
            </a:r>
            <a:r>
              <a:rPr lang="ru-RU" altLang="nl-NL" sz="2200" dirty="0" err="1"/>
              <a:t>західному</a:t>
            </a:r>
            <a:r>
              <a:rPr lang="ru-RU" altLang="nl-NL" sz="2200" dirty="0"/>
              <a:t> ринку </a:t>
            </a:r>
            <a:r>
              <a:rPr lang="ru-RU" altLang="nl-NL" sz="2200" dirty="0" err="1"/>
              <a:t>отримав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назву</a:t>
            </a:r>
            <a:r>
              <a:rPr lang="ru-RU" altLang="nl-NL" sz="2200" dirty="0"/>
              <a:t> </a:t>
            </a:r>
            <a:r>
              <a:rPr lang="en-US" altLang="nl-NL" sz="2200" dirty="0"/>
              <a:t>BMS (Business Modeling Software).     </a:t>
            </a:r>
            <a:endParaRPr lang="uk-UA" altLang="nl-NL" sz="2200"/>
          </a:p>
          <a:p>
            <a:pPr marL="0" indent="0" algn="just" eaLnBrk="1" hangingPunct="1">
              <a:buNone/>
            </a:pPr>
            <a:r>
              <a:rPr lang="uk-UA" altLang="nl-NL" sz="2200" dirty="0"/>
              <a:t>  </a:t>
            </a:r>
            <a:r>
              <a:rPr lang="ru-RU" altLang="nl-NL" sz="2200" dirty="0" err="1"/>
              <a:t>Бізнес</a:t>
            </a:r>
            <a:r>
              <a:rPr lang="ru-RU" altLang="nl-NL" sz="2200" dirty="0"/>
              <a:t>-модель, яка </a:t>
            </a:r>
            <a:r>
              <a:rPr lang="ru-RU" altLang="nl-NL" sz="2200" dirty="0" err="1"/>
              <a:t>побудована</a:t>
            </a:r>
            <a:r>
              <a:rPr lang="ru-RU" altLang="nl-NL" sz="2200" dirty="0"/>
              <a:t> за </a:t>
            </a:r>
            <a:r>
              <a:rPr lang="ru-RU" altLang="nl-NL" sz="2200" dirty="0" err="1"/>
              <a:t>допомогою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програм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класу</a:t>
            </a:r>
            <a:r>
              <a:rPr lang="ru-RU" altLang="nl-NL" sz="2200" dirty="0"/>
              <a:t> "</a:t>
            </a:r>
            <a:r>
              <a:rPr lang="en-US" altLang="nl-NL" sz="2200" dirty="0"/>
              <a:t>BMS", </a:t>
            </a:r>
            <a:r>
              <a:rPr lang="ru-RU" altLang="nl-NL" sz="2200" dirty="0"/>
              <a:t>як правило, </a:t>
            </a:r>
            <a:r>
              <a:rPr lang="ru-RU" altLang="nl-NL" sz="2200" dirty="0" err="1"/>
              <a:t>включає</a:t>
            </a:r>
            <a:r>
              <a:rPr lang="ru-RU" altLang="nl-NL" sz="2200" dirty="0"/>
              <a:t>: систему (дерево) </a:t>
            </a:r>
            <a:r>
              <a:rPr lang="ru-RU" altLang="nl-NL" sz="2200" dirty="0" err="1"/>
              <a:t>цілей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компанії</a:t>
            </a:r>
            <a:r>
              <a:rPr lang="ru-RU" altLang="nl-NL" sz="2200" dirty="0"/>
              <a:t>; модель </a:t>
            </a:r>
            <a:r>
              <a:rPr lang="ru-RU" altLang="nl-NL" sz="2200" dirty="0" err="1"/>
              <a:t>бізнес-процесів</a:t>
            </a:r>
            <a:r>
              <a:rPr lang="ru-RU" altLang="nl-NL" sz="2200" dirty="0"/>
              <a:t>; модель </a:t>
            </a:r>
            <a:r>
              <a:rPr lang="ru-RU" altLang="nl-NL" sz="2200" dirty="0" err="1"/>
              <a:t>організаційної</a:t>
            </a:r>
            <a:r>
              <a:rPr lang="ru-RU" altLang="nl-NL" sz="2200" dirty="0"/>
              <a:t> </a:t>
            </a:r>
            <a:r>
              <a:rPr lang="ru-RU" altLang="nl-NL" sz="2200" dirty="0" err="1"/>
              <a:t>структури</a:t>
            </a:r>
            <a:r>
              <a:rPr lang="ru-RU" altLang="nl-NL" sz="2200" dirty="0"/>
              <a:t>; </a:t>
            </a:r>
            <a:r>
              <a:rPr lang="ru-RU" altLang="nl-NL" sz="2200" dirty="0" err="1"/>
              <a:t>довідник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документів</a:t>
            </a:r>
            <a:r>
              <a:rPr lang="ru-RU" altLang="nl-NL" sz="2200" dirty="0"/>
              <a:t>, </a:t>
            </a:r>
            <a:r>
              <a:rPr lang="ru-RU" altLang="nl-NL" sz="2200" dirty="0" err="1"/>
              <a:t>що</a:t>
            </a:r>
            <a:r>
              <a:rPr lang="ru-RU" altLang="nl-NL" sz="2200" dirty="0"/>
              <a:t> </a:t>
            </a:r>
            <a:r>
              <a:rPr lang="ru-RU" altLang="nl-NL" sz="2200" dirty="0" err="1"/>
              <a:t>використовуються</a:t>
            </a:r>
            <a:r>
              <a:rPr lang="ru-RU" altLang="nl-NL" sz="2200" dirty="0"/>
              <a:t>. (</a:t>
            </a:r>
            <a:r>
              <a:rPr lang="en-US" altLang="nl-NL" sz="2200" dirty="0" err="1"/>
              <a:t>AllFusion</a:t>
            </a:r>
            <a:r>
              <a:rPr lang="en-US" altLang="nl-NL" sz="2200" dirty="0"/>
              <a:t> Process Modeler, ARIS Platform, Business Studio, MS Visio</a:t>
            </a:r>
            <a:r>
              <a:rPr lang="ru-RU" altLang="nl-NL" sz="2200" dirty="0"/>
              <a:t>)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3203FDF-701A-5949-8B7D-7A0B36E87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 dirty="0"/>
              <a:t>III </a:t>
            </a:r>
            <a:r>
              <a:rPr lang="ru-RU" altLang="ru-RU" sz="3200" dirty="0" err="1"/>
              <a:t>Успішне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втілення</a:t>
            </a:r>
            <a:r>
              <a:rPr lang="ru-RU" altLang="ru-RU" sz="3200" dirty="0"/>
              <a:t> CASE- </a:t>
            </a:r>
            <a:r>
              <a:rPr lang="ru-RU" altLang="ru-RU" sz="3200" dirty="0" err="1"/>
              <a:t>засобів</a:t>
            </a:r>
            <a:r>
              <a:rPr lang="ru-RU" altLang="ru-RU" sz="3200" dirty="0"/>
              <a:t> повинно </a:t>
            </a:r>
            <a:r>
              <a:rPr lang="ru-RU" altLang="ru-RU" sz="3200" dirty="0" err="1"/>
              <a:t>забеспечити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такі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вигоди</a:t>
            </a:r>
            <a:r>
              <a:rPr lang="ru-RU" altLang="ru-RU" sz="3200" dirty="0"/>
              <a:t> як: </a:t>
            </a:r>
            <a:endParaRPr lang="ru-RU" altLang="ru-RU" sz="32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138792C-13FB-BA40-59A3-A98F2EEA9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41438"/>
            <a:ext cx="8015287" cy="4678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ru-RU" altLang="ru-RU" sz="2400"/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високий рівень технологічної підтримки процесів розробки та супроводу ПЗ;</a:t>
            </a:r>
          </a:p>
          <a:p>
            <a:pPr eaLnBrk="1" hangingPunct="1">
              <a:lnSpc>
                <a:spcPct val="90000"/>
              </a:lnSpc>
            </a:pPr>
            <a:endParaRPr lang="ru-RU" altLang="ru-RU" sz="2400"/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позитивний вплив на продуктивність, якість продукції, дотримання стандартів, документування;</a:t>
            </a:r>
          </a:p>
          <a:p>
            <a:pPr eaLnBrk="1" hangingPunct="1">
              <a:lnSpc>
                <a:spcPct val="90000"/>
              </a:lnSpc>
            </a:pPr>
            <a:endParaRPr lang="ru-RU" altLang="ru-RU" sz="2400"/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прийнятний рівень віддачі від інвестицій у </a:t>
            </a:r>
            <a:r>
              <a:rPr lang="en-US" altLang="ru-RU" sz="2400"/>
              <a:t>CASE-</a:t>
            </a:r>
            <a:r>
              <a:rPr lang="ru-RU" altLang="ru-RU" sz="2400"/>
              <a:t>кошти.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9DEAF3-29B6-E790-F028-48594B0C5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ru-RU" sz="3600"/>
              <a:t>I. </a:t>
            </a:r>
            <a:r>
              <a:rPr lang="ru-RU" altLang="ru-RU" sz="3200"/>
              <a:t>Поняття моделі та моделювання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150A10B-81E2-7EE8-56C6-A69BC4EA4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463" y="1341438"/>
            <a:ext cx="8093075" cy="4751387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ru-RU" altLang="ru-RU" sz="2200" b="1" dirty="0"/>
              <a:t>    </a:t>
            </a:r>
            <a:r>
              <a:rPr lang="ru-RU" altLang="ru-RU" sz="2300" b="1" dirty="0"/>
              <a:t>Модель - </a:t>
            </a:r>
            <a:r>
              <a:rPr lang="ru-RU" altLang="ru-RU" sz="2300" b="1" dirty="0" err="1"/>
              <a:t>формалізований</a:t>
            </a:r>
            <a:r>
              <a:rPr lang="ru-RU" altLang="ru-RU" sz="2300" b="1" dirty="0"/>
              <a:t> </a:t>
            </a:r>
            <a:r>
              <a:rPr lang="ru-RU" altLang="ru-RU" sz="2300" b="1" dirty="0" err="1"/>
              <a:t>опис</a:t>
            </a:r>
            <a:r>
              <a:rPr lang="ru-RU" altLang="ru-RU" sz="2300" b="1" dirty="0"/>
              <a:t> </a:t>
            </a:r>
            <a:r>
              <a:rPr lang="ru-RU" altLang="ru-RU" sz="2300" b="1" dirty="0" err="1"/>
              <a:t>системи</a:t>
            </a:r>
            <a:r>
              <a:rPr lang="ru-RU" altLang="ru-RU" sz="2300" b="1" dirty="0"/>
              <a:t>  на </a:t>
            </a:r>
            <a:r>
              <a:rPr lang="ru-RU" altLang="ru-RU" sz="2300" b="1" dirty="0" err="1"/>
              <a:t>визначеному</a:t>
            </a:r>
            <a:r>
              <a:rPr lang="ru-RU" altLang="ru-RU" sz="2300" b="1" dirty="0"/>
              <a:t> </a:t>
            </a:r>
            <a:r>
              <a:rPr lang="ru-RU" altLang="ru-RU" sz="2300" b="1" dirty="0" err="1"/>
              <a:t>рівні</a:t>
            </a:r>
            <a:r>
              <a:rPr lang="ru-RU" altLang="ru-RU" sz="2300" b="1" dirty="0"/>
              <a:t> </a:t>
            </a:r>
            <a:r>
              <a:rPr lang="ru-RU" altLang="ru-RU" sz="2300" b="1" dirty="0" err="1"/>
              <a:t>абстракції</a:t>
            </a:r>
            <a:r>
              <a:rPr lang="ru-RU" altLang="ru-RU" sz="2300" dirty="0"/>
              <a:t>. </a:t>
            </a:r>
            <a:r>
              <a:rPr lang="ru-RU" altLang="ru-RU" sz="2300" dirty="0" err="1"/>
              <a:t>Кожна</a:t>
            </a:r>
            <a:r>
              <a:rPr lang="ru-RU" altLang="ru-RU" sz="2300" dirty="0"/>
              <a:t> модель </a:t>
            </a:r>
            <a:r>
              <a:rPr lang="ru-RU" altLang="ru-RU" sz="2300" dirty="0" err="1"/>
              <a:t>визначає</a:t>
            </a:r>
            <a:r>
              <a:rPr lang="ru-RU" altLang="ru-RU" sz="2300" dirty="0"/>
              <a:t> </a:t>
            </a:r>
            <a:r>
              <a:rPr lang="ru-RU" altLang="ru-RU" sz="2300" dirty="0" err="1"/>
              <a:t>конкретний</a:t>
            </a:r>
            <a:r>
              <a:rPr lang="ru-RU" altLang="ru-RU" sz="2300" dirty="0"/>
              <a:t> аспект </a:t>
            </a:r>
            <a:r>
              <a:rPr lang="ru-RU" altLang="ru-RU" sz="2300" dirty="0" err="1"/>
              <a:t>системи</a:t>
            </a:r>
            <a:r>
              <a:rPr lang="ru-RU" altLang="ru-RU" sz="2300" dirty="0"/>
              <a:t>, </a:t>
            </a:r>
            <a:r>
              <a:rPr lang="uk-UA" altLang="ru-RU" sz="2300" dirty="0"/>
              <a:t>для цього </a:t>
            </a:r>
            <a:r>
              <a:rPr lang="ru-RU" altLang="ru-RU" sz="2300" dirty="0" err="1"/>
              <a:t>використовує</a:t>
            </a:r>
            <a:r>
              <a:rPr lang="ru-RU" altLang="ru-RU" sz="2300" dirty="0"/>
              <a:t> </a:t>
            </a:r>
            <a:r>
              <a:rPr lang="ru-RU" altLang="ru-RU" sz="2300" dirty="0" err="1"/>
              <a:t>набір</a:t>
            </a:r>
            <a:r>
              <a:rPr lang="ru-RU" altLang="ru-RU" sz="2300" dirty="0"/>
              <a:t> </a:t>
            </a:r>
            <a:r>
              <a:rPr lang="ru-RU" altLang="ru-RU" sz="2300" dirty="0" err="1"/>
              <a:t>діаграм</a:t>
            </a:r>
            <a:r>
              <a:rPr lang="ru-RU" altLang="ru-RU" sz="2300" dirty="0"/>
              <a:t> та </a:t>
            </a:r>
            <a:r>
              <a:rPr lang="ru-RU" altLang="ru-RU" sz="2300" dirty="0" err="1"/>
              <a:t>документів</a:t>
            </a:r>
            <a:r>
              <a:rPr lang="ru-RU" altLang="ru-RU" sz="2300" dirty="0"/>
              <a:t> </a:t>
            </a:r>
            <a:r>
              <a:rPr lang="ru-RU" altLang="ru-RU" sz="2300" dirty="0" err="1"/>
              <a:t>заданого</a:t>
            </a:r>
            <a:r>
              <a:rPr lang="ru-RU" altLang="ru-RU" sz="2300" dirty="0"/>
              <a:t> формату, а також </a:t>
            </a:r>
            <a:r>
              <a:rPr lang="ru-RU" altLang="ru-RU" sz="2300" dirty="0" err="1"/>
              <a:t>відображає</a:t>
            </a:r>
            <a:r>
              <a:rPr lang="ru-RU" altLang="ru-RU" sz="2300" dirty="0"/>
              <a:t> точку </a:t>
            </a:r>
            <a:r>
              <a:rPr lang="ru-RU" altLang="ru-RU" sz="2300" dirty="0" err="1"/>
              <a:t>зору</a:t>
            </a:r>
            <a:r>
              <a:rPr lang="ru-RU" altLang="ru-RU" sz="2300" dirty="0"/>
              <a:t> та є </a:t>
            </a:r>
            <a:r>
              <a:rPr lang="ru-RU" altLang="ru-RU" sz="2300" dirty="0" err="1"/>
              <a:t>об'єктом</a:t>
            </a:r>
            <a:r>
              <a:rPr lang="ru-RU" altLang="ru-RU" sz="2300" dirty="0"/>
              <a:t> </a:t>
            </a:r>
            <a:r>
              <a:rPr lang="ru-RU" altLang="ru-RU" sz="2300" dirty="0" err="1"/>
              <a:t>діяльності</a:t>
            </a:r>
            <a:r>
              <a:rPr lang="ru-RU" altLang="ru-RU" sz="2300" dirty="0"/>
              <a:t> </a:t>
            </a:r>
            <a:r>
              <a:rPr lang="ru-RU" altLang="ru-RU" sz="2300" dirty="0" err="1"/>
              <a:t>різних</a:t>
            </a:r>
            <a:r>
              <a:rPr lang="ru-RU" altLang="ru-RU" sz="2300" dirty="0"/>
              <a:t> людей з </a:t>
            </a:r>
            <a:r>
              <a:rPr lang="ru-RU" altLang="ru-RU" sz="2300" dirty="0" err="1"/>
              <a:t>конкретними</a:t>
            </a:r>
            <a:r>
              <a:rPr lang="ru-RU" altLang="ru-RU" sz="2300" dirty="0"/>
              <a:t> </a:t>
            </a:r>
            <a:r>
              <a:rPr lang="ru-RU" altLang="ru-RU" sz="2300" dirty="0" err="1"/>
              <a:t>інтересами</a:t>
            </a:r>
            <a:r>
              <a:rPr lang="ru-RU" altLang="ru-RU" sz="2300" dirty="0"/>
              <a:t>, ролями </a:t>
            </a:r>
            <a:r>
              <a:rPr lang="ru-RU" altLang="ru-RU" sz="2300" dirty="0" err="1"/>
              <a:t>чи</a:t>
            </a:r>
            <a:r>
              <a:rPr lang="ru-RU" altLang="ru-RU" sz="2300" dirty="0"/>
              <a:t> </a:t>
            </a:r>
            <a:r>
              <a:rPr lang="ru-RU" altLang="ru-RU" sz="2300" dirty="0" err="1"/>
              <a:t>завданнями</a:t>
            </a:r>
            <a:r>
              <a:rPr lang="ru-RU" altLang="ru-RU" sz="2300" dirty="0"/>
              <a:t>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ru-RU" altLang="ru-RU" sz="23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2300"/>
              <a:t>    Під терміном "</a:t>
            </a:r>
            <a:r>
              <a:rPr lang="ru-RU" altLang="ru-RU" sz="2300" b="1"/>
              <a:t>моделювання</a:t>
            </a:r>
            <a:r>
              <a:rPr lang="ru-RU" altLang="ru-RU" sz="2300"/>
              <a:t>" розуміється процес створення формалізованого опису системи у вигляді сукупності моделей. Наприклад, таких доволі складних систем як система комутацій у телефонних мережах, управління авіаперевезеннями або складання автомобілів і т.д.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CABAFB-EF3D-E88B-422B-D447CDC38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200" dirty="0"/>
              <a:t>IV </a:t>
            </a:r>
            <a:r>
              <a:rPr lang="ru-RU" altLang="ru-RU" sz="3200" dirty="0" err="1"/>
              <a:t>Вимоги</a:t>
            </a:r>
            <a:r>
              <a:rPr lang="ru-RU" altLang="ru-RU" sz="3200" dirty="0"/>
              <a:t> до </a:t>
            </a:r>
            <a:r>
              <a:rPr lang="ru-RU" altLang="ru-RU" sz="3200" dirty="0" err="1"/>
              <a:t>проектування</a:t>
            </a:r>
            <a:r>
              <a:rPr lang="ru-RU" altLang="ru-RU" sz="3200" dirty="0"/>
              <a:t> ПЗ</a:t>
            </a:r>
            <a:r>
              <a:rPr lang="ru-RU" altLang="ru-RU" dirty="0"/>
              <a:t> </a:t>
            </a:r>
            <a:endParaRPr lang="ru-RU" altLang="ru-R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A9DB83B-1456-B32B-2626-F81EE4D38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4672" y="1218974"/>
            <a:ext cx="8137525" cy="4895850"/>
          </a:xfrm>
        </p:spPr>
        <p:txBody>
          <a:bodyPr/>
          <a:lstStyle/>
          <a:p>
            <a:pPr indent="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/>
              <a:t>   </a:t>
            </a:r>
            <a:r>
              <a:rPr lang="ru-RU" altLang="ru-RU" sz="2300" dirty="0" err="1">
                <a:latin typeface="Times New Roman"/>
              </a:rPr>
              <a:t>Сучасна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технологія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проектування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визначається</a:t>
            </a:r>
            <a:r>
              <a:rPr lang="ru-RU" altLang="ru-RU" sz="2300" dirty="0">
                <a:latin typeface="Times New Roman"/>
              </a:rPr>
              <a:t> як </a:t>
            </a:r>
            <a:r>
              <a:rPr lang="ru-RU" altLang="ru-RU" sz="2300" dirty="0" err="1">
                <a:latin typeface="Times New Roman"/>
              </a:rPr>
              <a:t>сукупність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трьох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складових</a:t>
            </a:r>
            <a:r>
              <a:rPr lang="ru-RU" altLang="ru-RU" sz="2300" dirty="0">
                <a:latin typeface="Times New Roman"/>
              </a:rPr>
              <a:t>:</a:t>
            </a:r>
            <a:endParaRPr lang="en-US" altLang="ru-RU" sz="2300">
              <a:latin typeface="Times New Roman"/>
            </a:endParaRPr>
          </a:p>
          <a:p>
            <a:pPr indent="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altLang="ru-RU" sz="2300" err="1">
                <a:latin typeface="Times New Roman"/>
              </a:rPr>
              <a:t>покрокової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процедури</a:t>
            </a:r>
            <a:r>
              <a:rPr lang="ru-RU" altLang="ru-RU" sz="2300" dirty="0">
                <a:latin typeface="Times New Roman"/>
              </a:rPr>
              <a:t>, </a:t>
            </a:r>
            <a:r>
              <a:rPr lang="ru-RU" altLang="ru-RU" sz="2300" err="1">
                <a:latin typeface="Times New Roman"/>
              </a:rPr>
              <a:t>що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визначає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послідовність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операцій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проектування</a:t>
            </a:r>
            <a:r>
              <a:rPr lang="ru-RU" altLang="ru-RU" sz="2300" dirty="0">
                <a:latin typeface="Times New Roman"/>
              </a:rPr>
              <a:t>;</a:t>
            </a:r>
            <a:endParaRPr lang="en-US" altLang="ru-RU" sz="2300">
              <a:latin typeface="Times New Roman"/>
            </a:endParaRPr>
          </a:p>
          <a:p>
            <a:pPr indent="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altLang="ru-RU" sz="2300" err="1">
                <a:latin typeface="Times New Roman"/>
              </a:rPr>
              <a:t>критеріїв</a:t>
            </a:r>
            <a:r>
              <a:rPr lang="ru-RU" altLang="ru-RU" sz="2300" dirty="0">
                <a:latin typeface="Times New Roman"/>
              </a:rPr>
              <a:t> та правил, </a:t>
            </a:r>
            <a:r>
              <a:rPr lang="ru-RU" altLang="ru-RU" sz="2300" err="1">
                <a:latin typeface="Times New Roman"/>
              </a:rPr>
              <a:t>що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використовуються</a:t>
            </a:r>
            <a:r>
              <a:rPr lang="ru-RU" altLang="ru-RU" sz="2300" dirty="0">
                <a:latin typeface="Times New Roman"/>
              </a:rPr>
              <a:t> для </a:t>
            </a:r>
            <a:r>
              <a:rPr lang="ru-RU" altLang="ru-RU" sz="2300" err="1">
                <a:latin typeface="Times New Roman"/>
              </a:rPr>
              <a:t>оцінки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результатів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виконання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операцій</a:t>
            </a:r>
            <a:r>
              <a:rPr lang="ru-RU" altLang="ru-RU" sz="2300" dirty="0">
                <a:latin typeface="Times New Roman"/>
              </a:rPr>
              <a:t>;  </a:t>
            </a:r>
            <a:endParaRPr lang="en-US" altLang="ru-RU" sz="2300">
              <a:latin typeface="Times New Roman"/>
            </a:endParaRPr>
          </a:p>
          <a:p>
            <a:pPr indent="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altLang="ru-RU" sz="2300" err="1">
                <a:latin typeface="Times New Roman"/>
              </a:rPr>
              <a:t>нотацій</a:t>
            </a:r>
            <a:r>
              <a:rPr lang="ru-RU" altLang="ru-RU" sz="2300" dirty="0">
                <a:latin typeface="Times New Roman"/>
              </a:rPr>
              <a:t> (</a:t>
            </a:r>
            <a:r>
              <a:rPr lang="ru-RU" altLang="ru-RU" sz="2300" err="1">
                <a:latin typeface="Times New Roman"/>
              </a:rPr>
              <a:t>графічних</a:t>
            </a:r>
            <a:r>
              <a:rPr lang="ru-RU" altLang="ru-RU" sz="2300" dirty="0">
                <a:latin typeface="Times New Roman"/>
              </a:rPr>
              <a:t> та </a:t>
            </a:r>
            <a:r>
              <a:rPr lang="ru-RU" altLang="ru-RU" sz="2300" err="1">
                <a:latin typeface="Times New Roman"/>
              </a:rPr>
              <a:t>текстових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засобів</a:t>
            </a:r>
            <a:r>
              <a:rPr lang="ru-RU" altLang="ru-RU" sz="2300" dirty="0">
                <a:latin typeface="Times New Roman"/>
              </a:rPr>
              <a:t>), </a:t>
            </a:r>
            <a:r>
              <a:rPr lang="ru-RU" altLang="ru-RU" sz="2300" err="1">
                <a:latin typeface="Times New Roman"/>
              </a:rPr>
              <a:t>що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використовуються</a:t>
            </a:r>
            <a:r>
              <a:rPr lang="ru-RU" altLang="ru-RU" sz="2300" dirty="0">
                <a:latin typeface="Times New Roman"/>
              </a:rPr>
              <a:t> для </a:t>
            </a:r>
            <a:r>
              <a:rPr lang="ru-RU" altLang="ru-RU" sz="2300" err="1">
                <a:latin typeface="Times New Roman"/>
              </a:rPr>
              <a:t>опису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проектованої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системи</a:t>
            </a:r>
            <a:r>
              <a:rPr lang="en-US" altLang="ru-RU" sz="2300" dirty="0">
                <a:latin typeface="Times New Roman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300" dirty="0">
                <a:latin typeface="Times New Roman"/>
              </a:rPr>
              <a:t>     </a:t>
            </a:r>
            <a:r>
              <a:rPr lang="ru-RU" altLang="ru-RU" sz="2300" dirty="0" err="1">
                <a:latin typeface="Times New Roman"/>
              </a:rPr>
              <a:t>Ці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вимоги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викладені</a:t>
            </a:r>
            <a:r>
              <a:rPr lang="ru-RU" altLang="ru-RU" sz="2300" dirty="0">
                <a:latin typeface="Times New Roman"/>
              </a:rPr>
              <a:t> в </a:t>
            </a:r>
            <a:r>
              <a:rPr lang="uk-UA" altLang="ru-RU" sz="2300" dirty="0">
                <a:latin typeface="Times New Roman"/>
              </a:rPr>
              <a:t>документі</a:t>
            </a:r>
            <a:r>
              <a:rPr lang="ru-RU" altLang="ru-RU" sz="2300" dirty="0">
                <a:latin typeface="Times New Roman"/>
              </a:rPr>
              <a:t> </a:t>
            </a:r>
            <a:r>
              <a:rPr lang="ru-RU" sz="2300" dirty="0">
                <a:latin typeface="Times New Roman"/>
              </a:rPr>
              <a:t>ISO/IEC 12207 (Systems </a:t>
            </a:r>
            <a:r>
              <a:rPr lang="ru-RU" sz="2300" dirty="0" err="1">
                <a:latin typeface="Times New Roman"/>
              </a:rPr>
              <a:t>and</a:t>
            </a:r>
            <a:r>
              <a:rPr lang="ru-RU" sz="2300" dirty="0">
                <a:latin typeface="Times New Roman"/>
              </a:rPr>
              <a:t> </a:t>
            </a:r>
            <a:r>
              <a:rPr lang="ru-RU" sz="2300" dirty="0" err="1">
                <a:latin typeface="Times New Roman"/>
              </a:rPr>
              <a:t>software</a:t>
            </a:r>
            <a:r>
              <a:rPr lang="ru-RU" sz="2300" dirty="0">
                <a:latin typeface="Times New Roman"/>
              </a:rPr>
              <a:t> </a:t>
            </a:r>
            <a:r>
              <a:rPr lang="ru-RU" sz="2300" dirty="0" err="1">
                <a:latin typeface="Times New Roman"/>
              </a:rPr>
              <a:t>engineering</a:t>
            </a:r>
            <a:r>
              <a:rPr lang="ru-RU" sz="2300" dirty="0">
                <a:latin typeface="Times New Roman"/>
              </a:rPr>
              <a:t> – Software Life </a:t>
            </a:r>
            <a:r>
              <a:rPr lang="ru-RU" sz="2300" dirty="0" err="1">
                <a:latin typeface="Times New Roman"/>
              </a:rPr>
              <a:t>Cycle</a:t>
            </a:r>
            <a:r>
              <a:rPr lang="ru-RU" sz="2300" dirty="0">
                <a:latin typeface="Times New Roman"/>
              </a:rPr>
              <a:t> </a:t>
            </a:r>
            <a:r>
              <a:rPr lang="ru-RU" sz="2300" dirty="0" err="1">
                <a:latin typeface="Times New Roman"/>
              </a:rPr>
              <a:t>Processes</a:t>
            </a:r>
            <a:r>
              <a:rPr lang="ru-RU" sz="2300" dirty="0">
                <a:latin typeface="Times New Roman"/>
              </a:rPr>
              <a:t>) – </a:t>
            </a:r>
            <a:r>
              <a:rPr lang="ru-RU" sz="2300" dirty="0" err="1">
                <a:latin typeface="Times New Roman"/>
              </a:rPr>
              <a:t>міжнародний</a:t>
            </a:r>
            <a:r>
              <a:rPr lang="ru-RU" sz="2300" dirty="0">
                <a:latin typeface="Times New Roman"/>
              </a:rPr>
              <a:t> стандарт на </a:t>
            </a:r>
            <a:r>
              <a:rPr lang="ru-RU" sz="2300" dirty="0" err="1">
                <a:latin typeface="Times New Roman"/>
              </a:rPr>
              <a:t>процеси</a:t>
            </a:r>
            <a:r>
              <a:rPr lang="ru-RU" sz="2300" dirty="0">
                <a:latin typeface="Times New Roman"/>
              </a:rPr>
              <a:t> </a:t>
            </a:r>
            <a:r>
              <a:rPr lang="ru-RU" sz="2300" dirty="0" err="1">
                <a:latin typeface="Times New Roman"/>
              </a:rPr>
              <a:t>розроблення</a:t>
            </a:r>
            <a:r>
              <a:rPr lang="ru-RU" sz="2300" dirty="0">
                <a:latin typeface="Times New Roman"/>
              </a:rPr>
              <a:t> та </a:t>
            </a:r>
            <a:r>
              <a:rPr lang="ru-RU" sz="2300" dirty="0" err="1">
                <a:latin typeface="Times New Roman"/>
              </a:rPr>
              <a:t>організацію</a:t>
            </a:r>
            <a:r>
              <a:rPr lang="ru-RU" sz="2300" dirty="0">
                <a:latin typeface="Times New Roman"/>
              </a:rPr>
              <a:t> </a:t>
            </a:r>
            <a:r>
              <a:rPr lang="ru-RU" sz="2300" dirty="0" err="1">
                <a:latin typeface="Times New Roman"/>
              </a:rPr>
              <a:t>життєвого</a:t>
            </a:r>
            <a:r>
              <a:rPr lang="ru-RU" sz="2300" dirty="0">
                <a:latin typeface="Times New Roman"/>
              </a:rPr>
              <a:t> циклу ПЗ та стандарт  SWEBOK</a:t>
            </a:r>
            <a:r>
              <a:rPr lang="en-US" altLang="ru-RU" sz="2300" dirty="0">
                <a:latin typeface="Times New Roman"/>
              </a:rPr>
              <a:t>:</a:t>
            </a: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ru-RU" altLang="ru-RU" sz="2300" dirty="0">
                <a:latin typeface="Times New Roman"/>
              </a:rPr>
              <a:t>стандарт </a:t>
            </a:r>
            <a:r>
              <a:rPr lang="ru-RU" altLang="ru-RU" sz="2300" err="1">
                <a:latin typeface="Times New Roman"/>
              </a:rPr>
              <a:t>проектування</a:t>
            </a:r>
            <a:r>
              <a:rPr lang="ru-RU" altLang="ru-RU" sz="2300" dirty="0">
                <a:latin typeface="Times New Roman"/>
              </a:rPr>
              <a:t>; </a:t>
            </a: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ru-RU" altLang="ru-RU" sz="2300" dirty="0">
                <a:latin typeface="Times New Roman"/>
              </a:rPr>
              <a:t>стандарт </a:t>
            </a:r>
            <a:r>
              <a:rPr lang="ru-RU" altLang="ru-RU" sz="2300" err="1">
                <a:latin typeface="Times New Roman"/>
              </a:rPr>
              <a:t>оформлення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проектної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документації</a:t>
            </a:r>
            <a:r>
              <a:rPr lang="ru-RU" altLang="ru-RU" sz="2300" dirty="0">
                <a:latin typeface="Times New Roman"/>
              </a:rPr>
              <a:t>;  </a:t>
            </a: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ru-RU" altLang="ru-RU" sz="2300" dirty="0">
                <a:latin typeface="Times New Roman"/>
              </a:rPr>
              <a:t>стандарт </a:t>
            </a:r>
            <a:r>
              <a:rPr lang="ru-RU" altLang="ru-RU" sz="2300" err="1">
                <a:latin typeface="Times New Roman"/>
              </a:rPr>
              <a:t>користувацького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інтерфейса</a:t>
            </a:r>
            <a:r>
              <a:rPr lang="ru-RU" altLang="ru-RU" sz="2400" dirty="0">
                <a:latin typeface="Times New Roman"/>
              </a:rPr>
              <a:t>. 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1C6E98-14D8-5CEC-D90B-EFAF80F81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93087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200" dirty="0"/>
              <a:t>IV Стандарт </a:t>
            </a:r>
            <a:r>
              <a:rPr lang="ru-RU" altLang="ru-RU" sz="3200" dirty="0" err="1"/>
              <a:t>проектування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встановлює</a:t>
            </a:r>
            <a:r>
              <a:rPr lang="ru-RU" altLang="ru-RU" sz="3200" dirty="0"/>
              <a:t>:</a:t>
            </a:r>
            <a:r>
              <a:rPr lang="ru-RU" altLang="ru-RU" sz="3800" dirty="0"/>
              <a:t> </a:t>
            </a:r>
            <a:endParaRPr lang="ru-RU" altLang="ru-RU" sz="38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699550A-D6B2-5B2F-9D09-F9954B5E0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51838" cy="48958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altLang="ru-RU" sz="2200" err="1">
                <a:latin typeface="Times New Roman"/>
              </a:rPr>
              <a:t>набір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необхідних</a:t>
            </a:r>
            <a:r>
              <a:rPr lang="ru-RU" altLang="ru-RU" sz="2200" dirty="0">
                <a:latin typeface="Times New Roman"/>
              </a:rPr>
              <a:t> моделей (</a:t>
            </a:r>
            <a:r>
              <a:rPr lang="ru-RU" altLang="ru-RU" sz="2200" err="1">
                <a:latin typeface="Times New Roman"/>
              </a:rPr>
              <a:t>діаграм</a:t>
            </a:r>
            <a:r>
              <a:rPr lang="ru-RU" altLang="ru-RU" sz="2200" dirty="0">
                <a:latin typeface="Times New Roman"/>
              </a:rPr>
              <a:t>) на </a:t>
            </a:r>
            <a:r>
              <a:rPr lang="ru-RU" altLang="ru-RU" sz="2200" err="1">
                <a:latin typeface="Times New Roman"/>
              </a:rPr>
              <a:t>кожній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стадії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проектування</a:t>
            </a:r>
            <a:r>
              <a:rPr lang="ru-RU" altLang="ru-RU" sz="2200" dirty="0">
                <a:latin typeface="Times New Roman"/>
              </a:rPr>
              <a:t> та </a:t>
            </a:r>
            <a:r>
              <a:rPr lang="ru-RU" altLang="ru-RU" sz="2200" err="1">
                <a:latin typeface="Times New Roman"/>
              </a:rPr>
              <a:t>ступінь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їх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деталізації</a:t>
            </a:r>
            <a:r>
              <a:rPr lang="ru-RU" altLang="ru-RU" sz="2200" dirty="0">
                <a:latin typeface="Times New Roman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200" dirty="0">
                <a:latin typeface="Times New Roman"/>
              </a:rPr>
              <a:t>правила </a:t>
            </a:r>
            <a:r>
              <a:rPr lang="ru-RU" altLang="ru-RU" sz="2200" err="1">
                <a:latin typeface="Times New Roman"/>
              </a:rPr>
              <a:t>фіксації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проектних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рішень</a:t>
            </a:r>
            <a:r>
              <a:rPr lang="ru-RU" altLang="ru-RU" sz="2200" dirty="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діаграмах</a:t>
            </a:r>
            <a:r>
              <a:rPr lang="ru-RU" altLang="ru-RU" sz="2200" dirty="0">
                <a:latin typeface="Times New Roman"/>
              </a:rPr>
              <a:t>, у тому </a:t>
            </a:r>
            <a:r>
              <a:rPr lang="ru-RU" altLang="ru-RU" sz="2200" err="1">
                <a:latin typeface="Times New Roman"/>
              </a:rPr>
              <a:t>числі</a:t>
            </a:r>
            <a:r>
              <a:rPr lang="ru-RU" altLang="ru-RU" sz="2200" dirty="0">
                <a:latin typeface="Times New Roman"/>
              </a:rPr>
              <a:t>: правила </a:t>
            </a:r>
            <a:r>
              <a:rPr lang="ru-RU" altLang="ru-RU" sz="2200" err="1">
                <a:latin typeface="Times New Roman"/>
              </a:rPr>
              <a:t>іменування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об'єктів</a:t>
            </a:r>
            <a:r>
              <a:rPr lang="ru-RU" altLang="ru-RU" sz="2200" dirty="0">
                <a:latin typeface="Times New Roman"/>
              </a:rPr>
              <a:t> (</a:t>
            </a:r>
            <a:r>
              <a:rPr lang="ru-RU" altLang="ru-RU" sz="2200" err="1">
                <a:latin typeface="Times New Roman"/>
              </a:rPr>
              <a:t>включаючи</a:t>
            </a:r>
            <a:r>
              <a:rPr lang="ru-RU" altLang="ru-RU" sz="2200" dirty="0">
                <a:latin typeface="Times New Roman"/>
              </a:rPr>
              <a:t> угоди з </a:t>
            </a:r>
            <a:r>
              <a:rPr lang="ru-RU" altLang="ru-RU" sz="2200" err="1">
                <a:latin typeface="Times New Roman"/>
              </a:rPr>
              <a:t>термінології</a:t>
            </a:r>
            <a:r>
              <a:rPr lang="ru-RU" altLang="ru-RU" sz="2200" dirty="0">
                <a:latin typeface="Times New Roman"/>
              </a:rPr>
              <a:t>), </a:t>
            </a:r>
            <a:r>
              <a:rPr lang="ru-RU" altLang="ru-RU" sz="2200" err="1">
                <a:latin typeface="Times New Roman"/>
              </a:rPr>
              <a:t>набір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атрибутів</a:t>
            </a:r>
            <a:r>
              <a:rPr lang="ru-RU" altLang="ru-RU" sz="2200" dirty="0">
                <a:latin typeface="Times New Roman"/>
              </a:rPr>
              <a:t> для </a:t>
            </a:r>
            <a:r>
              <a:rPr lang="ru-RU" altLang="ru-RU" sz="2200" err="1">
                <a:latin typeface="Times New Roman"/>
              </a:rPr>
              <a:t>всіх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об'єктів</a:t>
            </a:r>
            <a:r>
              <a:rPr lang="ru-RU" altLang="ru-RU" sz="2200" dirty="0">
                <a:latin typeface="Times New Roman"/>
              </a:rPr>
              <a:t> та правила </a:t>
            </a:r>
            <a:r>
              <a:rPr lang="ru-RU" altLang="ru-RU" sz="2200" err="1">
                <a:latin typeface="Times New Roman"/>
              </a:rPr>
              <a:t>їх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заповнення</a:t>
            </a:r>
            <a:r>
              <a:rPr lang="ru-RU" altLang="ru-RU" sz="2200" dirty="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кожній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стадії</a:t>
            </a:r>
            <a:r>
              <a:rPr lang="ru-RU" altLang="ru-RU" sz="2200" dirty="0">
                <a:latin typeface="Times New Roman"/>
              </a:rPr>
              <a:t>; 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200" dirty="0">
                <a:latin typeface="Times New Roman"/>
              </a:rPr>
              <a:t>правила </a:t>
            </a:r>
            <a:r>
              <a:rPr lang="ru-RU" altLang="ru-RU" sz="2200" err="1">
                <a:latin typeface="Times New Roman"/>
              </a:rPr>
              <a:t>оформлення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включаючи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вимоги</a:t>
            </a:r>
            <a:r>
              <a:rPr lang="ru-RU" altLang="ru-RU" sz="2200" dirty="0">
                <a:latin typeface="Times New Roman"/>
              </a:rPr>
              <a:t> до </a:t>
            </a:r>
            <a:r>
              <a:rPr lang="ru-RU" altLang="ru-RU" sz="2200" err="1">
                <a:latin typeface="Times New Roman"/>
              </a:rPr>
              <a:t>форми</a:t>
            </a:r>
            <a:r>
              <a:rPr lang="ru-RU" altLang="ru-RU" sz="2200" dirty="0">
                <a:latin typeface="Times New Roman"/>
              </a:rPr>
              <a:t> та </a:t>
            </a:r>
            <a:r>
              <a:rPr lang="ru-RU" altLang="ru-RU" sz="2200" err="1">
                <a:latin typeface="Times New Roman"/>
              </a:rPr>
              <a:t>розмірів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об'єктів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тощо</a:t>
            </a:r>
            <a:r>
              <a:rPr lang="ru-RU" altLang="ru-RU" sz="2200" dirty="0">
                <a:latin typeface="Times New Roman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200" err="1">
                <a:latin typeface="Times New Roman"/>
              </a:rPr>
              <a:t>вимоги</a:t>
            </a:r>
            <a:r>
              <a:rPr lang="ru-RU" altLang="ru-RU" sz="2200" dirty="0">
                <a:latin typeface="Times New Roman"/>
              </a:rPr>
              <a:t> до </a:t>
            </a:r>
            <a:r>
              <a:rPr lang="ru-RU" altLang="ru-RU" sz="2200" err="1">
                <a:latin typeface="Times New Roman"/>
              </a:rPr>
              <a:t>конфігурації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робочих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місць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розробників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включаючи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налаштування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операційної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системи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налаштування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en-US" altLang="ru-RU" sz="2200" dirty="0">
                <a:latin typeface="Times New Roman"/>
              </a:rPr>
              <a:t>CASE-</a:t>
            </a:r>
            <a:r>
              <a:rPr lang="ru-RU" altLang="ru-RU" sz="2200" err="1">
                <a:latin typeface="Times New Roman"/>
              </a:rPr>
              <a:t>засобів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загальні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налаштування</a:t>
            </a:r>
            <a:r>
              <a:rPr lang="ru-RU" altLang="ru-RU" sz="2200" dirty="0">
                <a:latin typeface="Times New Roman"/>
              </a:rPr>
              <a:t> проекту </a:t>
            </a:r>
            <a:r>
              <a:rPr lang="ru-RU" altLang="ru-RU" sz="2200" err="1">
                <a:latin typeface="Times New Roman"/>
              </a:rPr>
              <a:t>тощо</a:t>
            </a:r>
            <a:r>
              <a:rPr lang="ru-RU" altLang="ru-RU" sz="2200" dirty="0">
                <a:latin typeface="Times New Roman"/>
              </a:rPr>
              <a:t>; 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200" err="1">
                <a:latin typeface="Times New Roman"/>
              </a:rPr>
              <a:t>механізм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забезпечення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спільної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роботи</a:t>
            </a:r>
            <a:r>
              <a:rPr lang="ru-RU" altLang="ru-RU" sz="2200" dirty="0">
                <a:latin typeface="Times New Roman"/>
              </a:rPr>
              <a:t> над проектом, у тому </a:t>
            </a:r>
            <a:r>
              <a:rPr lang="ru-RU" altLang="ru-RU" sz="2200" err="1">
                <a:latin typeface="Times New Roman"/>
              </a:rPr>
              <a:t>числі</a:t>
            </a:r>
            <a:r>
              <a:rPr lang="ru-RU" altLang="ru-RU" sz="2200" dirty="0">
                <a:latin typeface="Times New Roman"/>
              </a:rPr>
              <a:t>: правила </a:t>
            </a:r>
            <a:r>
              <a:rPr lang="ru-RU" altLang="ru-RU" sz="2200" err="1">
                <a:latin typeface="Times New Roman"/>
              </a:rPr>
              <a:t>інтеграції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підсистем</a:t>
            </a:r>
            <a:r>
              <a:rPr lang="ru-RU" altLang="ru-RU" sz="2200" dirty="0">
                <a:latin typeface="Times New Roman"/>
              </a:rPr>
              <a:t> проекту, правила </a:t>
            </a:r>
            <a:r>
              <a:rPr lang="ru-RU" altLang="ru-RU" sz="2200" err="1">
                <a:latin typeface="Times New Roman"/>
              </a:rPr>
              <a:t>підтримки</a:t>
            </a:r>
            <a:r>
              <a:rPr lang="ru-RU" altLang="ru-RU" sz="2200" dirty="0">
                <a:latin typeface="Times New Roman"/>
              </a:rPr>
              <a:t> проекту в </a:t>
            </a:r>
            <a:r>
              <a:rPr lang="ru-RU" altLang="ru-RU" sz="2200" err="1">
                <a:latin typeface="Times New Roman"/>
              </a:rPr>
              <a:t>однаковому</a:t>
            </a:r>
            <a:r>
              <a:rPr lang="ru-RU" altLang="ru-RU" sz="2200" dirty="0">
                <a:latin typeface="Times New Roman"/>
              </a:rPr>
              <a:t> для </a:t>
            </a:r>
            <a:r>
              <a:rPr lang="ru-RU" altLang="ru-RU" sz="2200" err="1">
                <a:latin typeface="Times New Roman"/>
              </a:rPr>
              <a:t>всіх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розробників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стані</a:t>
            </a:r>
            <a:r>
              <a:rPr lang="ru-RU" altLang="ru-RU" sz="2200" dirty="0">
                <a:latin typeface="Times New Roman"/>
              </a:rPr>
              <a:t> (регламент </a:t>
            </a:r>
            <a:r>
              <a:rPr lang="ru-RU" altLang="ru-RU" sz="2200" err="1">
                <a:latin typeface="Times New Roman"/>
              </a:rPr>
              <a:t>обміну</a:t>
            </a:r>
            <a:r>
              <a:rPr lang="ru-RU" altLang="ru-RU" sz="2200" dirty="0">
                <a:latin typeface="Times New Roman"/>
              </a:rPr>
              <a:t> проектною </a:t>
            </a:r>
            <a:r>
              <a:rPr lang="ru-RU" altLang="ru-RU" sz="2200" err="1">
                <a:latin typeface="Times New Roman"/>
              </a:rPr>
              <a:t>інформацією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механізм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фіксації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загальних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об'єктів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тощо</a:t>
            </a:r>
            <a:r>
              <a:rPr lang="ru-RU" altLang="ru-RU" sz="2200" dirty="0">
                <a:latin typeface="Times New Roman"/>
              </a:rPr>
              <a:t>), правила </a:t>
            </a:r>
            <a:r>
              <a:rPr lang="ru-RU" altLang="ru-RU" sz="2200" err="1">
                <a:latin typeface="Times New Roman"/>
              </a:rPr>
              <a:t>перевірки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проектних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рішень</a:t>
            </a:r>
            <a:r>
              <a:rPr lang="ru-RU" altLang="ru-RU" sz="2200" dirty="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несуперечність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тощо</a:t>
            </a:r>
            <a:r>
              <a:rPr lang="ru-RU" altLang="ru-RU" sz="2200" dirty="0">
                <a:latin typeface="Times New Roman"/>
              </a:rPr>
              <a:t> 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E4F6754-0546-05EE-6DE3-B899C345E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3850" eaLnBrk="1" hangingPunct="1">
              <a:lnSpc>
                <a:spcPct val="80000"/>
              </a:lnSpc>
            </a:pPr>
            <a:r>
              <a:rPr lang="ru-RU" altLang="ru-RU" sz="3200" dirty="0"/>
              <a:t>IV Стандарт </a:t>
            </a:r>
            <a:r>
              <a:rPr lang="ru-RU" altLang="ru-RU" sz="3200" dirty="0" err="1"/>
              <a:t>оформлення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проектної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документації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встановлює</a:t>
            </a:r>
            <a:r>
              <a:rPr lang="ru-RU" altLang="ru-RU" sz="3200" dirty="0"/>
              <a:t>:</a:t>
            </a:r>
            <a:r>
              <a:rPr lang="ru-RU" altLang="ru-RU" sz="3800" dirty="0"/>
              <a:t> </a:t>
            </a:r>
            <a:endParaRPr lang="ru-RU" altLang="ru-RU" sz="38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DE961E-4044-3C22-1D77-0323E66E7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7924800" cy="4419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/>
              </a:rPr>
              <a:t>склад та структуру </a:t>
            </a:r>
            <a:r>
              <a:rPr lang="ru-RU" altLang="ru-RU" sz="2400" err="1">
                <a:latin typeface="Times New Roman"/>
              </a:rPr>
              <a:t>документації</a:t>
            </a:r>
            <a:r>
              <a:rPr lang="ru-RU" altLang="ru-RU" sz="2400" dirty="0">
                <a:latin typeface="Times New Roman"/>
              </a:rPr>
              <a:t> на </a:t>
            </a:r>
            <a:r>
              <a:rPr lang="ru-RU" altLang="ru-RU" sz="2400" err="1">
                <a:latin typeface="Times New Roman"/>
              </a:rPr>
              <a:t>кожній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стадії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проектування</a:t>
            </a:r>
            <a:r>
              <a:rPr lang="ru-RU" altLang="ru-RU" sz="2400" dirty="0">
                <a:latin typeface="Times New Roman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err="1">
                <a:latin typeface="Times New Roman"/>
              </a:rPr>
              <a:t>вимоги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err="1">
                <a:latin typeface="Times New Roman"/>
              </a:rPr>
              <a:t>її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оформлення</a:t>
            </a:r>
            <a:r>
              <a:rPr lang="ru-RU" altLang="ru-RU" sz="2400" dirty="0">
                <a:latin typeface="Times New Roman"/>
              </a:rPr>
              <a:t> (</a:t>
            </a:r>
            <a:r>
              <a:rPr lang="ru-RU" altLang="ru-RU" sz="2400" err="1">
                <a:latin typeface="Times New Roman"/>
              </a:rPr>
              <a:t>включаючи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вимоги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err="1">
                <a:latin typeface="Times New Roman"/>
              </a:rPr>
              <a:t>змісту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розділів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підрозділів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пунктів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таблиць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тощо</a:t>
            </a:r>
            <a:r>
              <a:rPr lang="ru-RU" altLang="ru-RU" sz="2400" dirty="0">
                <a:latin typeface="Times New Roman"/>
              </a:rPr>
              <a:t>),правила </a:t>
            </a:r>
            <a:r>
              <a:rPr lang="ru-RU" altLang="ru-RU" sz="2400" err="1">
                <a:latin typeface="Times New Roman"/>
              </a:rPr>
              <a:t>підготовки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розгляду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погодження</a:t>
            </a:r>
            <a:r>
              <a:rPr lang="ru-RU" altLang="ru-RU" sz="2400" dirty="0">
                <a:latin typeface="Times New Roman"/>
              </a:rPr>
              <a:t> та </a:t>
            </a:r>
            <a:r>
              <a:rPr lang="ru-RU" altLang="ru-RU" sz="2400" err="1">
                <a:latin typeface="Times New Roman"/>
              </a:rPr>
              <a:t>затвердження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документації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із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зазначенням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граничних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термінів</a:t>
            </a:r>
            <a:r>
              <a:rPr lang="ru-RU" altLang="ru-RU" sz="2400" dirty="0">
                <a:latin typeface="Times New Roman"/>
              </a:rPr>
              <a:t> для </a:t>
            </a:r>
            <a:r>
              <a:rPr lang="ru-RU" altLang="ru-RU" sz="2400" err="1">
                <a:latin typeface="Times New Roman"/>
              </a:rPr>
              <a:t>кожної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стадії</a:t>
            </a:r>
            <a:r>
              <a:rPr lang="ru-RU" altLang="ru-RU" sz="2400" dirty="0">
                <a:latin typeface="Times New Roman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err="1">
                <a:latin typeface="Times New Roman"/>
              </a:rPr>
              <a:t>вимоги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err="1">
                <a:latin typeface="Times New Roman"/>
              </a:rPr>
              <a:t>налаштування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видавничої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системи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що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використовується</a:t>
            </a:r>
            <a:r>
              <a:rPr lang="ru-RU" altLang="ru-RU" sz="2400" dirty="0">
                <a:latin typeface="Times New Roman"/>
              </a:rPr>
              <a:t> як </a:t>
            </a:r>
            <a:r>
              <a:rPr lang="ru-RU" altLang="ru-RU" sz="2400" err="1">
                <a:latin typeface="Times New Roman"/>
              </a:rPr>
              <a:t>вбудований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засіб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підготовки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документації</a:t>
            </a:r>
            <a:r>
              <a:rPr lang="ru-RU" altLang="ru-RU" sz="2400" dirty="0">
                <a:latin typeface="Times New Roman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err="1">
                <a:latin typeface="Times New Roman"/>
              </a:rPr>
              <a:t>вимоги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err="1">
                <a:latin typeface="Times New Roman"/>
              </a:rPr>
              <a:t>налаштування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en-US" altLang="ru-RU" sz="2400" dirty="0">
                <a:latin typeface="Times New Roman"/>
              </a:rPr>
              <a:t>CASE-</a:t>
            </a:r>
            <a:r>
              <a:rPr lang="ru-RU" altLang="ru-RU" sz="2400" err="1">
                <a:latin typeface="Times New Roman"/>
              </a:rPr>
              <a:t>засобів</a:t>
            </a:r>
            <a:r>
              <a:rPr lang="ru-RU" altLang="ru-RU" sz="2400" dirty="0">
                <a:latin typeface="Times New Roman"/>
              </a:rPr>
              <a:t> для </a:t>
            </a:r>
            <a:r>
              <a:rPr lang="ru-RU" altLang="ru-RU" sz="2400" err="1">
                <a:latin typeface="Times New Roman"/>
              </a:rPr>
              <a:t>забезпечення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підготовки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документації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відповідно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err="1">
                <a:latin typeface="Times New Roman"/>
              </a:rPr>
              <a:t>встановлених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вимог</a:t>
            </a:r>
            <a:r>
              <a:rPr lang="ru-RU" altLang="ru-RU" sz="2400" dirty="0">
                <a:latin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B4433E1-A14F-43FE-7162-54EECD823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ru-RU" altLang="ru-RU" sz="3200" dirty="0"/>
              <a:t>IV Стандарт </a:t>
            </a:r>
            <a:r>
              <a:rPr lang="ru-RU" altLang="ru-RU" sz="3200" dirty="0" err="1"/>
              <a:t>інтерфейса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користувача</a:t>
            </a:r>
            <a:r>
              <a:rPr lang="ru-RU" altLang="ru-RU" sz="3200" dirty="0"/>
              <a:t>  </a:t>
            </a:r>
            <a:r>
              <a:rPr lang="ru-RU" altLang="ru-RU" sz="3200" dirty="0" err="1"/>
              <a:t>встановлює</a:t>
            </a:r>
            <a:r>
              <a:rPr lang="ru-RU" altLang="ru-RU" sz="3200" dirty="0"/>
              <a:t>:</a:t>
            </a:r>
            <a:r>
              <a:rPr lang="ru-RU" altLang="ru-RU" sz="3800" dirty="0"/>
              <a:t> </a:t>
            </a:r>
            <a:endParaRPr lang="ru-RU" altLang="ru-RU" sz="38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CB1B1A3-7DAF-4634-B97B-2BAA9B626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правила оформлення екранів (шрифти та палітра кольорів), склад і розташування вікон та елементів управління;  </a:t>
            </a:r>
          </a:p>
          <a:p>
            <a:pPr eaLnBrk="1" hangingPunct="1"/>
            <a:r>
              <a:rPr lang="ru-RU" altLang="ru-RU" sz="2400"/>
              <a:t>правила використання клавіатури та миші;правила оформлення текстів;</a:t>
            </a:r>
          </a:p>
          <a:p>
            <a:pPr eaLnBrk="1" hangingPunct="1"/>
            <a:r>
              <a:rPr lang="ru-RU" altLang="ru-RU" sz="2400"/>
              <a:t>перелік стандартних повідомлень;</a:t>
            </a:r>
          </a:p>
          <a:p>
            <a:pPr eaLnBrk="1" hangingPunct="1"/>
            <a:r>
              <a:rPr lang="ru-RU" altLang="ru-RU" sz="2400"/>
              <a:t>правила обробки реакції користувача.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B13515D-746B-7432-1B4D-49BB2095F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Рекомендована література</a:t>
            </a:r>
            <a:r>
              <a:rPr lang="en-US" altLang="ru-RU"/>
              <a:t>:</a:t>
            </a:r>
            <a:endParaRPr lang="ru-RU" altLang="ru-RU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5737EE8-0E56-08A6-E181-BA64CF41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40700" cy="46355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uk-UA" altLang="ru-RU" sz="2200"/>
              <a:t>Иан Соммервиль. Инженерия программного обеспечения. -  М.: "Вильямс", 2002  </a:t>
            </a:r>
            <a:endParaRPr lang="ru-RU" altLang="ru-RU" sz="220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uk-UA" altLang="ru-RU" sz="2200"/>
              <a:t>Крэг Ларман, Применение UML 2.0 и шаблонов проектирования (3-е издание). Вильямс 2006.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uk-UA" altLang="ru-RU" sz="2200"/>
              <a:t>Л.Г. Гагарина, Е.В. Кокорева, Б.Д. Виснадул. Технология разработки программного обеспечения. - М.:Форум, 2008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sz="2200"/>
              <a:t>Каюмова А.В. Визуальное моделирование систем в StarUML: Учебное пособие/ А.В. Каюмова. Казань. – Казанский федеральный университет, 2013.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ru-RU" altLang="ru-RU" sz="2200"/>
              <a:t>А.М. Вендров , Современные технологии создания программного обеспечения. Обзор http://citforum.ck.ua/programming/application/program/1.shtml#9</a:t>
            </a:r>
            <a:r>
              <a:rPr lang="ru-RU" altLang="ru-RU" sz="2200" b="1"/>
              <a:t>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u-RU" altLang="ru-RU" sz="220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ru-RU" altLang="ru-RU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846A0F-D0C0-A738-C84A-0AAA8AF0A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>
                <a:solidFill>
                  <a:srgbClr val="FFFFFF"/>
                </a:solidFill>
              </a:rPr>
              <a:t>І </a:t>
            </a:r>
            <a:r>
              <a:rPr lang="ru-RU" altLang="ru-RU" sz="3200" dirty="0" err="1">
                <a:solidFill>
                  <a:srgbClr val="FFFFFF"/>
                </a:solidFill>
              </a:rPr>
              <a:t>Поняття</a:t>
            </a:r>
            <a:r>
              <a:rPr lang="ru-RU" altLang="ru-RU" sz="3200" dirty="0">
                <a:solidFill>
                  <a:srgbClr val="FFFFFF"/>
                </a:solidFill>
              </a:rPr>
              <a:t> </a:t>
            </a:r>
            <a:r>
              <a:rPr lang="ru-RU" altLang="ru-RU" sz="3200" dirty="0" err="1">
                <a:solidFill>
                  <a:srgbClr val="FFFFFF"/>
                </a:solidFill>
              </a:rPr>
              <a:t>моделі</a:t>
            </a:r>
            <a:r>
              <a:rPr lang="ru-RU" altLang="ru-RU" sz="3200" dirty="0">
                <a:solidFill>
                  <a:srgbClr val="FFFFFF"/>
                </a:solidFill>
              </a:rPr>
              <a:t> та </a:t>
            </a:r>
            <a:r>
              <a:rPr lang="ru-RU" altLang="ru-RU" sz="3200" dirty="0" err="1">
                <a:solidFill>
                  <a:srgbClr val="FFFFFF"/>
                </a:solidFill>
              </a:rPr>
              <a:t>моделювання</a:t>
            </a:r>
            <a:r>
              <a:rPr lang="ru-RU" altLang="ru-RU" sz="3200" dirty="0">
                <a:solidFill>
                  <a:srgbClr val="FFFFFF"/>
                </a:solidFill>
              </a:rPr>
              <a:t> </a:t>
            </a:r>
            <a:endParaRPr lang="ru-RU" altLang="ru-RU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DD2D593-DBBF-D587-3E5C-72FF7E94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35937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2200"/>
              <a:t>     </a:t>
            </a:r>
            <a:r>
              <a:rPr lang="ru-RU" altLang="ru-RU" sz="2300" b="1"/>
              <a:t>Модель повинна давати повний, точний та адекватний опис системи, що має конкретне призначення</a:t>
            </a:r>
            <a:r>
              <a:rPr lang="ru-RU" altLang="ru-RU" sz="2300"/>
              <a:t>. Це призначення, яке називається метою моделі, випливає з формального визначення моделі.    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2300" b="1" i="1"/>
              <a:t>М</a:t>
            </a:r>
            <a:r>
              <a:rPr lang="ru-RU" altLang="ru-RU" sz="2300"/>
              <a:t> є модель системи </a:t>
            </a:r>
            <a:r>
              <a:rPr lang="ru-RU" altLang="ru-RU" sz="2300" b="1" i="1"/>
              <a:t>S</a:t>
            </a:r>
            <a:r>
              <a:rPr lang="ru-RU" altLang="ru-RU" sz="2300"/>
              <a:t>, якщо </a:t>
            </a:r>
            <a:r>
              <a:rPr lang="ru-RU" altLang="ru-RU" sz="2300" b="1" i="1"/>
              <a:t>М</a:t>
            </a:r>
            <a:r>
              <a:rPr lang="ru-RU" altLang="ru-RU" sz="2300"/>
              <a:t> може бути використана для отримання відповіді на питання щодо </a:t>
            </a:r>
            <a:r>
              <a:rPr lang="ru-RU" altLang="ru-RU" sz="2300" b="1" i="1"/>
              <a:t>S</a:t>
            </a:r>
            <a:r>
              <a:rPr lang="ru-RU" altLang="ru-RU" sz="2300"/>
              <a:t> з точністю </a:t>
            </a:r>
            <a:r>
              <a:rPr lang="ru-RU" altLang="ru-RU" sz="2300" b="1" i="1"/>
              <a:t>А</a:t>
            </a:r>
            <a:r>
              <a:rPr lang="ru-RU" altLang="ru-RU" sz="2300"/>
              <a:t>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ru-RU" altLang="ru-RU" sz="23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ru-RU" altLang="ru-RU" sz="2300"/>
              <a:t>      Таким чином, метою моделі є отримання відповіді на деяку сукупність питань. Ці питання неявно присутні (маються на увазі) у процесі аналізу і вони керують створенням моделі та спрямовують його. Це означає, що сама модель повинна буде дати відповіді на ці запитання із заданим ступенем точності.</a:t>
            </a:r>
            <a:endParaRPr lang="ru-RU" altLang="ru-RU" sz="23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846A0F-D0C0-A738-C84A-0AAA8AF0A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FFFF"/>
                </a:solidFill>
              </a:rPr>
              <a:t>І </a:t>
            </a:r>
            <a:r>
              <a:rPr lang="ru-RU" sz="3200" dirty="0" err="1">
                <a:solidFill>
                  <a:srgbClr val="FFFFFF"/>
                </a:solidFill>
              </a:rPr>
              <a:t>Принципи</a:t>
            </a:r>
            <a:r>
              <a:rPr lang="ru-RU" sz="3200" dirty="0">
                <a:solidFill>
                  <a:srgbClr val="FFFFFF"/>
                </a:solidFill>
              </a:rPr>
              <a:t> </a:t>
            </a:r>
            <a:r>
              <a:rPr lang="ru-RU" sz="3200" dirty="0" err="1">
                <a:solidFill>
                  <a:srgbClr val="FFFFFF"/>
                </a:solidFill>
              </a:rPr>
              <a:t>моделювання</a:t>
            </a:r>
            <a:endParaRPr lang="ru-RU" dirty="0" err="1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DD2D593-DBBF-D587-3E5C-72FF7E94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35937" cy="4967287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sz="2200" b="1" dirty="0" err="1">
                <a:ea typeface="+mn-lt"/>
                <a:cs typeface="+mn-lt"/>
              </a:rPr>
              <a:t>Вибір</a:t>
            </a:r>
            <a:r>
              <a:rPr lang="ru-RU" sz="2200" b="1" dirty="0">
                <a:ea typeface="+mn-lt"/>
                <a:cs typeface="+mn-lt"/>
              </a:rPr>
              <a:t> </a:t>
            </a:r>
            <a:r>
              <a:rPr lang="ru-RU" sz="2200" b="1" dirty="0" err="1">
                <a:ea typeface="+mn-lt"/>
                <a:cs typeface="+mn-lt"/>
              </a:rPr>
              <a:t>моделі</a:t>
            </a:r>
            <a:r>
              <a:rPr lang="ru-RU" sz="2200" b="1" dirty="0">
                <a:ea typeface="+mn-lt"/>
                <a:cs typeface="+mn-lt"/>
              </a:rPr>
              <a:t> </a:t>
            </a:r>
            <a:r>
              <a:rPr lang="ru-RU" sz="2200" b="1" dirty="0" err="1">
                <a:ea typeface="+mn-lt"/>
                <a:cs typeface="+mn-lt"/>
              </a:rPr>
              <a:t>впливає</a:t>
            </a:r>
            <a:r>
              <a:rPr lang="ru-RU" sz="2200" b="1" dirty="0">
                <a:ea typeface="+mn-lt"/>
                <a:cs typeface="+mn-lt"/>
              </a:rPr>
              <a:t> на </a:t>
            </a:r>
            <a:r>
              <a:rPr lang="ru-RU" sz="2200" b="1" dirty="0" err="1">
                <a:ea typeface="+mn-lt"/>
                <a:cs typeface="+mn-lt"/>
              </a:rPr>
              <a:t>підхід</a:t>
            </a:r>
            <a:r>
              <a:rPr lang="ru-RU" sz="2200" b="1" dirty="0">
                <a:ea typeface="+mn-lt"/>
                <a:cs typeface="+mn-lt"/>
              </a:rPr>
              <a:t> до </a:t>
            </a:r>
            <a:r>
              <a:rPr lang="ru-RU" sz="2200" b="1" dirty="0" err="1">
                <a:ea typeface="+mn-lt"/>
                <a:cs typeface="+mn-lt"/>
              </a:rPr>
              <a:t>розв’язання</a:t>
            </a:r>
            <a:r>
              <a:rPr lang="ru-RU" sz="2200" b="1" dirty="0">
                <a:ea typeface="+mn-lt"/>
                <a:cs typeface="+mn-lt"/>
              </a:rPr>
              <a:t> </a:t>
            </a:r>
            <a:r>
              <a:rPr lang="ru-RU" sz="2200" b="1" dirty="0" err="1">
                <a:ea typeface="+mn-lt"/>
                <a:cs typeface="+mn-lt"/>
              </a:rPr>
              <a:t>проблеми</a:t>
            </a:r>
            <a:r>
              <a:rPr lang="ru-RU" sz="2200" b="1" dirty="0">
                <a:ea typeface="+mn-lt"/>
                <a:cs typeface="+mn-lt"/>
              </a:rPr>
              <a:t> і на те, як буде </a:t>
            </a:r>
            <a:r>
              <a:rPr lang="ru-RU" sz="2200" b="1" dirty="0" err="1">
                <a:ea typeface="+mn-lt"/>
                <a:cs typeface="+mn-lt"/>
              </a:rPr>
              <a:t>виглядати</a:t>
            </a:r>
            <a:r>
              <a:rPr lang="ru-RU" sz="2200" b="1" dirty="0">
                <a:ea typeface="+mn-lt"/>
                <a:cs typeface="+mn-lt"/>
              </a:rPr>
              <a:t> </a:t>
            </a:r>
            <a:r>
              <a:rPr lang="ru-RU" sz="2200" b="1" dirty="0" err="1">
                <a:ea typeface="+mn-lt"/>
                <a:cs typeface="+mn-lt"/>
              </a:rPr>
              <a:t>це</a:t>
            </a:r>
            <a:r>
              <a:rPr lang="ru-RU" sz="2200" b="1" dirty="0">
                <a:ea typeface="+mn-lt"/>
                <a:cs typeface="+mn-lt"/>
              </a:rPr>
              <a:t> </a:t>
            </a:r>
            <a:r>
              <a:rPr lang="ru-RU" sz="2200" b="1" dirty="0" err="1">
                <a:ea typeface="+mn-lt"/>
                <a:cs typeface="+mn-lt"/>
              </a:rPr>
              <a:t>рішення</a:t>
            </a:r>
            <a:r>
              <a:rPr lang="ru-RU" sz="2200" b="1" dirty="0">
                <a:ea typeface="+mn-lt"/>
                <a:cs typeface="+mn-lt"/>
              </a:rPr>
              <a:t>.</a:t>
            </a:r>
            <a:endParaRPr lang="ru-RU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ru-RU" sz="2200" dirty="0">
                <a:ea typeface="+mn-lt"/>
                <a:cs typeface="+mn-lt"/>
              </a:rPr>
              <a:t>Правильно </a:t>
            </a:r>
            <a:r>
              <a:rPr lang="ru-RU" sz="2200" dirty="0" err="1">
                <a:ea typeface="+mn-lt"/>
                <a:cs typeface="+mn-lt"/>
              </a:rPr>
              <a:t>вибрана</a:t>
            </a:r>
            <a:r>
              <a:rPr lang="ru-RU" sz="2200" dirty="0">
                <a:ea typeface="+mn-lt"/>
                <a:cs typeface="+mn-lt"/>
              </a:rPr>
              <a:t> модель </a:t>
            </a:r>
            <a:r>
              <a:rPr lang="ru-RU" sz="2200" dirty="0" err="1">
                <a:ea typeface="+mn-lt"/>
                <a:cs typeface="+mn-lt"/>
              </a:rPr>
              <a:t>висвітить</a:t>
            </a:r>
            <a:r>
              <a:rPr lang="ru-RU" sz="2200" dirty="0">
                <a:ea typeface="+mn-lt"/>
                <a:cs typeface="+mn-lt"/>
              </a:rPr>
              <a:t> </a:t>
            </a:r>
            <a:r>
              <a:rPr lang="ru-RU" sz="2200" dirty="0" err="1">
                <a:ea typeface="+mn-lt"/>
                <a:cs typeface="+mn-lt"/>
              </a:rPr>
              <a:t>найпідступніші</a:t>
            </a:r>
            <a:r>
              <a:rPr lang="ru-RU" sz="2200" dirty="0">
                <a:ea typeface="+mn-lt"/>
                <a:cs typeface="+mn-lt"/>
              </a:rPr>
              <a:t> </a:t>
            </a:r>
            <a:r>
              <a:rPr lang="ru-RU" sz="2200" dirty="0" err="1">
                <a:ea typeface="+mn-lt"/>
                <a:cs typeface="+mn-lt"/>
              </a:rPr>
              <a:t>проблеми</a:t>
            </a:r>
            <a:r>
              <a:rPr lang="ru-RU" sz="2200" dirty="0">
                <a:ea typeface="+mn-lt"/>
                <a:cs typeface="+mn-lt"/>
              </a:rPr>
              <a:t> </a:t>
            </a:r>
            <a:r>
              <a:rPr lang="ru-RU" sz="2200" dirty="0" err="1">
                <a:ea typeface="+mn-lt"/>
                <a:cs typeface="+mn-lt"/>
              </a:rPr>
              <a:t>розроблення</a:t>
            </a:r>
            <a:r>
              <a:rPr lang="ru-RU" sz="2200" dirty="0">
                <a:ea typeface="+mn-lt"/>
                <a:cs typeface="+mn-lt"/>
              </a:rPr>
              <a:t> й дозволить </a:t>
            </a:r>
            <a:r>
              <a:rPr lang="ru-RU" sz="2200" dirty="0" err="1">
                <a:ea typeface="+mn-lt"/>
                <a:cs typeface="+mn-lt"/>
              </a:rPr>
              <a:t>проникнути</a:t>
            </a:r>
            <a:r>
              <a:rPr lang="ru-RU" sz="2200" dirty="0">
                <a:ea typeface="+mn-lt"/>
                <a:cs typeface="+mn-lt"/>
              </a:rPr>
              <a:t> в саму суть </a:t>
            </a:r>
            <a:r>
              <a:rPr lang="ru-RU" sz="2200" dirty="0" err="1">
                <a:ea typeface="+mn-lt"/>
                <a:cs typeface="+mn-lt"/>
              </a:rPr>
              <a:t>завдання</a:t>
            </a:r>
            <a:r>
              <a:rPr lang="ru-RU" sz="2200" dirty="0">
                <a:ea typeface="+mn-lt"/>
                <a:cs typeface="+mn-lt"/>
              </a:rPr>
              <a:t>, </a:t>
            </a:r>
            <a:r>
              <a:rPr lang="ru-RU" sz="2200" dirty="0" err="1">
                <a:ea typeface="+mn-lt"/>
                <a:cs typeface="+mn-lt"/>
              </a:rPr>
              <a:t>що</a:t>
            </a:r>
            <a:r>
              <a:rPr lang="ru-RU" sz="2200" dirty="0">
                <a:ea typeface="+mn-lt"/>
                <a:cs typeface="+mn-lt"/>
              </a:rPr>
              <a:t> при </a:t>
            </a:r>
            <a:r>
              <a:rPr lang="ru-RU" sz="2200" dirty="0" err="1">
                <a:ea typeface="+mn-lt"/>
                <a:cs typeface="+mn-lt"/>
              </a:rPr>
              <a:t>іншому</a:t>
            </a:r>
            <a:r>
              <a:rPr lang="ru-RU" sz="2200" dirty="0">
                <a:ea typeface="+mn-lt"/>
                <a:cs typeface="+mn-lt"/>
              </a:rPr>
              <a:t> </a:t>
            </a:r>
            <a:r>
              <a:rPr lang="ru-RU" sz="2200" dirty="0" err="1">
                <a:ea typeface="+mn-lt"/>
                <a:cs typeface="+mn-lt"/>
              </a:rPr>
              <a:t>підході</a:t>
            </a:r>
            <a:r>
              <a:rPr lang="ru-RU" sz="2200" dirty="0">
                <a:ea typeface="+mn-lt"/>
                <a:cs typeface="+mn-lt"/>
              </a:rPr>
              <a:t> </a:t>
            </a:r>
            <a:r>
              <a:rPr lang="ru-RU" sz="2200" dirty="0" err="1">
                <a:ea typeface="+mn-lt"/>
                <a:cs typeface="+mn-lt"/>
              </a:rPr>
              <a:t>було</a:t>
            </a:r>
            <a:r>
              <a:rPr lang="ru-RU" sz="2200" dirty="0">
                <a:ea typeface="+mn-lt"/>
                <a:cs typeface="+mn-lt"/>
              </a:rPr>
              <a:t> б просто </a:t>
            </a:r>
            <a:r>
              <a:rPr lang="ru-RU" sz="2200" dirty="0" err="1">
                <a:ea typeface="+mn-lt"/>
                <a:cs typeface="+mn-lt"/>
              </a:rPr>
              <a:t>неможливо</a:t>
            </a:r>
            <a:r>
              <a:rPr lang="ru-RU" altLang="ru-RU" sz="2200" dirty="0"/>
              <a:t> </a:t>
            </a:r>
            <a:endParaRPr lang="ru-RU" altLang="ru-RU" sz="2300" dirty="0"/>
          </a:p>
          <a:p>
            <a:pPr marL="0" indent="0" algn="just">
              <a:buNone/>
            </a:pPr>
            <a:r>
              <a:rPr lang="ru-RU" altLang="ru-RU" sz="2200" dirty="0"/>
              <a:t>2. </a:t>
            </a:r>
            <a:r>
              <a:rPr lang="ru-RU" sz="2200" b="1" err="1">
                <a:ea typeface="+mn-lt"/>
                <a:cs typeface="+mn-lt"/>
              </a:rPr>
              <a:t>Різні</a:t>
            </a:r>
            <a:r>
              <a:rPr lang="ru-RU" sz="2200" b="1" dirty="0">
                <a:ea typeface="+mn-lt"/>
                <a:cs typeface="+mn-lt"/>
              </a:rPr>
              <a:t> точки </a:t>
            </a:r>
            <a:r>
              <a:rPr lang="ru-RU" sz="2200" b="1" err="1">
                <a:ea typeface="+mn-lt"/>
                <a:cs typeface="+mn-lt"/>
              </a:rPr>
              <a:t>зору</a:t>
            </a:r>
            <a:r>
              <a:rPr lang="ru-RU" sz="2200" b="1" dirty="0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призводять</a:t>
            </a:r>
            <a:r>
              <a:rPr lang="ru-RU" sz="2200" b="1" dirty="0">
                <a:ea typeface="+mn-lt"/>
                <a:cs typeface="+mn-lt"/>
              </a:rPr>
              <a:t> до </a:t>
            </a:r>
            <a:r>
              <a:rPr lang="ru-RU" sz="2200" b="1" err="1">
                <a:ea typeface="+mn-lt"/>
                <a:cs typeface="+mn-lt"/>
              </a:rPr>
              <a:t>створення</a:t>
            </a:r>
            <a:r>
              <a:rPr lang="ru-RU" sz="2200" b="1" dirty="0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різних</a:t>
            </a:r>
            <a:r>
              <a:rPr lang="ru-RU" sz="2200" b="1" dirty="0">
                <a:ea typeface="+mn-lt"/>
                <a:cs typeface="+mn-lt"/>
              </a:rPr>
              <a:t> систем</a:t>
            </a:r>
            <a:r>
              <a:rPr lang="ru-RU" altLang="ru-RU" sz="2200" b="1" dirty="0"/>
              <a:t> </a:t>
            </a:r>
            <a:r>
              <a:rPr lang="ru-RU" altLang="ru-RU" sz="2200" dirty="0"/>
              <a:t>  </a:t>
            </a:r>
            <a:endParaRPr lang="ru-RU" altLang="ru-RU" sz="2300" dirty="0"/>
          </a:p>
          <a:p>
            <a:pPr marL="0" indent="0" algn="just">
              <a:buNone/>
            </a:pPr>
            <a:r>
              <a:rPr lang="ru-RU" altLang="ru-RU" sz="2300" dirty="0"/>
              <a:t>3. </a:t>
            </a:r>
            <a:r>
              <a:rPr lang="ru-RU" sz="2300" b="1" err="1">
                <a:ea typeface="+mn-lt"/>
                <a:cs typeface="+mn-lt"/>
              </a:rPr>
              <a:t>Кожна</a:t>
            </a:r>
            <a:r>
              <a:rPr lang="ru-RU" sz="2300" b="1" dirty="0">
                <a:ea typeface="+mn-lt"/>
                <a:cs typeface="+mn-lt"/>
              </a:rPr>
              <a:t> модель </a:t>
            </a:r>
            <a:r>
              <a:rPr lang="ru-RU" sz="2300" b="1" err="1">
                <a:ea typeface="+mn-lt"/>
                <a:cs typeface="+mn-lt"/>
              </a:rPr>
              <a:t>може</a:t>
            </a:r>
            <a:r>
              <a:rPr lang="ru-RU" sz="2300" b="1" dirty="0">
                <a:ea typeface="+mn-lt"/>
                <a:cs typeface="+mn-lt"/>
              </a:rPr>
              <a:t> бути представлена з </a:t>
            </a:r>
            <a:r>
              <a:rPr lang="ru-RU" sz="2300" b="1" err="1">
                <a:ea typeface="+mn-lt"/>
                <a:cs typeface="+mn-lt"/>
              </a:rPr>
              <a:t>різним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err="1">
                <a:ea typeface="+mn-lt"/>
                <a:cs typeface="+mn-lt"/>
              </a:rPr>
              <a:t>ступенем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err="1">
                <a:ea typeface="+mn-lt"/>
                <a:cs typeface="+mn-lt"/>
              </a:rPr>
              <a:t>точності</a:t>
            </a:r>
            <a:r>
              <a:rPr lang="ru-RU" sz="2300" b="1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ru-RU" sz="2300" dirty="0">
                <a:ea typeface="+mn-lt"/>
                <a:cs typeface="+mn-lt"/>
              </a:rPr>
              <a:t>4</a:t>
            </a:r>
            <a:r>
              <a:rPr lang="ru-RU" sz="2300" b="1" dirty="0">
                <a:ea typeface="+mn-lt"/>
                <a:cs typeface="+mn-lt"/>
              </a:rPr>
              <a:t>. </a:t>
            </a:r>
            <a:r>
              <a:rPr lang="ru-RU" sz="2300" b="1" dirty="0" err="1">
                <a:ea typeface="+mn-lt"/>
                <a:cs typeface="+mn-lt"/>
              </a:rPr>
              <a:t>Кращі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dirty="0" err="1">
                <a:ea typeface="+mn-lt"/>
                <a:cs typeface="+mn-lt"/>
              </a:rPr>
              <a:t>моделі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dirty="0" err="1">
                <a:ea typeface="+mn-lt"/>
                <a:cs typeface="+mn-lt"/>
              </a:rPr>
              <a:t>ті</a:t>
            </a:r>
            <a:r>
              <a:rPr lang="ru-RU" sz="2300" b="1" dirty="0">
                <a:ea typeface="+mn-lt"/>
                <a:cs typeface="+mn-lt"/>
              </a:rPr>
              <a:t>, </a:t>
            </a:r>
            <a:r>
              <a:rPr lang="ru-RU" sz="2300" b="1" dirty="0" err="1">
                <a:ea typeface="+mn-lt"/>
                <a:cs typeface="+mn-lt"/>
              </a:rPr>
              <a:t>які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dirty="0" err="1">
                <a:ea typeface="+mn-lt"/>
                <a:cs typeface="+mn-lt"/>
              </a:rPr>
              <a:t>ближче</a:t>
            </a:r>
            <a:r>
              <a:rPr lang="ru-RU" sz="2300" b="1" dirty="0">
                <a:ea typeface="+mn-lt"/>
                <a:cs typeface="+mn-lt"/>
              </a:rPr>
              <a:t> до </a:t>
            </a:r>
            <a:r>
              <a:rPr lang="ru-RU" sz="2300" b="1" dirty="0" err="1">
                <a:ea typeface="+mn-lt"/>
                <a:cs typeface="+mn-lt"/>
              </a:rPr>
              <a:t>реальності</a:t>
            </a:r>
            <a:r>
              <a:rPr lang="ru-RU" sz="2300" b="1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ru-RU" sz="2300" dirty="0">
                <a:ea typeface="+mn-lt"/>
                <a:cs typeface="+mn-lt"/>
              </a:rPr>
              <a:t>5. </a:t>
            </a:r>
            <a:r>
              <a:rPr lang="ru-RU" sz="2300" b="1" dirty="0">
                <a:ea typeface="+mn-lt"/>
                <a:cs typeface="+mn-lt"/>
              </a:rPr>
              <a:t>Не </a:t>
            </a:r>
            <a:r>
              <a:rPr lang="ru-RU" sz="2300" b="1" err="1">
                <a:ea typeface="+mn-lt"/>
                <a:cs typeface="+mn-lt"/>
              </a:rPr>
              <a:t>можна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err="1">
                <a:ea typeface="+mn-lt"/>
                <a:cs typeface="+mn-lt"/>
              </a:rPr>
              <a:t>обмежуватися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err="1">
                <a:ea typeface="+mn-lt"/>
                <a:cs typeface="+mn-lt"/>
              </a:rPr>
              <a:t>створенням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err="1">
                <a:ea typeface="+mn-lt"/>
                <a:cs typeface="+mn-lt"/>
              </a:rPr>
              <a:t>тільки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err="1">
                <a:ea typeface="+mn-lt"/>
                <a:cs typeface="+mn-lt"/>
              </a:rPr>
              <a:t>однієї</a:t>
            </a:r>
            <a:r>
              <a:rPr lang="ru-RU" sz="2300" b="1" dirty="0">
                <a:ea typeface="+mn-lt"/>
                <a:cs typeface="+mn-lt"/>
              </a:rPr>
              <a:t> </a:t>
            </a:r>
            <a:r>
              <a:rPr lang="ru-RU" sz="2300" b="1" err="1">
                <a:ea typeface="+mn-lt"/>
                <a:cs typeface="+mn-lt"/>
              </a:rPr>
              <a:t>моделі</a:t>
            </a:r>
            <a:r>
              <a:rPr lang="ru-RU" sz="2300" b="1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349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36877C-7A8B-D59A-CBC0-92DB7826B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/>
              <a:t>І </a:t>
            </a:r>
            <a:r>
              <a:rPr lang="ru-RU" altLang="ru-RU" sz="3600" dirty="0" err="1"/>
              <a:t>Етапи</a:t>
            </a:r>
            <a:r>
              <a:rPr lang="ru-RU" altLang="ru-RU" sz="3600" dirty="0"/>
              <a:t> </a:t>
            </a:r>
            <a:r>
              <a:rPr lang="ru-RU" altLang="ru-RU" sz="3600" dirty="0" err="1"/>
              <a:t>побудови</a:t>
            </a:r>
            <a:r>
              <a:rPr lang="ru-RU" altLang="ru-RU" sz="3600" dirty="0"/>
              <a:t> </a:t>
            </a:r>
            <a:r>
              <a:rPr lang="ru-RU" altLang="ru-RU" sz="3600" dirty="0" err="1"/>
              <a:t>моделі</a:t>
            </a:r>
            <a:endParaRPr lang="ru-RU" altLang="ru-RU" sz="36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5B07D1-9469-B6FD-4B5F-66A3509FD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08962" cy="48244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altLang="ru-RU" sz="2400"/>
              <a:t>збір інформації про об'єкт або систему, що моделюється, висування гіпотез, попередній модельний аналіз;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/>
              <a:t>проектування структури та складу моделей (підмоделей);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/>
              <a:t>побудова специфікацій моделі, розробка та налагодження окремих підмоделей, складання моделі загалом;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/>
              <a:t>вибір методу дослідження моделі;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/>
              <a:t>дослідження адекватності та стійкості моделі;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/>
              <a:t>аналіз результатів моделювання;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/>
              <a:t>розробка об'єкта або системи за спроектованою моделлю.</a:t>
            </a:r>
            <a:endParaRPr lang="ru-RU" altLang="ru-RU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623A857-67BF-462B-7CB1-BA4732632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dirty="0"/>
              <a:t>II </a:t>
            </a:r>
            <a:r>
              <a:rPr lang="en-US" altLang="ru-RU" sz="3200" err="1"/>
              <a:t>Загальні</a:t>
            </a:r>
            <a:r>
              <a:rPr lang="en-US" altLang="ru-RU" sz="3200" dirty="0"/>
              <a:t> </a:t>
            </a:r>
            <a:r>
              <a:rPr lang="en-US" altLang="ru-RU" sz="3200" err="1"/>
              <a:t>підходи</a:t>
            </a:r>
            <a:r>
              <a:rPr lang="en-US" altLang="ru-RU" sz="3200" dirty="0"/>
              <a:t> </a:t>
            </a:r>
            <a:r>
              <a:rPr lang="en-US" altLang="ru-RU" sz="3200" err="1"/>
              <a:t>до</a:t>
            </a:r>
            <a:r>
              <a:rPr lang="en-US" altLang="ru-RU" sz="3200" dirty="0"/>
              <a:t> </a:t>
            </a:r>
            <a:r>
              <a:rPr lang="en-US" altLang="ru-RU" sz="3200" err="1"/>
              <a:t>моделювання</a:t>
            </a:r>
            <a:r>
              <a:rPr lang="ru-RU" altLang="ru-RU" sz="3200" dirty="0"/>
              <a:t> ПЗ 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3DADE0-4D29-78D1-02B0-0EABD744E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259" y="1361849"/>
            <a:ext cx="8207375" cy="4895850"/>
          </a:xfrm>
        </p:spPr>
        <p:txBody>
          <a:bodyPr/>
          <a:lstStyle/>
          <a:p>
            <a:pPr marL="0" algn="just" eaLnBrk="1" hangingPunct="1">
              <a:buNone/>
            </a:pPr>
            <a:r>
              <a:rPr lang="ru-RU" altLang="ru-RU" sz="2400" b="1" dirty="0">
                <a:latin typeface="Times New Roman"/>
              </a:rPr>
              <a:t>    </a:t>
            </a:r>
            <a:r>
              <a:rPr lang="ru-RU" altLang="ru-RU" sz="2400" b="1" dirty="0" err="1">
                <a:latin typeface="Times New Roman"/>
              </a:rPr>
              <a:t>Софтверна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компанія</a:t>
            </a:r>
            <a:r>
              <a:rPr lang="ru-RU" altLang="ru-RU" sz="2400" b="1" dirty="0">
                <a:latin typeface="Times New Roman"/>
              </a:rPr>
              <a:t> є </a:t>
            </a:r>
            <a:r>
              <a:rPr lang="ru-RU" altLang="ru-RU" sz="2400" b="1" dirty="0" err="1">
                <a:latin typeface="Times New Roman"/>
              </a:rPr>
              <a:t>успішною</a:t>
            </a:r>
            <a:r>
              <a:rPr lang="ru-RU" altLang="ru-RU" sz="2400" b="1" dirty="0">
                <a:latin typeface="Times New Roman"/>
              </a:rPr>
              <a:t> на ринку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якщо</a:t>
            </a:r>
            <a:r>
              <a:rPr lang="ru-RU" altLang="ru-RU" sz="2400" dirty="0">
                <a:latin typeface="Times New Roman"/>
              </a:rPr>
              <a:t> </a:t>
            </a:r>
            <a:r>
              <a:rPr lang="ru-RU" altLang="ru-RU" sz="2400" dirty="0" err="1">
                <a:latin typeface="Times New Roman"/>
              </a:rPr>
              <a:t>ії</a:t>
            </a:r>
            <a:r>
              <a:rPr lang="ru-RU" altLang="ru-RU" sz="2400" dirty="0">
                <a:latin typeface="Times New Roman"/>
              </a:rPr>
              <a:t> ПЗ є </a:t>
            </a:r>
            <a:r>
              <a:rPr lang="ru-RU" altLang="ru-RU" sz="2400" dirty="0" err="1">
                <a:latin typeface="Times New Roman"/>
              </a:rPr>
              <a:t>високоякісним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вчасно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розробленим</a:t>
            </a:r>
            <a:r>
              <a:rPr lang="ru-RU" altLang="ru-RU" sz="2400" dirty="0">
                <a:latin typeface="Times New Roman"/>
              </a:rPr>
              <a:t> і </a:t>
            </a:r>
            <a:r>
              <a:rPr lang="ru-RU" altLang="ru-RU" sz="2400" dirty="0" err="1">
                <a:latin typeface="Times New Roman"/>
              </a:rPr>
              <a:t>відповідає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вимогам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користувачів</a:t>
            </a:r>
            <a:r>
              <a:rPr lang="ru-RU" altLang="ru-RU" sz="2400" dirty="0">
                <a:latin typeface="Times New Roman"/>
              </a:rPr>
              <a:t>. Для </a:t>
            </a:r>
            <a:r>
              <a:rPr lang="ru-RU" altLang="ru-RU" sz="2400" dirty="0" err="1">
                <a:latin typeface="Times New Roman"/>
              </a:rPr>
              <a:t>цього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необхідно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постійно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контактувати</a:t>
            </a:r>
            <a:r>
              <a:rPr lang="ru-RU" altLang="ru-RU" sz="2400" dirty="0">
                <a:latin typeface="Times New Roman"/>
              </a:rPr>
              <a:t> з </a:t>
            </a:r>
            <a:r>
              <a:rPr lang="ru-RU" altLang="ru-RU" sz="2400" dirty="0" err="1">
                <a:latin typeface="Times New Roman"/>
              </a:rPr>
              <a:t>користувачем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з’ясовуючи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реальні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вимоги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dirty="0" err="1">
                <a:latin typeface="Times New Roman"/>
              </a:rPr>
              <a:t>створюваної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системи</a:t>
            </a:r>
            <a:r>
              <a:rPr lang="ru-RU" altLang="ru-RU" sz="2400" dirty="0">
                <a:latin typeface="Times New Roman"/>
              </a:rPr>
              <a:t>. </a:t>
            </a:r>
            <a:r>
              <a:rPr lang="ru-RU" altLang="ru-RU" sz="2400" dirty="0" err="1">
                <a:latin typeface="Times New Roman"/>
              </a:rPr>
              <a:t>Якісне</a:t>
            </a:r>
            <a:r>
              <a:rPr lang="ru-RU" altLang="ru-RU" sz="2400" dirty="0">
                <a:latin typeface="Times New Roman"/>
              </a:rPr>
              <a:t> ПЗ повинно </a:t>
            </a:r>
            <a:r>
              <a:rPr lang="ru-RU" altLang="ru-RU" sz="2400" dirty="0" err="1">
                <a:latin typeface="Times New Roman"/>
              </a:rPr>
              <a:t>ґрунтуватися</a:t>
            </a:r>
            <a:r>
              <a:rPr lang="ru-RU" altLang="ru-RU" sz="2400" dirty="0">
                <a:latin typeface="Times New Roman"/>
              </a:rPr>
              <a:t> на </a:t>
            </a:r>
            <a:r>
              <a:rPr lang="ru-RU" altLang="ru-RU" sz="2400" dirty="0" err="1">
                <a:latin typeface="Times New Roman"/>
              </a:rPr>
              <a:t>міцній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архітектурі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стійкій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dirty="0" err="1">
                <a:latin typeface="Times New Roman"/>
              </a:rPr>
              <a:t>можливих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змін</a:t>
            </a:r>
            <a:r>
              <a:rPr lang="ru-RU" altLang="ru-RU" sz="2400" dirty="0">
                <a:latin typeface="Times New Roman"/>
              </a:rPr>
              <a:t> і </a:t>
            </a:r>
            <a:r>
              <a:rPr lang="ru-RU" altLang="ru-RU" sz="2400" dirty="0" err="1">
                <a:latin typeface="Times New Roman"/>
              </a:rPr>
              <a:t>удосконалень</a:t>
            </a:r>
            <a:r>
              <a:rPr lang="ru-RU" altLang="ru-RU" sz="2400" dirty="0">
                <a:latin typeface="Times New Roman"/>
              </a:rPr>
              <a:t>. </a:t>
            </a:r>
            <a:endParaRPr lang="ru-RU">
              <a:latin typeface="Arial"/>
            </a:endParaRPr>
          </a:p>
          <a:p>
            <a:pPr marL="0" algn="just">
              <a:buNone/>
            </a:pPr>
            <a:r>
              <a:rPr lang="ru-RU" altLang="ru-RU" sz="2400" dirty="0">
                <a:latin typeface="Times New Roman"/>
              </a:rPr>
              <a:t>    Для </a:t>
            </a:r>
            <a:r>
              <a:rPr lang="ru-RU" altLang="ru-RU" sz="2400" dirty="0" err="1">
                <a:latin typeface="Times New Roman"/>
              </a:rPr>
              <a:t>швидкого</a:t>
            </a:r>
            <a:r>
              <a:rPr lang="ru-RU" altLang="ru-RU" sz="2400" dirty="0">
                <a:latin typeface="Times New Roman"/>
              </a:rPr>
              <a:t> й </a:t>
            </a:r>
            <a:r>
              <a:rPr lang="ru-RU" altLang="ru-RU" sz="2400" dirty="0" err="1">
                <a:latin typeface="Times New Roman"/>
              </a:rPr>
              <a:t>ефективного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розроблення</a:t>
            </a:r>
            <a:r>
              <a:rPr lang="ru-RU" altLang="ru-RU" sz="2400" dirty="0">
                <a:latin typeface="Times New Roman"/>
              </a:rPr>
              <a:t> ПЗ </a:t>
            </a:r>
            <a:r>
              <a:rPr lang="ru-RU" altLang="ru-RU" sz="2400" dirty="0" err="1">
                <a:latin typeface="Times New Roman"/>
              </a:rPr>
              <a:t>потрібно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залучати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високопрофесійну</a:t>
            </a:r>
            <a:r>
              <a:rPr lang="ru-RU" altLang="ru-RU" sz="2400" b="1" dirty="0">
                <a:latin typeface="Times New Roman"/>
              </a:rPr>
              <a:t> команду </a:t>
            </a:r>
            <a:r>
              <a:rPr lang="ru-RU" altLang="ru-RU" sz="2400" b="1" dirty="0" err="1">
                <a:latin typeface="Times New Roman"/>
              </a:rPr>
              <a:t>розробників</a:t>
            </a:r>
            <a:r>
              <a:rPr lang="ru-RU" altLang="ru-RU" sz="2400" b="1" dirty="0">
                <a:latin typeface="Times New Roman"/>
              </a:rPr>
              <a:t>, </a:t>
            </a:r>
            <a:r>
              <a:rPr lang="ru-RU" altLang="ru-RU" sz="2400" b="1" dirty="0" err="1">
                <a:latin typeface="Times New Roman"/>
              </a:rPr>
              <a:t>вибрати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правильні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методи</a:t>
            </a:r>
            <a:r>
              <a:rPr lang="ru-RU" altLang="ru-RU" sz="2400" b="1" dirty="0">
                <a:latin typeface="Times New Roman"/>
              </a:rPr>
              <a:t> та </a:t>
            </a:r>
            <a:r>
              <a:rPr lang="ru-RU" altLang="ru-RU" sz="2400" b="1" dirty="0" err="1">
                <a:latin typeface="Times New Roman"/>
              </a:rPr>
              <a:t>інструменти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роботи</a:t>
            </a:r>
            <a:r>
              <a:rPr lang="ru-RU" altLang="ru-RU" sz="2400" b="1" dirty="0">
                <a:latin typeface="Times New Roman"/>
              </a:rPr>
              <a:t>.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Необхідно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щоб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процес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розроблення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був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ретельно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продуманий</a:t>
            </a:r>
            <a:r>
              <a:rPr lang="ru-RU" altLang="ru-RU" sz="2400" dirty="0">
                <a:latin typeface="Times New Roman"/>
              </a:rPr>
              <a:t> і </a:t>
            </a:r>
            <a:r>
              <a:rPr lang="ru-RU" altLang="ru-RU" sz="2400" dirty="0" err="1">
                <a:latin typeface="Times New Roman"/>
              </a:rPr>
              <a:t>адаптований</a:t>
            </a:r>
            <a:r>
              <a:rPr lang="ru-RU" altLang="ru-RU" sz="2400" dirty="0">
                <a:latin typeface="Times New Roman"/>
              </a:rPr>
              <a:t> до </a:t>
            </a:r>
            <a:r>
              <a:rPr lang="ru-RU" altLang="ru-RU" sz="2400" dirty="0" err="1">
                <a:latin typeface="Times New Roman"/>
              </a:rPr>
              <a:t>мінливих</a:t>
            </a:r>
            <a:r>
              <a:rPr lang="ru-RU" altLang="ru-RU" sz="2400" dirty="0">
                <a:latin typeface="Times New Roman"/>
              </a:rPr>
              <a:t> потреб </a:t>
            </a:r>
            <a:r>
              <a:rPr lang="ru-RU" altLang="ru-RU" sz="2400" dirty="0" err="1">
                <a:latin typeface="Times New Roman"/>
              </a:rPr>
              <a:t>користувачів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технології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розроблення</a:t>
            </a:r>
            <a:r>
              <a:rPr lang="ru-RU" altLang="ru-RU" sz="2400" dirty="0">
                <a:latin typeface="Times New Roman"/>
              </a:rPr>
              <a:t> та </a:t>
            </a:r>
            <a:r>
              <a:rPr lang="ru-RU" altLang="ru-RU" sz="2400" dirty="0" err="1">
                <a:latin typeface="Times New Roman"/>
              </a:rPr>
              <a:t>життєвого</a:t>
            </a:r>
            <a:r>
              <a:rPr lang="ru-RU" altLang="ru-RU" sz="2400" dirty="0">
                <a:latin typeface="Times New Roman"/>
              </a:rPr>
              <a:t> циклу (ЖЦ) </a:t>
            </a:r>
            <a:r>
              <a:rPr lang="ru-RU" altLang="ru-RU" sz="2400" dirty="0" err="1">
                <a:latin typeface="Times New Roman"/>
              </a:rPr>
              <a:t>системи</a:t>
            </a:r>
            <a:r>
              <a:rPr lang="ru-RU" altLang="ru-RU" sz="2400" dirty="0">
                <a:latin typeface="Times New Roman"/>
              </a:rPr>
              <a:t>.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623A857-67BF-462B-7CB1-BA4732632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 dirty="0"/>
              <a:t>II </a:t>
            </a:r>
            <a:r>
              <a:rPr lang="en-US" sz="3200" dirty="0" err="1"/>
              <a:t>Загальні</a:t>
            </a:r>
            <a:r>
              <a:rPr lang="en-US" sz="3200" dirty="0"/>
              <a:t> </a:t>
            </a:r>
            <a:r>
              <a:rPr lang="en-US" sz="3200" dirty="0" err="1"/>
              <a:t>підходи</a:t>
            </a:r>
            <a:r>
              <a:rPr lang="en-US" sz="3200" dirty="0"/>
              <a:t> </a:t>
            </a:r>
            <a:r>
              <a:rPr lang="en-US" sz="3200" dirty="0" err="1"/>
              <a:t>до</a:t>
            </a:r>
            <a:r>
              <a:rPr lang="en-US" sz="3200" dirty="0"/>
              <a:t> </a:t>
            </a:r>
            <a:r>
              <a:rPr lang="en-US" sz="3200" dirty="0" err="1"/>
              <a:t>моделювання</a:t>
            </a:r>
            <a:r>
              <a:rPr lang="ru-RU" sz="3200" dirty="0"/>
              <a:t> ПЗ </a:t>
            </a:r>
            <a:endParaRPr lang="en-US" sz="32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3DADE0-4D29-78D1-02B0-0EABD744E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07375" cy="4895850"/>
          </a:xfrm>
        </p:spPr>
        <p:txBody>
          <a:bodyPr/>
          <a:lstStyle/>
          <a:p>
            <a:pPr marL="0" algn="just" eaLnBrk="1" hangingPunct="1">
              <a:lnSpc>
                <a:spcPct val="80000"/>
              </a:lnSpc>
              <a:buNone/>
            </a:pPr>
            <a:r>
              <a:rPr lang="ru-RU" altLang="ru-RU" sz="2400" b="1" dirty="0">
                <a:latin typeface="Times New Roman"/>
              </a:rPr>
              <a:t>  </a:t>
            </a:r>
            <a:r>
              <a:rPr lang="ru-RU" sz="2400" b="1" dirty="0">
                <a:latin typeface="Times New Roman"/>
              </a:rPr>
              <a:t>Основою </a:t>
            </a:r>
            <a:r>
              <a:rPr lang="ru-RU" sz="2400" b="1" dirty="0" err="1">
                <a:latin typeface="Times New Roman"/>
              </a:rPr>
              <a:t>створення</a:t>
            </a:r>
            <a:r>
              <a:rPr lang="ru-RU" sz="2400" b="1" dirty="0">
                <a:latin typeface="Times New Roman"/>
              </a:rPr>
              <a:t> </a:t>
            </a:r>
            <a:r>
              <a:rPr lang="ru-RU" sz="2400" b="1" dirty="0" err="1">
                <a:latin typeface="Times New Roman"/>
              </a:rPr>
              <a:t>якісного</a:t>
            </a:r>
            <a:r>
              <a:rPr lang="ru-RU" sz="2400" b="1" dirty="0">
                <a:latin typeface="Times New Roman"/>
              </a:rPr>
              <a:t> ПЗ є </a:t>
            </a:r>
            <a:r>
              <a:rPr lang="ru-RU" sz="2400" b="1" dirty="0" err="1">
                <a:latin typeface="Times New Roman"/>
              </a:rPr>
              <a:t>моделювання</a:t>
            </a:r>
            <a:r>
              <a:rPr lang="ru-RU" sz="2400" b="1" dirty="0">
                <a:latin typeface="Times New Roman"/>
              </a:rPr>
              <a:t>.</a:t>
            </a:r>
            <a:r>
              <a:rPr lang="ru-RU" sz="2400" dirty="0">
                <a:latin typeface="Times New Roman"/>
              </a:rPr>
              <a:t> 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0" algn="just">
              <a:lnSpc>
                <a:spcPct val="80000"/>
              </a:lnSpc>
              <a:buNone/>
            </a:pPr>
            <a:r>
              <a:rPr lang="ru-RU" altLang="ru-RU" sz="2400" b="1" dirty="0">
                <a:latin typeface="Times New Roman"/>
              </a:rPr>
              <a:t>Модель ПЗ </a:t>
            </a:r>
            <a:r>
              <a:rPr lang="ru-RU" altLang="ru-RU" sz="2400" dirty="0" err="1">
                <a:latin typeface="Times New Roman"/>
              </a:rPr>
              <a:t>створюється</a:t>
            </a:r>
            <a:r>
              <a:rPr lang="ru-RU" altLang="ru-RU" sz="2400" dirty="0">
                <a:latin typeface="Times New Roman"/>
              </a:rPr>
              <a:t> для того, </a:t>
            </a:r>
            <a:r>
              <a:rPr lang="ru-RU" altLang="ru-RU" sz="2400" dirty="0" err="1">
                <a:latin typeface="Times New Roman"/>
              </a:rPr>
              <a:t>щоб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краще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розуміти</a:t>
            </a:r>
            <a:r>
              <a:rPr lang="ru-RU" altLang="ru-RU" sz="2400" dirty="0">
                <a:latin typeface="Times New Roman"/>
              </a:rPr>
              <a:t> </a:t>
            </a:r>
            <a:r>
              <a:rPr lang="ru-RU" altLang="ru-RU" sz="2400" dirty="0" err="1">
                <a:latin typeface="Times New Roman"/>
              </a:rPr>
              <a:t>програмну</a:t>
            </a:r>
            <a:r>
              <a:rPr lang="ru-RU" altLang="ru-RU" sz="2400" dirty="0">
                <a:latin typeface="Times New Roman"/>
              </a:rPr>
              <a:t> систему, </a:t>
            </a:r>
            <a:r>
              <a:rPr lang="ru-RU" altLang="ru-RU" sz="2400" dirty="0" err="1">
                <a:latin typeface="Times New Roman"/>
              </a:rPr>
              <a:t>що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розробляється</a:t>
            </a:r>
            <a:r>
              <a:rPr lang="ru-RU" altLang="ru-RU" sz="2400" dirty="0">
                <a:latin typeface="Times New Roman"/>
              </a:rPr>
              <a:t>. </a:t>
            </a:r>
            <a:r>
              <a:rPr lang="ru-RU" altLang="ru-RU" sz="2400" dirty="0" err="1">
                <a:latin typeface="Times New Roman"/>
              </a:rPr>
              <a:t>Якщо</a:t>
            </a:r>
            <a:r>
              <a:rPr lang="ru-RU" altLang="ru-RU" sz="2400" dirty="0">
                <a:latin typeface="Times New Roman"/>
              </a:rPr>
              <a:t> система </a:t>
            </a:r>
            <a:r>
              <a:rPr lang="ru-RU" altLang="ru-RU" sz="2400" dirty="0" err="1">
                <a:latin typeface="Times New Roman"/>
              </a:rPr>
              <a:t>досить</a:t>
            </a:r>
            <a:r>
              <a:rPr lang="ru-RU" altLang="ru-RU" sz="2400" dirty="0">
                <a:latin typeface="Times New Roman"/>
              </a:rPr>
              <a:t> складна, </a:t>
            </a:r>
            <a:r>
              <a:rPr lang="ru-RU" altLang="ru-RU" sz="2400" dirty="0" err="1">
                <a:latin typeface="Times New Roman"/>
              </a:rPr>
              <a:t>іншого</a:t>
            </a:r>
            <a:r>
              <a:rPr lang="ru-RU" altLang="ru-RU" sz="2400" dirty="0">
                <a:latin typeface="Times New Roman"/>
              </a:rPr>
              <a:t> способу </a:t>
            </a:r>
            <a:r>
              <a:rPr lang="ru-RU" altLang="ru-RU" sz="2400" dirty="0" err="1">
                <a:latin typeface="Times New Roman"/>
              </a:rPr>
              <a:t>зрозуміти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її</a:t>
            </a:r>
            <a:r>
              <a:rPr lang="ru-RU" altLang="ru-RU" sz="2400" dirty="0">
                <a:latin typeface="Times New Roman"/>
              </a:rPr>
              <a:t> як </a:t>
            </a:r>
            <a:r>
              <a:rPr lang="ru-RU" altLang="ru-RU" sz="2400" dirty="0" err="1">
                <a:latin typeface="Times New Roman"/>
              </a:rPr>
              <a:t>єдине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ціле</a:t>
            </a:r>
            <a:r>
              <a:rPr lang="ru-RU" altLang="ru-RU" sz="2400" dirty="0">
                <a:latin typeface="Times New Roman"/>
              </a:rPr>
              <a:t> для </a:t>
            </a:r>
            <a:r>
              <a:rPr lang="ru-RU" altLang="ru-RU" sz="2400" dirty="0" err="1">
                <a:latin typeface="Times New Roman"/>
              </a:rPr>
              <a:t>людини</a:t>
            </a:r>
            <a:r>
              <a:rPr lang="ru-RU" altLang="ru-RU" sz="2400" dirty="0">
                <a:latin typeface="Times New Roman"/>
              </a:rPr>
              <a:t> просто </a:t>
            </a:r>
            <a:r>
              <a:rPr lang="ru-RU" altLang="ru-RU" sz="2400" dirty="0" err="1">
                <a:latin typeface="Times New Roman"/>
              </a:rPr>
              <a:t>немає</a:t>
            </a:r>
            <a:r>
              <a:rPr lang="ru-RU" altLang="ru-RU" sz="2400" dirty="0">
                <a:latin typeface="Times New Roman"/>
              </a:rPr>
              <a:t>.  </a:t>
            </a:r>
            <a:r>
              <a:rPr lang="ru-RU" altLang="ru-RU" sz="2400" b="1" dirty="0" err="1">
                <a:latin typeface="Times New Roman"/>
              </a:rPr>
              <a:t>Проектування</a:t>
            </a:r>
            <a:r>
              <a:rPr lang="ru-RU" altLang="ru-RU" sz="2400" b="1" dirty="0">
                <a:latin typeface="Times New Roman"/>
              </a:rPr>
              <a:t> ПЗ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починається</a:t>
            </a:r>
            <a:r>
              <a:rPr lang="ru-RU" altLang="ru-RU" sz="2400" dirty="0">
                <a:latin typeface="Times New Roman"/>
              </a:rPr>
              <a:t> з </a:t>
            </a:r>
            <a:r>
              <a:rPr lang="ru-RU" altLang="ru-RU" sz="2400" dirty="0" err="1">
                <a:latin typeface="Times New Roman"/>
              </a:rPr>
              <a:t>побудови</a:t>
            </a:r>
            <a:r>
              <a:rPr lang="ru-RU" altLang="ru-RU" sz="2400" dirty="0">
                <a:latin typeface="Times New Roman"/>
              </a:rPr>
              <a:t> моделей, </a:t>
            </a:r>
            <a:r>
              <a:rPr lang="ru-RU" altLang="ru-RU" sz="2400" dirty="0" err="1">
                <a:latin typeface="Times New Roman"/>
              </a:rPr>
              <a:t>що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описує</a:t>
            </a:r>
            <a:r>
              <a:rPr lang="ru-RU" altLang="ru-RU" sz="2400" dirty="0">
                <a:latin typeface="Times New Roman"/>
              </a:rPr>
              <a:t> систему з </a:t>
            </a:r>
            <a:r>
              <a:rPr lang="ru-RU" altLang="ru-RU" sz="2400" dirty="0" err="1">
                <a:latin typeface="Times New Roman"/>
              </a:rPr>
              <a:t>різних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точок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зору</a:t>
            </a:r>
            <a:r>
              <a:rPr lang="ru-RU" altLang="ru-RU" sz="2400" dirty="0">
                <a:latin typeface="Times New Roman"/>
              </a:rPr>
              <a:t>.        </a:t>
            </a:r>
            <a:endParaRPr lang="ru-RU" altLang="ru-RU" sz="2400">
              <a:latin typeface="Times New Roman" panose="02020603050405020304" pitchFamily="18" charset="0"/>
            </a:endParaRPr>
          </a:p>
          <a:p>
            <a:pPr marL="0" algn="just" eaLnBrk="1" hangingPunct="1">
              <a:lnSpc>
                <a:spcPct val="80000"/>
              </a:lnSpc>
              <a:buNone/>
            </a:pPr>
            <a:r>
              <a:rPr lang="ru-RU" altLang="ru-RU" sz="2400" dirty="0">
                <a:latin typeface="Times New Roman"/>
              </a:rPr>
              <a:t>  </a:t>
            </a:r>
            <a:r>
              <a:rPr lang="ru-RU" altLang="ru-RU" sz="2400" b="1" err="1">
                <a:latin typeface="Times New Roman"/>
              </a:rPr>
              <a:t>Моделювання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дозволяє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вирішити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чотири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різні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завдання</a:t>
            </a:r>
            <a:r>
              <a:rPr lang="ru-RU" altLang="ru-RU" sz="2400" b="1" dirty="0">
                <a:latin typeface="Times New Roman"/>
              </a:rPr>
              <a:t>:</a:t>
            </a:r>
          </a:p>
          <a:p>
            <a:pPr marL="0" algn="just">
              <a:lnSpc>
                <a:spcPct val="80000"/>
              </a:lnSpc>
              <a:buChar char="Ø"/>
            </a:pPr>
            <a:r>
              <a:rPr lang="ru-RU" altLang="ru-RU" sz="2400" err="1">
                <a:latin typeface="Times New Roman"/>
              </a:rPr>
              <a:t>візуалізувати</a:t>
            </a:r>
            <a:r>
              <a:rPr lang="ru-RU" altLang="ru-RU" sz="2400" dirty="0">
                <a:latin typeface="Times New Roman"/>
              </a:rPr>
              <a:t> систему у </a:t>
            </a:r>
            <a:r>
              <a:rPr lang="ru-RU" altLang="ru-RU" sz="2400" err="1">
                <a:latin typeface="Times New Roman"/>
              </a:rPr>
              <a:t>її</a:t>
            </a:r>
            <a:r>
              <a:rPr lang="ru-RU" altLang="ru-RU" sz="2400" dirty="0">
                <a:latin typeface="Times New Roman"/>
              </a:rPr>
              <a:t> поточному </a:t>
            </a:r>
            <a:r>
              <a:rPr lang="ru-RU" altLang="ru-RU" sz="2400" err="1">
                <a:latin typeface="Times New Roman"/>
              </a:rPr>
              <a:t>чи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бажаному</a:t>
            </a:r>
            <a:r>
              <a:rPr lang="ru-RU" altLang="ru-RU" sz="2400" dirty="0">
                <a:latin typeface="Times New Roman"/>
              </a:rPr>
              <a:t> для нас </a:t>
            </a:r>
            <a:r>
              <a:rPr lang="ru-RU" altLang="ru-RU" sz="2400" err="1">
                <a:latin typeface="Times New Roman"/>
              </a:rPr>
              <a:t>стані</a:t>
            </a:r>
            <a:r>
              <a:rPr lang="ru-RU" altLang="ru-RU" sz="2400" dirty="0">
                <a:latin typeface="Times New Roman"/>
              </a:rPr>
              <a:t>;</a:t>
            </a:r>
            <a:endParaRPr lang="ru-RU"/>
          </a:p>
          <a:p>
            <a:pPr marL="0" algn="just">
              <a:lnSpc>
                <a:spcPct val="80000"/>
              </a:lnSpc>
              <a:buChar char="Ø"/>
            </a:pPr>
            <a:r>
              <a:rPr lang="ru-RU" altLang="ru-RU" sz="2400" err="1">
                <a:latin typeface="Times New Roman"/>
              </a:rPr>
              <a:t>описати</a:t>
            </a:r>
            <a:r>
              <a:rPr lang="ru-RU" altLang="ru-RU" sz="2400" dirty="0">
                <a:latin typeface="Times New Roman"/>
              </a:rPr>
              <a:t> структуру </a:t>
            </a:r>
            <a:r>
              <a:rPr lang="ru-RU" altLang="ru-RU" sz="2400" err="1">
                <a:latin typeface="Times New Roman"/>
              </a:rPr>
              <a:t>чи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поведінку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системи</a:t>
            </a:r>
            <a:r>
              <a:rPr lang="ru-RU" altLang="ru-RU" sz="2400" dirty="0">
                <a:latin typeface="Times New Roman"/>
              </a:rPr>
              <a:t>;</a:t>
            </a:r>
            <a:endParaRPr lang="ru-RU"/>
          </a:p>
          <a:p>
            <a:pPr marL="0" algn="just">
              <a:lnSpc>
                <a:spcPct val="80000"/>
              </a:lnSpc>
              <a:buChar char="Ø"/>
            </a:pPr>
            <a:r>
              <a:rPr lang="ru-RU" altLang="ru-RU" sz="2400" err="1">
                <a:latin typeface="Times New Roman"/>
              </a:rPr>
              <a:t>отримати</a:t>
            </a:r>
            <a:r>
              <a:rPr lang="ru-RU" altLang="ru-RU" sz="2400" dirty="0">
                <a:latin typeface="Times New Roman"/>
              </a:rPr>
              <a:t> шаблон, </a:t>
            </a:r>
            <a:r>
              <a:rPr lang="ru-RU" altLang="ru-RU" sz="2400" err="1">
                <a:latin typeface="Times New Roman"/>
              </a:rPr>
              <a:t>що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дозволяє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сформулювати</a:t>
            </a:r>
            <a:r>
              <a:rPr lang="ru-RU" altLang="ru-RU" sz="2400" dirty="0">
                <a:latin typeface="Times New Roman"/>
              </a:rPr>
              <a:t> систему;</a:t>
            </a:r>
            <a:endParaRPr lang="ru-RU"/>
          </a:p>
          <a:p>
            <a:pPr marL="0" algn="just">
              <a:lnSpc>
                <a:spcPct val="80000"/>
              </a:lnSpc>
              <a:buChar char="Ø"/>
            </a:pPr>
            <a:r>
              <a:rPr lang="ru-RU" altLang="ru-RU" sz="2400" err="1">
                <a:latin typeface="Times New Roman"/>
              </a:rPr>
              <a:t>документувати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прийняті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рішення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використовуючи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отримані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моделі</a:t>
            </a:r>
            <a:r>
              <a:rPr lang="ru-RU" altLang="ru-RU" sz="2400" dirty="0">
                <a:latin typeface="Times New Roman"/>
              </a:rPr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19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941843-6DE1-71BB-95CE-8B490D500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752475"/>
          </a:xfrm>
        </p:spPr>
        <p:txBody>
          <a:bodyPr/>
          <a:lstStyle/>
          <a:p>
            <a:pPr eaLnBrk="1" hangingPunct="1"/>
            <a:r>
              <a:rPr lang="ru-RU" altLang="ru-RU" sz="3600" dirty="0"/>
              <a:t>ІІ </a:t>
            </a:r>
            <a:r>
              <a:rPr lang="ru-RU" altLang="ru-RU" sz="3600" dirty="0" err="1"/>
              <a:t>Підходи</a:t>
            </a:r>
            <a:r>
              <a:rPr lang="ru-RU" altLang="ru-RU" sz="3600" dirty="0"/>
              <a:t> к </a:t>
            </a:r>
            <a:r>
              <a:rPr lang="ru-RU" altLang="ru-RU" sz="3600" dirty="0" err="1"/>
              <a:t>процесу</a:t>
            </a:r>
            <a:r>
              <a:rPr lang="ru-RU" altLang="ru-RU" sz="3600" dirty="0"/>
              <a:t> </a:t>
            </a:r>
            <a:r>
              <a:rPr lang="ru-RU" altLang="ru-RU" sz="3600" dirty="0" err="1"/>
              <a:t>розроботки</a:t>
            </a:r>
            <a:r>
              <a:rPr lang="ru-RU" altLang="ru-RU" sz="3600" dirty="0"/>
              <a:t> ПЗ</a:t>
            </a:r>
            <a:r>
              <a:rPr lang="ru-RU" altLang="ru-RU" sz="3800" b="1" dirty="0"/>
              <a:t> </a:t>
            </a:r>
            <a:r>
              <a:rPr lang="ru-RU" altLang="ru-RU" sz="3800" dirty="0"/>
              <a:t> 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085583E-3A63-11BC-DC88-A40F21D0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234" y="1280206"/>
            <a:ext cx="8424863" cy="52562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ru-RU" altLang="ru-RU" sz="2300" b="1" dirty="0" err="1">
                <a:latin typeface="Times New Roman"/>
              </a:rPr>
              <a:t>Моделі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ru-RU" altLang="ru-RU" sz="2300" b="1" dirty="0" err="1">
                <a:latin typeface="Times New Roman"/>
              </a:rPr>
              <a:t>життєвого</a:t>
            </a:r>
            <a:r>
              <a:rPr lang="ru-RU" altLang="ru-RU" sz="2300" b="1" dirty="0">
                <a:latin typeface="Times New Roman"/>
              </a:rPr>
              <a:t> циклу </a:t>
            </a:r>
            <a:r>
              <a:rPr lang="ru-RU" altLang="ru-RU" sz="2300" b="1" dirty="0" err="1">
                <a:latin typeface="Times New Roman"/>
              </a:rPr>
              <a:t>створення</a:t>
            </a:r>
            <a:r>
              <a:rPr lang="ru-RU" altLang="ru-RU" sz="2300" b="1" dirty="0">
                <a:latin typeface="Times New Roman"/>
              </a:rPr>
              <a:t> ПЗ</a:t>
            </a:r>
            <a:r>
              <a:rPr lang="ru-RU" altLang="ru-RU" sz="2300" dirty="0">
                <a:latin typeface="Times New Roman"/>
              </a:rPr>
              <a:t>. Весь </a:t>
            </a:r>
            <a:r>
              <a:rPr lang="ru-RU" altLang="ru-RU" sz="2300" dirty="0" err="1">
                <a:latin typeface="Times New Roman"/>
              </a:rPr>
              <a:t>процес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створення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програмного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забезпечення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розбивається</a:t>
            </a:r>
            <a:r>
              <a:rPr lang="ru-RU" altLang="ru-RU" sz="2300" dirty="0">
                <a:latin typeface="Times New Roman"/>
              </a:rPr>
              <a:t> на </a:t>
            </a:r>
            <a:r>
              <a:rPr lang="ru-RU" altLang="ru-RU" sz="2300" dirty="0" err="1">
                <a:latin typeface="Times New Roman"/>
              </a:rPr>
              <a:t>окремі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етапи</a:t>
            </a:r>
            <a:r>
              <a:rPr lang="ru-RU" altLang="ru-RU" sz="2300" dirty="0">
                <a:latin typeface="Times New Roman"/>
              </a:rPr>
              <a:t>: </a:t>
            </a:r>
            <a:r>
              <a:rPr lang="ru-RU" altLang="ru-RU" sz="2300" dirty="0" err="1">
                <a:latin typeface="Times New Roman"/>
              </a:rPr>
              <a:t>формування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вимог</a:t>
            </a:r>
            <a:r>
              <a:rPr lang="ru-RU" altLang="ru-RU" sz="2300" dirty="0">
                <a:latin typeface="Times New Roman"/>
              </a:rPr>
              <a:t> до ПЗ, </a:t>
            </a:r>
            <a:r>
              <a:rPr lang="ru-RU" altLang="ru-RU" sz="2300" dirty="0" err="1">
                <a:latin typeface="Times New Roman"/>
              </a:rPr>
              <a:t>проектування</a:t>
            </a:r>
            <a:r>
              <a:rPr lang="ru-RU" altLang="ru-RU" sz="2300" dirty="0">
                <a:latin typeface="Times New Roman"/>
              </a:rPr>
              <a:t> та </a:t>
            </a:r>
            <a:r>
              <a:rPr lang="ru-RU" altLang="ru-RU" sz="2300" dirty="0" err="1">
                <a:latin typeface="Times New Roman"/>
              </a:rPr>
              <a:t>розробка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програмного</a:t>
            </a:r>
            <a:r>
              <a:rPr lang="ru-RU" altLang="ru-RU" sz="2300" dirty="0">
                <a:latin typeface="Times New Roman"/>
              </a:rPr>
              <a:t> продукту, </a:t>
            </a:r>
            <a:r>
              <a:rPr lang="ru-RU" altLang="ru-RU" sz="2300" dirty="0" err="1">
                <a:latin typeface="Times New Roman"/>
              </a:rPr>
              <a:t>його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тестування</a:t>
            </a:r>
            <a:r>
              <a:rPr lang="ru-RU" altLang="ru-RU" sz="2300" dirty="0">
                <a:latin typeface="Times New Roman"/>
              </a:rPr>
              <a:t> і т.д.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AutoNum type="arabicPeriod"/>
            </a:pPr>
            <a:r>
              <a:rPr lang="ru-RU" altLang="ru-RU" sz="2300" b="1" dirty="0" err="1">
                <a:latin typeface="Times New Roman"/>
              </a:rPr>
              <a:t>Формальні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ru-RU" altLang="ru-RU" sz="2300" b="1" dirty="0" err="1">
                <a:latin typeface="Times New Roman"/>
              </a:rPr>
              <a:t>перетворення</a:t>
            </a:r>
            <a:r>
              <a:rPr lang="ru-RU" altLang="ru-RU" sz="2300" dirty="0">
                <a:latin typeface="Times New Roman"/>
              </a:rPr>
              <a:t>. </a:t>
            </a:r>
            <a:r>
              <a:rPr lang="ru-RU" altLang="ru-RU" sz="2300" dirty="0" err="1">
                <a:latin typeface="Times New Roman"/>
              </a:rPr>
              <a:t>Заснований</a:t>
            </a:r>
            <a:r>
              <a:rPr lang="ru-RU" altLang="ru-RU" sz="2300" dirty="0">
                <a:latin typeface="Times New Roman"/>
              </a:rPr>
              <a:t> на </a:t>
            </a:r>
            <a:r>
              <a:rPr lang="ru-RU" altLang="ru-RU" sz="2300" dirty="0" err="1">
                <a:latin typeface="Times New Roman"/>
              </a:rPr>
              <a:t>розробці</a:t>
            </a:r>
            <a:r>
              <a:rPr lang="ru-RU" altLang="ru-RU" sz="2300" dirty="0">
                <a:latin typeface="Times New Roman"/>
              </a:rPr>
              <a:t>, як правило</a:t>
            </a:r>
            <a:r>
              <a:rPr lang="ru-RU" altLang="ru-RU" sz="2300" dirty="0">
                <a:latin typeface="Times New Roman"/>
                <a:cs typeface="Arial"/>
              </a:rPr>
              <a:t>, </a:t>
            </a:r>
            <a:r>
              <a:rPr lang="ru-RU" sz="2300" b="1" dirty="0" err="1">
                <a:latin typeface="Times New Roman"/>
                <a:cs typeface="Times New Roman"/>
              </a:rPr>
              <a:t>математичної</a:t>
            </a:r>
            <a:r>
              <a:rPr lang="ru-RU" sz="2300" b="1" dirty="0">
                <a:latin typeface="Times New Roman"/>
                <a:cs typeface="Times New Roman"/>
              </a:rPr>
              <a:t> </a:t>
            </a:r>
            <a:r>
              <a:rPr lang="ru-RU" sz="2300" b="1" dirty="0" err="1">
                <a:latin typeface="Times New Roman"/>
                <a:cs typeface="Times New Roman"/>
              </a:rPr>
              <a:t>моделі</a:t>
            </a:r>
            <a:r>
              <a:rPr lang="ru-RU" altLang="ru-RU" sz="2300" dirty="0">
                <a:latin typeface="Times New Roman"/>
              </a:rPr>
              <a:t> </a:t>
            </a:r>
            <a:r>
              <a:rPr lang="ru-RU" altLang="ru-RU" sz="2300" dirty="0" err="1">
                <a:latin typeface="Times New Roman"/>
              </a:rPr>
              <a:t>процесу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чи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об'єкту</a:t>
            </a:r>
            <a:r>
              <a:rPr lang="ru-RU" altLang="ru-RU" sz="2300" dirty="0">
                <a:latin typeface="Times New Roman"/>
              </a:rPr>
              <a:t>, для </a:t>
            </a:r>
            <a:r>
              <a:rPr lang="ru-RU" altLang="ru-RU" sz="2300" dirty="0" err="1">
                <a:latin typeface="Times New Roman"/>
              </a:rPr>
              <a:t>якого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створюється</a:t>
            </a:r>
            <a:r>
              <a:rPr lang="ru-RU" altLang="ru-RU" sz="2300" dirty="0">
                <a:latin typeface="Times New Roman"/>
              </a:rPr>
              <a:t> ПЗ та </a:t>
            </a:r>
            <a:r>
              <a:rPr lang="ru-RU" altLang="ru-RU" sz="2300" dirty="0" err="1">
                <a:latin typeface="Times New Roman"/>
              </a:rPr>
              <a:t>перетворенні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цієї</a:t>
            </a:r>
            <a:r>
              <a:rPr lang="ru-RU" altLang="ru-RU" sz="2300" dirty="0">
                <a:latin typeface="Times New Roman"/>
              </a:rPr>
              <a:t> </a:t>
            </a:r>
            <a:r>
              <a:rPr lang="ru-RU" altLang="ru-RU" sz="2300" dirty="0" err="1">
                <a:latin typeface="Times New Roman"/>
              </a:rPr>
              <a:t>моделі</a:t>
            </a:r>
            <a:r>
              <a:rPr lang="ru-RU" altLang="ru-RU" sz="2300" dirty="0">
                <a:latin typeface="Times New Roman"/>
              </a:rPr>
              <a:t> за </a:t>
            </a:r>
            <a:r>
              <a:rPr lang="ru-RU" altLang="ru-RU" sz="2300" dirty="0" err="1">
                <a:latin typeface="Times New Roman"/>
              </a:rPr>
              <a:t>допомогою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спеціальних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математичних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методів</a:t>
            </a:r>
            <a:r>
              <a:rPr lang="ru-RU" altLang="ru-RU" sz="2300" dirty="0">
                <a:latin typeface="Times New Roman"/>
              </a:rPr>
              <a:t> у </a:t>
            </a:r>
            <a:r>
              <a:rPr lang="ru-RU" altLang="ru-RU" sz="2300" dirty="0" err="1">
                <a:latin typeface="Times New Roman"/>
              </a:rPr>
              <a:t>програми</a:t>
            </a:r>
            <a:r>
              <a:rPr lang="ru-RU" altLang="ru-RU" sz="2300" dirty="0">
                <a:latin typeface="Times New Roman"/>
              </a:rPr>
              <a:t>. </a:t>
            </a:r>
            <a:r>
              <a:rPr lang="ru-RU" altLang="ru-RU" sz="2300" dirty="0" err="1">
                <a:latin typeface="Times New Roman"/>
              </a:rPr>
              <a:t>Таке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перетворення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задовольняє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умові</a:t>
            </a:r>
            <a:r>
              <a:rPr lang="ru-RU" altLang="ru-RU" sz="2300" dirty="0">
                <a:latin typeface="Times New Roman"/>
              </a:rPr>
              <a:t> "</a:t>
            </a:r>
            <a:r>
              <a:rPr lang="ru-RU" altLang="ru-RU" sz="2300" dirty="0" err="1">
                <a:latin typeface="Times New Roman"/>
              </a:rPr>
              <a:t>збереження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коректності</a:t>
            </a:r>
            <a:r>
              <a:rPr lang="ru-RU" altLang="ru-RU" sz="2300" dirty="0">
                <a:latin typeface="Times New Roman"/>
              </a:rPr>
              <a:t>". </a:t>
            </a:r>
            <a:r>
              <a:rPr lang="ru-RU" altLang="ru-RU" sz="2300" dirty="0" err="1">
                <a:latin typeface="Times New Roman"/>
              </a:rPr>
              <a:t>Це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означає</a:t>
            </a:r>
            <a:r>
              <a:rPr lang="ru-RU" altLang="ru-RU" sz="2300" dirty="0">
                <a:latin typeface="Times New Roman"/>
              </a:rPr>
              <a:t>, </a:t>
            </a:r>
            <a:r>
              <a:rPr lang="ru-RU" altLang="ru-RU" sz="2300" dirty="0" err="1">
                <a:latin typeface="Times New Roman"/>
              </a:rPr>
              <a:t>що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отримана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програма</a:t>
            </a:r>
            <a:r>
              <a:rPr lang="ru-RU" altLang="ru-RU" sz="2300" dirty="0">
                <a:latin typeface="Times New Roman"/>
              </a:rPr>
              <a:t> точно </a:t>
            </a:r>
            <a:r>
              <a:rPr lang="ru-RU" altLang="ru-RU" sz="2300" dirty="0" err="1">
                <a:latin typeface="Times New Roman"/>
              </a:rPr>
              <a:t>відповідатиме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розробленій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dirty="0" err="1">
                <a:latin typeface="Times New Roman"/>
              </a:rPr>
              <a:t>специфікації</a:t>
            </a:r>
            <a:r>
              <a:rPr lang="ru-RU" altLang="ru-RU" sz="2300" dirty="0">
                <a:latin typeface="Times New Roman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AutoNum type="arabicPeriod"/>
            </a:pPr>
            <a:r>
              <a:rPr lang="ru-RU" altLang="ru-RU" sz="2300" b="1" err="1">
                <a:latin typeface="Times New Roman"/>
              </a:rPr>
              <a:t>Складання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програмного</a:t>
            </a:r>
            <a:r>
              <a:rPr lang="ru-RU" altLang="ru-RU" sz="2300" b="1" dirty="0">
                <a:latin typeface="Times New Roman"/>
              </a:rPr>
              <a:t> продукту з </a:t>
            </a:r>
            <a:r>
              <a:rPr lang="ru-RU" altLang="ru-RU" sz="2300" b="1" err="1">
                <a:latin typeface="Times New Roman"/>
              </a:rPr>
              <a:t>раніше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створених</a:t>
            </a:r>
            <a:r>
              <a:rPr lang="ru-RU" altLang="ru-RU" sz="2300" b="1" dirty="0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компонентів</a:t>
            </a:r>
            <a:r>
              <a:rPr lang="ru-RU" altLang="ru-RU" sz="2300" b="1" dirty="0">
                <a:latin typeface="Times New Roman"/>
              </a:rPr>
              <a:t>.</a:t>
            </a:r>
            <a:r>
              <a:rPr lang="ru-RU" altLang="ru-RU" sz="2300" dirty="0">
                <a:latin typeface="Times New Roman"/>
              </a:rPr>
              <a:t> У </a:t>
            </a:r>
            <a:r>
              <a:rPr lang="ru-RU" altLang="ru-RU" sz="2300" err="1">
                <a:latin typeface="Times New Roman"/>
              </a:rPr>
              <a:t>цьому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випадку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технологічний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процес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створення</a:t>
            </a:r>
            <a:r>
              <a:rPr lang="ru-RU" altLang="ru-RU" sz="2300" dirty="0">
                <a:latin typeface="Times New Roman"/>
              </a:rPr>
              <a:t> ПЗ </a:t>
            </a:r>
            <a:r>
              <a:rPr lang="ru-RU" altLang="ru-RU" sz="2300" err="1">
                <a:latin typeface="Times New Roman"/>
              </a:rPr>
              <a:t>основну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увагу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приділяє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інтеграції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окремих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компонентів</a:t>
            </a:r>
            <a:r>
              <a:rPr lang="ru-RU" altLang="ru-RU" sz="2300" dirty="0">
                <a:latin typeface="Times New Roman"/>
              </a:rPr>
              <a:t> у </a:t>
            </a:r>
            <a:r>
              <a:rPr lang="ru-RU" altLang="ru-RU" sz="2300" err="1">
                <a:latin typeface="Times New Roman"/>
              </a:rPr>
              <a:t>загальне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ціле</a:t>
            </a:r>
            <a:r>
              <a:rPr lang="ru-RU" altLang="ru-RU" sz="2300" dirty="0">
                <a:latin typeface="Times New Roman"/>
              </a:rPr>
              <a:t>, а не </a:t>
            </a:r>
            <a:r>
              <a:rPr lang="ru-RU" altLang="ru-RU" sz="2300" err="1">
                <a:latin typeface="Times New Roman"/>
              </a:rPr>
              <a:t>створенню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цих</a:t>
            </a:r>
            <a:r>
              <a:rPr lang="ru-RU" altLang="ru-RU" sz="2300" dirty="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компонентів</a:t>
            </a:r>
            <a:endParaRPr lang="ru-RU" altLang="ru-RU" sz="23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/>
              <a:t> </a:t>
            </a:r>
            <a:r>
              <a:rPr lang="ru-RU" altLang="ru-RU" sz="3600" dirty="0">
                <a:solidFill>
                  <a:srgbClr val="FFFFFF"/>
                </a:solidFill>
                <a:latin typeface="Arial"/>
                <a:cs typeface="Arial"/>
              </a:rPr>
              <a:t>І</a:t>
            </a:r>
            <a:r>
              <a:rPr lang="ru-RU" altLang="ru-RU" sz="3200" dirty="0">
                <a:solidFill>
                  <a:srgbClr val="FFFFFF"/>
                </a:solidFill>
                <a:latin typeface="Arial"/>
                <a:cs typeface="Arial"/>
              </a:rPr>
              <a:t>І </a:t>
            </a:r>
            <a:r>
              <a:rPr lang="ru-RU" altLang="ru-RU" sz="3200" err="1">
                <a:solidFill>
                  <a:srgbClr val="FFFFFF"/>
                </a:solidFill>
                <a:latin typeface="Arial"/>
                <a:cs typeface="Arial"/>
              </a:rPr>
              <a:t>Розробка</a:t>
            </a:r>
            <a:r>
              <a:rPr lang="ru-RU" altLang="ru-RU" sz="3200" dirty="0">
                <a:solidFill>
                  <a:srgbClr val="FFFFFF"/>
                </a:solidFill>
                <a:latin typeface="Arial"/>
                <a:cs typeface="Arial"/>
              </a:rPr>
              <a:t>, яка </a:t>
            </a:r>
            <a:r>
              <a:rPr lang="ru-RU" altLang="ru-RU" sz="3200" err="1">
                <a:solidFill>
                  <a:srgbClr val="FFFFFF"/>
                </a:solidFill>
                <a:latin typeface="Arial"/>
                <a:cs typeface="Arial"/>
              </a:rPr>
              <a:t>керується</a:t>
            </a:r>
            <a:r>
              <a:rPr lang="ru-RU" altLang="ru-RU" sz="3200" dirty="0">
                <a:solidFill>
                  <a:srgbClr val="FFFFFF"/>
                </a:solidFill>
                <a:latin typeface="Arial"/>
                <a:cs typeface="Arial"/>
              </a:rPr>
              <a:t> моделями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14657" cy="4824413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None/>
            </a:pPr>
            <a:r>
              <a:rPr lang="ru-RU" altLang="ru-RU" sz="2400" dirty="0">
                <a:latin typeface="Times New Roman"/>
                <a:cs typeface="Times New Roman"/>
              </a:rPr>
              <a:t>       </a:t>
            </a:r>
            <a:r>
              <a:rPr lang="ru-RU" altLang="ru-RU" sz="2400" dirty="0" err="1">
                <a:latin typeface="Times New Roman"/>
                <a:cs typeface="Times New Roman"/>
              </a:rPr>
              <a:t>Застосування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ідеї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моделювання</a:t>
            </a:r>
            <a:r>
              <a:rPr lang="ru-RU" altLang="ru-RU" sz="2400" dirty="0">
                <a:latin typeface="Times New Roman"/>
                <a:cs typeface="Times New Roman"/>
              </a:rPr>
              <a:t> та </a:t>
            </a:r>
            <a:r>
              <a:rPr lang="ru-RU" altLang="ru-RU" sz="2400" dirty="0" err="1">
                <a:latin typeface="Times New Roman"/>
                <a:cs typeface="Times New Roman"/>
              </a:rPr>
              <a:t>сучасних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можливостей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комп'ютера</a:t>
            </a:r>
            <a:r>
              <a:rPr lang="ru-RU" altLang="ru-RU" sz="2400" dirty="0">
                <a:latin typeface="Times New Roman"/>
                <a:cs typeface="Times New Roman"/>
              </a:rPr>
              <a:t> привело до нового </a:t>
            </a:r>
            <a:r>
              <a:rPr lang="ru-RU" altLang="ru-RU" sz="2400" dirty="0" err="1">
                <a:latin typeface="Times New Roman"/>
                <a:cs typeface="Times New Roman"/>
              </a:rPr>
              <a:t>підходу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розробки</a:t>
            </a:r>
            <a:r>
              <a:rPr lang="ru-RU" altLang="ru-RU" sz="2400" dirty="0">
                <a:latin typeface="Times New Roman"/>
                <a:cs typeface="Times New Roman"/>
              </a:rPr>
              <a:t> ПЗ - </a:t>
            </a:r>
            <a:r>
              <a:rPr lang="ru-RU" altLang="ru-RU" sz="2400" b="1" dirty="0" err="1">
                <a:latin typeface="Times New Roman"/>
                <a:cs typeface="Times New Roman"/>
              </a:rPr>
              <a:t>розробці</a:t>
            </a:r>
            <a:r>
              <a:rPr lang="ru-RU" altLang="ru-RU" sz="2400" b="1" dirty="0">
                <a:latin typeface="Times New Roman"/>
                <a:cs typeface="Times New Roman"/>
              </a:rPr>
              <a:t>, </a:t>
            </a:r>
            <a:r>
              <a:rPr lang="ru-RU" altLang="ru-RU" sz="2400" b="1" dirty="0" err="1">
                <a:latin typeface="Times New Roman"/>
                <a:cs typeface="Times New Roman"/>
              </a:rPr>
              <a:t>керованої</a:t>
            </a:r>
            <a:r>
              <a:rPr lang="ru-RU" altLang="ru-RU" sz="2400" b="1" dirty="0">
                <a:latin typeface="Times New Roman"/>
                <a:cs typeface="Times New Roman"/>
              </a:rPr>
              <a:t> моделями (MDD</a:t>
            </a:r>
            <a:r>
              <a:rPr lang="en-US" altLang="ru-RU" sz="2400" b="1" dirty="0">
                <a:latin typeface="Times New Roman"/>
                <a:cs typeface="Times New Roman"/>
              </a:rPr>
              <a:t> - </a:t>
            </a:r>
            <a:r>
              <a:rPr lang="en-US" sz="2400" dirty="0"/>
              <a:t> model-driven development). </a:t>
            </a:r>
            <a:r>
              <a:rPr lang="ru-RU" altLang="ru-RU" sz="2400" dirty="0" err="1">
                <a:latin typeface="Times New Roman"/>
                <a:cs typeface="Times New Roman"/>
              </a:rPr>
              <a:t>Розробка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dirty="0" err="1">
                <a:latin typeface="Times New Roman"/>
                <a:cs typeface="Times New Roman"/>
              </a:rPr>
              <a:t>керована</a:t>
            </a:r>
            <a:r>
              <a:rPr lang="ru-RU" altLang="ru-RU" sz="2400" dirty="0">
                <a:latin typeface="Times New Roman"/>
                <a:cs typeface="Times New Roman"/>
              </a:rPr>
              <a:t> моделями, - </a:t>
            </a:r>
            <a:r>
              <a:rPr lang="ru-RU" altLang="ru-RU" sz="2400" dirty="0" err="1">
                <a:latin typeface="Times New Roman"/>
                <a:cs typeface="Times New Roman"/>
              </a:rPr>
              <a:t>це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такий</a:t>
            </a:r>
            <a:r>
              <a:rPr lang="ru-RU" altLang="ru-RU" sz="2400" dirty="0">
                <a:latin typeface="Times New Roman"/>
                <a:cs typeface="Times New Roman"/>
              </a:rPr>
              <a:t> стиль </a:t>
            </a:r>
            <a:r>
              <a:rPr lang="ru-RU" altLang="ru-RU" sz="2400" dirty="0" err="1">
                <a:latin typeface="Times New Roman"/>
                <a:cs typeface="Times New Roman"/>
              </a:rPr>
              <a:t>розробки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програм</a:t>
            </a:r>
            <a:r>
              <a:rPr lang="ru-RU" altLang="ru-RU" sz="2400" dirty="0">
                <a:latin typeface="Times New Roman"/>
                <a:cs typeface="Times New Roman"/>
              </a:rPr>
              <a:t>, коли </a:t>
            </a:r>
            <a:r>
              <a:rPr lang="ru-RU" altLang="ru-RU" sz="2400" b="1" dirty="0" err="1">
                <a:latin typeface="Times New Roman"/>
                <a:cs typeface="Times New Roman"/>
              </a:rPr>
              <a:t>головними</a:t>
            </a:r>
            <a:r>
              <a:rPr lang="ru-RU" altLang="ru-RU" sz="2400" b="1" dirty="0">
                <a:latin typeface="Times New Roman"/>
                <a:cs typeface="Times New Roman"/>
              </a:rPr>
              <a:t> артефактами є </a:t>
            </a:r>
            <a:r>
              <a:rPr lang="ru-RU" altLang="ru-RU" sz="2400" b="1" dirty="0" err="1">
                <a:latin typeface="Times New Roman"/>
                <a:cs typeface="Times New Roman"/>
              </a:rPr>
              <a:t>моделі</a:t>
            </a:r>
            <a:r>
              <a:rPr lang="ru-RU" altLang="ru-RU" sz="2400" b="1" dirty="0">
                <a:latin typeface="Times New Roman"/>
                <a:cs typeface="Times New Roman"/>
              </a:rPr>
              <a:t>, а по ним </a:t>
            </a:r>
            <a:r>
              <a:rPr lang="ru-RU" altLang="ru-RU" sz="2400" b="1" dirty="0" err="1">
                <a:latin typeface="Times New Roman"/>
                <a:cs typeface="Times New Roman"/>
              </a:rPr>
              <a:t>генерується</a:t>
            </a:r>
            <a:r>
              <a:rPr lang="ru-RU" altLang="ru-RU" sz="2400" b="1" dirty="0">
                <a:latin typeface="Times New Roman"/>
                <a:cs typeface="Times New Roman"/>
              </a:rPr>
              <a:t> код та </a:t>
            </a:r>
            <a:r>
              <a:rPr lang="ru-RU" altLang="ru-RU" sz="2400" b="1" dirty="0" err="1">
                <a:latin typeface="Times New Roman"/>
                <a:cs typeface="Times New Roman"/>
              </a:rPr>
              <a:t>інші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dirty="0" err="1">
                <a:latin typeface="Times New Roman"/>
                <a:cs typeface="Times New Roman"/>
              </a:rPr>
              <a:t>прикладні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dirty="0" err="1">
                <a:latin typeface="Times New Roman"/>
                <a:cs typeface="Times New Roman"/>
              </a:rPr>
              <a:t>артефакти</a:t>
            </a:r>
            <a:r>
              <a:rPr lang="ru-RU" altLang="ru-RU" sz="2400" dirty="0">
                <a:latin typeface="Times New Roman"/>
                <a:cs typeface="Times New Roman"/>
              </a:rPr>
              <a:t>. </a:t>
            </a:r>
            <a:endParaRPr lang="en-US" alt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algn="just" eaLnBrk="1" hangingPunct="1">
              <a:spcBef>
                <a:spcPts val="0"/>
              </a:spcBef>
              <a:buNone/>
            </a:pPr>
            <a:r>
              <a:rPr lang="en-US" altLang="ru-RU" sz="2400" dirty="0">
                <a:latin typeface="Times New Roman"/>
                <a:cs typeface="Times New Roman"/>
              </a:rPr>
              <a:t>     </a:t>
            </a:r>
            <a:r>
              <a:rPr lang="ru-RU" altLang="ru-RU" sz="2400" dirty="0">
                <a:latin typeface="Times New Roman"/>
                <a:cs typeface="Times New Roman"/>
              </a:rPr>
              <a:t>У MDD вводиться </a:t>
            </a:r>
            <a:r>
              <a:rPr lang="ru-RU" altLang="ru-RU" sz="2400" dirty="0" err="1">
                <a:latin typeface="Times New Roman"/>
                <a:cs typeface="Times New Roman"/>
              </a:rPr>
              <a:t>додатковий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критерій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dirty="0" err="1">
                <a:latin typeface="Times New Roman"/>
                <a:cs typeface="Times New Roman"/>
              </a:rPr>
              <a:t>який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полягає</a:t>
            </a:r>
            <a:r>
              <a:rPr lang="ru-RU" altLang="ru-RU" sz="2400" dirty="0">
                <a:latin typeface="Times New Roman"/>
                <a:cs typeface="Times New Roman"/>
              </a:rPr>
              <a:t> в тому, </a:t>
            </a:r>
            <a:r>
              <a:rPr lang="ru-RU" altLang="ru-RU" sz="2400" dirty="0" err="1">
                <a:latin typeface="Times New Roman"/>
                <a:cs typeface="Times New Roman"/>
              </a:rPr>
              <a:t>що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b="1" dirty="0">
                <a:latin typeface="Times New Roman"/>
                <a:cs typeface="Times New Roman"/>
              </a:rPr>
              <a:t>модель повинна </a:t>
            </a:r>
            <a:r>
              <a:rPr lang="ru-RU" altLang="ru-RU" sz="2400" b="1" dirty="0" err="1">
                <a:latin typeface="Times New Roman"/>
                <a:cs typeface="Times New Roman"/>
              </a:rPr>
              <a:t>читатися</a:t>
            </a:r>
            <a:r>
              <a:rPr lang="ru-RU" altLang="ru-RU" sz="2400" b="1" dirty="0">
                <a:latin typeface="Times New Roman"/>
                <a:cs typeface="Times New Roman"/>
              </a:rPr>
              <a:t> машиною, -</a:t>
            </a:r>
            <a:r>
              <a:rPr lang="ru-RU" altLang="ru-RU" sz="2400" dirty="0" err="1">
                <a:latin typeface="Times New Roman"/>
                <a:cs typeface="Times New Roman"/>
              </a:rPr>
              <a:t>це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необхідна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передумова</a:t>
            </a:r>
            <a:r>
              <a:rPr lang="ru-RU" altLang="ru-RU" sz="2400" dirty="0">
                <a:latin typeface="Times New Roman"/>
                <a:cs typeface="Times New Roman"/>
              </a:rPr>
              <a:t> для </a:t>
            </a:r>
            <a:r>
              <a:rPr lang="ru-RU" altLang="ru-RU" sz="2400" dirty="0" err="1">
                <a:latin typeface="Times New Roman"/>
                <a:cs typeface="Times New Roman"/>
              </a:rPr>
              <a:t>генерації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артефактів</a:t>
            </a:r>
            <a:r>
              <a:rPr lang="ru-RU" altLang="ru-RU" sz="2400" dirty="0">
                <a:latin typeface="Times New Roman"/>
                <a:cs typeface="Times New Roman"/>
              </a:rPr>
              <a:t>. Нова парадигма </a:t>
            </a:r>
            <a:r>
              <a:rPr lang="ru-RU" altLang="ru-RU" sz="2400" dirty="0" err="1">
                <a:latin typeface="Times New Roman"/>
                <a:cs typeface="Times New Roman"/>
              </a:rPr>
              <a:t>розробки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програмного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забезпечення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підтримується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b="1" dirty="0">
                <a:latin typeface="Times New Roman"/>
                <a:cs typeface="Times New Roman"/>
              </a:rPr>
              <a:t>методами </a:t>
            </a:r>
            <a:r>
              <a:rPr lang="ru-RU" altLang="ru-RU" sz="2400" b="1" dirty="0" err="1">
                <a:latin typeface="Times New Roman"/>
                <a:cs typeface="Times New Roman"/>
              </a:rPr>
              <a:t>архітектури</a:t>
            </a:r>
            <a:r>
              <a:rPr lang="ru-RU" altLang="ru-RU" sz="2400" b="1" dirty="0">
                <a:latin typeface="Times New Roman"/>
                <a:cs typeface="Times New Roman"/>
              </a:rPr>
              <a:t> Model-</a:t>
            </a:r>
            <a:r>
              <a:rPr lang="en-US" altLang="ru-RU" sz="2400" b="1" dirty="0">
                <a:latin typeface="Times New Roman"/>
                <a:cs typeface="Times New Roman"/>
              </a:rPr>
              <a:t>D</a:t>
            </a:r>
            <a:r>
              <a:rPr lang="ru-RU" altLang="ru-RU" sz="2400" b="1" dirty="0" err="1">
                <a:latin typeface="Times New Roman"/>
                <a:cs typeface="Times New Roman"/>
              </a:rPr>
              <a:t>riven</a:t>
            </a:r>
            <a:r>
              <a:rPr lang="ru-RU" altLang="ru-RU" sz="2400" b="1" dirty="0">
                <a:latin typeface="Times New Roman"/>
                <a:cs typeface="Times New Roman"/>
              </a:rPr>
              <a:t> Architecture (MDA). </a:t>
            </a:r>
            <a:r>
              <a:rPr lang="ru-RU" altLang="ru-RU" sz="2400" dirty="0" err="1">
                <a:latin typeface="Times New Roman"/>
                <a:cs typeface="Times New Roman"/>
              </a:rPr>
              <a:t>Цей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підхід</a:t>
            </a:r>
            <a:r>
              <a:rPr lang="ru-RU" altLang="ru-RU" sz="2400" dirty="0">
                <a:latin typeface="Times New Roman"/>
                <a:cs typeface="Times New Roman"/>
              </a:rPr>
              <a:t> до </a:t>
            </a:r>
            <a:r>
              <a:rPr lang="ru-RU" altLang="ru-RU" sz="2400" dirty="0" err="1">
                <a:latin typeface="Times New Roman"/>
                <a:cs typeface="Times New Roman"/>
              </a:rPr>
              <a:t>розробки</a:t>
            </a:r>
            <a:r>
              <a:rPr lang="ru-RU" altLang="ru-RU" sz="2400" dirty="0">
                <a:latin typeface="Times New Roman"/>
                <a:cs typeface="Times New Roman"/>
              </a:rPr>
              <a:t> ПЗ </a:t>
            </a:r>
            <a:r>
              <a:rPr lang="ru-RU" altLang="ru-RU" sz="2400" dirty="0" err="1">
                <a:latin typeface="Times New Roman"/>
                <a:cs typeface="Times New Roman"/>
              </a:rPr>
              <a:t>створений</a:t>
            </a:r>
            <a:r>
              <a:rPr lang="ru-RU" altLang="ru-RU" sz="2400" dirty="0">
                <a:latin typeface="Times New Roman"/>
                <a:cs typeface="Times New Roman"/>
              </a:rPr>
              <a:t> командою Object Management Group (OMG).</a:t>
            </a:r>
          </a:p>
          <a:p>
            <a:pPr algn="just" eaLnBrk="1" hangingPunct="1">
              <a:lnSpc>
                <a:spcPct val="80000"/>
              </a:lnSpc>
            </a:pPr>
            <a:endParaRPr lang="ru-RU" altLang="ru-RU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1037390"/>
      </p:ext>
    </p:extLst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29163</TotalTime>
  <Words>1878</Words>
  <Application>Microsoft Office PowerPoint</Application>
  <PresentationFormat>Экран (4:3)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Скругленный</vt:lpstr>
      <vt:lpstr>Скругленный</vt:lpstr>
      <vt:lpstr> ЛЕКЦІЯ 1. ПОНЯТТЯ МОДЕЛІ ТА МОДЕЛЮВАННЯ ПЗ. СУЧАСНІ ТЕХНОЛОГІЇ СТВОРЕННЯ ПЗ.</vt:lpstr>
      <vt:lpstr>I. Поняття моделі та моделювання </vt:lpstr>
      <vt:lpstr>І Поняття моделі та моделювання </vt:lpstr>
      <vt:lpstr>І Принципи моделювання</vt:lpstr>
      <vt:lpstr>І Етапи побудови моделі</vt:lpstr>
      <vt:lpstr>II Загальні підходи до моделювання ПЗ </vt:lpstr>
      <vt:lpstr>II Загальні підходи до моделювання ПЗ </vt:lpstr>
      <vt:lpstr>ІІ Підходи к процесу розроботки ПЗ  </vt:lpstr>
      <vt:lpstr> ІІ Розробка, яка керується моделями </vt:lpstr>
      <vt:lpstr> ІІ Розробка, яка керується моделями </vt:lpstr>
      <vt:lpstr>Презентация PowerPoint</vt:lpstr>
      <vt:lpstr> III Вступ до CASE-технологій </vt:lpstr>
      <vt:lpstr>ІІІ Появі CASE-технологій сприяли такі фактори, як:</vt:lpstr>
      <vt:lpstr>ІІІ Основні методології для CASE-засобів</vt:lpstr>
      <vt:lpstr>Основні методології для CASE-сасобів</vt:lpstr>
      <vt:lpstr>Основні методології для CASE-сасобів</vt:lpstr>
      <vt:lpstr>Основні методології для CASE-сасобів</vt:lpstr>
      <vt:lpstr>ІІІ Задачі сучасних CASE- засобів</vt:lpstr>
      <vt:lpstr>III Успішне втілення CASE- засобів повинно забеспечити такі вигоди як: </vt:lpstr>
      <vt:lpstr>IV Вимоги до проектування ПЗ </vt:lpstr>
      <vt:lpstr>IV Стандарт проектування встановлює: </vt:lpstr>
      <vt:lpstr>IV Стандарт оформлення проектної документації встановлює: </vt:lpstr>
      <vt:lpstr>IV Стандарт інтерфейса користувача  встановлює: </vt:lpstr>
      <vt:lpstr>Рекомендована література: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ПОНЯТИЕ МОДЕЛИ И МОДЕЛИРОВАНИЯ. СОВЕМЕННЫЕ ТЕХНОЛОГИИИ СОЗДАНИЯ ПО.</dc:title>
  <dc:creator>Windows User</dc:creator>
  <cp:lastModifiedBy>Пользователь</cp:lastModifiedBy>
  <cp:revision>419</cp:revision>
  <dcterms:created xsi:type="dcterms:W3CDTF">2016-08-25T07:37:04Z</dcterms:created>
  <dcterms:modified xsi:type="dcterms:W3CDTF">2023-09-03T17:27:34Z</dcterms:modified>
</cp:coreProperties>
</file>