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976BE-5DB2-43EB-B9B3-041DDFD2203B}" v="236" dt="2023-09-03T18:31:48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8231 w 4917"/>
                <a:gd name="T3" fmla="*/ 0 h 1000"/>
                <a:gd name="T4" fmla="*/ 42569 w 4917"/>
                <a:gd name="T5" fmla="*/ 881 h 1000"/>
                <a:gd name="T6" fmla="*/ 38240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E0BAB-6A4A-4A39-A059-811919996B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02C2C-EBC5-4CDD-8EF2-8B95102EFD6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8FE7F-28ED-4DD9-98BB-C21C89CBDEB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87D40-8329-4E87-92D3-3EA57BC7172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FAD96-7FC8-4076-B8D8-C55B6F3136C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C3038-1021-4E34-BDCA-F95DAFF941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2B5D0-A5F4-4907-9AD7-1CF5CD70FEF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DF882-B853-4F9C-A7CA-0B9CC48FACD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17515-7E07-49CD-8E4E-D880A3C093C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9C371-3B86-4E07-99FB-D7CE4A7677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F175B-9AA2-4E5A-BECF-619049196F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5827 w 7000"/>
                <a:gd name="T3" fmla="*/ 0 h 1000"/>
                <a:gd name="T4" fmla="*/ 17047 w 7000"/>
                <a:gd name="T5" fmla="*/ 174 h 1000"/>
                <a:gd name="T6" fmla="*/ 15829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3959FCE-EAFC-4DB5-B74D-1B7996E9851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ru-RU" altLang="ru-RU" sz="3800" dirty="0" err="1"/>
              <a:t>Лекція</a:t>
            </a:r>
            <a:r>
              <a:rPr lang="ru-RU" altLang="ru-RU" sz="3800" dirty="0"/>
              <a:t> 2. </a:t>
            </a:r>
            <a:r>
              <a:rPr lang="ru-RU" altLang="ru-RU" sz="3800" dirty="0" err="1"/>
              <a:t>Порівняння</a:t>
            </a:r>
            <a:r>
              <a:rPr lang="ru-RU" altLang="ru-RU" sz="3800" dirty="0"/>
              <a:t> структурного та об</a:t>
            </a:r>
            <a:r>
              <a:rPr lang="en-US" altLang="ru-RU" sz="3800" dirty="0"/>
              <a:t>'</a:t>
            </a:r>
            <a:r>
              <a:rPr lang="uk-UA" altLang="ru-RU" sz="3800" dirty="0"/>
              <a:t>є</a:t>
            </a:r>
            <a:r>
              <a:rPr lang="ru-RU" altLang="ru-RU" sz="3800" dirty="0" err="1"/>
              <a:t>ктно-орієнтованного</a:t>
            </a:r>
            <a:r>
              <a:rPr lang="ru-RU" altLang="ru-RU" sz="3800" dirty="0"/>
              <a:t> </a:t>
            </a:r>
            <a:r>
              <a:rPr lang="ru-RU" altLang="ru-RU" sz="3800" dirty="0" err="1"/>
              <a:t>підхода</a:t>
            </a:r>
            <a:r>
              <a:rPr lang="ru-RU" altLang="ru-RU" sz="3800" dirty="0"/>
              <a:t> у </a:t>
            </a:r>
            <a:r>
              <a:rPr lang="ru-RU" altLang="ru-RU" sz="3800" dirty="0" err="1"/>
              <a:t>моделюванні</a:t>
            </a:r>
            <a:r>
              <a:rPr lang="ru-RU" altLang="ru-RU" sz="3800" dirty="0"/>
              <a:t> ПЗ</a:t>
            </a: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475656" y="3717032"/>
            <a:ext cx="680346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uk-UA" sz="32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Доцент каф. ІПЗ Глазунова Л.В</a:t>
            </a:r>
            <a:r>
              <a:rPr lang="uk-UA" sz="2400" dirty="0">
                <a:latin typeface="Arial"/>
                <a:cs typeface="Arial"/>
              </a:rPr>
              <a:t>.</a:t>
            </a:r>
            <a:endParaRPr lang="ru-RU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015287" cy="914400"/>
          </a:xfrm>
        </p:spPr>
        <p:txBody>
          <a:bodyPr/>
          <a:lstStyle/>
          <a:p>
            <a:r>
              <a:rPr lang="ru-RU" sz="3000" dirty="0"/>
              <a:t>2. </a:t>
            </a:r>
            <a:r>
              <a:rPr lang="ru-RU" sz="3000" dirty="0" err="1"/>
              <a:t>Основні</a:t>
            </a:r>
            <a:r>
              <a:rPr lang="ru-RU" sz="3000" dirty="0"/>
              <a:t> </a:t>
            </a:r>
            <a:r>
              <a:rPr lang="ru-RU" sz="3000" dirty="0" err="1"/>
              <a:t>принципи</a:t>
            </a:r>
            <a:r>
              <a:rPr lang="ru-RU" sz="3000" dirty="0"/>
              <a:t> </a:t>
            </a:r>
            <a:r>
              <a:rPr lang="ru-RU" sz="3000" dirty="0" err="1"/>
              <a:t>об'єктного</a:t>
            </a:r>
            <a:r>
              <a:rPr lang="ru-RU" sz="3000" dirty="0"/>
              <a:t> </a:t>
            </a:r>
            <a:r>
              <a:rPr lang="ru-RU" sz="3000" dirty="0" err="1"/>
              <a:t>підходу</a:t>
            </a:r>
            <a:r>
              <a:rPr lang="ru-RU" sz="3000" dirty="0"/>
              <a:t>:</a:t>
            </a:r>
            <a:r>
              <a:rPr lang="ru-RU" sz="3800" dirty="0"/>
              <a:t> 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353425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200" dirty="0" err="1"/>
              <a:t>Граді</a:t>
            </a:r>
            <a:r>
              <a:rPr lang="ru-RU" altLang="ru-RU" sz="2200" dirty="0"/>
              <a:t> Буч </a:t>
            </a:r>
            <a:r>
              <a:rPr lang="ru-RU" altLang="ru-RU" sz="2200" dirty="0" err="1"/>
              <a:t>сформулював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головні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переваги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об'єктно-орієнтованого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підходу</a:t>
            </a:r>
            <a:r>
              <a:rPr lang="ru-RU" altLang="ru-RU" sz="2200" b="1" dirty="0"/>
              <a:t> (ООП) у </a:t>
            </a:r>
            <a:r>
              <a:rPr lang="ru-RU" altLang="ru-RU" sz="2200" b="1" dirty="0" err="1"/>
              <a:t>такий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спосіб</a:t>
            </a:r>
            <a:r>
              <a:rPr lang="ru-RU" altLang="ru-RU" sz="2200" dirty="0"/>
              <a:t>: </a:t>
            </a:r>
          </a:p>
          <a:p>
            <a:pPr eaLnBrk="1" hangingPunct="1">
              <a:spcAft>
                <a:spcPct val="30000"/>
              </a:spcAft>
            </a:pPr>
            <a:r>
              <a:rPr lang="ru-RU" altLang="ru-RU" sz="2200" b="1" i="1" dirty="0" err="1"/>
              <a:t>об'єктно-орієнтовані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системи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більш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відкриті</a:t>
            </a:r>
            <a:r>
              <a:rPr lang="ru-RU" altLang="ru-RU" sz="2200" b="1" i="1" dirty="0"/>
              <a:t> і </a:t>
            </a:r>
            <a:r>
              <a:rPr lang="ru-RU" altLang="ru-RU" sz="2200" b="1" i="1" dirty="0" err="1"/>
              <a:t>легше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піддаються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внесенню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змін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оскільки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їх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конструкція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базується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стійких</a:t>
            </a:r>
            <a:r>
              <a:rPr lang="ru-RU" altLang="ru-RU" sz="2200" dirty="0"/>
              <a:t> формах. </a:t>
            </a:r>
            <a:r>
              <a:rPr lang="ru-RU" altLang="ru-RU" sz="2200" dirty="0" err="1"/>
              <a:t>Це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дає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можливість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розвиватися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поступово</a:t>
            </a:r>
            <a:r>
              <a:rPr lang="ru-RU" altLang="ru-RU" sz="2200" dirty="0"/>
              <a:t> і не </a:t>
            </a:r>
            <a:r>
              <a:rPr lang="ru-RU" altLang="ru-RU" sz="2200" dirty="0" err="1"/>
              <a:t>призводить</a:t>
            </a:r>
            <a:r>
              <a:rPr lang="ru-RU" altLang="ru-RU" sz="2200" dirty="0"/>
              <a:t> до </a:t>
            </a:r>
            <a:r>
              <a:rPr lang="ru-RU" altLang="ru-RU" sz="2200" dirty="0" err="1"/>
              <a:t>повної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її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переробки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навіть</a:t>
            </a:r>
            <a:r>
              <a:rPr lang="ru-RU" altLang="ru-RU" sz="2200" dirty="0"/>
              <a:t> у </a:t>
            </a:r>
            <a:r>
              <a:rPr lang="ru-RU" altLang="ru-RU" sz="2200" dirty="0" err="1"/>
              <a:t>разі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істотних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змін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вихідних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вимог</a:t>
            </a:r>
            <a:r>
              <a:rPr lang="ru-RU" altLang="ru-RU" sz="2200" dirty="0"/>
              <a:t>.</a:t>
            </a:r>
          </a:p>
          <a:p>
            <a:pPr eaLnBrk="1" hangingPunct="1">
              <a:spcAft>
                <a:spcPct val="30000"/>
              </a:spcAft>
            </a:pPr>
            <a:r>
              <a:rPr lang="ru-RU" altLang="ru-RU" sz="2200" dirty="0" err="1"/>
              <a:t>об'єктна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декомпозиція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дає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можливість</a:t>
            </a:r>
            <a:r>
              <a:rPr lang="ru-RU" altLang="ru-RU" sz="2200" dirty="0"/>
              <a:t> </a:t>
            </a:r>
            <a:r>
              <a:rPr lang="ru-RU" altLang="ru-RU" sz="2200" b="1" i="1" dirty="0" err="1"/>
              <a:t>створювати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програмні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системи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меншого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розміру</a:t>
            </a:r>
            <a:r>
              <a:rPr lang="ru-RU" altLang="ru-RU" sz="2200" b="1" i="1" dirty="0"/>
              <a:t> шляхом </a:t>
            </a:r>
            <a:r>
              <a:rPr lang="ru-RU" altLang="ru-RU" sz="2200" b="1" i="1" dirty="0" err="1"/>
              <a:t>використання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загальних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механізмів</a:t>
            </a:r>
            <a:r>
              <a:rPr lang="ru-RU" altLang="ru-RU" sz="2200" b="1" i="1" dirty="0"/>
              <a:t>,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забезпечують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необхідну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економію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засобів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вираження</a:t>
            </a:r>
            <a:endParaRPr lang="ru-RU" altLang="ru-RU" sz="22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/>
              <a:t>2. </a:t>
            </a:r>
            <a:r>
              <a:rPr lang="ru-RU" sz="3000" dirty="0" err="1"/>
              <a:t>Основні</a:t>
            </a:r>
            <a:r>
              <a:rPr lang="ru-RU" sz="3000" dirty="0"/>
              <a:t> </a:t>
            </a:r>
            <a:r>
              <a:rPr lang="ru-RU" sz="3000" dirty="0" err="1"/>
              <a:t>принципи</a:t>
            </a:r>
            <a:r>
              <a:rPr lang="ru-RU" sz="3000" dirty="0"/>
              <a:t> </a:t>
            </a:r>
            <a:r>
              <a:rPr lang="ru-RU" sz="3000" dirty="0" err="1"/>
              <a:t>об'єктного</a:t>
            </a:r>
            <a:r>
              <a:rPr lang="ru-RU" sz="3000" dirty="0"/>
              <a:t> </a:t>
            </a:r>
            <a:r>
              <a:rPr lang="ru-RU" sz="3000" dirty="0" err="1"/>
              <a:t>підходу</a:t>
            </a:r>
            <a:r>
              <a:rPr lang="ru-RU" sz="3000" dirty="0"/>
              <a:t>:</a:t>
            </a:r>
            <a:r>
              <a:rPr lang="ru-RU" sz="3800" dirty="0"/>
              <a:t> </a:t>
            </a:r>
            <a:endParaRPr lang="ru-RU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489585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dirty="0" err="1"/>
              <a:t>об'єктна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декомпозиція</a:t>
            </a:r>
            <a:r>
              <a:rPr lang="ru-RU" altLang="ru-RU" sz="2200" dirty="0"/>
              <a:t> </a:t>
            </a:r>
            <a:r>
              <a:rPr lang="ru-RU" altLang="ru-RU" sz="2200" b="1" i="1" dirty="0" err="1"/>
              <a:t>зменшує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ризик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створення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складних</a:t>
            </a:r>
            <a:r>
              <a:rPr lang="ru-RU" altLang="ru-RU" sz="2200" b="1" i="1" dirty="0"/>
              <a:t> систем ПЗ</a:t>
            </a:r>
            <a:r>
              <a:rPr lang="ru-RU" altLang="ru-RU" sz="2200" dirty="0"/>
              <a:t>, так як вона </a:t>
            </a:r>
            <a:r>
              <a:rPr lang="ru-RU" altLang="ru-RU" sz="2200" dirty="0" err="1"/>
              <a:t>передбачає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еволюційний</a:t>
            </a:r>
            <a:r>
              <a:rPr lang="ru-RU" altLang="ru-RU" sz="2200" dirty="0"/>
              <a:t> шлях </a:t>
            </a:r>
            <a:r>
              <a:rPr lang="ru-RU" altLang="ru-RU" sz="2200" dirty="0" err="1"/>
              <a:t>розвитку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базі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відносно</a:t>
            </a:r>
            <a:r>
              <a:rPr lang="ru-RU" altLang="ru-RU" sz="2200" dirty="0"/>
              <a:t> невеликих </a:t>
            </a:r>
            <a:r>
              <a:rPr lang="ru-RU" altLang="ru-RU" sz="2200" dirty="0" err="1"/>
              <a:t>підсистем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Процес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інтеграції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розтягується</a:t>
            </a:r>
            <a:r>
              <a:rPr lang="ru-RU" altLang="ru-RU" sz="2200" dirty="0"/>
              <a:t> на весь час </a:t>
            </a:r>
            <a:r>
              <a:rPr lang="ru-RU" altLang="ru-RU" sz="2200" dirty="0" err="1"/>
              <a:t>розробки</a:t>
            </a:r>
            <a:r>
              <a:rPr lang="ru-RU" altLang="ru-RU" sz="2200" dirty="0"/>
              <a:t>, а не </a:t>
            </a:r>
            <a:r>
              <a:rPr lang="ru-RU" altLang="ru-RU" sz="2200" dirty="0" err="1"/>
              <a:t>перетворюється</a:t>
            </a:r>
            <a:r>
              <a:rPr lang="ru-RU" altLang="ru-RU" sz="2200" dirty="0"/>
              <a:t> в одноразова </a:t>
            </a:r>
            <a:r>
              <a:rPr lang="ru-RU" altLang="ru-RU" sz="2200" dirty="0" err="1"/>
              <a:t>подія</a:t>
            </a:r>
            <a:r>
              <a:rPr lang="ru-RU" altLang="ru-RU" sz="2200" dirty="0"/>
              <a:t>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dirty="0" err="1"/>
              <a:t>об'єктна</a:t>
            </a:r>
            <a:r>
              <a:rPr lang="ru-RU" altLang="ru-RU" sz="2200" dirty="0"/>
              <a:t> модель </a:t>
            </a:r>
            <a:r>
              <a:rPr lang="ru-RU" altLang="ru-RU" sz="2200" dirty="0" err="1"/>
              <a:t>цілком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природна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оскільки</a:t>
            </a:r>
            <a:r>
              <a:rPr lang="ru-RU" altLang="ru-RU" sz="2200" dirty="0"/>
              <a:t> в першу </a:t>
            </a:r>
            <a:r>
              <a:rPr lang="ru-RU" altLang="ru-RU" sz="2200" dirty="0" err="1"/>
              <a:t>чергу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орієнтована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людське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сприйняття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світу</a:t>
            </a:r>
            <a:r>
              <a:rPr lang="ru-RU" altLang="ru-RU" sz="2200" dirty="0"/>
              <a:t>, а не на </a:t>
            </a:r>
            <a:r>
              <a:rPr lang="ru-RU" altLang="ru-RU" sz="2200" dirty="0" err="1"/>
              <a:t>комп'ютерну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реалізацію</a:t>
            </a:r>
            <a:r>
              <a:rPr lang="ru-RU" altLang="ru-RU" sz="2200" dirty="0"/>
              <a:t>;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dirty="0" err="1"/>
              <a:t>об'єктна</a:t>
            </a:r>
            <a:r>
              <a:rPr lang="ru-RU" altLang="ru-RU" sz="2200" dirty="0"/>
              <a:t> модель </a:t>
            </a:r>
            <a:r>
              <a:rPr lang="ru-RU" altLang="ru-RU" sz="2200" dirty="0" err="1"/>
              <a:t>дозволяє</a:t>
            </a:r>
            <a:r>
              <a:rPr lang="ru-RU" altLang="ru-RU" sz="2200" dirty="0"/>
              <a:t> в </a:t>
            </a:r>
            <a:r>
              <a:rPr lang="ru-RU" altLang="ru-RU" sz="2200" dirty="0" err="1"/>
              <a:t>повній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мірі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використовувати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виражальні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можливості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об'єктних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об'єктно-орієнтованих</a:t>
            </a:r>
            <a:r>
              <a:rPr lang="ru-RU" altLang="ru-RU" sz="2200" dirty="0"/>
              <a:t> мов </a:t>
            </a:r>
            <a:r>
              <a:rPr lang="ru-RU" altLang="ru-RU" sz="2200" dirty="0" err="1"/>
              <a:t>програмування</a:t>
            </a:r>
            <a:r>
              <a:rPr lang="ru-RU" altLang="ru-RU" sz="2200" dirty="0"/>
              <a:t>.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3000" dirty="0"/>
              <a:t>2. </a:t>
            </a:r>
            <a:r>
              <a:rPr lang="ru-RU" sz="3000" dirty="0" err="1"/>
              <a:t>Основні</a:t>
            </a:r>
            <a:r>
              <a:rPr lang="ru-RU" sz="3000" dirty="0"/>
              <a:t> </a:t>
            </a:r>
            <a:r>
              <a:rPr lang="ru-RU" sz="3000" dirty="0" err="1"/>
              <a:t>принципи</a:t>
            </a:r>
            <a:r>
              <a:rPr lang="ru-RU" sz="3000" dirty="0"/>
              <a:t> </a:t>
            </a:r>
            <a:r>
              <a:rPr lang="ru-RU" sz="3000" dirty="0" err="1"/>
              <a:t>об'єктного</a:t>
            </a:r>
            <a:r>
              <a:rPr lang="ru-RU" sz="3000" dirty="0"/>
              <a:t> </a:t>
            </a:r>
            <a:r>
              <a:rPr lang="ru-RU" sz="3000" dirty="0" err="1"/>
              <a:t>підходу</a:t>
            </a:r>
            <a:r>
              <a:rPr lang="ru-RU" sz="3000" dirty="0"/>
              <a:t>:</a:t>
            </a:r>
            <a:r>
              <a:rPr lang="ru-RU" sz="3800" dirty="0"/>
              <a:t> </a:t>
            </a:r>
            <a:endParaRPr lang="ru-RU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314" y="1385888"/>
            <a:ext cx="8190139" cy="4807403"/>
          </a:xfrm>
        </p:spPr>
        <p:txBody>
          <a:bodyPr/>
          <a:lstStyle/>
          <a:p>
            <a:pPr marL="0" indent="45720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2400" b="1" dirty="0">
                <a:cs typeface="Times New Roman"/>
              </a:rPr>
              <a:t>До </a:t>
            </a:r>
            <a:r>
              <a:rPr lang="ru-RU" sz="2400" b="1" dirty="0" err="1">
                <a:cs typeface="Times New Roman"/>
              </a:rPr>
              <a:t>недоліків</a:t>
            </a:r>
            <a:r>
              <a:rPr lang="ru-RU" sz="2400" b="1" dirty="0">
                <a:cs typeface="Times New Roman"/>
              </a:rPr>
              <a:t> ООП </a:t>
            </a:r>
            <a:r>
              <a:rPr lang="ru-RU" sz="2400" b="1" dirty="0" err="1">
                <a:cs typeface="Times New Roman"/>
              </a:rPr>
              <a:t>відносяться</a:t>
            </a:r>
            <a:r>
              <a:rPr lang="ru-RU" sz="2400" dirty="0">
                <a:cs typeface="Times New Roman"/>
              </a:rPr>
              <a:t> </a:t>
            </a:r>
            <a:r>
              <a:rPr lang="ru-RU" sz="2400" dirty="0" err="1">
                <a:cs typeface="Times New Roman"/>
              </a:rPr>
              <a:t>деяке</a:t>
            </a:r>
            <a:r>
              <a:rPr lang="ru-RU" sz="2400" dirty="0">
                <a:cs typeface="Times New Roman"/>
              </a:rPr>
              <a:t> </a:t>
            </a:r>
            <a:r>
              <a:rPr lang="ru-RU" sz="2400" dirty="0" err="1">
                <a:cs typeface="Times New Roman"/>
              </a:rPr>
              <a:t>зниження</a:t>
            </a:r>
            <a:r>
              <a:rPr lang="ru-RU" sz="2400" dirty="0">
                <a:cs typeface="Times New Roman"/>
              </a:rPr>
              <a:t>  </a:t>
            </a:r>
            <a:r>
              <a:rPr lang="ru-RU" sz="2400" dirty="0" err="1">
                <a:cs typeface="Times New Roman"/>
              </a:rPr>
              <a:t>продуктивності</a:t>
            </a:r>
            <a:r>
              <a:rPr lang="ru-RU" sz="2400" dirty="0">
                <a:cs typeface="Times New Roman"/>
              </a:rPr>
              <a:t> </a:t>
            </a:r>
            <a:r>
              <a:rPr lang="ru-RU" sz="2400" dirty="0" err="1">
                <a:cs typeface="Times New Roman"/>
              </a:rPr>
              <a:t>функціонування</a:t>
            </a:r>
            <a:r>
              <a:rPr lang="ru-RU" sz="2400" dirty="0">
                <a:cs typeface="Times New Roman"/>
              </a:rPr>
              <a:t> ПО (яке, </a:t>
            </a:r>
            <a:r>
              <a:rPr lang="ru-RU" sz="2400" dirty="0" err="1">
                <a:cs typeface="Times New Roman"/>
              </a:rPr>
              <a:t>однак</a:t>
            </a:r>
            <a:r>
              <a:rPr lang="ru-RU" sz="2400" dirty="0">
                <a:cs typeface="Times New Roman"/>
              </a:rPr>
              <a:t>, у </a:t>
            </a:r>
            <a:r>
              <a:rPr lang="ru-RU" sz="2400" dirty="0" err="1">
                <a:cs typeface="Times New Roman"/>
              </a:rPr>
              <a:t>міру</a:t>
            </a:r>
            <a:r>
              <a:rPr lang="ru-RU" sz="2400" dirty="0">
                <a:cs typeface="Times New Roman"/>
              </a:rPr>
              <a:t> </a:t>
            </a:r>
            <a:r>
              <a:rPr lang="ru-RU" sz="2400" dirty="0" err="1">
                <a:cs typeface="Times New Roman"/>
              </a:rPr>
              <a:t>зростання</a:t>
            </a:r>
            <a:r>
              <a:rPr lang="ru-RU" sz="2400" dirty="0">
                <a:cs typeface="Times New Roman"/>
              </a:rPr>
              <a:t> </a:t>
            </a:r>
            <a:r>
              <a:rPr lang="ru-RU" sz="2400" dirty="0" err="1">
                <a:cs typeface="Times New Roman"/>
              </a:rPr>
              <a:t>продуктивності</a:t>
            </a:r>
            <a:r>
              <a:rPr lang="ru-RU" sz="2400" dirty="0">
                <a:cs typeface="Times New Roman"/>
              </a:rPr>
              <a:t> </a:t>
            </a:r>
            <a:r>
              <a:rPr lang="ru-RU" sz="2400" dirty="0" err="1">
                <a:cs typeface="Times New Roman"/>
              </a:rPr>
              <a:t>комп'ютерів</a:t>
            </a:r>
            <a:r>
              <a:rPr lang="ru-RU" sz="2400" dirty="0">
                <a:cs typeface="Times New Roman"/>
              </a:rPr>
              <a:t> </a:t>
            </a:r>
            <a:r>
              <a:rPr lang="ru-RU" sz="2400" dirty="0" err="1">
                <a:cs typeface="Times New Roman"/>
              </a:rPr>
              <a:t>стає</a:t>
            </a:r>
            <a:r>
              <a:rPr lang="ru-RU" sz="2400" dirty="0">
                <a:cs typeface="Times New Roman"/>
              </a:rPr>
              <a:t> все </a:t>
            </a:r>
            <a:r>
              <a:rPr lang="ru-RU" sz="2400" dirty="0" err="1">
                <a:cs typeface="Times New Roman"/>
              </a:rPr>
              <a:t>менш</a:t>
            </a:r>
            <a:r>
              <a:rPr lang="ru-RU" sz="2400" dirty="0">
                <a:cs typeface="Times New Roman"/>
              </a:rPr>
              <a:t> </a:t>
            </a:r>
            <a:r>
              <a:rPr lang="ru-RU" sz="2400" dirty="0" err="1">
                <a:cs typeface="Times New Roman"/>
              </a:rPr>
              <a:t>помітним</a:t>
            </a:r>
            <a:r>
              <a:rPr lang="ru-RU" sz="2400" dirty="0">
                <a:cs typeface="Times New Roman"/>
              </a:rPr>
              <a:t>) і </a:t>
            </a:r>
            <a:r>
              <a:rPr lang="ru-RU" sz="2400" dirty="0" err="1">
                <a:cs typeface="Times New Roman"/>
              </a:rPr>
              <a:t>високі</a:t>
            </a:r>
            <a:r>
              <a:rPr lang="ru-RU" sz="2400" dirty="0">
                <a:cs typeface="Times New Roman"/>
              </a:rPr>
              <a:t> </a:t>
            </a:r>
            <a:r>
              <a:rPr lang="ru-RU" sz="2400" dirty="0" err="1">
                <a:cs typeface="Times New Roman"/>
              </a:rPr>
              <a:t>початкові</a:t>
            </a:r>
            <a:r>
              <a:rPr lang="ru-RU" sz="2400" dirty="0">
                <a:cs typeface="Times New Roman"/>
              </a:rPr>
              <a:t> </a:t>
            </a:r>
            <a:r>
              <a:rPr lang="ru-RU" sz="2400" dirty="0" err="1">
                <a:cs typeface="Times New Roman"/>
              </a:rPr>
              <a:t>витрати</a:t>
            </a:r>
            <a:r>
              <a:rPr lang="ru-RU" sz="2400" dirty="0">
                <a:cs typeface="Times New Roman"/>
              </a:rPr>
              <a:t>. </a:t>
            </a:r>
            <a:endParaRPr lang="ru-RU">
              <a:cs typeface="Times New Roman"/>
            </a:endParaRPr>
          </a:p>
          <a:p>
            <a:pPr marL="0" indent="45720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ru-RU" altLang="ru-RU" sz="2400" b="1" dirty="0" err="1"/>
              <a:t>Об'єктно-орієнтований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підхід</a:t>
            </a:r>
            <a:r>
              <a:rPr lang="ru-RU" altLang="ru-RU" sz="2400" b="1" dirty="0"/>
              <a:t> не </a:t>
            </a:r>
            <a:r>
              <a:rPr lang="ru-RU" altLang="ru-RU" sz="2400" b="1" dirty="0" err="1"/>
              <a:t>дає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негайної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віддачі</a:t>
            </a:r>
            <a:r>
              <a:rPr lang="ru-RU" altLang="ru-RU" sz="2400" dirty="0"/>
              <a:t>. </a:t>
            </a:r>
            <a:r>
              <a:rPr lang="ru-RU" altLang="ru-RU" sz="2400" dirty="0" err="1"/>
              <a:t>Ефект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від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його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застосування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починає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позначатися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після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розробки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двох-трьох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проектів</a:t>
            </a:r>
            <a:r>
              <a:rPr lang="ru-RU" altLang="ru-RU" sz="2400" dirty="0"/>
              <a:t> і </a:t>
            </a:r>
            <a:r>
              <a:rPr lang="ru-RU" altLang="ru-RU" sz="2400" dirty="0" err="1"/>
              <a:t>накопичення</a:t>
            </a:r>
            <a:r>
              <a:rPr lang="ru-RU" altLang="ru-RU" sz="2400" dirty="0"/>
              <a:t> повторно </a:t>
            </a:r>
            <a:r>
              <a:rPr lang="ru-RU" altLang="ru-RU" sz="2400" dirty="0" err="1"/>
              <a:t>використовуваних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компонентів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відбивають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типові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проектні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рішення</a:t>
            </a:r>
            <a:r>
              <a:rPr lang="ru-RU" altLang="ru-RU" sz="2400" dirty="0"/>
              <a:t> в </a:t>
            </a:r>
            <a:r>
              <a:rPr lang="ru-RU" altLang="ru-RU" sz="2400" dirty="0" err="1"/>
              <a:t>даній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області</a:t>
            </a:r>
            <a:r>
              <a:rPr lang="ru-RU" altLang="ru-RU" sz="2400" dirty="0"/>
              <a:t>. Таким чином, </a:t>
            </a:r>
            <a:r>
              <a:rPr lang="ru-RU" altLang="ru-RU" sz="2400" dirty="0" err="1"/>
              <a:t>структурний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підхід</a:t>
            </a:r>
            <a:r>
              <a:rPr lang="ru-RU" altLang="ru-RU" sz="2400" dirty="0"/>
              <a:t> як і </a:t>
            </a:r>
            <a:r>
              <a:rPr lang="ru-RU" altLang="ru-RU" sz="2400" dirty="0" err="1"/>
              <a:t>раніше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зберігає</a:t>
            </a:r>
            <a:r>
              <a:rPr lang="ru-RU" altLang="ru-RU" sz="2400" dirty="0"/>
              <a:t> свою </a:t>
            </a:r>
            <a:r>
              <a:rPr lang="ru-RU" altLang="ru-RU" sz="2400" dirty="0" err="1"/>
              <a:t>значимість</a:t>
            </a:r>
            <a:r>
              <a:rPr lang="ru-RU" altLang="ru-RU" sz="2400" dirty="0"/>
              <a:t> і </a:t>
            </a:r>
            <a:r>
              <a:rPr lang="ru-RU" altLang="ru-RU" sz="2400" dirty="0" err="1"/>
              <a:t>досить</a:t>
            </a:r>
            <a:r>
              <a:rPr lang="ru-RU" altLang="ru-RU" sz="2400" dirty="0"/>
              <a:t> широко </a:t>
            </a:r>
            <a:r>
              <a:rPr lang="ru-RU" altLang="ru-RU" sz="2400" dirty="0" err="1"/>
              <a:t>використовується</a:t>
            </a:r>
            <a:r>
              <a:rPr lang="ru-RU" altLang="ru-RU" sz="2400" dirty="0"/>
              <a:t> на </a:t>
            </a:r>
            <a:r>
              <a:rPr lang="ru-RU" altLang="ru-RU" sz="2400" dirty="0" err="1"/>
              <a:t>практиці</a:t>
            </a:r>
            <a:r>
              <a:rPr lang="ru-RU" altLang="ru-RU" sz="2400" dirty="0"/>
              <a:t>.</a:t>
            </a:r>
            <a:endParaRPr lang="ru-RU" altLang="ru-RU" sz="2400"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 dirty="0"/>
              <a:t>3. </a:t>
            </a:r>
            <a:r>
              <a:rPr lang="ru-RU" altLang="ru-RU" sz="3000" dirty="0" err="1"/>
              <a:t>Взаємозв'язки</a:t>
            </a:r>
            <a:r>
              <a:rPr lang="ru-RU" altLang="ru-RU" sz="3000" dirty="0"/>
              <a:t> </a:t>
            </a:r>
            <a:r>
              <a:rPr lang="ru-RU" altLang="ru-RU" sz="3000" dirty="0" err="1"/>
              <a:t>між</a:t>
            </a:r>
            <a:r>
              <a:rPr lang="ru-RU" altLang="ru-RU" sz="3000" dirty="0"/>
              <a:t> </a:t>
            </a:r>
            <a:r>
              <a:rPr lang="ru-RU" altLang="ru-RU" sz="3000" dirty="0" err="1"/>
              <a:t>структурним</a:t>
            </a:r>
            <a:r>
              <a:rPr lang="ru-RU" altLang="ru-RU" sz="3000" dirty="0"/>
              <a:t> і </a:t>
            </a:r>
            <a:r>
              <a:rPr lang="ru-RU" altLang="ru-RU" sz="3000" dirty="0" err="1"/>
              <a:t>об'єктно-орієнтованим</a:t>
            </a:r>
            <a:r>
              <a:rPr lang="ru-RU" altLang="ru-RU" sz="3000" dirty="0"/>
              <a:t> </a:t>
            </a:r>
            <a:r>
              <a:rPr lang="ru-RU" altLang="ru-RU" sz="3000" dirty="0" err="1"/>
              <a:t>підходами</a:t>
            </a:r>
            <a:endParaRPr lang="ru-RU" altLang="ru-RU" sz="30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285" y="1239384"/>
            <a:ext cx="8281169" cy="5171394"/>
          </a:xfrm>
        </p:spPr>
        <p:txBody>
          <a:bodyPr/>
          <a:lstStyle/>
          <a:p>
            <a:pPr marL="0" algn="just" eaLnBrk="1" hangingPunct="1">
              <a:lnSpc>
                <a:spcPct val="90000"/>
              </a:lnSpc>
              <a:spcBef>
                <a:spcPts val="0"/>
              </a:spcBef>
              <a:buChar char="Ø"/>
            </a:pPr>
            <a:r>
              <a:rPr lang="ru-RU" altLang="ru-RU" sz="2000" dirty="0"/>
              <a:t> </a:t>
            </a:r>
            <a:r>
              <a:rPr lang="ru-RU" altLang="ru-RU" sz="2400" b="1" i="1" err="1"/>
              <a:t>спільність</a:t>
            </a:r>
            <a:r>
              <a:rPr lang="ru-RU" altLang="ru-RU" sz="2400" b="1" i="1" dirty="0"/>
              <a:t> ряду </a:t>
            </a:r>
            <a:r>
              <a:rPr lang="ru-RU" altLang="ru-RU" sz="2400" b="1" i="1" err="1"/>
              <a:t>категорій</a:t>
            </a:r>
            <a:r>
              <a:rPr lang="ru-RU" altLang="ru-RU" sz="2400" b="1" i="1" dirty="0"/>
              <a:t> і понять </a:t>
            </a:r>
            <a:r>
              <a:rPr lang="ru-RU" altLang="ru-RU" sz="2400" err="1"/>
              <a:t>обох</a:t>
            </a:r>
            <a:r>
              <a:rPr lang="ru-RU" altLang="ru-RU" sz="2400" dirty="0"/>
              <a:t> </a:t>
            </a:r>
            <a:r>
              <a:rPr lang="ru-RU" altLang="ru-RU" sz="2400" err="1"/>
              <a:t>підходів</a:t>
            </a:r>
            <a:r>
              <a:rPr lang="ru-RU" altLang="ru-RU" sz="2400" dirty="0"/>
              <a:t> (</a:t>
            </a:r>
            <a:r>
              <a:rPr lang="ru-RU" altLang="ru-RU" sz="2400" err="1"/>
              <a:t>процес</a:t>
            </a:r>
            <a:r>
              <a:rPr lang="ru-RU" altLang="ru-RU" sz="2400" dirty="0"/>
              <a:t> і </a:t>
            </a:r>
            <a:r>
              <a:rPr lang="ru-RU" altLang="ru-RU" sz="2400" err="1"/>
              <a:t>варіант</a:t>
            </a:r>
            <a:r>
              <a:rPr lang="ru-RU" altLang="ru-RU" sz="2400" dirty="0"/>
              <a:t> </a:t>
            </a:r>
            <a:r>
              <a:rPr lang="ru-RU" altLang="ru-RU" sz="2400" err="1"/>
              <a:t>використання</a:t>
            </a:r>
            <a:r>
              <a:rPr lang="ru-RU" altLang="ru-RU" sz="2400" dirty="0"/>
              <a:t>, </a:t>
            </a:r>
            <a:r>
              <a:rPr lang="ru-RU" altLang="ru-RU" sz="2400" err="1"/>
              <a:t>сутність</a:t>
            </a:r>
            <a:r>
              <a:rPr lang="ru-RU" altLang="ru-RU" sz="2400" dirty="0"/>
              <a:t> і </a:t>
            </a:r>
            <a:r>
              <a:rPr lang="ru-RU" altLang="ru-RU" sz="2400" err="1"/>
              <a:t>клас</a:t>
            </a:r>
            <a:r>
              <a:rPr lang="ru-RU" altLang="ru-RU" sz="2400" dirty="0"/>
              <a:t> та </a:t>
            </a:r>
            <a:r>
              <a:rPr lang="ru-RU" altLang="ru-RU" sz="2400" err="1"/>
              <a:t>ін</a:t>
            </a:r>
            <a:r>
              <a:rPr lang="ru-RU" altLang="ru-RU" sz="2400" dirty="0"/>
              <a:t>.);</a:t>
            </a:r>
            <a:endParaRPr lang="ru-RU" altLang="ru-RU" sz="2400" dirty="0">
              <a:cs typeface="Times New Roman"/>
            </a:endParaRPr>
          </a:p>
          <a:p>
            <a:pPr marL="0" algn="just">
              <a:lnSpc>
                <a:spcPct val="90000"/>
              </a:lnSpc>
              <a:spcBef>
                <a:spcPts val="0"/>
              </a:spcBef>
              <a:buChar char="Ø"/>
            </a:pPr>
            <a:r>
              <a:rPr lang="ru-RU" altLang="ru-RU" sz="2400" dirty="0"/>
              <a:t> </a:t>
            </a:r>
            <a:r>
              <a:rPr lang="ru-RU" altLang="ru-RU" sz="2400" b="1" i="1" err="1"/>
              <a:t>використання</a:t>
            </a:r>
            <a:r>
              <a:rPr lang="ru-RU" altLang="ru-RU" sz="2400" b="1" i="1" dirty="0"/>
              <a:t> структурного </a:t>
            </a:r>
            <a:r>
              <a:rPr lang="ru-RU" altLang="ru-RU" sz="2400" b="1" i="1" err="1"/>
              <a:t>аналізу</a:t>
            </a:r>
            <a:r>
              <a:rPr lang="ru-RU" altLang="ru-RU" sz="2400" b="1" i="1" dirty="0"/>
              <a:t> як </a:t>
            </a:r>
            <a:r>
              <a:rPr lang="ru-RU" altLang="ru-RU" sz="2400" b="1" i="1" err="1"/>
              <a:t>основи</a:t>
            </a:r>
            <a:r>
              <a:rPr lang="ru-RU" altLang="ru-RU" sz="2400" b="1" i="1" dirty="0"/>
              <a:t> для </a:t>
            </a:r>
            <a:r>
              <a:rPr lang="ru-RU" altLang="ru-RU" sz="2400" b="1" i="1" err="1"/>
              <a:t>об'єктно-орієнтованого</a:t>
            </a:r>
            <a:r>
              <a:rPr lang="ru-RU" altLang="ru-RU" sz="2400" b="1" i="1" dirty="0"/>
              <a:t> </a:t>
            </a:r>
            <a:r>
              <a:rPr lang="ru-RU" altLang="ru-RU" sz="2400" b="1" i="1" err="1"/>
              <a:t>проектування</a:t>
            </a:r>
            <a:r>
              <a:rPr lang="ru-RU" altLang="ru-RU" sz="2400" b="1" i="1" dirty="0"/>
              <a:t>. </a:t>
            </a:r>
            <a:r>
              <a:rPr lang="ru-RU" altLang="ru-RU" sz="2400" dirty="0"/>
              <a:t>При </a:t>
            </a:r>
            <a:r>
              <a:rPr lang="ru-RU" altLang="ru-RU" sz="2400" err="1"/>
              <a:t>цьому</a:t>
            </a:r>
            <a:r>
              <a:rPr lang="ru-RU" altLang="ru-RU" sz="2400" dirty="0"/>
              <a:t> </a:t>
            </a:r>
            <a:r>
              <a:rPr lang="ru-RU" altLang="ru-RU" sz="2400" err="1"/>
              <a:t>структурний</a:t>
            </a:r>
            <a:r>
              <a:rPr lang="ru-RU" altLang="ru-RU" sz="2400" dirty="0"/>
              <a:t> </a:t>
            </a:r>
            <a:r>
              <a:rPr lang="ru-RU" altLang="ru-RU" sz="2400" err="1"/>
              <a:t>аналіз</a:t>
            </a:r>
            <a:r>
              <a:rPr lang="ru-RU" altLang="ru-RU" sz="2400" dirty="0"/>
              <a:t> </a:t>
            </a:r>
            <a:r>
              <a:rPr lang="ru-RU" altLang="ru-RU" sz="2400" err="1"/>
              <a:t>слід</a:t>
            </a:r>
            <a:r>
              <a:rPr lang="ru-RU" altLang="ru-RU" sz="2400" dirty="0"/>
              <a:t> </a:t>
            </a:r>
            <a:r>
              <a:rPr lang="ru-RU" altLang="ru-RU" sz="2400" err="1"/>
              <a:t>припиняти</a:t>
            </a:r>
            <a:r>
              <a:rPr lang="ru-RU" altLang="ru-RU" sz="2400" dirty="0"/>
              <a:t>, як </a:t>
            </a:r>
            <a:r>
              <a:rPr lang="ru-RU" altLang="ru-RU" sz="2400" err="1"/>
              <a:t>тільки</a:t>
            </a:r>
            <a:r>
              <a:rPr lang="ru-RU" altLang="ru-RU" sz="2400" dirty="0"/>
              <a:t> </a:t>
            </a:r>
            <a:r>
              <a:rPr lang="ru-RU" altLang="ru-RU" sz="2400" err="1"/>
              <a:t>структурні</a:t>
            </a:r>
            <a:r>
              <a:rPr lang="ru-RU" altLang="ru-RU" sz="2400" dirty="0"/>
              <a:t> </a:t>
            </a:r>
            <a:r>
              <a:rPr lang="ru-RU" altLang="ru-RU" sz="2400" err="1"/>
              <a:t>моделі</a:t>
            </a:r>
            <a:r>
              <a:rPr lang="ru-RU" altLang="ru-RU" sz="2400" dirty="0"/>
              <a:t> </a:t>
            </a:r>
            <a:r>
              <a:rPr lang="ru-RU" altLang="ru-RU" sz="2400" err="1"/>
              <a:t>почнуть</a:t>
            </a:r>
            <a:r>
              <a:rPr lang="ru-RU" altLang="ru-RU" sz="2400" dirty="0"/>
              <a:t> </a:t>
            </a:r>
            <a:r>
              <a:rPr lang="ru-RU" altLang="ru-RU" sz="2400" err="1"/>
              <a:t>відображати</a:t>
            </a:r>
            <a:r>
              <a:rPr lang="ru-RU" altLang="ru-RU" sz="2400" dirty="0"/>
              <a:t> не </a:t>
            </a:r>
            <a:r>
              <a:rPr lang="ru-RU" altLang="ru-RU" sz="2400" err="1"/>
              <a:t>тільки</a:t>
            </a:r>
            <a:r>
              <a:rPr lang="ru-RU" altLang="ru-RU" sz="2400" dirty="0"/>
              <a:t> </a:t>
            </a:r>
            <a:r>
              <a:rPr lang="ru-RU" altLang="ru-RU" sz="2400" err="1"/>
              <a:t>діяльність</a:t>
            </a:r>
            <a:r>
              <a:rPr lang="ru-RU" altLang="ru-RU" sz="2400" dirty="0"/>
              <a:t> </a:t>
            </a:r>
            <a:r>
              <a:rPr lang="ru-RU" altLang="ru-RU" sz="2400" err="1"/>
              <a:t>організації</a:t>
            </a:r>
            <a:r>
              <a:rPr lang="ru-RU" altLang="ru-RU" sz="2400" dirty="0"/>
              <a:t> (</a:t>
            </a:r>
            <a:r>
              <a:rPr lang="ru-RU" altLang="ru-RU" sz="2400" err="1"/>
              <a:t>бізнес-процеси</a:t>
            </a:r>
            <a:r>
              <a:rPr lang="ru-RU" altLang="ru-RU" sz="2400" dirty="0"/>
              <a:t>), а й систему ПО. </a:t>
            </a:r>
            <a:r>
              <a:rPr lang="ru-RU" altLang="ru-RU" sz="2400" err="1"/>
              <a:t>Після</a:t>
            </a:r>
            <a:r>
              <a:rPr lang="ru-RU" altLang="ru-RU" sz="2400" dirty="0"/>
              <a:t> </a:t>
            </a:r>
            <a:r>
              <a:rPr lang="ru-RU" altLang="ru-RU" sz="2400" err="1"/>
              <a:t>виконання</a:t>
            </a:r>
            <a:r>
              <a:rPr lang="ru-RU" altLang="ru-RU" sz="2400" dirty="0"/>
              <a:t> структурного </a:t>
            </a:r>
            <a:r>
              <a:rPr lang="ru-RU" altLang="ru-RU" sz="2400" err="1"/>
              <a:t>аналізу</a:t>
            </a:r>
            <a:r>
              <a:rPr lang="ru-RU" altLang="ru-RU" sz="2400" dirty="0"/>
              <a:t> </a:t>
            </a:r>
            <a:r>
              <a:rPr lang="ru-RU" altLang="ru-RU" sz="2400" err="1"/>
              <a:t>можна</a:t>
            </a:r>
            <a:r>
              <a:rPr lang="ru-RU" altLang="ru-RU" sz="2400" dirty="0"/>
              <a:t> </a:t>
            </a:r>
            <a:r>
              <a:rPr lang="ru-RU" altLang="ru-RU" sz="2400" err="1"/>
              <a:t>різними</a:t>
            </a:r>
            <a:r>
              <a:rPr lang="ru-RU" altLang="ru-RU" sz="2400" dirty="0"/>
              <a:t> способами </a:t>
            </a:r>
            <a:r>
              <a:rPr lang="ru-RU" altLang="ru-RU" sz="2400" err="1"/>
              <a:t>приступити</a:t>
            </a:r>
            <a:r>
              <a:rPr lang="ru-RU" altLang="ru-RU" sz="2400" dirty="0"/>
              <a:t> до </a:t>
            </a:r>
            <a:r>
              <a:rPr lang="ru-RU" altLang="ru-RU" sz="2400" err="1"/>
              <a:t>визначення</a:t>
            </a:r>
            <a:r>
              <a:rPr lang="ru-RU" altLang="ru-RU" sz="2400" dirty="0"/>
              <a:t> </a:t>
            </a:r>
            <a:r>
              <a:rPr lang="ru-RU" altLang="ru-RU" sz="2400" err="1"/>
              <a:t>класів</a:t>
            </a:r>
            <a:r>
              <a:rPr lang="ru-RU" altLang="ru-RU" sz="2400" dirty="0"/>
              <a:t> і </a:t>
            </a:r>
            <a:r>
              <a:rPr lang="ru-RU" altLang="ru-RU" sz="2400" err="1"/>
              <a:t>об'єктів</a:t>
            </a:r>
            <a:r>
              <a:rPr lang="ru-RU" altLang="ru-RU" sz="2400" dirty="0"/>
              <a:t>;</a:t>
            </a:r>
            <a:endParaRPr lang="ru-RU" altLang="ru-RU" sz="2400" dirty="0">
              <a:cs typeface="Times New Roman"/>
            </a:endParaRPr>
          </a:p>
          <a:p>
            <a:pPr marL="0" algn="just" eaLnBrk="1" hangingPunct="1">
              <a:lnSpc>
                <a:spcPct val="90000"/>
              </a:lnSpc>
              <a:spcBef>
                <a:spcPts val="0"/>
              </a:spcBef>
              <a:buChar char="Ø"/>
            </a:pPr>
            <a:r>
              <a:rPr lang="ru-RU" altLang="ru-RU" sz="2400" dirty="0"/>
              <a:t> </a:t>
            </a:r>
            <a:r>
              <a:rPr lang="ru-RU" altLang="ru-RU" sz="2400" b="1" i="1" err="1"/>
              <a:t>інтеграцію</a:t>
            </a:r>
            <a:r>
              <a:rPr lang="ru-RU" altLang="ru-RU" sz="2400" b="1" i="1" dirty="0"/>
              <a:t> </a:t>
            </a:r>
            <a:r>
              <a:rPr lang="ru-RU" altLang="ru-RU" sz="2400" b="1" i="1" err="1"/>
              <a:t>об'єктної</a:t>
            </a:r>
            <a:r>
              <a:rPr lang="ru-RU" altLang="ru-RU" sz="2400" b="1" i="1" dirty="0"/>
              <a:t> і </a:t>
            </a:r>
            <a:r>
              <a:rPr lang="ru-RU" altLang="ru-RU" sz="2400" b="1" i="1" err="1"/>
              <a:t>реляційної</a:t>
            </a:r>
            <a:r>
              <a:rPr lang="ru-RU" altLang="ru-RU" sz="2400" b="1" i="1" dirty="0"/>
              <a:t> </a:t>
            </a:r>
            <a:r>
              <a:rPr lang="ru-RU" altLang="ru-RU" sz="2400" b="1" i="1" err="1"/>
              <a:t>технологій</a:t>
            </a:r>
            <a:r>
              <a:rPr lang="ru-RU" altLang="ru-RU" sz="2400" b="1" i="1" dirty="0"/>
              <a:t> при </a:t>
            </a:r>
            <a:r>
              <a:rPr lang="ru-RU" altLang="ru-RU" sz="2400" b="1" i="1" err="1"/>
              <a:t>створенні</a:t>
            </a:r>
            <a:r>
              <a:rPr lang="ru-RU" altLang="ru-RU" sz="2400" b="1" i="1" dirty="0"/>
              <a:t> баз </a:t>
            </a:r>
            <a:r>
              <a:rPr lang="ru-RU" altLang="ru-RU" sz="2400" b="1" i="1" err="1"/>
              <a:t>даних</a:t>
            </a:r>
            <a:r>
              <a:rPr lang="ru-RU" altLang="ru-RU" sz="2400" i="1" dirty="0"/>
              <a:t>.</a:t>
            </a:r>
            <a:r>
              <a:rPr lang="ru-RU" altLang="ru-RU" sz="2400" dirty="0"/>
              <a:t> </a:t>
            </a:r>
            <a:r>
              <a:rPr lang="ru-RU" altLang="ru-RU" sz="2400" err="1"/>
              <a:t>Реляційні</a:t>
            </a:r>
            <a:r>
              <a:rPr lang="ru-RU" altLang="ru-RU" sz="2400" dirty="0"/>
              <a:t> СУБД є на </a:t>
            </a:r>
            <a:r>
              <a:rPr lang="ru-RU" altLang="ru-RU" sz="2400" err="1"/>
              <a:t>сьогоднішній</a:t>
            </a:r>
            <a:r>
              <a:rPr lang="ru-RU" altLang="ru-RU" sz="2400" dirty="0"/>
              <a:t> день </a:t>
            </a:r>
            <a:r>
              <a:rPr lang="ru-RU" altLang="ru-RU" sz="2400" err="1"/>
              <a:t>основним</a:t>
            </a:r>
            <a:r>
              <a:rPr lang="ru-RU" altLang="ru-RU" sz="2400" dirty="0"/>
              <a:t> </a:t>
            </a:r>
            <a:r>
              <a:rPr lang="ru-RU" altLang="ru-RU" sz="2400" err="1"/>
              <a:t>засобом</a:t>
            </a:r>
            <a:r>
              <a:rPr lang="ru-RU" altLang="ru-RU" sz="2400" dirty="0"/>
              <a:t> </a:t>
            </a:r>
            <a:r>
              <a:rPr lang="ru-RU" altLang="ru-RU" sz="2400" err="1"/>
              <a:t>реалізації</a:t>
            </a:r>
            <a:r>
              <a:rPr lang="ru-RU" altLang="ru-RU" sz="2400" dirty="0"/>
              <a:t> </a:t>
            </a:r>
            <a:r>
              <a:rPr lang="ru-RU" altLang="ru-RU" sz="2400" err="1"/>
              <a:t>великомасштабних</a:t>
            </a:r>
            <a:r>
              <a:rPr lang="ru-RU" altLang="ru-RU" sz="2400" dirty="0"/>
              <a:t> баз </a:t>
            </a:r>
            <a:r>
              <a:rPr lang="ru-RU" altLang="ru-RU" sz="2400" err="1"/>
              <a:t>даних</a:t>
            </a:r>
            <a:r>
              <a:rPr lang="ru-RU" altLang="ru-RU" sz="2400" dirty="0"/>
              <a:t> і </a:t>
            </a:r>
            <a:r>
              <a:rPr lang="ru-RU" altLang="ru-RU" sz="2400" err="1"/>
              <a:t>сховищ</a:t>
            </a:r>
            <a:r>
              <a:rPr lang="ru-RU" altLang="ru-RU" sz="2400" dirty="0"/>
              <a:t> </a:t>
            </a:r>
            <a:r>
              <a:rPr lang="ru-RU" altLang="ru-RU" sz="2400" err="1"/>
              <a:t>даних</a:t>
            </a:r>
            <a:r>
              <a:rPr lang="ru-RU" altLang="ru-RU" sz="2400" dirty="0"/>
              <a:t>. </a:t>
            </a:r>
            <a:r>
              <a:rPr lang="ru-RU" altLang="ru-RU" sz="2400" err="1"/>
              <a:t>Внаслідок</a:t>
            </a:r>
            <a:r>
              <a:rPr lang="ru-RU" altLang="ru-RU" sz="2400" dirty="0"/>
              <a:t> </a:t>
            </a:r>
            <a:r>
              <a:rPr lang="ru-RU" altLang="ru-RU" sz="2400" err="1"/>
              <a:t>цього</a:t>
            </a:r>
            <a:r>
              <a:rPr lang="ru-RU" altLang="ru-RU" sz="2400" dirty="0"/>
              <a:t> </a:t>
            </a:r>
            <a:r>
              <a:rPr lang="ru-RU" altLang="ru-RU" sz="2400" err="1"/>
              <a:t>реляційні</a:t>
            </a:r>
            <a:r>
              <a:rPr lang="ru-RU" altLang="ru-RU" sz="2400" dirty="0"/>
              <a:t> БД в основному </a:t>
            </a:r>
            <a:r>
              <a:rPr lang="ru-RU" altLang="ru-RU" sz="2400" err="1"/>
              <a:t>використовуються</a:t>
            </a:r>
            <a:r>
              <a:rPr lang="ru-RU" altLang="ru-RU" sz="2400" dirty="0"/>
              <a:t> для </a:t>
            </a:r>
            <a:r>
              <a:rPr lang="ru-RU" altLang="ru-RU" sz="2400" err="1"/>
              <a:t>зберігання</a:t>
            </a:r>
            <a:r>
              <a:rPr lang="ru-RU" altLang="ru-RU" sz="2400" dirty="0"/>
              <a:t> і </a:t>
            </a:r>
            <a:r>
              <a:rPr lang="ru-RU" altLang="ru-RU" sz="2400" err="1"/>
              <a:t>пошуку</a:t>
            </a:r>
            <a:r>
              <a:rPr lang="ru-RU" altLang="ru-RU" sz="2400" dirty="0"/>
              <a:t> </a:t>
            </a:r>
            <a:r>
              <a:rPr lang="ru-RU" altLang="ru-RU" sz="2400" err="1"/>
              <a:t>об'єктів</a:t>
            </a:r>
            <a:r>
              <a:rPr lang="ru-RU" altLang="ru-RU" sz="2400" dirty="0"/>
              <a:t> в так </a:t>
            </a:r>
            <a:r>
              <a:rPr lang="ru-RU" altLang="ru-RU" sz="2400" err="1"/>
              <a:t>званих</a:t>
            </a:r>
            <a:r>
              <a:rPr lang="ru-RU" altLang="ru-RU" sz="2400" dirty="0"/>
              <a:t> </a:t>
            </a:r>
            <a:r>
              <a:rPr lang="ru-RU" altLang="ru-RU" sz="2400" err="1"/>
              <a:t>об'єктно-реляційних</a:t>
            </a:r>
            <a:r>
              <a:rPr lang="ru-RU" altLang="ru-RU" sz="2400" dirty="0"/>
              <a:t> системах.</a:t>
            </a:r>
            <a:endParaRPr lang="ru-RU" altLang="ru-RU" sz="2400"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Питання до лекції</a:t>
            </a:r>
            <a:r>
              <a:rPr lang="en-US" altLang="ru-RU" sz="3200"/>
              <a:t>:</a:t>
            </a:r>
            <a:endParaRPr lang="ru-RU" altLang="ru-RU" sz="32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9" y="1412875"/>
            <a:ext cx="8320116" cy="487364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ru-RU" altLang="ru-RU" sz="2000" dirty="0"/>
              <a:t>Визначення </a:t>
            </a:r>
            <a:r>
              <a:rPr lang="ru-RU" altLang="ru-RU" sz="2000" dirty="0" err="1"/>
              <a:t>поняття</a:t>
            </a:r>
            <a:r>
              <a:rPr lang="ru-RU" altLang="ru-RU" sz="2000" dirty="0"/>
              <a:t> структурного </a:t>
            </a:r>
            <a:r>
              <a:rPr lang="ru-RU" altLang="ru-RU" sz="2000" dirty="0" err="1"/>
              <a:t>програмування</a:t>
            </a:r>
            <a:r>
              <a:rPr lang="ru-RU" altLang="ru-RU" sz="2000" dirty="0"/>
              <a:t>. </a:t>
            </a:r>
            <a:r>
              <a:rPr lang="ru-RU" altLang="ru-RU" sz="2000" dirty="0" err="1"/>
              <a:t>Поняття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спадного</a:t>
            </a:r>
            <a:r>
              <a:rPr lang="ru-RU" altLang="ru-RU" sz="2000" dirty="0"/>
              <a:t> проектування «</a:t>
            </a:r>
            <a:r>
              <a:rPr lang="ru-RU" altLang="ru-RU" sz="2000" dirty="0" err="1"/>
              <a:t>зверху-знизу</a:t>
            </a:r>
            <a:r>
              <a:rPr lang="ru-RU" altLang="ru-RU" sz="2000" dirty="0"/>
              <a:t>». </a:t>
            </a:r>
            <a:r>
              <a:rPr lang="ru-RU" altLang="ru-RU" sz="2000" dirty="0" err="1"/>
              <a:t>Принципи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структурної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програмування</a:t>
            </a:r>
            <a:r>
              <a:rPr lang="ru-RU" altLang="ru-RU" sz="2000" dirty="0"/>
              <a:t>.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ru-RU" altLang="ru-RU" sz="2000" dirty="0" err="1"/>
              <a:t>пояснити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поняття</a:t>
            </a:r>
            <a:r>
              <a:rPr lang="en-US" altLang="ru-RU" sz="2000" dirty="0"/>
              <a:t>: </a:t>
            </a:r>
            <a:r>
              <a:rPr lang="ru-RU" altLang="ru-RU" sz="2000" dirty="0"/>
              <a:t>структура </a:t>
            </a:r>
            <a:r>
              <a:rPr lang="ru-RU" altLang="ru-RU" sz="2000" dirty="0" err="1"/>
              <a:t>інформаційного</a:t>
            </a:r>
            <a:r>
              <a:rPr lang="ru-RU" altLang="ru-RU" sz="2000" dirty="0"/>
              <a:t> простору, </a:t>
            </a:r>
            <a:r>
              <a:rPr lang="ru-RU" altLang="ru-RU" sz="2000" dirty="0" err="1"/>
              <a:t>локальні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і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глобальні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об'єкти</a:t>
            </a:r>
            <a:r>
              <a:rPr lang="ru-RU" altLang="ru-RU" sz="2000" dirty="0"/>
              <a:t>, структура </a:t>
            </a:r>
            <a:r>
              <a:rPr lang="ru-RU" altLang="ru-RU" sz="2000" dirty="0" err="1"/>
              <a:t>управління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рекурсія</a:t>
            </a:r>
            <a:r>
              <a:rPr lang="ru-RU" altLang="ru-RU" sz="2000" dirty="0"/>
              <a:t>, потоки </a:t>
            </a:r>
            <a:r>
              <a:rPr lang="ru-RU" altLang="ru-RU" sz="2000" dirty="0" err="1"/>
              <a:t>передачі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даних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структури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даних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примари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і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підпірки</a:t>
            </a:r>
            <a:r>
              <a:rPr lang="ru-RU" altLang="ru-RU" sz="2000" dirty="0"/>
              <a:t> до </a:t>
            </a:r>
            <a:r>
              <a:rPr lang="ru-RU" altLang="ru-RU" sz="2000" dirty="0" err="1"/>
              <a:t>програми</a:t>
            </a:r>
            <a:r>
              <a:rPr lang="ru-RU" altLang="ru-RU" sz="2000" dirty="0"/>
              <a:t>.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ru-RU" altLang="ru-RU" sz="2000" dirty="0" err="1"/>
              <a:t>Перерахувати</a:t>
            </a:r>
            <a:r>
              <a:rPr lang="ru-RU" altLang="ru-RU" sz="2000" dirty="0"/>
              <a:t> основні </a:t>
            </a:r>
            <a:r>
              <a:rPr lang="ru-RU" altLang="ru-RU" sz="2000" dirty="0" err="1"/>
              <a:t>переваги</a:t>
            </a:r>
            <a:r>
              <a:rPr lang="ru-RU" altLang="ru-RU" sz="2000" dirty="0"/>
              <a:t> структурного </a:t>
            </a:r>
            <a:r>
              <a:rPr lang="ru-RU" altLang="ru-RU" sz="2000" dirty="0" err="1"/>
              <a:t>програмування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і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пояснити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їх</a:t>
            </a:r>
            <a:r>
              <a:rPr lang="ru-RU" altLang="ru-RU" sz="2000" dirty="0"/>
              <a:t>.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ru-RU" altLang="ru-RU" sz="2000" dirty="0" err="1"/>
              <a:t>Перерахувати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недоліки</a:t>
            </a:r>
            <a:r>
              <a:rPr lang="ru-RU" altLang="ru-RU" sz="2000" dirty="0"/>
              <a:t> структурного </a:t>
            </a:r>
            <a:r>
              <a:rPr lang="ru-RU" altLang="ru-RU" sz="2000" dirty="0" err="1"/>
              <a:t>програмування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і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пояснити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їх</a:t>
            </a:r>
            <a:r>
              <a:rPr lang="ru-RU" altLang="ru-RU" sz="2000" dirty="0"/>
              <a:t>.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ru-RU" altLang="ru-RU" sz="2000" dirty="0"/>
              <a:t>Парадигма ООП. Основні </a:t>
            </a:r>
            <a:r>
              <a:rPr lang="ru-RU" altLang="ru-RU" sz="2000" dirty="0" err="1"/>
              <a:t>ознаки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об'єктно-орієнтованої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мови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програмування</a:t>
            </a:r>
            <a:r>
              <a:rPr lang="ru-RU" altLang="ru-RU" sz="2000" dirty="0"/>
              <a:t>.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ru-RU" altLang="ru-RU" sz="2000" dirty="0" err="1"/>
              <a:t>Дати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визначення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основних</a:t>
            </a:r>
            <a:r>
              <a:rPr lang="ru-RU" altLang="ru-RU" sz="2000" dirty="0"/>
              <a:t> понять ООП</a:t>
            </a:r>
            <a:r>
              <a:rPr lang="en-US" altLang="ru-RU" sz="2000" dirty="0"/>
              <a:t>:</a:t>
            </a:r>
            <a:r>
              <a:rPr lang="ru-RU" altLang="ru-RU" sz="2000" dirty="0" err="1"/>
              <a:t>інкапсуляція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успадкування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поліморфізм</a:t>
            </a:r>
            <a:r>
              <a:rPr lang="ru-RU" altLang="ru-RU" sz="2000" dirty="0"/>
              <a:t>.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ru-RU" altLang="ru-RU" sz="2000" dirty="0"/>
              <a:t>Основні </a:t>
            </a:r>
            <a:r>
              <a:rPr lang="ru-RU" altLang="ru-RU" sz="2000" dirty="0" err="1"/>
              <a:t>принципи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об'єктного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підходу</a:t>
            </a:r>
            <a:r>
              <a:rPr lang="ru-RU" altLang="ru-RU" sz="2000" dirty="0"/>
              <a:t>.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ru-RU" altLang="ru-RU" sz="2000" dirty="0" err="1"/>
              <a:t>Переваги</a:t>
            </a:r>
            <a:r>
              <a:rPr lang="ru-RU" altLang="ru-RU" sz="2000" dirty="0"/>
              <a:t> та </a:t>
            </a:r>
            <a:r>
              <a:rPr lang="ru-RU" altLang="ru-RU" sz="2000" dirty="0" err="1"/>
              <a:t>недоліки</a:t>
            </a:r>
            <a:r>
              <a:rPr lang="ru-RU" altLang="ru-RU" sz="2000" dirty="0"/>
              <a:t> ГО </a:t>
            </a:r>
            <a:r>
              <a:rPr lang="ru-RU" altLang="ru-RU" sz="2000" dirty="0" err="1"/>
              <a:t>підходу</a:t>
            </a:r>
            <a:r>
              <a:rPr lang="ru-RU" altLang="ru-RU" sz="2000" dirty="0"/>
              <a:t>.</a:t>
            </a:r>
          </a:p>
          <a:p>
            <a:pPr marL="609600" indent="-60960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ru-RU" altLang="ru-RU" sz="2000" dirty="0" err="1"/>
              <a:t>Можливі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взаємозв'язку</a:t>
            </a:r>
            <a:r>
              <a:rPr lang="ru-RU" altLang="ru-RU" sz="2000" dirty="0"/>
              <a:t> </a:t>
            </a:r>
            <a:r>
              <a:rPr lang="ru-RU" altLang="ru-RU" sz="2000" dirty="0" err="1"/>
              <a:t>між</a:t>
            </a:r>
            <a:r>
              <a:rPr lang="ru-RU" altLang="ru-RU" sz="2000" dirty="0"/>
              <a:t> </a:t>
            </a:r>
            <a:r>
              <a:rPr lang="ru-RU" altLang="ru-RU" sz="2000" dirty="0" err="1"/>
              <a:t>структурним</a:t>
            </a:r>
            <a:r>
              <a:rPr lang="ru-RU" altLang="ru-RU" sz="2000" dirty="0"/>
              <a:t> ГО </a:t>
            </a:r>
            <a:r>
              <a:rPr lang="ru-RU" altLang="ru-RU" sz="2000" dirty="0" err="1"/>
              <a:t>підходами</a:t>
            </a:r>
            <a:r>
              <a:rPr lang="ru-RU" altLang="ru-RU" sz="2000" dirty="0"/>
              <a:t>.</a:t>
            </a:r>
            <a:endParaRPr lang="ru-RU" alt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42950" indent="-742950" algn="ctr" eaLnBrk="1" hangingPunct="1">
              <a:buAutoNum type="arabicPeriod"/>
            </a:pPr>
            <a:r>
              <a:rPr lang="ru-RU" altLang="ru-RU" sz="3600" dirty="0" err="1">
                <a:latin typeface="Times New Roman"/>
                <a:cs typeface="Times New Roman"/>
              </a:rPr>
              <a:t>Основні</a:t>
            </a:r>
            <a:r>
              <a:rPr lang="ru-RU" altLang="ru-RU" sz="3600" dirty="0">
                <a:latin typeface="Times New Roman"/>
                <a:cs typeface="Times New Roman"/>
              </a:rPr>
              <a:t>  </a:t>
            </a:r>
            <a:r>
              <a:rPr lang="ru-RU" altLang="ru-RU" sz="3600" dirty="0" err="1">
                <a:latin typeface="Times New Roman"/>
                <a:cs typeface="Times New Roman"/>
              </a:rPr>
              <a:t>поняття</a:t>
            </a:r>
            <a:r>
              <a:rPr lang="ru-RU" altLang="ru-RU" sz="3600" dirty="0">
                <a:latin typeface="Times New Roman"/>
                <a:cs typeface="Times New Roman"/>
              </a:rPr>
              <a:t> та  </a:t>
            </a:r>
            <a:r>
              <a:rPr lang="uk-UA" altLang="ru-RU" sz="3600" dirty="0">
                <a:latin typeface="Times New Roman"/>
                <a:cs typeface="Times New Roman"/>
              </a:rPr>
              <a:t>і</a:t>
            </a:r>
            <a:r>
              <a:rPr lang="ru-RU" altLang="ru-RU" sz="3600" dirty="0" err="1">
                <a:latin typeface="Times New Roman"/>
                <a:cs typeface="Times New Roman"/>
              </a:rPr>
              <a:t>деї</a:t>
            </a:r>
            <a:r>
              <a:rPr lang="ru-RU" altLang="ru-RU" sz="3600" dirty="0">
                <a:latin typeface="Times New Roman"/>
                <a:cs typeface="Times New Roman"/>
              </a:rPr>
              <a:t>  структурного </a:t>
            </a:r>
            <a:r>
              <a:rPr lang="ru-RU" altLang="ru-RU" sz="3600" dirty="0" err="1">
                <a:latin typeface="Times New Roman"/>
                <a:cs typeface="Times New Roman"/>
              </a:rPr>
              <a:t>моделювання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93" y="1341437"/>
            <a:ext cx="8210550" cy="4824413"/>
          </a:xfrm>
        </p:spPr>
        <p:txBody>
          <a:bodyPr/>
          <a:lstStyle/>
          <a:p>
            <a:pPr marL="0" algn="just" eaLnBrk="1" hangingPunct="1">
              <a:spcBef>
                <a:spcPts val="0"/>
              </a:spcBef>
              <a:buNone/>
            </a:pPr>
            <a:r>
              <a:rPr lang="ru-RU" altLang="ru-RU" sz="2400" dirty="0"/>
              <a:t>      Основою структурного </a:t>
            </a:r>
            <a:r>
              <a:rPr lang="ru-RU" altLang="ru-RU" sz="2400" err="1"/>
              <a:t>моделювання</a:t>
            </a:r>
            <a:r>
              <a:rPr lang="ru-RU" altLang="ru-RU" sz="2400" dirty="0"/>
              <a:t> є </a:t>
            </a:r>
            <a:r>
              <a:rPr lang="ru-RU" altLang="ru-RU" sz="2400" b="1" err="1"/>
              <a:t>процедурна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декомпозиція</a:t>
            </a:r>
            <a:r>
              <a:rPr lang="ru-RU" altLang="ru-RU" sz="2400" dirty="0"/>
              <a:t> </a:t>
            </a:r>
            <a:r>
              <a:rPr lang="ru-RU" altLang="ru-RU" sz="2400" err="1"/>
              <a:t>предметної</a:t>
            </a:r>
            <a:r>
              <a:rPr lang="ru-RU" altLang="ru-RU" sz="2400" dirty="0"/>
              <a:t> </a:t>
            </a:r>
            <a:r>
              <a:rPr lang="ru-RU" altLang="ru-RU" sz="2400" err="1"/>
              <a:t>області</a:t>
            </a:r>
            <a:r>
              <a:rPr lang="ru-RU" altLang="ru-RU" sz="2400" dirty="0"/>
              <a:t> </a:t>
            </a:r>
            <a:r>
              <a:rPr lang="ru-RU" altLang="ru-RU" sz="2400" err="1"/>
              <a:t>розв'язуваної</a:t>
            </a:r>
            <a:r>
              <a:rPr lang="ru-RU" altLang="ru-RU" sz="2400" dirty="0"/>
              <a:t> </a:t>
            </a:r>
            <a:r>
              <a:rPr lang="ru-RU" altLang="ru-RU" sz="2400" err="1"/>
              <a:t>задачі</a:t>
            </a:r>
            <a:r>
              <a:rPr lang="ru-RU" altLang="ru-RU" sz="2400" dirty="0"/>
              <a:t> і </a:t>
            </a:r>
            <a:r>
              <a:rPr lang="ru-RU" altLang="ru-RU" sz="2400" err="1"/>
              <a:t>організація</a:t>
            </a:r>
            <a:r>
              <a:rPr lang="ru-RU" altLang="ru-RU" sz="2400" dirty="0"/>
              <a:t> </a:t>
            </a:r>
            <a:r>
              <a:rPr lang="ru-RU" altLang="ru-RU" sz="2400" err="1"/>
              <a:t>окремих</a:t>
            </a:r>
            <a:r>
              <a:rPr lang="ru-RU" altLang="ru-RU" sz="2400" dirty="0"/>
              <a:t> </a:t>
            </a:r>
            <a:r>
              <a:rPr lang="ru-RU" altLang="ru-RU" sz="2400" err="1"/>
              <a:t>модулів</a:t>
            </a:r>
            <a:r>
              <a:rPr lang="ru-RU" altLang="ru-RU" sz="2400" dirty="0"/>
              <a:t> у </a:t>
            </a:r>
            <a:r>
              <a:rPr lang="ru-RU" altLang="ru-RU" sz="2400" err="1"/>
              <a:t>вигляді</a:t>
            </a:r>
            <a:r>
              <a:rPr lang="ru-RU" altLang="ru-RU" sz="2400" dirty="0"/>
              <a:t> </a:t>
            </a:r>
            <a:r>
              <a:rPr lang="ru-RU" altLang="ru-RU" sz="2400" err="1"/>
              <a:t>сукупності</a:t>
            </a:r>
            <a:r>
              <a:rPr lang="ru-RU" altLang="ru-RU" sz="2400" dirty="0"/>
              <a:t> процедур. </a:t>
            </a:r>
            <a:endParaRPr lang="ru-RU"/>
          </a:p>
          <a:p>
            <a:pPr marL="0" algn="just" eaLnBrk="1" hangingPunct="1">
              <a:spcBef>
                <a:spcPts val="0"/>
              </a:spcBef>
              <a:buNone/>
            </a:pPr>
            <a:r>
              <a:rPr lang="ru-RU" altLang="ru-RU" sz="2400" dirty="0"/>
              <a:t>В рамках </a:t>
            </a:r>
            <a:r>
              <a:rPr lang="ru-RU" altLang="ru-RU" sz="2400" err="1"/>
              <a:t>цієї</a:t>
            </a:r>
            <a:r>
              <a:rPr lang="ru-RU" altLang="ru-RU" sz="2400" dirty="0"/>
              <a:t> </a:t>
            </a:r>
            <a:r>
              <a:rPr lang="ru-RU" altLang="ru-RU" sz="2400" err="1"/>
              <a:t>методології</a:t>
            </a:r>
            <a:r>
              <a:rPr lang="ru-RU" altLang="ru-RU" sz="2400" dirty="0"/>
              <a:t> </a:t>
            </a:r>
            <a:r>
              <a:rPr lang="ru-RU" altLang="ru-RU" sz="2400" err="1"/>
              <a:t>отримало</a:t>
            </a:r>
            <a:r>
              <a:rPr lang="ru-RU" altLang="ru-RU" sz="2400" dirty="0"/>
              <a:t> </a:t>
            </a:r>
            <a:r>
              <a:rPr lang="ru-RU" altLang="ru-RU" sz="2400" err="1"/>
              <a:t>розвиток</a:t>
            </a:r>
            <a:r>
              <a:rPr lang="ru-RU" altLang="ru-RU" sz="2400" dirty="0"/>
              <a:t> </a:t>
            </a:r>
            <a:r>
              <a:rPr lang="ru-RU" altLang="ru-RU" sz="2400" err="1"/>
              <a:t>спадний</a:t>
            </a:r>
            <a:r>
              <a:rPr lang="ru-RU" altLang="ru-RU" sz="2400" dirty="0"/>
              <a:t> </a:t>
            </a:r>
            <a:r>
              <a:rPr lang="ru-RU" altLang="ru-RU" sz="2400" err="1"/>
              <a:t>проектування</a:t>
            </a:r>
            <a:r>
              <a:rPr lang="ru-RU" altLang="ru-RU" sz="2400" dirty="0"/>
              <a:t> </a:t>
            </a:r>
            <a:r>
              <a:rPr lang="ru-RU" altLang="ru-RU" sz="2400" err="1"/>
              <a:t>програм</a:t>
            </a:r>
            <a:r>
              <a:rPr lang="ru-RU" altLang="ru-RU" sz="2400" dirty="0"/>
              <a:t>, </a:t>
            </a:r>
            <a:r>
              <a:rPr lang="ru-RU" altLang="ru-RU" sz="2400" err="1"/>
              <a:t>або</a:t>
            </a:r>
            <a:r>
              <a:rPr lang="ru-RU" altLang="ru-RU" sz="2400" dirty="0"/>
              <a:t> </a:t>
            </a:r>
            <a:r>
              <a:rPr lang="ru-RU" altLang="ru-RU" sz="2400" err="1"/>
              <a:t>проектування</a:t>
            </a:r>
            <a:r>
              <a:rPr lang="ru-RU" altLang="ru-RU" sz="2400" dirty="0"/>
              <a:t> "</a:t>
            </a:r>
            <a:r>
              <a:rPr lang="ru-RU" altLang="ru-RU" sz="2400" b="1" err="1"/>
              <a:t>зверху</a:t>
            </a:r>
            <a:r>
              <a:rPr lang="ru-RU" altLang="ru-RU" sz="2400" b="1" dirty="0"/>
              <a:t> вниз".</a:t>
            </a:r>
            <a:r>
              <a:rPr lang="ru-RU" altLang="ru-RU" sz="2400" dirty="0"/>
              <a:t> </a:t>
            </a:r>
            <a:r>
              <a:rPr lang="ru-RU" altLang="ru-RU" sz="2400" err="1"/>
              <a:t>Результуючий</a:t>
            </a:r>
            <a:r>
              <a:rPr lang="ru-RU" altLang="ru-RU" sz="2400" dirty="0"/>
              <a:t> проект </a:t>
            </a:r>
            <a:r>
              <a:rPr lang="ru-RU" altLang="ru-RU" sz="2400" err="1"/>
              <a:t>має</a:t>
            </a:r>
            <a:r>
              <a:rPr lang="ru-RU" altLang="ru-RU" sz="2400" dirty="0"/>
              <a:t> </a:t>
            </a:r>
            <a:r>
              <a:rPr lang="ru-RU" altLang="ru-RU" sz="2400" err="1"/>
              <a:t>вигляд</a:t>
            </a:r>
            <a:r>
              <a:rPr lang="ru-RU" altLang="ru-RU" sz="2400" dirty="0"/>
              <a:t> </a:t>
            </a:r>
            <a:r>
              <a:rPr lang="ru-RU" altLang="ru-RU" sz="2400" b="1" err="1"/>
              <a:t>ієрархічного</a:t>
            </a:r>
            <a:r>
              <a:rPr lang="ru-RU" altLang="ru-RU" sz="2400" b="1" dirty="0"/>
              <a:t> дерева.</a:t>
            </a:r>
            <a:r>
              <a:rPr lang="ru-RU" altLang="ru-RU" sz="2400" dirty="0"/>
              <a:t> </a:t>
            </a:r>
            <a:endParaRPr lang="ru-RU" altLang="ru-RU" sz="2400" dirty="0">
              <a:cs typeface="Times New Roman"/>
            </a:endParaRPr>
          </a:p>
          <a:p>
            <a:pPr marL="0" algn="just" eaLnBrk="1" hangingPunct="1">
              <a:spcBef>
                <a:spcPts val="0"/>
              </a:spcBef>
              <a:buNone/>
            </a:pPr>
            <a:r>
              <a:rPr lang="ru-RU" altLang="ru-RU" sz="2400" dirty="0"/>
              <a:t>       </a:t>
            </a:r>
            <a:r>
              <a:rPr lang="ru-RU" altLang="ru-RU" sz="2400" dirty="0" err="1"/>
              <a:t>Сенс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проектування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зверху</a:t>
            </a:r>
            <a:r>
              <a:rPr lang="ru-RU" altLang="ru-RU" sz="2400" dirty="0"/>
              <a:t> вниз </a:t>
            </a:r>
            <a:r>
              <a:rPr lang="ru-RU" altLang="ru-RU" sz="2400" dirty="0" err="1"/>
              <a:t>полягає</a:t>
            </a:r>
            <a:r>
              <a:rPr lang="ru-RU" altLang="ru-RU" sz="2400" dirty="0"/>
              <a:t> в тому, </a:t>
            </a:r>
            <a:r>
              <a:rPr lang="ru-RU" altLang="ru-RU" sz="2400" dirty="0" err="1"/>
              <a:t>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воно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дає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найближче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опис</a:t>
            </a:r>
            <a:r>
              <a:rPr lang="ru-RU" altLang="ru-RU" sz="2400" dirty="0"/>
              <a:t> на </a:t>
            </a:r>
            <a:r>
              <a:rPr lang="ru-RU" altLang="ru-RU" sz="2400" dirty="0" err="1"/>
              <a:t>кожній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стадії</a:t>
            </a:r>
            <a:r>
              <a:rPr lang="ru-RU" altLang="ru-RU" sz="2400" dirty="0"/>
              <a:t>, а також </a:t>
            </a:r>
            <a:r>
              <a:rPr lang="ru-RU" altLang="ru-RU" sz="2400" dirty="0" err="1"/>
              <a:t>уявлення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взаємозв'язку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всіх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складових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частин</a:t>
            </a:r>
            <a:r>
              <a:rPr lang="ru-RU" altLang="ru-RU" sz="2400" dirty="0"/>
              <a:t> проект.</a:t>
            </a:r>
            <a:endParaRPr lang="ru-RU" altLang="ru-RU" sz="2400" dirty="0">
              <a:cs typeface="Times New Roman"/>
            </a:endParaRPr>
          </a:p>
          <a:p>
            <a:pPr marL="0" algn="just" eaLnBrk="1" hangingPunct="1">
              <a:spcBef>
                <a:spcPts val="0"/>
              </a:spcBef>
              <a:buNone/>
            </a:pPr>
            <a:r>
              <a:rPr lang="ru-RU" altLang="ru-RU" sz="2400" b="1" dirty="0"/>
              <a:t>       </a:t>
            </a:r>
            <a:r>
              <a:rPr lang="ru-RU" altLang="ru-RU" sz="2400" b="1" err="1"/>
              <a:t>Структурне</a:t>
            </a:r>
            <a:r>
              <a:rPr lang="ru-RU" altLang="ru-RU" sz="2400" b="1" dirty="0"/>
              <a:t> </a:t>
            </a:r>
            <a:r>
              <a:rPr lang="ru-RU" altLang="ru-RU" sz="2400" b="1" err="1"/>
              <a:t>моделювання</a:t>
            </a:r>
            <a:r>
              <a:rPr lang="ru-RU" altLang="ru-RU" sz="2400" b="1" dirty="0"/>
              <a:t> - </a:t>
            </a:r>
            <a:r>
              <a:rPr lang="ru-RU" altLang="ru-RU" sz="2400" err="1"/>
              <a:t>методологія</a:t>
            </a:r>
            <a:r>
              <a:rPr lang="ru-RU" altLang="ru-RU" sz="2400" dirty="0"/>
              <a:t> </a:t>
            </a:r>
            <a:r>
              <a:rPr lang="ru-RU" altLang="ru-RU" sz="2400" err="1"/>
              <a:t>розробки</a:t>
            </a:r>
            <a:r>
              <a:rPr lang="ru-RU" altLang="ru-RU" sz="2400" dirty="0"/>
              <a:t> </a:t>
            </a:r>
            <a:r>
              <a:rPr lang="ru-RU" altLang="ru-RU" sz="2400" err="1"/>
              <a:t>програмного</a:t>
            </a:r>
            <a:r>
              <a:rPr lang="ru-RU" altLang="ru-RU" sz="2400" dirty="0"/>
              <a:t> </a:t>
            </a:r>
            <a:r>
              <a:rPr lang="ru-RU" altLang="ru-RU" sz="2400" err="1"/>
              <a:t>забезпечення</a:t>
            </a:r>
            <a:r>
              <a:rPr lang="ru-RU" altLang="ru-RU" sz="2400" dirty="0"/>
              <a:t>, в </a:t>
            </a:r>
            <a:r>
              <a:rPr lang="ru-RU" altLang="ru-RU" sz="2400" err="1"/>
              <a:t>основі</a:t>
            </a:r>
            <a:r>
              <a:rPr lang="ru-RU" altLang="ru-RU" sz="2400" dirty="0"/>
              <a:t> </a:t>
            </a:r>
            <a:r>
              <a:rPr lang="ru-RU" altLang="ru-RU" sz="2400" err="1"/>
              <a:t>якої</a:t>
            </a:r>
            <a:r>
              <a:rPr lang="ru-RU" altLang="ru-RU" sz="2400" dirty="0"/>
              <a:t> </a:t>
            </a:r>
            <a:r>
              <a:rPr lang="ru-RU" altLang="ru-RU" sz="2400" err="1"/>
              <a:t>лежить</a:t>
            </a:r>
            <a:r>
              <a:rPr lang="ru-RU" altLang="ru-RU" sz="2400" dirty="0"/>
              <a:t> </a:t>
            </a:r>
            <a:r>
              <a:rPr lang="ru-RU" altLang="ru-RU" sz="2400" err="1"/>
              <a:t>уявлення</a:t>
            </a:r>
            <a:r>
              <a:rPr lang="ru-RU" altLang="ru-RU" sz="2400" dirty="0"/>
              <a:t> </a:t>
            </a:r>
            <a:r>
              <a:rPr lang="ru-RU" altLang="ru-RU" sz="2400" err="1"/>
              <a:t>програми</a:t>
            </a:r>
            <a:r>
              <a:rPr lang="ru-RU" altLang="ru-RU" sz="2400" dirty="0"/>
              <a:t> у </a:t>
            </a:r>
            <a:r>
              <a:rPr lang="ru-RU" altLang="ru-RU" sz="2400" err="1"/>
              <a:t>вигляді</a:t>
            </a:r>
            <a:r>
              <a:rPr lang="ru-RU" altLang="ru-RU" sz="2400" dirty="0"/>
              <a:t> </a:t>
            </a:r>
            <a:r>
              <a:rPr lang="ru-RU" altLang="ru-RU" sz="2400" err="1"/>
              <a:t>ієрархічної</a:t>
            </a:r>
            <a:r>
              <a:rPr lang="ru-RU" altLang="ru-RU" sz="2400" dirty="0"/>
              <a:t> </a:t>
            </a:r>
            <a:r>
              <a:rPr lang="ru-RU" altLang="ru-RU" sz="2400" err="1"/>
              <a:t>структури</a:t>
            </a:r>
            <a:r>
              <a:rPr lang="ru-RU" altLang="ru-RU" sz="2400" dirty="0"/>
              <a:t> </a:t>
            </a:r>
            <a:r>
              <a:rPr lang="ru-RU" altLang="ru-RU" sz="2400" err="1"/>
              <a:t>блоків</a:t>
            </a:r>
            <a:r>
              <a:rPr lang="ru-RU" altLang="ru-RU" sz="2400" dirty="0"/>
              <a:t>. </a:t>
            </a:r>
            <a:endParaRPr lang="ru-RU" altLang="ru-RU" sz="2400" dirty="0">
              <a:cs typeface="Times New Roman"/>
            </a:endParaRPr>
          </a:p>
          <a:p>
            <a:pPr eaLnBrk="1" hangingPunct="1">
              <a:lnSpc>
                <a:spcPct val="80000"/>
              </a:lnSpc>
            </a:pPr>
            <a:endParaRPr lang="ru-RU" alt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algn="ctr" eaLnBrk="1" hangingPunct="1">
              <a:buAutoNum type="arabicPeriod"/>
            </a:pPr>
            <a:r>
              <a:rPr lang="ru-RU" altLang="ru-RU" sz="3600" dirty="0" err="1"/>
              <a:t>Принципи</a:t>
            </a:r>
            <a:r>
              <a:rPr lang="ru-RU" altLang="ru-RU" sz="3600" dirty="0"/>
              <a:t> структурного </a:t>
            </a:r>
            <a:r>
              <a:rPr lang="ru-RU" altLang="ru-RU" sz="3600" dirty="0" err="1"/>
              <a:t>моделювання</a:t>
            </a:r>
            <a:endParaRPr lang="ru-RU" altLang="ru-RU" sz="3800" dirty="0" err="1">
              <a:cs typeface="Arial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9112" cy="511175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/>
              <a:t>Додаткові принципи структурного аналізу: </a:t>
            </a:r>
            <a:endParaRPr lang="ru-RU" altLang="ru-RU" sz="2400">
              <a:cs typeface="Times New Roman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altLang="ru-RU" sz="2400" dirty="0"/>
              <a:t> </a:t>
            </a:r>
            <a:r>
              <a:rPr lang="ru-RU" altLang="ru-RU" sz="2400" b="1" dirty="0"/>
              <a:t>принцип абстрагування </a:t>
            </a:r>
            <a:r>
              <a:rPr lang="ru-RU" altLang="ru-RU" sz="2400" dirty="0"/>
              <a:t>- виділення істотних аспектів системи і відволікання від несуттєвих; </a:t>
            </a:r>
            <a:endParaRPr lang="ru-RU" altLang="ru-RU" sz="2400">
              <a:cs typeface="Times New Roman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altLang="ru-RU" sz="2400" b="1" dirty="0"/>
              <a:t>принцип несуперечності </a:t>
            </a:r>
            <a:r>
              <a:rPr lang="ru-RU" altLang="ru-RU" sz="2400" dirty="0"/>
              <a:t>- обґрунтованість і узгодженість елементів системи; </a:t>
            </a:r>
            <a:endParaRPr lang="ru-RU" altLang="ru-RU" sz="2400">
              <a:cs typeface="Times New Roman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altLang="ru-RU" sz="2400" b="1" dirty="0"/>
              <a:t>принцип структурування даних </a:t>
            </a:r>
            <a:r>
              <a:rPr lang="ru-RU" altLang="ru-RU" sz="2400" dirty="0"/>
              <a:t>- дані повинні бути структуровані і ієрархічно організовані. </a:t>
            </a:r>
            <a:endParaRPr lang="ru-RU" altLang="ru-RU" sz="2400">
              <a:cs typeface="Times New Roman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/>
              <a:t>  У структурному аналізі і проектуванні використовуються різні моделі, які описують: </a:t>
            </a:r>
            <a:endParaRPr lang="ru-RU" altLang="ru-RU" sz="2400">
              <a:cs typeface="Times New Roman"/>
            </a:endParaRPr>
          </a:p>
          <a:p>
            <a:pPr marL="457200" indent="0" eaLnBrk="1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AutoNum type="arabicParenR"/>
              <a:defRPr/>
            </a:pPr>
            <a:r>
              <a:rPr lang="ru-RU" altLang="ru-RU" sz="2400" dirty="0"/>
              <a:t>функціональну структуру системи; </a:t>
            </a:r>
            <a:endParaRPr lang="ru-RU" altLang="ru-RU" sz="2400">
              <a:cs typeface="Times New Roman"/>
            </a:endParaRPr>
          </a:p>
          <a:p>
            <a:pPr marL="457200" indent="0" eaLnBrk="1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AutoNum type="arabicParenR"/>
              <a:defRPr/>
            </a:pPr>
            <a:r>
              <a:rPr lang="ru-RU" altLang="ru-RU" sz="2400" dirty="0"/>
              <a:t> послідовність виконуваних дій; </a:t>
            </a:r>
            <a:endParaRPr lang="ru-RU" altLang="ru-RU" sz="2400">
              <a:cs typeface="Times New Roman"/>
            </a:endParaRPr>
          </a:p>
          <a:p>
            <a:pPr marL="457200" indent="0" eaLnBrk="1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AutoNum type="arabicParenR"/>
              <a:defRPr/>
            </a:pPr>
            <a:r>
              <a:rPr lang="ru-RU" altLang="ru-RU" sz="2400" dirty="0"/>
              <a:t> передачу інформації між функціональними процесами; </a:t>
            </a:r>
            <a:endParaRPr lang="ru-RU" altLang="ru-RU" sz="2400">
              <a:cs typeface="Times New Roman"/>
            </a:endParaRPr>
          </a:p>
          <a:p>
            <a:pPr marL="457200" indent="0" eaLnBrk="1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AutoNum type="arabicParenR"/>
              <a:defRPr/>
            </a:pPr>
            <a:r>
              <a:rPr lang="ru-RU" altLang="ru-RU" sz="2400" dirty="0"/>
              <a:t> відносини між даними. </a:t>
            </a:r>
            <a:endParaRPr lang="ru-RU" altLang="ru-RU" sz="2400"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algn="ctr" eaLnBrk="1" hangingPunct="1">
              <a:buAutoNum type="arabicPeriod"/>
            </a:pPr>
            <a:r>
              <a:rPr lang="ru-RU" altLang="ru-RU" sz="3600" err="1"/>
              <a:t>Принципи</a:t>
            </a:r>
            <a:r>
              <a:rPr lang="ru-RU" altLang="ru-RU" sz="3600" dirty="0"/>
              <a:t> структурного </a:t>
            </a:r>
            <a:r>
              <a:rPr lang="ru-RU" altLang="ru-RU" sz="3600" err="1"/>
              <a:t>моделювання</a:t>
            </a:r>
            <a:r>
              <a:rPr lang="ru-RU" altLang="ru-RU" sz="3600" dirty="0"/>
              <a:t>: </a:t>
            </a:r>
            <a:endParaRPr lang="ru-RU" altLang="ru-RU" sz="3600">
              <a:cs typeface="Arial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139112" cy="511175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ru-RU" altLang="ru-RU" sz="2200" dirty="0"/>
              <a:t>        </a:t>
            </a:r>
            <a:r>
              <a:rPr lang="ru-RU" altLang="ru-RU" sz="2400" err="1"/>
              <a:t>Найбільш</a:t>
            </a:r>
            <a:r>
              <a:rPr lang="ru-RU" altLang="ru-RU" sz="2400" dirty="0"/>
              <a:t> </a:t>
            </a:r>
            <a:r>
              <a:rPr lang="ru-RU" altLang="ru-RU" sz="2400" err="1"/>
              <a:t>поширеними</a:t>
            </a:r>
            <a:r>
              <a:rPr lang="ru-RU" altLang="ru-RU" sz="2400" dirty="0"/>
              <a:t> технолог</a:t>
            </a:r>
            <a:r>
              <a:rPr lang="uk-UA" altLang="ru-RU" sz="2400" err="1"/>
              <a:t>іями</a:t>
            </a:r>
            <a:r>
              <a:rPr lang="uk-UA" altLang="ru-RU" sz="2400" dirty="0"/>
              <a:t> </a:t>
            </a:r>
            <a:r>
              <a:rPr lang="ru-RU" altLang="ru-RU" sz="2400" dirty="0"/>
              <a:t>структурного </a:t>
            </a:r>
            <a:r>
              <a:rPr lang="ru-RU" altLang="ru-RU" sz="2400" err="1"/>
              <a:t>моделювання</a:t>
            </a:r>
            <a:r>
              <a:rPr lang="ru-RU" altLang="ru-RU" sz="2400" dirty="0"/>
              <a:t> є: </a:t>
            </a:r>
            <a:endParaRPr lang="ru-RU" altLang="ru-RU" sz="2400" dirty="0">
              <a:cs typeface="Times New Roman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altLang="ru-RU" sz="2400" dirty="0"/>
              <a:t>функціональна модель SADT (</a:t>
            </a:r>
            <a:r>
              <a:rPr lang="ru-RU" altLang="ru-RU" sz="2400" err="1"/>
              <a:t>Structured</a:t>
            </a:r>
            <a:r>
              <a:rPr lang="ru-RU" altLang="ru-RU" sz="2400" dirty="0"/>
              <a:t> Analysis </a:t>
            </a:r>
            <a:r>
              <a:rPr lang="ru-RU" altLang="ru-RU" sz="2400" err="1"/>
              <a:t>and</a:t>
            </a:r>
            <a:r>
              <a:rPr lang="ru-RU" altLang="ru-RU" sz="2400" dirty="0"/>
              <a:t> Design </a:t>
            </a:r>
            <a:r>
              <a:rPr lang="ru-RU" altLang="ru-RU" sz="2400" err="1"/>
              <a:t>Technique</a:t>
            </a:r>
            <a:r>
              <a:rPr lang="ru-RU" altLang="ru-RU" sz="2400" dirty="0"/>
              <a:t>) (</a:t>
            </a:r>
            <a:r>
              <a:rPr lang="en-US" altLang="ru-RU" sz="2400" dirty="0"/>
              <a:t>IDEF0)</a:t>
            </a:r>
            <a:r>
              <a:rPr lang="ru-RU" altLang="ru-RU" sz="2400" dirty="0"/>
              <a:t>; </a:t>
            </a:r>
            <a:endParaRPr lang="ru-RU" altLang="ru-RU" sz="2400" dirty="0">
              <a:cs typeface="Times New Roman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altLang="ru-RU" sz="2400" dirty="0"/>
              <a:t>модель IDEF3; </a:t>
            </a:r>
            <a:endParaRPr lang="ru-RU" altLang="ru-RU" sz="2400" dirty="0">
              <a:cs typeface="Times New Roman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altLang="ru-RU" sz="2400" dirty="0"/>
              <a:t>DFD (Data </a:t>
            </a:r>
            <a:r>
              <a:rPr lang="ru-RU" altLang="ru-RU" sz="2400" dirty="0" err="1"/>
              <a:t>Flow</a:t>
            </a:r>
            <a:r>
              <a:rPr lang="ru-RU" altLang="ru-RU" sz="2400" dirty="0"/>
              <a:t> </a:t>
            </a:r>
            <a:r>
              <a:rPr lang="ru-RU" altLang="ru-RU" sz="2400" dirty="0" err="1"/>
              <a:t>Diagrams</a:t>
            </a:r>
            <a:r>
              <a:rPr lang="ru-RU" altLang="ru-RU" sz="2400" dirty="0"/>
              <a:t>) - </a:t>
            </a:r>
            <a:r>
              <a:rPr lang="ru-RU" altLang="ru-RU" sz="2400" dirty="0" err="1"/>
              <a:t>діаграми</a:t>
            </a:r>
            <a:r>
              <a:rPr lang="ru-RU" altLang="ru-RU" sz="2400" dirty="0"/>
              <a:t> потоків даних.</a:t>
            </a:r>
            <a:endParaRPr lang="ru-RU" altLang="ru-RU" sz="2400" dirty="0">
              <a:cs typeface="Times New Roman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ru-RU" altLang="ru-RU" sz="2400" dirty="0"/>
              <a:t>  модель «сутність - зв'язок» (ERM - </a:t>
            </a:r>
            <a:r>
              <a:rPr lang="ru-RU" altLang="ru-RU" sz="2400" dirty="0" err="1"/>
              <a:t>Entity-Relationship</a:t>
            </a:r>
            <a:r>
              <a:rPr lang="ru-RU" altLang="ru-RU" sz="2400" dirty="0"/>
              <a:t> Model), </a:t>
            </a:r>
            <a:r>
              <a:rPr lang="ru-RU" altLang="ru-RU" sz="2400" dirty="0" err="1"/>
              <a:t>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описує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відносини</a:t>
            </a:r>
            <a:r>
              <a:rPr lang="ru-RU" altLang="ru-RU" sz="2400" dirty="0"/>
              <a:t> між даними, традиційно використовується в структурному аналізі і проектуванні, однак, по суті, являє собою підмножину об'єктної моделі предметної області. </a:t>
            </a:r>
            <a:endParaRPr lang="ru-RU" altLang="ru-RU" sz="2400" dirty="0"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algn="ctr" eaLnBrk="1" hangingPunct="1">
              <a:buAutoNum type="arabicPeriod"/>
            </a:pPr>
            <a:r>
              <a:rPr lang="ru-RU" altLang="ru-RU" sz="3600" err="1">
                <a:latin typeface="Times New Roman"/>
                <a:cs typeface="Times New Roman"/>
              </a:rPr>
              <a:t>Переваги</a:t>
            </a:r>
            <a:r>
              <a:rPr lang="ru-RU" altLang="ru-RU" sz="3600" dirty="0">
                <a:latin typeface="Times New Roman"/>
                <a:cs typeface="Times New Roman"/>
              </a:rPr>
              <a:t> структурного </a:t>
            </a:r>
            <a:r>
              <a:rPr lang="ru-RU" altLang="ru-RU" sz="3600" err="1">
                <a:latin typeface="Times New Roman"/>
                <a:cs typeface="Times New Roman"/>
              </a:rPr>
              <a:t>програмування</a:t>
            </a:r>
            <a:r>
              <a:rPr lang="ru-RU" altLang="ru-RU" sz="3600" dirty="0">
                <a:latin typeface="Times New Roman"/>
                <a:cs typeface="Times New Roman"/>
              </a:rPr>
              <a:t> </a:t>
            </a: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210550" cy="4606925"/>
          </a:xfrm>
        </p:spPr>
        <p:txBody>
          <a:bodyPr/>
          <a:lstStyle/>
          <a:p>
            <a:pPr marL="457200" indent="-457200" algn="just" eaLnBrk="1" hangingPunct="1">
              <a:lnSpc>
                <a:spcPct val="80000"/>
              </a:lnSpc>
              <a:spcAft>
                <a:spcPct val="30000"/>
              </a:spcAft>
              <a:buSzTx/>
              <a:buFont typeface="Wingdings" pitchFamily="2" charset="2"/>
              <a:buAutoNum type="arabicPeriod"/>
            </a:pPr>
            <a:r>
              <a:rPr lang="ru-RU" altLang="ru-RU" sz="2400" err="1">
                <a:latin typeface="Times New Roman"/>
                <a:cs typeface="Times New Roman"/>
              </a:rPr>
              <a:t>Структурне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програмування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дозволяє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значно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скоротити</a:t>
            </a:r>
            <a:r>
              <a:rPr lang="ru-RU" altLang="ru-RU" sz="2400" b="1" dirty="0">
                <a:latin typeface="Times New Roman"/>
                <a:cs typeface="Times New Roman"/>
              </a:rPr>
              <a:t> число </a:t>
            </a:r>
            <a:r>
              <a:rPr lang="ru-RU" altLang="ru-RU" sz="2400" b="1" err="1">
                <a:latin typeface="Times New Roman"/>
                <a:cs typeface="Times New Roman"/>
              </a:rPr>
              <a:t>варіантів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побудови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програми</a:t>
            </a:r>
            <a:r>
              <a:rPr lang="ru-RU" altLang="ru-RU" sz="2400" b="1" dirty="0">
                <a:latin typeface="Times New Roman"/>
                <a:cs typeface="Times New Roman"/>
              </a:rPr>
              <a:t> по </a:t>
            </a:r>
            <a:r>
              <a:rPr lang="ru-RU" altLang="ru-RU" sz="2400" b="1" err="1">
                <a:latin typeface="Times New Roman"/>
                <a:cs typeface="Times New Roman"/>
              </a:rPr>
              <a:t>одній</a:t>
            </a:r>
            <a:r>
              <a:rPr lang="ru-RU" altLang="ru-RU" sz="2400" b="1" dirty="0">
                <a:latin typeface="Times New Roman"/>
                <a:cs typeface="Times New Roman"/>
              </a:rPr>
              <a:t> і </a:t>
            </a:r>
            <a:r>
              <a:rPr lang="ru-RU" altLang="ru-RU" sz="2400" b="1" err="1">
                <a:latin typeface="Times New Roman"/>
                <a:cs typeface="Times New Roman"/>
              </a:rPr>
              <a:t>тій</a:t>
            </a:r>
            <a:r>
              <a:rPr lang="ru-RU" altLang="ru-RU" sz="2400" b="1" dirty="0">
                <a:latin typeface="Times New Roman"/>
                <a:cs typeface="Times New Roman"/>
              </a:rPr>
              <a:t> же </a:t>
            </a:r>
            <a:r>
              <a:rPr lang="ru-RU" altLang="ru-RU" sz="2400" b="1" err="1">
                <a:latin typeface="Times New Roman"/>
                <a:cs typeface="Times New Roman"/>
              </a:rPr>
              <a:t>специфікації</a:t>
            </a:r>
            <a:r>
              <a:rPr lang="ru-RU" altLang="ru-RU" sz="2400" dirty="0">
                <a:latin typeface="Times New Roman"/>
                <a:cs typeface="Times New Roman"/>
              </a:rPr>
              <a:t>, </a:t>
            </a:r>
            <a:r>
              <a:rPr lang="ru-RU" altLang="ru-RU" sz="2400" err="1">
                <a:latin typeface="Times New Roman"/>
                <a:cs typeface="Times New Roman"/>
              </a:rPr>
              <a:t>що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значно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знижує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складність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програми</a:t>
            </a:r>
            <a:r>
              <a:rPr lang="ru-RU" altLang="ru-RU" sz="2400" dirty="0">
                <a:latin typeface="Times New Roman"/>
                <a:cs typeface="Times New Roman"/>
              </a:rPr>
              <a:t> і </a:t>
            </a:r>
            <a:r>
              <a:rPr lang="ru-RU" altLang="ru-RU" sz="2400" err="1">
                <a:latin typeface="Times New Roman"/>
                <a:cs typeface="Times New Roman"/>
              </a:rPr>
              <a:t>полегшує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розуміння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її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іншими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розробниками</a:t>
            </a:r>
            <a:r>
              <a:rPr lang="ru-RU" altLang="ru-RU" sz="2400" dirty="0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457200" indent="-457200" algn="just" eaLnBrk="1" hangingPunct="1">
              <a:lnSpc>
                <a:spcPct val="80000"/>
              </a:lnSpc>
              <a:spcAft>
                <a:spcPct val="30000"/>
              </a:spcAft>
              <a:buSzTx/>
              <a:buFont typeface="Wingdings" pitchFamily="2" charset="2"/>
              <a:buAutoNum type="arabicPeriod"/>
            </a:pPr>
            <a:r>
              <a:rPr lang="ru-RU" altLang="ru-RU" sz="2400" dirty="0">
                <a:latin typeface="Times New Roman"/>
                <a:cs typeface="Times New Roman"/>
              </a:rPr>
              <a:t>У </a:t>
            </a:r>
            <a:r>
              <a:rPr lang="ru-RU" altLang="ru-RU" sz="2400" err="1">
                <a:latin typeface="Times New Roman"/>
                <a:cs typeface="Times New Roman"/>
              </a:rPr>
              <a:t>структурованих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програмах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логічно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пов'язані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оператори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перебувають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візуально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ближче</a:t>
            </a:r>
            <a:r>
              <a:rPr lang="ru-RU" altLang="ru-RU" sz="2400" dirty="0">
                <a:latin typeface="Times New Roman"/>
                <a:cs typeface="Times New Roman"/>
              </a:rPr>
              <a:t>, а слабо </a:t>
            </a:r>
            <a:r>
              <a:rPr lang="ru-RU" altLang="ru-RU" sz="2400" err="1">
                <a:latin typeface="Times New Roman"/>
                <a:cs typeface="Times New Roman"/>
              </a:rPr>
              <a:t>пов'язані</a:t>
            </a:r>
            <a:r>
              <a:rPr lang="ru-RU" altLang="ru-RU" sz="2400" dirty="0">
                <a:latin typeface="Times New Roman"/>
                <a:cs typeface="Times New Roman"/>
              </a:rPr>
              <a:t> - </a:t>
            </a:r>
            <a:r>
              <a:rPr lang="ru-RU" altLang="ru-RU" sz="2400" err="1">
                <a:latin typeface="Times New Roman"/>
                <a:cs typeface="Times New Roman"/>
              </a:rPr>
              <a:t>далі</a:t>
            </a:r>
            <a:r>
              <a:rPr lang="ru-RU" altLang="ru-RU" sz="2400" dirty="0">
                <a:latin typeface="Times New Roman"/>
                <a:cs typeface="Times New Roman"/>
              </a:rPr>
              <a:t>, </a:t>
            </a:r>
            <a:r>
              <a:rPr lang="ru-RU" altLang="ru-RU" sz="2400" err="1">
                <a:latin typeface="Times New Roman"/>
                <a:cs typeface="Times New Roman"/>
              </a:rPr>
              <a:t>що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дозволяє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обходитися</a:t>
            </a:r>
            <a:r>
              <a:rPr lang="ru-RU" altLang="ru-RU" sz="2400" dirty="0">
                <a:latin typeface="Times New Roman"/>
                <a:cs typeface="Times New Roman"/>
              </a:rPr>
              <a:t> без блок-схем та </a:t>
            </a:r>
            <a:r>
              <a:rPr lang="ru-RU" altLang="ru-RU" sz="2400" err="1">
                <a:latin typeface="Times New Roman"/>
                <a:cs typeface="Times New Roman"/>
              </a:rPr>
              <a:t>інших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графічних</a:t>
            </a:r>
            <a:r>
              <a:rPr lang="ru-RU" altLang="ru-RU" sz="2400" dirty="0">
                <a:latin typeface="Times New Roman"/>
                <a:cs typeface="Times New Roman"/>
              </a:rPr>
              <a:t> форм </a:t>
            </a:r>
            <a:r>
              <a:rPr lang="ru-RU" altLang="ru-RU" sz="2400" err="1">
                <a:latin typeface="Times New Roman"/>
                <a:cs typeface="Times New Roman"/>
              </a:rPr>
              <a:t>зображення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алгоритмів</a:t>
            </a:r>
            <a:r>
              <a:rPr lang="ru-RU" altLang="ru-RU" sz="2400" dirty="0">
                <a:latin typeface="Times New Roman"/>
                <a:cs typeface="Times New Roman"/>
              </a:rPr>
              <a:t> (</a:t>
            </a:r>
            <a:r>
              <a:rPr lang="ru-RU" altLang="ru-RU" sz="2400" b="1" dirty="0">
                <a:latin typeface="Times New Roman"/>
                <a:cs typeface="Times New Roman"/>
              </a:rPr>
              <a:t>по </a:t>
            </a:r>
            <a:r>
              <a:rPr lang="ru-RU" altLang="ru-RU" sz="2400" b="1" err="1">
                <a:latin typeface="Times New Roman"/>
                <a:cs typeface="Times New Roman"/>
              </a:rPr>
              <a:t>суті</a:t>
            </a:r>
            <a:r>
              <a:rPr lang="ru-RU" altLang="ru-RU" sz="2400" b="1" dirty="0">
                <a:latin typeface="Times New Roman"/>
                <a:cs typeface="Times New Roman"/>
              </a:rPr>
              <a:t>, сама </a:t>
            </a:r>
            <a:r>
              <a:rPr lang="ru-RU" altLang="ru-RU" sz="2400" b="1" err="1">
                <a:latin typeface="Times New Roman"/>
                <a:cs typeface="Times New Roman"/>
              </a:rPr>
              <a:t>програма</a:t>
            </a:r>
            <a:r>
              <a:rPr lang="ru-RU" altLang="ru-RU" sz="2400" b="1" dirty="0">
                <a:latin typeface="Times New Roman"/>
                <a:cs typeface="Times New Roman"/>
              </a:rPr>
              <a:t> є </a:t>
            </a:r>
            <a:r>
              <a:rPr lang="ru-RU" altLang="ru-RU" sz="2400" b="1" err="1">
                <a:latin typeface="Times New Roman"/>
                <a:cs typeface="Times New Roman"/>
              </a:rPr>
              <a:t>власною</a:t>
            </a:r>
            <a:r>
              <a:rPr lang="ru-RU" altLang="ru-RU" sz="2400" b="1" dirty="0">
                <a:latin typeface="Times New Roman"/>
                <a:cs typeface="Times New Roman"/>
              </a:rPr>
              <a:t> блок-схемою</a:t>
            </a:r>
            <a:r>
              <a:rPr lang="ru-RU" altLang="ru-RU" sz="2400" dirty="0">
                <a:latin typeface="Times New Roman"/>
                <a:cs typeface="Times New Roman"/>
              </a:rPr>
              <a:t>). 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lnSpc>
                <a:spcPct val="80000"/>
              </a:lnSpc>
              <a:spcAft>
                <a:spcPct val="30000"/>
              </a:spcAft>
              <a:buSzTx/>
              <a:buFont typeface="Wingdings" pitchFamily="2" charset="2"/>
              <a:buAutoNum type="arabicPeriod"/>
            </a:pPr>
            <a:r>
              <a:rPr lang="ru-RU" altLang="ru-RU" sz="2400" dirty="0">
                <a:latin typeface="Times New Roman"/>
                <a:cs typeface="Times New Roman"/>
              </a:rPr>
              <a:t>Сильно </a:t>
            </a:r>
            <a:r>
              <a:rPr lang="ru-RU" altLang="ru-RU" sz="2400" b="1" err="1">
                <a:latin typeface="Times New Roman"/>
                <a:cs typeface="Times New Roman"/>
              </a:rPr>
              <a:t>спрощується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процес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тестування</a:t>
            </a:r>
            <a:r>
              <a:rPr lang="ru-RU" altLang="ru-RU" sz="2400" b="1" dirty="0">
                <a:latin typeface="Times New Roman"/>
                <a:cs typeface="Times New Roman"/>
              </a:rPr>
              <a:t> і </a:t>
            </a:r>
            <a:r>
              <a:rPr lang="ru-RU" altLang="ru-RU" sz="2400" b="1" err="1">
                <a:latin typeface="Times New Roman"/>
                <a:cs typeface="Times New Roman"/>
              </a:rPr>
              <a:t>налагодження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структурованих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програм</a:t>
            </a:r>
            <a:endParaRPr lang="ru-RU" altLang="ru-RU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>
              <a:buAutoNum type="arabicPeriod"/>
            </a:pPr>
            <a:r>
              <a:rPr lang="ru-RU" altLang="ru-RU" sz="3600" err="1">
                <a:latin typeface="Times New Roman"/>
                <a:cs typeface="Times New Roman"/>
              </a:rPr>
              <a:t>Недоліки</a:t>
            </a:r>
            <a:r>
              <a:rPr lang="ru-RU" altLang="ru-RU" sz="3600" dirty="0">
                <a:latin typeface="Times New Roman"/>
                <a:cs typeface="Times New Roman"/>
              </a:rPr>
              <a:t> структурного </a:t>
            </a:r>
            <a:r>
              <a:rPr lang="ru-RU" altLang="ru-RU" sz="3600" err="1">
                <a:latin typeface="Times New Roman"/>
                <a:cs typeface="Times New Roman"/>
              </a:rPr>
              <a:t>підходу</a:t>
            </a:r>
            <a:r>
              <a:rPr lang="ru-RU" altLang="ru-RU" sz="3600" dirty="0">
                <a:latin typeface="Times New Roman"/>
                <a:cs typeface="Times New Roman"/>
              </a:rPr>
              <a:t> </a:t>
            </a:r>
            <a:endParaRPr lang="ru-RU" altLang="ru-RU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210550" cy="4752975"/>
          </a:xfrm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buClrTx/>
              <a:buSzPct val="100000"/>
              <a:buFont typeface="Wingdings" pitchFamily="2" charset="2"/>
              <a:buAutoNum type="arabicPeriod"/>
            </a:pPr>
            <a:r>
              <a:rPr lang="ru-RU" altLang="ru-RU" sz="2300" b="1" err="1">
                <a:latin typeface="Times New Roman"/>
                <a:cs typeface="Times New Roman"/>
              </a:rPr>
              <a:t>Необмеженість</a:t>
            </a:r>
            <a:r>
              <a:rPr lang="ru-RU" altLang="ru-RU" sz="2300" b="1" dirty="0">
                <a:latin typeface="Times New Roman"/>
                <a:cs typeface="Times New Roman"/>
              </a:rPr>
              <a:t> доступу </a:t>
            </a:r>
            <a:r>
              <a:rPr lang="ru-RU" altLang="ru-RU" sz="2300" b="1" err="1">
                <a:latin typeface="Times New Roman"/>
                <a:cs typeface="Times New Roman"/>
              </a:rPr>
              <a:t>функцій</a:t>
            </a:r>
            <a:r>
              <a:rPr lang="ru-RU" altLang="ru-RU" sz="2300" b="1" dirty="0">
                <a:latin typeface="Times New Roman"/>
                <a:cs typeface="Times New Roman"/>
              </a:rPr>
              <a:t> до </a:t>
            </a:r>
            <a:r>
              <a:rPr lang="ru-RU" altLang="ru-RU" sz="2300" b="1" err="1">
                <a:latin typeface="Times New Roman"/>
                <a:cs typeface="Times New Roman"/>
              </a:rPr>
              <a:t>глобальних</a:t>
            </a:r>
            <a:r>
              <a:rPr lang="ru-RU" altLang="ru-RU" sz="2300" b="1" dirty="0">
                <a:latin typeface="Times New Roman"/>
                <a:cs typeface="Times New Roman"/>
              </a:rPr>
              <a:t> </a:t>
            </a:r>
            <a:r>
              <a:rPr lang="ru-RU" altLang="ru-RU" sz="2300" b="1" err="1">
                <a:latin typeface="Times New Roman"/>
                <a:cs typeface="Times New Roman"/>
              </a:rPr>
              <a:t>змінних</a:t>
            </a:r>
            <a:r>
              <a:rPr lang="ru-RU" altLang="ru-RU" sz="2300" dirty="0">
                <a:latin typeface="Times New Roman"/>
                <a:cs typeface="Times New Roman"/>
              </a:rPr>
              <a:t>. Проблема процедурного </a:t>
            </a:r>
            <a:r>
              <a:rPr lang="ru-RU" altLang="ru-RU" sz="2300" err="1">
                <a:latin typeface="Times New Roman"/>
                <a:cs typeface="Times New Roman"/>
              </a:rPr>
              <a:t>підходу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полягає</a:t>
            </a:r>
            <a:r>
              <a:rPr lang="ru-RU" altLang="ru-RU" sz="2300" dirty="0">
                <a:latin typeface="Times New Roman"/>
                <a:cs typeface="Times New Roman"/>
              </a:rPr>
              <a:t> в тому, </a:t>
            </a:r>
            <a:r>
              <a:rPr lang="ru-RU" altLang="ru-RU" sz="2300" err="1">
                <a:latin typeface="Times New Roman"/>
                <a:cs typeface="Times New Roman"/>
              </a:rPr>
              <a:t>що</a:t>
            </a:r>
            <a:r>
              <a:rPr lang="ru-RU" altLang="ru-RU" sz="2300" dirty="0">
                <a:latin typeface="Times New Roman"/>
                <a:cs typeface="Times New Roman"/>
              </a:rPr>
              <a:t> число </a:t>
            </a:r>
            <a:r>
              <a:rPr lang="ru-RU" altLang="ru-RU" sz="2300" err="1">
                <a:latin typeface="Times New Roman"/>
                <a:cs typeface="Times New Roman"/>
              </a:rPr>
              <a:t>можливих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зв'язків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між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глобальними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змінними</a:t>
            </a:r>
            <a:r>
              <a:rPr lang="ru-RU" altLang="ru-RU" sz="2300" dirty="0">
                <a:latin typeface="Times New Roman"/>
                <a:cs typeface="Times New Roman"/>
              </a:rPr>
              <a:t> і </a:t>
            </a:r>
            <a:r>
              <a:rPr lang="ru-RU" altLang="ru-RU" sz="2300" err="1">
                <a:latin typeface="Times New Roman"/>
                <a:cs typeface="Times New Roman"/>
              </a:rPr>
              <a:t>функціями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може</a:t>
            </a:r>
            <a:r>
              <a:rPr lang="ru-RU" altLang="ru-RU" sz="2300" dirty="0">
                <a:latin typeface="Times New Roman"/>
                <a:cs typeface="Times New Roman"/>
              </a:rPr>
              <a:t> бути </a:t>
            </a:r>
            <a:r>
              <a:rPr lang="ru-RU" altLang="ru-RU" sz="2300" err="1">
                <a:latin typeface="Times New Roman"/>
                <a:cs typeface="Times New Roman"/>
              </a:rPr>
              <a:t>дуже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велике</a:t>
            </a:r>
            <a:r>
              <a:rPr lang="ru-RU" altLang="ru-RU" sz="2300" dirty="0">
                <a:latin typeface="Times New Roman"/>
                <a:cs typeface="Times New Roman"/>
              </a:rPr>
              <a:t>. </a:t>
            </a:r>
            <a:r>
              <a:rPr lang="ru-RU" altLang="ru-RU" sz="2300" err="1">
                <a:latin typeface="Times New Roman"/>
                <a:cs typeface="Times New Roman"/>
              </a:rPr>
              <a:t>Велике</a:t>
            </a:r>
            <a:r>
              <a:rPr lang="ru-RU" altLang="ru-RU" sz="2300" dirty="0">
                <a:latin typeface="Times New Roman"/>
                <a:cs typeface="Times New Roman"/>
              </a:rPr>
              <a:t> число </a:t>
            </a:r>
            <a:r>
              <a:rPr lang="ru-RU" altLang="ru-RU" sz="2300" err="1">
                <a:latin typeface="Times New Roman"/>
                <a:cs typeface="Times New Roman"/>
              </a:rPr>
              <a:t>зв'язків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між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функціями</a:t>
            </a:r>
            <a:r>
              <a:rPr lang="ru-RU" altLang="ru-RU" sz="2300" dirty="0">
                <a:latin typeface="Times New Roman"/>
                <a:cs typeface="Times New Roman"/>
              </a:rPr>
              <a:t> і </a:t>
            </a:r>
            <a:r>
              <a:rPr lang="ru-RU" altLang="ru-RU" sz="2300" err="1">
                <a:latin typeface="Times New Roman"/>
                <a:cs typeface="Times New Roman"/>
              </a:rPr>
              <a:t>даними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породжує</a:t>
            </a:r>
            <a:r>
              <a:rPr lang="ru-RU" altLang="ru-RU" sz="2300" dirty="0">
                <a:latin typeface="Times New Roman"/>
                <a:cs typeface="Times New Roman"/>
              </a:rPr>
              <a:t> таки </a:t>
            </a:r>
            <a:r>
              <a:rPr lang="ru-RU" altLang="ru-RU" sz="2300" err="1">
                <a:latin typeface="Times New Roman"/>
                <a:cs typeface="Times New Roman"/>
              </a:rPr>
              <a:t>проблеми</a:t>
            </a:r>
            <a:r>
              <a:rPr lang="ru-RU" altLang="ru-RU" sz="2300" dirty="0">
                <a:latin typeface="Times New Roman"/>
                <a:cs typeface="Times New Roman"/>
              </a:rPr>
              <a:t>:</a:t>
            </a:r>
            <a:endParaRPr lang="ru-RU" sz="2300">
              <a:latin typeface="Times New Roman"/>
              <a:cs typeface="Times New Roman"/>
            </a:endParaRPr>
          </a:p>
          <a:p>
            <a:pPr marL="914400" lvl="1" indent="-457200" algn="just" eaLnBrk="1" hangingPunct="1">
              <a:lnSpc>
                <a:spcPct val="80000"/>
              </a:lnSpc>
              <a:buNone/>
            </a:pPr>
            <a:r>
              <a:rPr lang="ru-RU" altLang="ru-RU" sz="2300" dirty="0">
                <a:latin typeface="Times New Roman"/>
                <a:cs typeface="Times New Roman"/>
              </a:rPr>
              <a:t>  1.1. </a:t>
            </a:r>
            <a:r>
              <a:rPr lang="ru-RU" altLang="ru-RU" sz="2300" dirty="0" err="1">
                <a:latin typeface="Times New Roman"/>
                <a:cs typeface="Times New Roman"/>
              </a:rPr>
              <a:t>Ускладнюється</a:t>
            </a:r>
            <a:r>
              <a:rPr lang="ru-RU" altLang="ru-RU" sz="2300" dirty="0">
                <a:latin typeface="Times New Roman"/>
                <a:cs typeface="Times New Roman"/>
              </a:rPr>
              <a:t> структура </a:t>
            </a:r>
            <a:r>
              <a:rPr lang="ru-RU" altLang="ru-RU" sz="2300" dirty="0" err="1">
                <a:latin typeface="Times New Roman"/>
                <a:cs typeface="Times New Roman"/>
              </a:rPr>
              <a:t>програми</a:t>
            </a:r>
            <a:r>
              <a:rPr lang="ru-RU" altLang="ru-RU" sz="2300" dirty="0">
                <a:latin typeface="Times New Roman"/>
                <a:cs typeface="Times New Roman"/>
              </a:rPr>
              <a:t>.</a:t>
            </a:r>
            <a:endParaRPr lang="ru-RU" altLang="ru-RU" sz="23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 eaLnBrk="1" hangingPunct="1">
              <a:lnSpc>
                <a:spcPct val="80000"/>
              </a:lnSpc>
              <a:buNone/>
            </a:pPr>
            <a:r>
              <a:rPr lang="ru-RU" altLang="ru-RU" sz="2300" dirty="0">
                <a:latin typeface="Times New Roman"/>
                <a:cs typeface="Times New Roman"/>
              </a:rPr>
              <a:t>  1.2. У </a:t>
            </a:r>
            <a:r>
              <a:rPr lang="ru-RU" altLang="ru-RU" sz="2300" dirty="0" err="1">
                <a:latin typeface="Times New Roman"/>
                <a:cs typeface="Times New Roman"/>
              </a:rPr>
              <a:t>програму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стає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важко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вносити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зміни</a:t>
            </a:r>
            <a:r>
              <a:rPr lang="ru-RU" altLang="ru-RU" sz="2300" dirty="0">
                <a:latin typeface="Times New Roman"/>
                <a:cs typeface="Times New Roman"/>
              </a:rPr>
              <a:t>. </a:t>
            </a:r>
            <a:r>
              <a:rPr lang="ru-RU" altLang="ru-RU" sz="2300" dirty="0" err="1">
                <a:latin typeface="Times New Roman"/>
                <a:cs typeface="Times New Roman"/>
              </a:rPr>
              <a:t>Зміна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структури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глобальних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даних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може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зажадати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переписування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всіх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функцій</a:t>
            </a:r>
            <a:r>
              <a:rPr lang="ru-RU" altLang="ru-RU" sz="2300" dirty="0">
                <a:latin typeface="Times New Roman"/>
                <a:cs typeface="Times New Roman"/>
              </a:rPr>
              <a:t>, </a:t>
            </a:r>
            <a:r>
              <a:rPr lang="ru-RU" altLang="ru-RU" sz="2300" dirty="0" err="1">
                <a:latin typeface="Times New Roman"/>
                <a:cs typeface="Times New Roman"/>
              </a:rPr>
              <a:t>які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працюють</a:t>
            </a:r>
            <a:r>
              <a:rPr lang="ru-RU" altLang="ru-RU" sz="2300" dirty="0">
                <a:latin typeface="Times New Roman"/>
                <a:cs typeface="Times New Roman"/>
              </a:rPr>
              <a:t> з </a:t>
            </a:r>
            <a:r>
              <a:rPr lang="ru-RU" altLang="ru-RU" sz="2300" dirty="0" err="1">
                <a:latin typeface="Times New Roman"/>
                <a:cs typeface="Times New Roman"/>
              </a:rPr>
              <a:t>цими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dirty="0" err="1">
                <a:latin typeface="Times New Roman"/>
                <a:cs typeface="Times New Roman"/>
              </a:rPr>
              <a:t>даними</a:t>
            </a:r>
            <a:r>
              <a:rPr lang="ru-RU" altLang="ru-RU" sz="2300" dirty="0">
                <a:latin typeface="Times New Roman"/>
                <a:cs typeface="Times New Roman"/>
              </a:rPr>
              <a:t>.</a:t>
            </a:r>
          </a:p>
          <a:p>
            <a:pPr marL="533400" indent="-533400" algn="just" eaLnBrk="1" hangingPunct="1">
              <a:lnSpc>
                <a:spcPct val="80000"/>
              </a:lnSpc>
              <a:buClrTx/>
              <a:buSzPct val="100000"/>
              <a:buFont typeface="Wingdings" pitchFamily="2" charset="2"/>
              <a:buAutoNum type="arabicPeriod"/>
            </a:pPr>
            <a:r>
              <a:rPr lang="ru-RU" altLang="ru-RU" sz="2300" b="1" err="1">
                <a:latin typeface="Times New Roman"/>
                <a:cs typeface="Times New Roman"/>
              </a:rPr>
              <a:t>Поділ</a:t>
            </a:r>
            <a:r>
              <a:rPr lang="ru-RU" altLang="ru-RU" sz="2300" b="1" dirty="0">
                <a:latin typeface="Times New Roman"/>
                <a:cs typeface="Times New Roman"/>
              </a:rPr>
              <a:t> </a:t>
            </a:r>
            <a:r>
              <a:rPr lang="ru-RU" altLang="ru-RU" sz="2300" b="1" err="1">
                <a:latin typeface="Times New Roman"/>
                <a:cs typeface="Times New Roman"/>
              </a:rPr>
              <a:t>даних</a:t>
            </a:r>
            <a:r>
              <a:rPr lang="ru-RU" altLang="ru-RU" sz="2300" b="1" dirty="0">
                <a:latin typeface="Times New Roman"/>
                <a:cs typeface="Times New Roman"/>
              </a:rPr>
              <a:t> і </a:t>
            </a:r>
            <a:r>
              <a:rPr lang="ru-RU" altLang="ru-RU" sz="2300" b="1" err="1">
                <a:latin typeface="Times New Roman"/>
                <a:cs typeface="Times New Roman"/>
              </a:rPr>
              <a:t>функцій</a:t>
            </a:r>
            <a:r>
              <a:rPr lang="ru-RU" altLang="ru-RU" sz="2300" b="1" dirty="0">
                <a:latin typeface="Times New Roman"/>
                <a:cs typeface="Times New Roman"/>
              </a:rPr>
              <a:t>, </a:t>
            </a:r>
            <a:r>
              <a:rPr lang="ru-RU" altLang="ru-RU" sz="2300" b="1" err="1">
                <a:latin typeface="Times New Roman"/>
                <a:cs typeface="Times New Roman"/>
              </a:rPr>
              <a:t>що</a:t>
            </a:r>
            <a:r>
              <a:rPr lang="ru-RU" altLang="ru-RU" sz="2300" b="1" dirty="0">
                <a:latin typeface="Times New Roman"/>
                <a:cs typeface="Times New Roman"/>
              </a:rPr>
              <a:t> є основою структурного </a:t>
            </a:r>
            <a:r>
              <a:rPr lang="ru-RU" altLang="ru-RU" sz="2300" b="1" err="1">
                <a:latin typeface="Times New Roman"/>
                <a:cs typeface="Times New Roman"/>
              </a:rPr>
              <a:t>підходу</a:t>
            </a:r>
            <a:r>
              <a:rPr lang="ru-RU" altLang="ru-RU" sz="2300" b="1" dirty="0">
                <a:latin typeface="Times New Roman"/>
                <a:cs typeface="Times New Roman"/>
              </a:rPr>
              <a:t>, погано </a:t>
            </a:r>
            <a:r>
              <a:rPr lang="ru-RU" altLang="ru-RU" sz="2300" b="1" err="1">
                <a:latin typeface="Times New Roman"/>
                <a:cs typeface="Times New Roman"/>
              </a:rPr>
              <a:t>відображає</a:t>
            </a:r>
            <a:r>
              <a:rPr lang="ru-RU" altLang="ru-RU" sz="2300" b="1" dirty="0">
                <a:latin typeface="Times New Roman"/>
                <a:cs typeface="Times New Roman"/>
              </a:rPr>
              <a:t> картину реального </a:t>
            </a:r>
            <a:r>
              <a:rPr lang="ru-RU" altLang="ru-RU" sz="2300" b="1" err="1">
                <a:latin typeface="Times New Roman"/>
                <a:cs typeface="Times New Roman"/>
              </a:rPr>
              <a:t>світу</a:t>
            </a:r>
            <a:r>
              <a:rPr lang="ru-RU" altLang="ru-RU" sz="2300" b="1" dirty="0">
                <a:latin typeface="Times New Roman"/>
                <a:cs typeface="Times New Roman"/>
              </a:rPr>
              <a:t> </a:t>
            </a:r>
            <a:r>
              <a:rPr lang="ru-RU" altLang="ru-RU" sz="2300" b="1" err="1">
                <a:latin typeface="Times New Roman"/>
                <a:cs typeface="Times New Roman"/>
              </a:rPr>
              <a:t>підсумок</a:t>
            </a:r>
            <a:r>
              <a:rPr lang="ru-RU" altLang="ru-RU" sz="2300" b="1" dirty="0">
                <a:latin typeface="Times New Roman"/>
                <a:cs typeface="Times New Roman"/>
              </a:rPr>
              <a:t> </a:t>
            </a:r>
            <a:r>
              <a:rPr lang="en-US" altLang="ru-RU" sz="2300" b="1" dirty="0">
                <a:latin typeface="Times New Roman"/>
                <a:cs typeface="Times New Roman"/>
              </a:rPr>
              <a:t>: </a:t>
            </a:r>
            <a:r>
              <a:rPr lang="ru-RU" altLang="ru-RU" sz="2300" err="1">
                <a:latin typeface="Times New Roman"/>
                <a:cs typeface="Times New Roman"/>
              </a:rPr>
              <a:t>спадний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функціональне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проектування</a:t>
            </a:r>
            <a:r>
              <a:rPr lang="ru-RU" altLang="ru-RU" sz="2300" dirty="0">
                <a:latin typeface="Times New Roman"/>
                <a:cs typeface="Times New Roman"/>
              </a:rPr>
              <a:t> погано </a:t>
            </a:r>
            <a:r>
              <a:rPr lang="ru-RU" altLang="ru-RU" sz="2300" err="1">
                <a:latin typeface="Times New Roman"/>
                <a:cs typeface="Times New Roman"/>
              </a:rPr>
              <a:t>адаптується</a:t>
            </a:r>
            <a:r>
              <a:rPr lang="ru-RU" altLang="ru-RU" sz="2300" dirty="0">
                <a:latin typeface="Times New Roman"/>
                <a:cs typeface="Times New Roman"/>
              </a:rPr>
              <a:t> до </a:t>
            </a:r>
            <a:r>
              <a:rPr lang="ru-RU" altLang="ru-RU" sz="2300" err="1">
                <a:latin typeface="Times New Roman"/>
                <a:cs typeface="Times New Roman"/>
              </a:rPr>
              <a:t>розробки</a:t>
            </a:r>
            <a:r>
              <a:rPr lang="ru-RU" altLang="ru-RU" sz="2300" dirty="0">
                <a:latin typeface="Times New Roman"/>
                <a:cs typeface="Times New Roman"/>
              </a:rPr>
              <a:t> великих (великих) </a:t>
            </a:r>
            <a:r>
              <a:rPr lang="ru-RU" altLang="ru-RU" sz="2300" err="1">
                <a:latin typeface="Times New Roman"/>
                <a:cs typeface="Times New Roman"/>
              </a:rPr>
              <a:t>програмних</a:t>
            </a:r>
            <a:r>
              <a:rPr lang="ru-RU" altLang="ru-RU" sz="2300" dirty="0">
                <a:latin typeface="Times New Roman"/>
                <a:cs typeface="Times New Roman"/>
              </a:rPr>
              <a:t> систем. </a:t>
            </a:r>
            <a:r>
              <a:rPr lang="ru-RU" altLang="ru-RU" sz="2300" err="1">
                <a:latin typeface="Times New Roman"/>
                <a:cs typeface="Times New Roman"/>
              </a:rPr>
              <a:t>Спадний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проектування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залишається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корисною</a:t>
            </a:r>
            <a:r>
              <a:rPr lang="ru-RU" altLang="ru-RU" sz="2300" dirty="0">
                <a:latin typeface="Times New Roman"/>
                <a:cs typeface="Times New Roman"/>
              </a:rPr>
              <a:t> парадигмою для </a:t>
            </a:r>
            <a:r>
              <a:rPr lang="ru-RU" altLang="ru-RU" sz="2300" err="1">
                <a:latin typeface="Times New Roman"/>
                <a:cs typeface="Times New Roman"/>
              </a:rPr>
              <a:t>малих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програм</a:t>
            </a:r>
            <a:r>
              <a:rPr lang="ru-RU" altLang="ru-RU" sz="2300" dirty="0">
                <a:latin typeface="Times New Roman"/>
                <a:cs typeface="Times New Roman"/>
              </a:rPr>
              <a:t> та </a:t>
            </a:r>
            <a:r>
              <a:rPr lang="ru-RU" altLang="ru-RU" sz="2300" err="1">
                <a:latin typeface="Times New Roman"/>
                <a:cs typeface="Times New Roman"/>
              </a:rPr>
              <a:t>індивідуальних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алгоритмів</a:t>
            </a:r>
            <a:r>
              <a:rPr lang="ru-RU" altLang="ru-RU" sz="2300" dirty="0">
                <a:latin typeface="Times New Roman"/>
                <a:cs typeface="Times New Roman"/>
              </a:rPr>
              <a:t>, але </a:t>
            </a:r>
            <a:r>
              <a:rPr lang="ru-RU" altLang="ru-RU" sz="2300" err="1">
                <a:latin typeface="Times New Roman"/>
                <a:cs typeface="Times New Roman"/>
              </a:rPr>
              <a:t>воно</a:t>
            </a:r>
            <a:r>
              <a:rPr lang="ru-RU" altLang="ru-RU" sz="2300" dirty="0">
                <a:latin typeface="Times New Roman"/>
                <a:cs typeface="Times New Roman"/>
              </a:rPr>
              <a:t> практично не </a:t>
            </a:r>
            <a:r>
              <a:rPr lang="ru-RU" altLang="ru-RU" sz="2300" err="1">
                <a:latin typeface="Times New Roman"/>
                <a:cs typeface="Times New Roman"/>
              </a:rPr>
              <a:t>масштабується</a:t>
            </a:r>
            <a:r>
              <a:rPr lang="ru-RU" altLang="ru-RU" sz="2300" dirty="0">
                <a:latin typeface="Times New Roman"/>
                <a:cs typeface="Times New Roman"/>
              </a:rPr>
              <a:t> на </a:t>
            </a:r>
            <a:r>
              <a:rPr lang="ru-RU" altLang="ru-RU" sz="2300" err="1">
                <a:latin typeface="Times New Roman"/>
                <a:cs typeface="Times New Roman"/>
              </a:rPr>
              <a:t>великі</a:t>
            </a:r>
            <a:r>
              <a:rPr lang="ru-RU" altLang="ru-RU" sz="2300" dirty="0">
                <a:latin typeface="Times New Roman"/>
                <a:cs typeface="Times New Roman"/>
              </a:rPr>
              <a:t> </a:t>
            </a:r>
            <a:r>
              <a:rPr lang="ru-RU" altLang="ru-RU" sz="2300" err="1">
                <a:latin typeface="Times New Roman"/>
                <a:cs typeface="Times New Roman"/>
              </a:rPr>
              <a:t>системи</a:t>
            </a:r>
            <a:r>
              <a:rPr lang="ru-RU" altLang="ru-RU" sz="23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ru-RU" altLang="ru-RU" sz="3200" dirty="0">
                <a:latin typeface="Times New Roman"/>
                <a:cs typeface="Times New Roman"/>
              </a:rPr>
              <a:t>2. </a:t>
            </a:r>
            <a:r>
              <a:rPr lang="ru-RU" altLang="ru-RU" sz="3600" err="1">
                <a:latin typeface="Times New Roman"/>
                <a:cs typeface="Times New Roman"/>
              </a:rPr>
              <a:t>Аналіз</a:t>
            </a:r>
            <a:r>
              <a:rPr lang="ru-RU" altLang="ru-RU" sz="3600" dirty="0">
                <a:latin typeface="Times New Roman"/>
                <a:cs typeface="Times New Roman"/>
              </a:rPr>
              <a:t> </a:t>
            </a:r>
            <a:r>
              <a:rPr lang="ru-RU" altLang="ru-RU" sz="3600" err="1">
                <a:latin typeface="Times New Roman"/>
                <a:cs typeface="Times New Roman"/>
              </a:rPr>
              <a:t>об'єктно-орієнтованого</a:t>
            </a:r>
            <a:r>
              <a:rPr lang="ru-RU" altLang="ru-RU" sz="3600" dirty="0">
                <a:latin typeface="Times New Roman"/>
                <a:cs typeface="Times New Roman"/>
              </a:rPr>
              <a:t> </a:t>
            </a:r>
            <a:r>
              <a:rPr lang="ru-RU" altLang="ru-RU" sz="3600" err="1">
                <a:latin typeface="Times New Roman"/>
                <a:cs typeface="Times New Roman"/>
              </a:rPr>
              <a:t>підходу</a:t>
            </a:r>
            <a:r>
              <a:rPr lang="ru-RU" altLang="ru-RU" sz="3600" dirty="0">
                <a:latin typeface="Times New Roman"/>
                <a:cs typeface="Times New Roman"/>
              </a:rPr>
              <a:t>. </a:t>
            </a:r>
            <a:r>
              <a:rPr lang="ru-RU" altLang="ru-RU" sz="3600" err="1">
                <a:latin typeface="Times New Roman"/>
                <a:cs typeface="Times New Roman"/>
              </a:rPr>
              <a:t>Основні</a:t>
            </a:r>
            <a:r>
              <a:rPr lang="ru-RU" altLang="ru-RU" sz="3600" dirty="0">
                <a:latin typeface="Times New Roman"/>
                <a:cs typeface="Times New Roman"/>
              </a:rPr>
              <a:t> </a:t>
            </a:r>
            <a:r>
              <a:rPr lang="ru-RU" altLang="ru-RU" sz="3600" err="1">
                <a:latin typeface="Times New Roman"/>
                <a:cs typeface="Times New Roman"/>
              </a:rPr>
              <a:t>поняття</a:t>
            </a:r>
            <a:r>
              <a:rPr lang="ru-RU" altLang="ru-RU" sz="3600" dirty="0">
                <a:latin typeface="Times New Roman"/>
                <a:cs typeface="Times New Roman"/>
              </a:rPr>
              <a:t> і </a:t>
            </a:r>
            <a:r>
              <a:rPr lang="ru-RU" altLang="ru-RU" sz="3600" err="1">
                <a:latin typeface="Times New Roman"/>
                <a:cs typeface="Times New Roman"/>
              </a:rPr>
              <a:t>ідеї</a:t>
            </a:r>
            <a:r>
              <a:rPr lang="ru-RU" altLang="ru-RU" sz="3600" dirty="0">
                <a:latin typeface="Times New Roman"/>
                <a:cs typeface="Times New Roman"/>
              </a:rPr>
              <a:t>.</a:t>
            </a:r>
            <a:r>
              <a:rPr lang="ru-RU" altLang="ru-RU" sz="3800" dirty="0">
                <a:latin typeface="Times New Roman"/>
                <a:cs typeface="Times New Roman"/>
              </a:rPr>
              <a:t> </a:t>
            </a:r>
            <a:endParaRPr lang="ru-RU" altLang="ru-RU" sz="3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61577" cy="48244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None/>
            </a:pPr>
            <a:r>
              <a:rPr lang="ru-RU" altLang="ru-RU" sz="2400" b="1" err="1">
                <a:latin typeface="Times New Roman"/>
                <a:cs typeface="Times New Roman"/>
              </a:rPr>
              <a:t>Об'єктно-орієнтоване</a:t>
            </a:r>
            <a:r>
              <a:rPr lang="ru-RU" altLang="ru-RU" sz="2400" b="1" dirty="0">
                <a:latin typeface="Times New Roman"/>
                <a:cs typeface="Times New Roman"/>
              </a:rPr>
              <a:t> </a:t>
            </a:r>
            <a:r>
              <a:rPr lang="ru-RU" altLang="ru-RU" sz="2400" b="1" err="1">
                <a:latin typeface="Times New Roman"/>
                <a:cs typeface="Times New Roman"/>
              </a:rPr>
              <a:t>програмування</a:t>
            </a:r>
            <a:r>
              <a:rPr lang="ru-RU" altLang="ru-RU" sz="2400" dirty="0">
                <a:latin typeface="Times New Roman"/>
                <a:cs typeface="Times New Roman"/>
              </a:rPr>
              <a:t> - парадигма </a:t>
            </a:r>
            <a:r>
              <a:rPr lang="ru-RU" altLang="ru-RU" sz="2400" err="1">
                <a:latin typeface="Times New Roman"/>
                <a:cs typeface="Times New Roman"/>
              </a:rPr>
              <a:t>програмування</a:t>
            </a:r>
            <a:r>
              <a:rPr lang="ru-RU" altLang="ru-RU" sz="2400" dirty="0">
                <a:latin typeface="Times New Roman"/>
                <a:cs typeface="Times New Roman"/>
              </a:rPr>
              <a:t>, в </a:t>
            </a:r>
            <a:r>
              <a:rPr lang="ru-RU" altLang="ru-RU" sz="2400" err="1">
                <a:latin typeface="Times New Roman"/>
                <a:cs typeface="Times New Roman"/>
              </a:rPr>
              <a:t>якій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основними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концепціями</a:t>
            </a:r>
            <a:r>
              <a:rPr lang="ru-RU" altLang="ru-RU" sz="2400" dirty="0">
                <a:latin typeface="Times New Roman"/>
                <a:cs typeface="Times New Roman"/>
              </a:rPr>
              <a:t> є </a:t>
            </a:r>
            <a:r>
              <a:rPr lang="ru-RU" altLang="ru-RU" sz="2400" err="1">
                <a:latin typeface="Times New Roman"/>
                <a:cs typeface="Times New Roman"/>
              </a:rPr>
              <a:t>поняття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об'єктів</a:t>
            </a:r>
            <a:r>
              <a:rPr lang="ru-RU" altLang="ru-RU" sz="2400" dirty="0">
                <a:latin typeface="Times New Roman"/>
                <a:cs typeface="Times New Roman"/>
              </a:rPr>
              <a:t> і </a:t>
            </a:r>
            <a:r>
              <a:rPr lang="ru-RU" altLang="ru-RU" sz="2400" err="1">
                <a:latin typeface="Times New Roman"/>
                <a:cs typeface="Times New Roman"/>
              </a:rPr>
              <a:t>класів</a:t>
            </a:r>
            <a:r>
              <a:rPr lang="ru-RU" altLang="ru-RU" sz="2400" dirty="0">
                <a:latin typeface="Times New Roman"/>
                <a:cs typeface="Times New Roman"/>
              </a:rPr>
              <a:t>. </a:t>
            </a:r>
            <a:endParaRPr lang="ru-RU"/>
          </a:p>
          <a:p>
            <a:pPr algn="just" eaLnBrk="1" hangingPunct="1">
              <a:lnSpc>
                <a:spcPct val="80000"/>
              </a:lnSpc>
              <a:buNone/>
            </a:pPr>
            <a:r>
              <a:rPr lang="ru-RU" altLang="ru-RU" sz="2400" dirty="0">
                <a:latin typeface="Times New Roman"/>
                <a:cs typeface="Times New Roman"/>
              </a:rPr>
              <a:t>Мова </a:t>
            </a:r>
            <a:r>
              <a:rPr lang="ru-RU" altLang="ru-RU" sz="2400" dirty="0" err="1">
                <a:latin typeface="Times New Roman"/>
                <a:cs typeface="Times New Roman"/>
              </a:rPr>
              <a:t>програмування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називається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dirty="0" err="1">
                <a:latin typeface="Times New Roman"/>
                <a:cs typeface="Times New Roman"/>
              </a:rPr>
              <a:t>об'єктно-орієнтованою</a:t>
            </a:r>
            <a:r>
              <a:rPr lang="ru-RU" altLang="ru-RU" sz="2400" dirty="0">
                <a:latin typeface="Times New Roman"/>
                <a:cs typeface="Times New Roman"/>
              </a:rPr>
              <a:t>, </a:t>
            </a:r>
            <a:r>
              <a:rPr lang="ru-RU" altLang="ru-RU" sz="2400" dirty="0" err="1">
                <a:latin typeface="Times New Roman"/>
                <a:cs typeface="Times New Roman"/>
              </a:rPr>
              <a:t>якщо</a:t>
            </a:r>
            <a:r>
              <a:rPr lang="ru-RU" altLang="ru-RU" sz="2400" dirty="0">
                <a:latin typeface="Times New Roman"/>
                <a:cs typeface="Times New Roman"/>
              </a:rPr>
              <a:t> 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 dirty="0">
                <a:latin typeface="Times New Roman"/>
                <a:cs typeface="Times New Roman"/>
              </a:rPr>
              <a:t>є </a:t>
            </a:r>
            <a:r>
              <a:rPr lang="ru-RU" altLang="ru-RU" sz="2400" err="1">
                <a:latin typeface="Times New Roman"/>
                <a:cs typeface="Times New Roman"/>
              </a:rPr>
              <a:t>підтримка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об'єктів</a:t>
            </a:r>
            <a:r>
              <a:rPr lang="ru-RU" altLang="ru-RU" sz="2400" dirty="0">
                <a:latin typeface="Times New Roman"/>
                <a:cs typeface="Times New Roman"/>
              </a:rPr>
              <a:t> як </a:t>
            </a:r>
            <a:r>
              <a:rPr lang="ru-RU" altLang="ru-RU" sz="2400" err="1">
                <a:latin typeface="Times New Roman"/>
                <a:cs typeface="Times New Roman"/>
              </a:rPr>
              <a:t>абстракцій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даних</a:t>
            </a:r>
            <a:r>
              <a:rPr lang="ru-RU" altLang="ru-RU" sz="2400" dirty="0">
                <a:latin typeface="Times New Roman"/>
                <a:cs typeface="Times New Roman"/>
              </a:rPr>
              <a:t>, </a:t>
            </a:r>
            <a:r>
              <a:rPr lang="ru-RU" altLang="ru-RU" sz="2400" err="1">
                <a:latin typeface="Times New Roman"/>
                <a:cs typeface="Times New Roman"/>
              </a:rPr>
              <a:t>що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мають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інтерфейсну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частину</a:t>
            </a:r>
            <a:r>
              <a:rPr lang="ru-RU" altLang="ru-RU" sz="2400" dirty="0">
                <a:latin typeface="Times New Roman"/>
                <a:cs typeface="Times New Roman"/>
              </a:rPr>
              <a:t> у </a:t>
            </a:r>
            <a:r>
              <a:rPr lang="ru-RU" altLang="ru-RU" sz="2400" err="1">
                <a:latin typeface="Times New Roman"/>
                <a:cs typeface="Times New Roman"/>
              </a:rPr>
              <a:t>вигляді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названих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операцій</a:t>
            </a:r>
            <a:r>
              <a:rPr lang="ru-RU" altLang="ru-RU" sz="2400" dirty="0">
                <a:latin typeface="Times New Roman"/>
                <a:cs typeface="Times New Roman"/>
              </a:rPr>
              <a:t>, і </a:t>
            </a:r>
            <a:r>
              <a:rPr lang="ru-RU" altLang="ru-RU" sz="2400" err="1">
                <a:latin typeface="Times New Roman"/>
                <a:cs typeface="Times New Roman"/>
              </a:rPr>
              <a:t>захищену</a:t>
            </a:r>
            <a:r>
              <a:rPr lang="ru-RU" altLang="ru-RU" sz="2400" dirty="0">
                <a:latin typeface="Times New Roman"/>
                <a:cs typeface="Times New Roman"/>
              </a:rPr>
              <a:t> область </a:t>
            </a:r>
            <a:r>
              <a:rPr lang="ru-RU" altLang="ru-RU" sz="2400" err="1">
                <a:latin typeface="Times New Roman"/>
                <a:cs typeface="Times New Roman"/>
              </a:rPr>
              <a:t>локальних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даних</a:t>
            </a:r>
            <a:r>
              <a:rPr lang="ru-RU" altLang="ru-RU" sz="2400" dirty="0">
                <a:latin typeface="Times New Roman"/>
                <a:cs typeface="Times New Roman"/>
              </a:rPr>
              <a:t>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 dirty="0">
                <a:latin typeface="Times New Roman"/>
                <a:cs typeface="Times New Roman"/>
              </a:rPr>
              <a:t> </a:t>
            </a:r>
            <a:r>
              <a:rPr lang="ru-RU" altLang="ru-RU" sz="2400" err="1">
                <a:latin typeface="Times New Roman"/>
                <a:cs typeface="Times New Roman"/>
              </a:rPr>
              <a:t>всі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об'єкти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відносяться</a:t>
            </a:r>
            <a:r>
              <a:rPr lang="ru-RU" altLang="ru-RU" sz="2400" dirty="0">
                <a:latin typeface="Times New Roman"/>
                <a:cs typeface="Times New Roman"/>
              </a:rPr>
              <a:t> до </a:t>
            </a:r>
            <a:r>
              <a:rPr lang="ru-RU" altLang="ru-RU" sz="2400" err="1">
                <a:latin typeface="Times New Roman"/>
                <a:cs typeface="Times New Roman"/>
              </a:rPr>
              <a:t>відповідних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типів</a:t>
            </a:r>
            <a:r>
              <a:rPr lang="ru-RU" altLang="ru-RU" sz="2400" dirty="0">
                <a:latin typeface="Times New Roman"/>
                <a:cs typeface="Times New Roman"/>
              </a:rPr>
              <a:t> (</a:t>
            </a:r>
            <a:r>
              <a:rPr lang="ru-RU" altLang="ru-RU" sz="2400" err="1">
                <a:latin typeface="Times New Roman"/>
                <a:cs typeface="Times New Roman"/>
              </a:rPr>
              <a:t>класів</a:t>
            </a:r>
            <a:r>
              <a:rPr lang="ru-RU" altLang="ru-RU" sz="2400" dirty="0">
                <a:latin typeface="Times New Roman"/>
                <a:cs typeface="Times New Roman"/>
              </a:rPr>
              <a:t>);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 dirty="0">
                <a:latin typeface="Times New Roman"/>
                <a:cs typeface="Times New Roman"/>
              </a:rPr>
              <a:t> </a:t>
            </a:r>
            <a:r>
              <a:rPr lang="ru-RU" altLang="ru-RU" sz="2400" err="1">
                <a:latin typeface="Times New Roman"/>
                <a:cs typeface="Times New Roman"/>
              </a:rPr>
              <a:t>класи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можуть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успадковувати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від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суперкласів</a:t>
            </a:r>
            <a:r>
              <a:rPr lang="ru-RU" altLang="ru-RU" sz="2400" dirty="0">
                <a:latin typeface="Times New Roman"/>
                <a:cs typeface="Times New Roman"/>
              </a:rPr>
              <a:t>. 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ru-RU" altLang="ru-RU" sz="2400" dirty="0">
                <a:latin typeface="Times New Roman"/>
                <a:cs typeface="Times New Roman"/>
              </a:rPr>
              <a:t>будь-</a:t>
            </a:r>
            <a:r>
              <a:rPr lang="ru-RU" altLang="ru-RU" sz="2400" err="1">
                <a:latin typeface="Times New Roman"/>
                <a:cs typeface="Times New Roman"/>
              </a:rPr>
              <a:t>які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дані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зберігаються</a:t>
            </a:r>
            <a:r>
              <a:rPr lang="ru-RU" altLang="ru-RU" sz="2400" dirty="0">
                <a:latin typeface="Times New Roman"/>
                <a:cs typeface="Times New Roman"/>
              </a:rPr>
              <a:t> як </a:t>
            </a:r>
            <a:r>
              <a:rPr lang="ru-RU" altLang="ru-RU" sz="2400" err="1">
                <a:latin typeface="Times New Roman"/>
                <a:cs typeface="Times New Roman"/>
              </a:rPr>
              <a:t>об'єкти</a:t>
            </a:r>
            <a:r>
              <a:rPr lang="ru-RU" altLang="ru-RU" sz="2400" dirty="0">
                <a:latin typeface="Times New Roman"/>
                <a:cs typeface="Times New Roman"/>
              </a:rPr>
              <a:t>, </a:t>
            </a:r>
            <a:r>
              <a:rPr lang="ru-RU" altLang="ru-RU" sz="2400" err="1">
                <a:latin typeface="Times New Roman"/>
                <a:cs typeface="Times New Roman"/>
              </a:rPr>
              <a:t>що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розміщуються</a:t>
            </a:r>
            <a:r>
              <a:rPr lang="ru-RU" altLang="ru-RU" sz="2400" dirty="0">
                <a:latin typeface="Times New Roman"/>
                <a:cs typeface="Times New Roman"/>
              </a:rPr>
              <a:t> з </a:t>
            </a:r>
            <a:r>
              <a:rPr lang="ru-RU" altLang="ru-RU" sz="2400" err="1">
                <a:latin typeface="Times New Roman"/>
                <a:cs typeface="Times New Roman"/>
              </a:rPr>
              <a:t>автоматичним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виділенням</a:t>
            </a:r>
            <a:r>
              <a:rPr lang="ru-RU" altLang="ru-RU" sz="2400" dirty="0">
                <a:latin typeface="Times New Roman"/>
                <a:cs typeface="Times New Roman"/>
              </a:rPr>
              <a:t> і </a:t>
            </a:r>
            <a:r>
              <a:rPr lang="ru-RU" altLang="ru-RU" sz="2400" err="1">
                <a:latin typeface="Times New Roman"/>
                <a:cs typeface="Times New Roman"/>
              </a:rPr>
              <a:t>звільненням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пам'яті</a:t>
            </a:r>
            <a:r>
              <a:rPr lang="ru-RU" altLang="ru-RU" sz="2400" dirty="0">
                <a:latin typeface="Times New Roman"/>
                <a:cs typeface="Times New Roman"/>
              </a:rPr>
              <a:t>. </a:t>
            </a:r>
            <a:r>
              <a:rPr lang="ru-RU" altLang="ru-RU" sz="2400" err="1">
                <a:latin typeface="Times New Roman"/>
                <a:cs typeface="Times New Roman"/>
              </a:rPr>
              <a:t>Об'єкт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існує</a:t>
            </a:r>
            <a:r>
              <a:rPr lang="ru-RU" altLang="ru-RU" sz="2400" dirty="0">
                <a:latin typeface="Times New Roman"/>
                <a:cs typeface="Times New Roman"/>
              </a:rPr>
              <a:t> в </a:t>
            </a:r>
            <a:r>
              <a:rPr lang="ru-RU" altLang="ru-RU" sz="2400" err="1">
                <a:latin typeface="Times New Roman"/>
                <a:cs typeface="Times New Roman"/>
              </a:rPr>
              <a:t>системі</a:t>
            </a:r>
            <a:r>
              <a:rPr lang="ru-RU" altLang="ru-RU" sz="2400" dirty="0">
                <a:latin typeface="Times New Roman"/>
                <a:cs typeface="Times New Roman"/>
              </a:rPr>
              <a:t> до тих </a:t>
            </a:r>
            <a:r>
              <a:rPr lang="ru-RU" altLang="ru-RU" sz="2400" err="1">
                <a:latin typeface="Times New Roman"/>
                <a:cs typeface="Times New Roman"/>
              </a:rPr>
              <a:t>пір</a:t>
            </a:r>
            <a:r>
              <a:rPr lang="ru-RU" altLang="ru-RU" sz="2400" dirty="0">
                <a:latin typeface="Times New Roman"/>
                <a:cs typeface="Times New Roman"/>
              </a:rPr>
              <a:t>, </a:t>
            </a:r>
            <a:r>
              <a:rPr lang="ru-RU" altLang="ru-RU" sz="2400" err="1">
                <a:latin typeface="Times New Roman"/>
                <a:cs typeface="Times New Roman"/>
              </a:rPr>
              <a:t>поки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його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можна</a:t>
            </a:r>
            <a:r>
              <a:rPr lang="ru-RU" altLang="ru-RU" sz="2400" dirty="0">
                <a:latin typeface="Times New Roman"/>
                <a:cs typeface="Times New Roman"/>
              </a:rPr>
              <a:t> </a:t>
            </a:r>
            <a:r>
              <a:rPr lang="ru-RU" altLang="ru-RU" sz="2400" err="1">
                <a:latin typeface="Times New Roman"/>
                <a:cs typeface="Times New Roman"/>
              </a:rPr>
              <a:t>назвати</a:t>
            </a:r>
            <a:r>
              <a:rPr lang="ru-RU" altLang="ru-RU" sz="24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dirty="0"/>
              <a:t>2. </a:t>
            </a:r>
            <a:r>
              <a:rPr lang="ru-RU" altLang="ru-RU" sz="3200" dirty="0" err="1"/>
              <a:t>Фундаментальні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поняття</a:t>
            </a:r>
            <a:r>
              <a:rPr lang="ru-RU" altLang="ru-RU" sz="3200" dirty="0"/>
              <a:t> OOП</a:t>
            </a:r>
            <a:endParaRPr lang="ru-RU" altLang="ru-RU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48958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altLang="ru-RU" sz="2200" b="1" dirty="0" err="1"/>
              <a:t>інкапсуляція</a:t>
            </a:r>
            <a:r>
              <a:rPr lang="ru-RU" altLang="ru-RU" sz="2200" dirty="0"/>
              <a:t>- </a:t>
            </a:r>
            <a:r>
              <a:rPr lang="ru-RU" altLang="ru-RU" sz="2200" dirty="0" err="1"/>
              <a:t>це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властивість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дозволяє</a:t>
            </a:r>
            <a:r>
              <a:rPr lang="ru-RU" altLang="ru-RU" sz="2200" dirty="0"/>
              <a:t> </a:t>
            </a:r>
            <a:r>
              <a:rPr lang="ru-RU" altLang="ru-RU" sz="2200" b="1" i="1" dirty="0" err="1"/>
              <a:t>об'єднати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дані</a:t>
            </a:r>
            <a:r>
              <a:rPr lang="ru-RU" altLang="ru-RU" sz="2200" b="1" i="1" dirty="0"/>
              <a:t> і </a:t>
            </a:r>
            <a:r>
              <a:rPr lang="ru-RU" altLang="ru-RU" sz="2200" b="1" i="1" dirty="0" err="1"/>
              <a:t>методи</a:t>
            </a:r>
            <a:r>
              <a:rPr lang="ru-RU" altLang="ru-RU" sz="2200" b="1" i="1" dirty="0"/>
              <a:t>, </a:t>
            </a:r>
            <a:r>
              <a:rPr lang="ru-RU" altLang="ru-RU" sz="2200" b="1" i="1" dirty="0" err="1"/>
              <a:t>що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працюють</a:t>
            </a:r>
            <a:r>
              <a:rPr lang="ru-RU" altLang="ru-RU" sz="2200" b="1" i="1" dirty="0"/>
              <a:t> з ними, в </a:t>
            </a:r>
            <a:r>
              <a:rPr lang="ru-RU" altLang="ru-RU" sz="2200" b="1" i="1" dirty="0" err="1"/>
              <a:t>класи</a:t>
            </a:r>
            <a:r>
              <a:rPr lang="ru-RU" altLang="ru-RU" sz="2200" b="1" i="1" dirty="0"/>
              <a:t> і </a:t>
            </a:r>
            <a:r>
              <a:rPr lang="ru-RU" altLang="ru-RU" sz="2200" b="1" i="1" dirty="0" err="1"/>
              <a:t>приховати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деталі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реалізації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від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користувача</a:t>
            </a:r>
            <a:r>
              <a:rPr lang="ru-RU" altLang="ru-RU" sz="2200" b="1" i="1" dirty="0"/>
              <a:t>.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Одиницею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інкапсуляції</a:t>
            </a:r>
            <a:r>
              <a:rPr lang="ru-RU" altLang="ru-RU" sz="2200" dirty="0"/>
              <a:t> в OOМ є </a:t>
            </a:r>
            <a:r>
              <a:rPr lang="ru-RU" altLang="ru-RU" sz="2200" dirty="0" err="1"/>
              <a:t>об'єкт</a:t>
            </a:r>
            <a:r>
              <a:rPr lang="ru-RU" altLang="ru-RU" sz="2200" dirty="0"/>
              <a:t>, в </a:t>
            </a:r>
            <a:r>
              <a:rPr lang="ru-RU" altLang="ru-RU" sz="2200" dirty="0" err="1"/>
              <a:t>якому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містяться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дані</a:t>
            </a:r>
            <a:r>
              <a:rPr lang="ru-RU" altLang="ru-RU" sz="2200" dirty="0"/>
              <a:t> стану </a:t>
            </a:r>
            <a:r>
              <a:rPr lang="ru-RU" altLang="ru-RU" sz="2200" dirty="0" err="1"/>
              <a:t>об'єкта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повідомлення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які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об'єкт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обробляти</a:t>
            </a:r>
            <a:r>
              <a:rPr lang="ru-RU" altLang="ru-RU" sz="220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200" b="1" dirty="0" err="1"/>
              <a:t>спадкування</a:t>
            </a:r>
            <a:r>
              <a:rPr lang="ru-RU" altLang="ru-RU" sz="2200" dirty="0"/>
              <a:t>- </a:t>
            </a:r>
            <a:r>
              <a:rPr lang="ru-RU" altLang="ru-RU" sz="2200" dirty="0" err="1"/>
              <a:t>це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властивість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дозволяє</a:t>
            </a:r>
            <a:r>
              <a:rPr lang="ru-RU" altLang="ru-RU" sz="2200" dirty="0"/>
              <a:t> </a:t>
            </a:r>
            <a:r>
              <a:rPr lang="ru-RU" altLang="ru-RU" sz="2200" b="1" i="1" dirty="0" err="1"/>
              <a:t>описати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новий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клас</a:t>
            </a:r>
            <a:r>
              <a:rPr lang="ru-RU" altLang="ru-RU" sz="2200" b="1" i="1" dirty="0"/>
              <a:t> на </a:t>
            </a:r>
            <a:r>
              <a:rPr lang="ru-RU" altLang="ru-RU" sz="2200" b="1" i="1" dirty="0" err="1"/>
              <a:t>основі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вже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існуючого</a:t>
            </a:r>
            <a:r>
              <a:rPr lang="ru-RU" altLang="ru-RU" sz="2200" b="1" i="1" dirty="0"/>
              <a:t> з </a:t>
            </a:r>
            <a:r>
              <a:rPr lang="ru-RU" altLang="ru-RU" sz="2200" b="1" i="1" dirty="0" err="1"/>
              <a:t>частково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або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повністю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запозичує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функціональністю</a:t>
            </a:r>
            <a:r>
              <a:rPr lang="ru-RU" altLang="ru-RU" sz="2200" b="1" i="1" dirty="0"/>
              <a:t>.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Клас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від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якого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виробляється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спадкування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називається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базовим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батьківським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або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суперкласом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Новий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клас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нащадком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спадкоємцем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або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похідним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класом</a:t>
            </a:r>
            <a:r>
              <a:rPr lang="ru-RU" altLang="ru-RU" sz="2200" dirty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200" b="1" dirty="0" err="1"/>
              <a:t>поліморфізм</a:t>
            </a:r>
            <a:r>
              <a:rPr lang="ru-RU" altLang="ru-RU" sz="2200" b="1" dirty="0"/>
              <a:t> - </a:t>
            </a:r>
            <a:r>
              <a:rPr lang="ru-RU" altLang="ru-RU" sz="2200" dirty="0" err="1"/>
              <a:t>це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поняття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нерозривно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пов'язаний</a:t>
            </a:r>
            <a:r>
              <a:rPr lang="ru-RU" altLang="ru-RU" sz="2200" dirty="0"/>
              <a:t> з </a:t>
            </a:r>
            <a:r>
              <a:rPr lang="ru-RU" altLang="ru-RU" sz="2200" dirty="0" err="1"/>
              <a:t>успадкуванням</a:t>
            </a:r>
            <a:r>
              <a:rPr lang="ru-RU" altLang="ru-RU" sz="2200" dirty="0"/>
              <a:t> і говорить,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кожен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клас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спадкоємець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володіти</a:t>
            </a:r>
            <a:r>
              <a:rPr lang="ru-RU" altLang="ru-RU" sz="2200" dirty="0"/>
              <a:t> не </a:t>
            </a:r>
            <a:r>
              <a:rPr lang="ru-RU" altLang="ru-RU" sz="2200" dirty="0" err="1"/>
              <a:t>тільки</a:t>
            </a:r>
            <a:r>
              <a:rPr lang="ru-RU" altLang="ru-RU" sz="2200" dirty="0"/>
              <a:t> методами, </a:t>
            </a:r>
            <a:r>
              <a:rPr lang="ru-RU" altLang="ru-RU" sz="2200" dirty="0" err="1"/>
              <a:t>успадкованими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</a:t>
            </a:r>
            <a:r>
              <a:rPr lang="ru-RU" altLang="ru-RU" sz="2200" dirty="0"/>
              <a:t> предка, а й </a:t>
            </a:r>
            <a:r>
              <a:rPr lang="ru-RU" altLang="ru-RU" sz="2200" dirty="0" err="1"/>
              <a:t>своїми</a:t>
            </a:r>
            <a:r>
              <a:rPr lang="ru-RU" altLang="ru-RU" sz="2200" dirty="0"/>
              <a:t> методами. </a:t>
            </a:r>
            <a:r>
              <a:rPr lang="ru-RU" altLang="ru-RU" sz="2200" dirty="0" err="1"/>
              <a:t>Зокрема</a:t>
            </a:r>
            <a:r>
              <a:rPr lang="ru-RU" altLang="ru-RU" sz="2200" dirty="0"/>
              <a:t>, </a:t>
            </a:r>
            <a:r>
              <a:rPr lang="ru-RU" altLang="ru-RU" sz="2200" b="1" i="1" dirty="0" err="1"/>
              <a:t>методи</a:t>
            </a:r>
            <a:r>
              <a:rPr lang="ru-RU" altLang="ru-RU" sz="2200" b="1" i="1" dirty="0"/>
              <a:t> предка </a:t>
            </a:r>
            <a:r>
              <a:rPr lang="ru-RU" altLang="ru-RU" sz="2200" b="1" i="1" dirty="0" err="1"/>
              <a:t>можуть</a:t>
            </a:r>
            <a:r>
              <a:rPr lang="ru-RU" altLang="ru-RU" sz="2200" b="1" i="1" dirty="0"/>
              <a:t> бути </a:t>
            </a:r>
            <a:r>
              <a:rPr lang="ru-RU" altLang="ru-RU" sz="2200" b="1" i="1" dirty="0" err="1"/>
              <a:t>перекриті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спадкоємцем</a:t>
            </a:r>
            <a:r>
              <a:rPr lang="ru-RU" altLang="ru-RU" sz="2200" b="1" i="1" dirty="0"/>
              <a:t> </a:t>
            </a:r>
            <a:r>
              <a:rPr lang="ru-RU" altLang="ru-RU" sz="2200" dirty="0"/>
              <a:t>- на </a:t>
            </a:r>
            <a:r>
              <a:rPr lang="ru-RU" altLang="ru-RU" sz="2200" dirty="0" err="1"/>
              <a:t>місце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методів</a:t>
            </a:r>
            <a:r>
              <a:rPr lang="ru-RU" altLang="ru-RU" sz="2200" dirty="0"/>
              <a:t> предка </a:t>
            </a:r>
            <a:r>
              <a:rPr lang="ru-RU" altLang="ru-RU" sz="2200" dirty="0" err="1"/>
              <a:t>можуть</a:t>
            </a:r>
            <a:r>
              <a:rPr lang="ru-RU" altLang="ru-RU" sz="2200" dirty="0"/>
              <a:t> бути </a:t>
            </a:r>
            <a:r>
              <a:rPr lang="ru-RU" altLang="ru-RU" sz="2200" dirty="0" err="1"/>
              <a:t>підставлені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методи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спадкоємця</a:t>
            </a:r>
            <a:endParaRPr lang="ru-RU" altLang="ru-RU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 dirty="0"/>
              <a:t>2. </a:t>
            </a:r>
            <a:r>
              <a:rPr lang="ru-RU" altLang="ru-RU" sz="3000" dirty="0" err="1"/>
              <a:t>Основні</a:t>
            </a:r>
            <a:r>
              <a:rPr lang="ru-RU" altLang="ru-RU" sz="3000" dirty="0"/>
              <a:t> </a:t>
            </a:r>
            <a:r>
              <a:rPr lang="ru-RU" altLang="ru-RU" sz="3000" dirty="0" err="1"/>
              <a:t>принципи</a:t>
            </a:r>
            <a:r>
              <a:rPr lang="ru-RU" altLang="ru-RU" sz="3000" dirty="0"/>
              <a:t> </a:t>
            </a:r>
            <a:r>
              <a:rPr lang="ru-RU" altLang="ru-RU" sz="3000" dirty="0" err="1"/>
              <a:t>об'єктного</a:t>
            </a:r>
            <a:r>
              <a:rPr lang="ru-RU" altLang="ru-RU" sz="3000" dirty="0"/>
              <a:t> </a:t>
            </a:r>
            <a:r>
              <a:rPr lang="ru-RU" altLang="ru-RU" sz="3000" dirty="0" err="1"/>
              <a:t>підходу</a:t>
            </a:r>
            <a:r>
              <a:rPr lang="ru-RU" altLang="ru-RU" sz="3000" dirty="0"/>
              <a:t>:</a:t>
            </a:r>
            <a:r>
              <a:rPr lang="ru-RU" altLang="ru-RU" sz="3800" dirty="0"/>
              <a:t> </a:t>
            </a:r>
            <a:endParaRPr lang="ru-RU" altLang="ru-RU" sz="38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351838" cy="4824413"/>
          </a:xfrm>
        </p:spPr>
        <p:txBody>
          <a:bodyPr/>
          <a:lstStyle/>
          <a:p>
            <a:pPr marL="381000" indent="-381000" algn="just" eaLnBrk="1" hangingPunct="1">
              <a:lnSpc>
                <a:spcPct val="80000"/>
              </a:lnSpc>
              <a:spcAft>
                <a:spcPct val="30000"/>
              </a:spcAft>
              <a:buSzTx/>
              <a:buFont typeface="Wingdings" pitchFamily="2" charset="2"/>
              <a:buAutoNum type="arabicPeriod"/>
            </a:pPr>
            <a:r>
              <a:rPr lang="ru-RU" altLang="ru-RU" sz="2200" b="1" dirty="0" err="1"/>
              <a:t>Абстрагування.</a:t>
            </a:r>
            <a:r>
              <a:rPr lang="ru-RU" altLang="ru-RU" sz="2200" dirty="0" err="1"/>
              <a:t>Виділення</a:t>
            </a:r>
            <a:r>
              <a:rPr lang="ru-RU" altLang="ru-RU" sz="2200" dirty="0"/>
              <a:t> таких </a:t>
            </a:r>
            <a:r>
              <a:rPr lang="ru-RU" altLang="ru-RU" sz="2200" dirty="0" err="1"/>
              <a:t>істотних</a:t>
            </a:r>
            <a:r>
              <a:rPr lang="ru-RU" altLang="ru-RU" sz="2200" dirty="0"/>
              <a:t> характеристик </a:t>
            </a:r>
            <a:r>
              <a:rPr lang="ru-RU" altLang="ru-RU" sz="2200" dirty="0" err="1"/>
              <a:t>об'єктів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які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відрізняють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його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всіх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інших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об'єктів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які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чітко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визначають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особливості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даного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об'єкта</a:t>
            </a:r>
            <a:r>
              <a:rPr lang="ru-RU" altLang="ru-RU" sz="2200" dirty="0"/>
              <a:t> з точки </a:t>
            </a:r>
            <a:r>
              <a:rPr lang="ru-RU" altLang="ru-RU" sz="2200" dirty="0" err="1"/>
              <a:t>зору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подальшого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розгляду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аналізу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Тільки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істотне</a:t>
            </a:r>
            <a:r>
              <a:rPr lang="ru-RU" altLang="ru-RU" sz="2200" dirty="0"/>
              <a:t> для </a:t>
            </a:r>
            <a:r>
              <a:rPr lang="ru-RU" altLang="ru-RU" sz="2200" dirty="0" err="1"/>
              <a:t>даного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завдання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нічого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більше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Мінімальною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одиницею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абстракції</a:t>
            </a:r>
            <a:r>
              <a:rPr lang="ru-RU" altLang="ru-RU" sz="2200" dirty="0"/>
              <a:t> в ООМ є </a:t>
            </a:r>
            <a:r>
              <a:rPr lang="ru-RU" altLang="ru-RU" sz="2200" dirty="0" err="1"/>
              <a:t>клас</a:t>
            </a:r>
            <a:r>
              <a:rPr lang="ru-RU" altLang="ru-RU" sz="2200" dirty="0"/>
              <a:t>.</a:t>
            </a:r>
          </a:p>
          <a:p>
            <a:pPr marL="381000" indent="-381000" algn="just" eaLnBrk="1" hangingPunct="1">
              <a:lnSpc>
                <a:spcPct val="80000"/>
              </a:lnSpc>
              <a:spcAft>
                <a:spcPct val="30000"/>
              </a:spcAft>
              <a:buSzTx/>
              <a:buFont typeface="Wingdings" pitchFamily="2" charset="2"/>
              <a:buAutoNum type="arabicPeriod"/>
            </a:pPr>
            <a:r>
              <a:rPr lang="ru-RU" altLang="ru-RU" sz="2200" b="1" dirty="0" err="1"/>
              <a:t>Обмеження</a:t>
            </a:r>
            <a:r>
              <a:rPr lang="ru-RU" altLang="ru-RU" sz="2200" b="1" dirty="0"/>
              <a:t> доступу.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Процес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захисту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окремих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елементів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об'єкта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не </a:t>
            </a:r>
            <a:r>
              <a:rPr lang="ru-RU" altLang="ru-RU" sz="2200" dirty="0" err="1"/>
              <a:t>зачіпає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суттєвих</a:t>
            </a:r>
            <a:r>
              <a:rPr lang="ru-RU" altLang="ru-RU" sz="2200" dirty="0"/>
              <a:t> характеристик </a:t>
            </a:r>
            <a:r>
              <a:rPr lang="ru-RU" altLang="ru-RU" sz="2200" dirty="0" err="1"/>
              <a:t>об'єкта</a:t>
            </a:r>
            <a:r>
              <a:rPr lang="ru-RU" altLang="ru-RU" sz="2200" dirty="0"/>
              <a:t>, як </a:t>
            </a:r>
            <a:r>
              <a:rPr lang="ru-RU" altLang="ru-RU" sz="2200" dirty="0" err="1"/>
              <a:t>цілого</a:t>
            </a:r>
            <a:r>
              <a:rPr lang="ru-RU" altLang="ru-RU" sz="2200" dirty="0"/>
              <a:t>. </a:t>
            </a:r>
          </a:p>
          <a:p>
            <a:pPr marL="381000" indent="-381000" algn="just" eaLnBrk="1" hangingPunct="1">
              <a:lnSpc>
                <a:spcPct val="80000"/>
              </a:lnSpc>
              <a:spcAft>
                <a:spcPct val="30000"/>
              </a:spcAft>
              <a:buSzTx/>
              <a:buFont typeface="Wingdings" pitchFamily="2" charset="2"/>
              <a:buAutoNum type="arabicPeriod"/>
            </a:pPr>
            <a:r>
              <a:rPr lang="ru-RU" altLang="ru-RU" sz="2200" b="1" dirty="0" err="1"/>
              <a:t>Модульність.</a:t>
            </a:r>
            <a:r>
              <a:rPr lang="ru-RU" altLang="ru-RU" sz="2200" dirty="0" err="1"/>
              <a:t>Властивість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пов'язане</a:t>
            </a:r>
            <a:r>
              <a:rPr lang="ru-RU" altLang="ru-RU" sz="2200" dirty="0"/>
              <a:t> з </a:t>
            </a:r>
            <a:r>
              <a:rPr lang="ru-RU" altLang="ru-RU" sz="2200" dirty="0" err="1"/>
              <a:t>можливістю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декомпозиції</a:t>
            </a:r>
            <a:r>
              <a:rPr lang="ru-RU" altLang="ru-RU" sz="2200" dirty="0"/>
              <a:t> на ряд </a:t>
            </a:r>
            <a:r>
              <a:rPr lang="ru-RU" altLang="ru-RU" sz="2200" dirty="0" err="1"/>
              <a:t>тісно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пов'язаних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частин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модулів</a:t>
            </a:r>
            <a:r>
              <a:rPr lang="ru-RU" altLang="ru-RU" sz="2200" dirty="0"/>
              <a:t>). </a:t>
            </a:r>
            <a:r>
              <a:rPr lang="ru-RU" altLang="ru-RU" sz="2200" dirty="0" err="1"/>
              <a:t>Модульність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спирається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дискретне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програмування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об'єктів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які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можна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модернізувати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або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міняти</a:t>
            </a:r>
            <a:r>
              <a:rPr lang="ru-RU" altLang="ru-RU" sz="2200" dirty="0"/>
              <a:t>, не </a:t>
            </a:r>
            <a:r>
              <a:rPr lang="ru-RU" altLang="ru-RU" sz="2200" dirty="0" err="1"/>
              <a:t>впливаючи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інші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об'єкти</a:t>
            </a:r>
            <a:r>
              <a:rPr lang="ru-RU" altLang="ru-RU" sz="2200" dirty="0"/>
              <a:t> і систему в </a:t>
            </a:r>
            <a:r>
              <a:rPr lang="ru-RU" altLang="ru-RU" sz="2200" dirty="0" err="1"/>
              <a:t>цілому</a:t>
            </a:r>
            <a:r>
              <a:rPr lang="ru-RU" altLang="ru-RU" sz="2200" dirty="0"/>
              <a:t>.</a:t>
            </a:r>
          </a:p>
          <a:p>
            <a:pPr marL="381000" indent="-381000" algn="just" eaLnBrk="1" hangingPunct="1">
              <a:lnSpc>
                <a:spcPct val="80000"/>
              </a:lnSpc>
              <a:spcAft>
                <a:spcPct val="30000"/>
              </a:spcAft>
              <a:buSzTx/>
              <a:buFont typeface="Wingdings" pitchFamily="2" charset="2"/>
              <a:buAutoNum type="arabicPeriod"/>
            </a:pPr>
            <a:r>
              <a:rPr lang="ru-RU" altLang="ru-RU" sz="2200" b="1" dirty="0" err="1"/>
              <a:t>існування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ієрархій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Ранжування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упорядкування</a:t>
            </a:r>
            <a:r>
              <a:rPr lang="ru-RU" altLang="ru-RU" sz="2200" dirty="0"/>
              <a:t> за </a:t>
            </a:r>
            <a:r>
              <a:rPr lang="ru-RU" altLang="ru-RU" sz="2200" dirty="0" err="1"/>
              <a:t>деякими</a:t>
            </a:r>
            <a:r>
              <a:rPr lang="ru-RU" altLang="ru-RU" sz="2200" dirty="0"/>
              <a:t> правилами </a:t>
            </a:r>
            <a:r>
              <a:rPr lang="ru-RU" altLang="ru-RU" sz="2200" dirty="0" err="1"/>
              <a:t>об'єктів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1392</TotalTime>
  <Words>1322</Words>
  <Application>Microsoft Office PowerPoint</Application>
  <PresentationFormat>Экран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Скругленный</vt:lpstr>
      <vt:lpstr>Лекція 2. Порівняння структурного та об'єктно-орієнтованного підхода у моделюванні ПЗ</vt:lpstr>
      <vt:lpstr>Основні  поняття та  ідеї  структурного моделювання</vt:lpstr>
      <vt:lpstr>Принципи структурного моделювання</vt:lpstr>
      <vt:lpstr>Принципи структурного моделювання: </vt:lpstr>
      <vt:lpstr>Переваги структурного програмування </vt:lpstr>
      <vt:lpstr>Недоліки структурного підходу </vt:lpstr>
      <vt:lpstr>2. Аналіз об'єктно-орієнтованого підходу. Основні поняття і ідеї. </vt:lpstr>
      <vt:lpstr>2. Фундаментальні поняття OOП</vt:lpstr>
      <vt:lpstr>2. Основні принципи об'єктного підходу: </vt:lpstr>
      <vt:lpstr>2. Основні принципи об'єктного підходу: </vt:lpstr>
      <vt:lpstr>2. Основні принципи об'єктного підходу: </vt:lpstr>
      <vt:lpstr>2. Основні принципи об'єктного підходу: </vt:lpstr>
      <vt:lpstr>3. Взаємозв'язки між структурним і об'єктно-орієнтованим підходами</vt:lpstr>
      <vt:lpstr>Питання до лекції: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Windows User</dc:creator>
  <cp:lastModifiedBy>Пользователь</cp:lastModifiedBy>
  <cp:revision>161</cp:revision>
  <dcterms:created xsi:type="dcterms:W3CDTF">2016-09-08T07:55:39Z</dcterms:created>
  <dcterms:modified xsi:type="dcterms:W3CDTF">2023-09-04T12:54:58Z</dcterms:modified>
</cp:coreProperties>
</file>