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69" r:id="rId2"/>
  </p:sldMasterIdLst>
  <p:notesMasterIdLst>
    <p:notesMasterId r:id="rId31"/>
  </p:notesMasterIdLst>
  <p:sldIdLst>
    <p:sldId id="256" r:id="rId3"/>
    <p:sldId id="261" r:id="rId4"/>
    <p:sldId id="260" r:id="rId5"/>
    <p:sldId id="262" r:id="rId6"/>
    <p:sldId id="264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32"/>
      <p:bold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x2km33sESGtSphm1P6iPOFAGn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5EDD2-0970-4C86-B5DF-928057692C4A}" v="1058" dt="2023-09-10T18:02:15.2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2.fntdata"/><Relationship Id="rId38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3"/>
          <p:cNvGrpSpPr/>
          <p:nvPr/>
        </p:nvGrpSpPr>
        <p:grpSpPr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7" name="Google Shape;17;p33"/>
            <p:cNvSpPr/>
            <p:nvPr/>
          </p:nvSpPr>
          <p:spPr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3"/>
            <p:cNvSpPr txBox="1"/>
            <p:nvPr/>
          </p:nvSpPr>
          <p:spPr>
            <a:xfrm>
              <a:off x="144" y="584"/>
              <a:ext cx="4512" cy="624"/>
            </a:xfrm>
            <a:prstGeom prst="rect">
              <a:avLst/>
            </a:prstGeom>
            <a:solidFill>
              <a:schemeClr val="lt1"/>
            </a:solidFill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3"/>
            <p:cNvSpPr/>
            <p:nvPr/>
          </p:nvSpPr>
          <p:spPr>
            <a:xfrm>
              <a:off x="0" y="872"/>
              <a:ext cx="5664" cy="1152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0" y="0"/>
                  </a:moveTo>
                  <a:lnTo>
                    <a:pt x="500" y="0"/>
                  </a:lnTo>
                  <a:cubicBezTo>
                    <a:pt x="632" y="0"/>
                    <a:pt x="759" y="52"/>
                    <a:pt x="853" y="146"/>
                  </a:cubicBezTo>
                  <a:cubicBezTo>
                    <a:pt x="947" y="240"/>
                    <a:pt x="1000" y="367"/>
                    <a:pt x="1000" y="500"/>
                  </a:cubicBezTo>
                  <a:cubicBezTo>
                    <a:pt x="1000" y="632"/>
                    <a:pt x="947" y="759"/>
                    <a:pt x="853" y="853"/>
                  </a:cubicBezTo>
                  <a:cubicBezTo>
                    <a:pt x="759" y="947"/>
                    <a:pt x="632" y="1000"/>
                    <a:pt x="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20;p33"/>
            <p:cNvCxnSpPr/>
            <p:nvPr/>
          </p:nvCxnSpPr>
          <p:spPr>
            <a:xfrm>
              <a:off x="0" y="1928"/>
              <a:ext cx="5232" cy="0"/>
            </a:xfrm>
            <a:prstGeom prst="straightConnector1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" name="Google Shape;21;p33"/>
          <p:cNvSpPr txBox="1">
            <a:spLocks noGrp="1"/>
          </p:cNvSpPr>
          <p:nvPr>
            <p:ph type="ctrTitle"/>
          </p:nvPr>
        </p:nvSpPr>
        <p:spPr>
          <a:xfrm>
            <a:off x="228600" y="1427162"/>
            <a:ext cx="80772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ftr" idx="11"/>
          </p:nvPr>
        </p:nvSpPr>
        <p:spPr>
          <a:xfrm>
            <a:off x="3124200" y="625316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E8C2D28-F242-14FD-29DD-B9EADE4B96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D96B1A8-C349-0038-B63B-EDFB0A9D59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6AB92CF-43BC-B545-E060-372F52FCA4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5F67F6-1F79-4736-A2C1-8863E1E8C1C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47991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F5D74F0-48CE-B40B-86BD-CE620C8E39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7AC1C7F-6E18-8912-3A60-497A8004C1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EFED553-C80B-DA0D-C12F-8DB73AA202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507E85E-7E15-4CD8-AC3C-C6FB93B3B59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59839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CFD159F-C191-821B-2A2D-687FB88C69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140389F-3E60-6055-7AA3-DEE41E0416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F8AF068-9DFF-6786-9BFE-0E6FD69A9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B05AAD-5A24-40ED-AD19-97BE19CF208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30587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371E361-0B98-3AF6-2C01-9493649AE9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339E18F-D2D6-0A47-1631-69BE881E87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4416EB4-1F32-E333-2ADB-4ABFEEF2C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A38BBC-A6CF-4A31-9E77-F220FFB2A2E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96975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7432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marL="2743200" lvl="5" indent="-27432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marL="3200400" lvl="6" indent="-27432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marL="3657600" lvl="7" indent="-27432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marL="4114800" lvl="8" indent="-27432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808101A-EB77-16BA-99DC-623C63E48243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CFFDE708-3658-3D1C-810E-9D210D961A5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D4D9BB04-4FAD-EB6F-ADB8-80EBC7E905F5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343DCAB2-9BA1-0B3F-2B2D-AF863CF80748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77540 w 4917"/>
                <a:gd name="T3" fmla="*/ 0 h 1000"/>
                <a:gd name="T4" fmla="*/ 86339 w 4917"/>
                <a:gd name="T5" fmla="*/ 1788 h 1000"/>
                <a:gd name="T6" fmla="*/ 77559 w 4917"/>
                <a:gd name="T7" fmla="*/ 3572 h 1000"/>
                <a:gd name="T8" fmla="*/ 0 w 4917"/>
                <a:gd name="T9" fmla="*/ 357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B1579296-7430-68FA-720E-60E3BFA6768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ru-RU" altLang="ru-RU" noProof="0"/>
              <a:t>Образец заголовка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/>
              <a:t>Образец подзаголовка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689295A-E4E5-C93C-F810-939AF1369C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0E4062A-6B99-8972-AF17-DA77CDF2E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F49215F-4659-FD7D-6FC6-6E658319E0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fld id="{B6B5F473-F0CC-4E07-84F4-AA687C1647A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6491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F31EA58E-F106-19C6-DCEC-EABFD085EB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C85F1E4-7DEF-1FC0-B40E-3D7F025BA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D0B4535-21D4-B3B1-2D70-8EB4B11717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2A10F5-FFD4-4CA7-BCE1-02968D9901E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006777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3140AB6-408C-CD4A-866B-0E31F1163A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597BD1A-6A00-D24D-5B68-D131875347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A773997-E5DB-EEE3-1FD6-BBAC761C3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12C762-0E0F-4581-981A-7010DEE37E5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67369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DF5FCD1E-D41A-35EF-F769-A15D29DAB0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BD4BD70-F17D-4E27-736C-70DC982A48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EE06AE9-2F10-4B69-7039-AF007E10E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447BD4-D287-4DA6-9FEA-7C1396FB883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269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B1D899A-EDF2-C298-80AE-EA5EB27176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7AF60CC4-0DAE-332D-72FC-615AF068B6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7CB3DB5-BA62-4911-7DC8-ECA95157FD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F82CDE-5A96-4425-9C3A-DB15BF63EAF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6647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52560620-7C43-90CC-0EEE-E95871061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0AED781-5F5F-B35F-C933-D8214C3484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2C78635-5948-7541-45B4-615F72242A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0257F-BB51-4DE3-858F-38E8FE056E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70949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4238E37-60BB-4AD2-5576-DE7C72C2C9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838480D-DC50-0E46-4D70-5FA8ABF7A4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408BC16-F178-7DFF-E5E2-C37D6592FD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582B5-F3AD-4F24-88D1-635E68B9A0D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1804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2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7" name="Google Shape;7;p32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name="adj" fmla="val 2965"/>
              </a:avLst>
            </a:prstGeom>
            <a:noFill/>
            <a:ln w="508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32"/>
            <p:cNvSpPr/>
            <p:nvPr/>
          </p:nvSpPr>
          <p:spPr>
            <a:xfrm>
              <a:off x="0" y="96"/>
              <a:ext cx="5376" cy="768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0" y="0"/>
                  </a:moveTo>
                  <a:lnTo>
                    <a:pt x="500" y="0"/>
                  </a:lnTo>
                  <a:cubicBezTo>
                    <a:pt x="632" y="0"/>
                    <a:pt x="759" y="52"/>
                    <a:pt x="853" y="146"/>
                  </a:cubicBezTo>
                  <a:cubicBezTo>
                    <a:pt x="947" y="240"/>
                    <a:pt x="1000" y="367"/>
                    <a:pt x="1000" y="500"/>
                  </a:cubicBezTo>
                  <a:cubicBezTo>
                    <a:pt x="1000" y="632"/>
                    <a:pt x="947" y="759"/>
                    <a:pt x="853" y="853"/>
                  </a:cubicBezTo>
                  <a:cubicBezTo>
                    <a:pt x="759" y="947"/>
                    <a:pt x="632" y="1000"/>
                    <a:pt x="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9;p32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30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40C29C68-4D31-269D-D990-8BBEF215B77F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>
              <a:extLst>
                <a:ext uri="{FF2B5EF4-FFF2-40B4-BE49-F238E27FC236}">
                  <a16:creationId xmlns:a16="http://schemas.microsoft.com/office/drawing/2014/main" id="{564BF61C-00EB-DB2A-E9C8-D40463F61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3" name="AutoShape 4">
              <a:extLst>
                <a:ext uri="{FF2B5EF4-FFF2-40B4-BE49-F238E27FC236}">
                  <a16:creationId xmlns:a16="http://schemas.microsoft.com/office/drawing/2014/main" id="{0D19E38A-2E0F-0F3D-EB6A-FB470FF42D81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4229 w 7000"/>
                <a:gd name="T3" fmla="*/ 0 h 1000"/>
                <a:gd name="T4" fmla="*/ 4554 w 7000"/>
                <a:gd name="T5" fmla="*/ 47 h 1000"/>
                <a:gd name="T6" fmla="*/ 4229 w 7000"/>
                <a:gd name="T7" fmla="*/ 93 h 1000"/>
                <a:gd name="T8" fmla="*/ 0 w 7000"/>
                <a:gd name="T9" fmla="*/ 93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>
              <a:extLst>
                <a:ext uri="{FF2B5EF4-FFF2-40B4-BE49-F238E27FC236}">
                  <a16:creationId xmlns:a16="http://schemas.microsoft.com/office/drawing/2014/main" id="{AA17FA83-4974-EF79-00A5-4809F7030F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59413E25-ADBA-1F79-86C9-F90A9E81D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6B5E8000-18A3-4649-5539-9C0F9BE69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535488DE-5425-B618-4F3B-77BAFC8FF01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5" name="Rectangle 9">
            <a:extLst>
              <a:ext uri="{FF2B5EF4-FFF2-40B4-BE49-F238E27FC236}">
                <a16:creationId xmlns:a16="http://schemas.microsoft.com/office/drawing/2014/main" id="{13D9CA37-AFB1-71C0-9E57-87D52EF104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6" name="Rectangle 10">
            <a:extLst>
              <a:ext uri="{FF2B5EF4-FFF2-40B4-BE49-F238E27FC236}">
                <a16:creationId xmlns:a16="http://schemas.microsoft.com/office/drawing/2014/main" id="{B9B642CB-6434-3AA0-354E-DD123825816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8A4ACEF2-789B-4381-938F-77541E9CA841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>
            <a:spLocks noGrp="1"/>
          </p:cNvSpPr>
          <p:nvPr>
            <p:ph type="ctrTitle"/>
          </p:nvPr>
        </p:nvSpPr>
        <p:spPr>
          <a:xfrm>
            <a:off x="250825" y="1055688"/>
            <a:ext cx="8077200" cy="2181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 sz="4000" err="1"/>
              <a:t>Лекція</a:t>
            </a:r>
            <a:r>
              <a:rPr lang="en-US" sz="4000" b="0" i="0" u="none" dirty="0">
                <a:latin typeface="Arial"/>
                <a:ea typeface="Arial"/>
                <a:cs typeface="Arial"/>
                <a:sym typeface="Arial"/>
              </a:rPr>
              <a:t> 4. </a:t>
            </a:r>
            <a:r>
              <a:rPr lang="en-US" sz="4000" err="1"/>
              <a:t>Методологія</a:t>
            </a:r>
            <a:r>
              <a:rPr lang="en-US" sz="40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err="1">
                <a:latin typeface="Arial"/>
                <a:ea typeface="Arial"/>
                <a:cs typeface="Arial"/>
                <a:sym typeface="Arial"/>
              </a:rPr>
              <a:t>структурного</a:t>
            </a:r>
            <a:r>
              <a:rPr lang="en-US" sz="40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err="1"/>
              <a:t>моделювання</a:t>
            </a:r>
            <a:r>
              <a:rPr lang="en-US" sz="4000" b="0" i="0" u="none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4000" err="1"/>
              <a:t>модель</a:t>
            </a:r>
            <a:r>
              <a:rPr lang="en-US" sz="4000" b="0" i="0" u="none" dirty="0">
                <a:latin typeface="Arial"/>
                <a:ea typeface="Arial"/>
                <a:cs typeface="Arial"/>
                <a:sym typeface="Arial"/>
              </a:rPr>
              <a:t> «</a:t>
            </a:r>
            <a:r>
              <a:rPr lang="en-US" sz="4000" err="1"/>
              <a:t>сутність-зв'язок</a:t>
            </a:r>
            <a:r>
              <a:rPr lang="en-US" sz="4000" b="0" i="0" u="none" dirty="0">
                <a:latin typeface="Arial"/>
                <a:ea typeface="Arial"/>
                <a:cs typeface="Arial"/>
                <a:sym typeface="Arial"/>
              </a:rPr>
              <a:t>» (ERM)</a:t>
            </a:r>
            <a:endParaRPr lang="ru-RU" sz="4000"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2560"/>
              <a:buNone/>
            </a:pPr>
            <a:r>
              <a:rPr lang="en-US" sz="3200" b="0" i="0" u="none" dirty="0" err="1">
                <a:latin typeface="Arial"/>
                <a:ea typeface="Arial"/>
                <a:cs typeface="Arial"/>
                <a:sym typeface="Arial"/>
              </a:rPr>
              <a:t>Доц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200" b="0" i="0" u="none" dirty="0" err="1">
                <a:latin typeface="Arial"/>
                <a:ea typeface="Arial"/>
                <a:cs typeface="Arial"/>
                <a:sym typeface="Arial"/>
              </a:rPr>
              <a:t>каф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dirty="0"/>
              <a:t>ІПЗ 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dirty="0" err="1">
                <a:latin typeface="Arial"/>
                <a:ea typeface="Arial"/>
                <a:cs typeface="Arial"/>
                <a:sym typeface="Arial"/>
              </a:rPr>
              <a:t>Глазунова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Л.В.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96AA8F1-7446-B388-A8C7-906ED5FAE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ru-RU" sz="3200"/>
              <a:t>Е</a:t>
            </a:r>
            <a:r>
              <a:rPr lang="ru-RU" altLang="ru-RU" sz="3200"/>
              <a:t>лементи </a:t>
            </a:r>
            <a:r>
              <a:rPr lang="en-US" altLang="ru-RU" sz="3200"/>
              <a:t>ER</a:t>
            </a:r>
            <a:r>
              <a:rPr lang="ru-RU" altLang="ru-RU" sz="3200"/>
              <a:t>-моделі </a:t>
            </a:r>
            <a:r>
              <a:rPr lang="en-US" altLang="ru-RU" sz="3200"/>
              <a:t>: </a:t>
            </a:r>
            <a:r>
              <a:rPr lang="ru-RU" altLang="ru-RU" sz="3200"/>
              <a:t>зв'язки</a:t>
            </a:r>
            <a:endParaRPr lang="ru-RU" altLang="ru-RU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3219F1B-104A-35C5-70CD-68AE60864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08962" cy="4678362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uk-UA" altLang="ru-RU" sz="2000" dirty="0"/>
              <a:t>    </a:t>
            </a:r>
            <a:r>
              <a:rPr lang="uk-UA" altLang="ru-RU" sz="2200" dirty="0"/>
              <a:t>Модель Чена                               Модель «пташина лапка»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uk-UA" altLang="ru-RU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uk-UA" altLang="ru-RU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uk-UA" altLang="ru-RU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uk-UA" altLang="ru-RU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uk-UA" altLang="ru-RU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uk-UA" altLang="ru-RU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uk-UA" altLang="ru-RU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uk-UA" altLang="ru-RU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uk-UA" altLang="ru-RU" sz="22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uk-UA" altLang="ru-RU" sz="2200" dirty="0"/>
          </a:p>
          <a:p>
            <a:pPr marL="0" algn="just" eaLnBrk="1" hangingPunct="1">
              <a:spcBef>
                <a:spcPts val="0"/>
              </a:spcBef>
              <a:buNone/>
              <a:defRPr/>
            </a:pPr>
            <a:r>
              <a:rPr lang="ru-RU" altLang="ru-RU" sz="2200" dirty="0"/>
              <a:t>   </a:t>
            </a:r>
            <a:endParaRPr lang="ru-RU" altLang="ru-RU" sz="2200" b="1" dirty="0"/>
          </a:p>
        </p:txBody>
      </p:sp>
      <p:pic>
        <p:nvPicPr>
          <p:cNvPr id="9220" name="Picture 2">
            <a:extLst>
              <a:ext uri="{FF2B5EF4-FFF2-40B4-BE49-F238E27FC236}">
                <a16:creationId xmlns:a16="http://schemas.microsoft.com/office/drawing/2014/main" id="{08419294-8674-9F5B-DB95-61D4C1507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1755775"/>
            <a:ext cx="4383087" cy="317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3">
            <a:extLst>
              <a:ext uri="{FF2B5EF4-FFF2-40B4-BE49-F238E27FC236}">
                <a16:creationId xmlns:a16="http://schemas.microsoft.com/office/drawing/2014/main" id="{0F3F0278-77A2-A28F-5FA5-16E02601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438" y="4076700"/>
            <a:ext cx="4254500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4">
            <a:extLst>
              <a:ext uri="{FF2B5EF4-FFF2-40B4-BE49-F238E27FC236}">
                <a16:creationId xmlns:a16="http://schemas.microsoft.com/office/drawing/2014/main" id="{7EAE922C-D909-73AD-5A53-C160E7336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1844675"/>
            <a:ext cx="4244975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5">
            <a:extLst>
              <a:ext uri="{FF2B5EF4-FFF2-40B4-BE49-F238E27FC236}">
                <a16:creationId xmlns:a16="http://schemas.microsoft.com/office/drawing/2014/main" id="{65861FB1-E500-8E38-52BF-7AEB05603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2895600"/>
            <a:ext cx="4276725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811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E8235A8-049E-B3C6-702B-600C39365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ru-RU" sz="3200"/>
              <a:t>Е</a:t>
            </a:r>
            <a:r>
              <a:rPr lang="ru-RU" altLang="ru-RU" sz="3200"/>
              <a:t>лементи </a:t>
            </a:r>
            <a:r>
              <a:rPr lang="en-US" altLang="ru-RU" sz="3200"/>
              <a:t>ER</a:t>
            </a:r>
            <a:r>
              <a:rPr lang="ru-RU" altLang="ru-RU" sz="3200"/>
              <a:t>-моделі </a:t>
            </a:r>
            <a:r>
              <a:rPr lang="en-US" altLang="ru-RU" sz="3200"/>
              <a:t>: </a:t>
            </a:r>
            <a:r>
              <a:rPr lang="ru-RU" altLang="ru-RU" sz="3200"/>
              <a:t>зв'язки</a:t>
            </a:r>
            <a:endParaRPr lang="ru-RU" altLang="ru-RU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B2BDCB3-D2AF-8D81-0E8F-4E6299094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139112" cy="4752975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b="1" i="1" u="sng" err="1"/>
              <a:t>Атрибути</a:t>
            </a:r>
            <a:r>
              <a:rPr lang="ru-RU" altLang="ru-RU" sz="2400" b="1" i="1" u="sng"/>
              <a:t> </a:t>
            </a:r>
            <a:r>
              <a:rPr lang="ru-RU" altLang="ru-RU" sz="2400" b="1" i="1" u="sng" err="1"/>
              <a:t>зв'язків</a:t>
            </a:r>
            <a:r>
              <a:rPr lang="ru-RU" altLang="ru-RU" sz="2400" b="1" i="1" u="sng"/>
              <a:t> </a:t>
            </a:r>
            <a:r>
              <a:rPr lang="en-US" altLang="ru-RU" sz="2400"/>
              <a:t>: </a:t>
            </a:r>
            <a:r>
              <a:rPr lang="uk-UA" altLang="ru-RU" sz="2400"/>
              <a:t>т</a:t>
            </a:r>
            <a:r>
              <a:rPr lang="ru-RU" altLang="ru-RU" sz="2400" err="1"/>
              <a:t>ак</a:t>
            </a:r>
            <a:r>
              <a:rPr lang="ru-RU" altLang="ru-RU" sz="2400"/>
              <a:t> само як і </a:t>
            </a:r>
            <a:r>
              <a:rPr lang="ru-RU" altLang="ru-RU" sz="2400" err="1"/>
              <a:t>сутності</a:t>
            </a:r>
            <a:r>
              <a:rPr lang="ru-RU" altLang="ru-RU" sz="2400"/>
              <a:t> </a:t>
            </a:r>
            <a:r>
              <a:rPr lang="ru-RU" altLang="ru-RU" sz="2400" err="1"/>
              <a:t>зв'язки</a:t>
            </a:r>
            <a:r>
              <a:rPr lang="ru-RU" altLang="ru-RU" sz="2400"/>
              <a:t> </a:t>
            </a:r>
            <a:r>
              <a:rPr lang="ru-RU" altLang="ru-RU" sz="2400" err="1"/>
              <a:t>можуть</a:t>
            </a:r>
            <a:r>
              <a:rPr lang="ru-RU" altLang="ru-RU" sz="2400"/>
              <a:t> </a:t>
            </a:r>
            <a:r>
              <a:rPr lang="ru-RU" altLang="ru-RU" sz="2400" err="1"/>
              <a:t>мати</a:t>
            </a:r>
            <a:r>
              <a:rPr lang="ru-RU" altLang="ru-RU" sz="2400"/>
              <a:t> </a:t>
            </a:r>
            <a:r>
              <a:rPr lang="ru-RU" altLang="ru-RU" sz="2400" err="1"/>
              <a:t>атрибути</a:t>
            </a:r>
            <a:r>
              <a:rPr lang="ru-RU" altLang="ru-RU" sz="2400"/>
              <a:t>.  Приклад. </a:t>
            </a:r>
            <a:r>
              <a:rPr lang="ru-RU" altLang="ru-RU" sz="2400" err="1"/>
              <a:t>Атрибути</a:t>
            </a:r>
            <a:r>
              <a:rPr lang="ru-RU" altLang="ru-RU" sz="2400"/>
              <a:t> День і </a:t>
            </a:r>
            <a:r>
              <a:rPr lang="ru-RU" altLang="ru-RU" sz="2400" err="1"/>
              <a:t>Аудиторія</a:t>
            </a:r>
            <a:r>
              <a:rPr lang="ru-RU" altLang="ru-RU" sz="2400"/>
              <a:t> належать до </a:t>
            </a:r>
            <a:r>
              <a:rPr lang="ru-RU" altLang="ru-RU" sz="2400" err="1"/>
              <a:t>зв'язку</a:t>
            </a:r>
            <a:r>
              <a:rPr lang="ru-RU" altLang="ru-RU" sz="2400"/>
              <a:t> </a:t>
            </a:r>
            <a:r>
              <a:rPr lang="ru-RU" altLang="ru-RU" sz="2400" err="1"/>
              <a:t>між</a:t>
            </a:r>
            <a:r>
              <a:rPr lang="ru-RU" altLang="ru-RU" sz="2400"/>
              <a:t> </a:t>
            </a:r>
            <a:r>
              <a:rPr lang="ru-RU" altLang="ru-RU" sz="2400" err="1"/>
              <a:t>сутностями</a:t>
            </a:r>
            <a:r>
              <a:rPr lang="ru-RU" altLang="ru-RU" sz="2400"/>
              <a:t> Студент і </a:t>
            </a:r>
            <a:r>
              <a:rPr lang="ru-RU" altLang="ru-RU" sz="2400" err="1"/>
              <a:t>Дисципліна</a:t>
            </a:r>
            <a:r>
              <a:rPr lang="ru-RU" altLang="ru-RU" sz="2400"/>
              <a:t> . </a:t>
            </a:r>
            <a:endParaRPr lang="ru-RU"/>
          </a:p>
        </p:txBody>
      </p:sp>
      <p:pic>
        <p:nvPicPr>
          <p:cNvPr id="10244" name="Picture 5">
            <a:extLst>
              <a:ext uri="{FF2B5EF4-FFF2-40B4-BE49-F238E27FC236}">
                <a16:creationId xmlns:a16="http://schemas.microsoft.com/office/drawing/2014/main" id="{B4B51AB8-F280-BD9A-61C0-9250A9901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3068638"/>
            <a:ext cx="8120062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493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9345E597-08DE-476B-D130-CBCB4923F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ru-RU" sz="3200"/>
              <a:t>Е</a:t>
            </a:r>
            <a:r>
              <a:rPr lang="ru-RU" altLang="ru-RU" sz="3200"/>
              <a:t>лементи </a:t>
            </a:r>
            <a:r>
              <a:rPr lang="en-US" altLang="ru-RU" sz="3200"/>
              <a:t>ER</a:t>
            </a:r>
            <a:r>
              <a:rPr lang="ru-RU" altLang="ru-RU" sz="3200"/>
              <a:t>-моделі </a:t>
            </a:r>
            <a:r>
              <a:rPr lang="en-US" altLang="ru-RU" sz="3200"/>
              <a:t>: </a:t>
            </a:r>
            <a:r>
              <a:rPr lang="ru-RU" altLang="ru-RU" sz="3200"/>
              <a:t>зв'язки</a:t>
            </a:r>
            <a:endParaRPr lang="ru-RU" altLang="ru-RU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8091AAC-91F1-82BE-0E7A-A09CAED84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139112" cy="4752975"/>
          </a:xfrm>
        </p:spPr>
        <p:txBody>
          <a:bodyPr/>
          <a:lstStyle/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200" b="1" i="1" u="sng" err="1"/>
              <a:t>Складні</a:t>
            </a:r>
            <a:r>
              <a:rPr lang="ru-RU" altLang="ru-RU" sz="2200" b="1" i="1" u="sng"/>
              <a:t> </a:t>
            </a:r>
            <a:r>
              <a:rPr lang="ru-RU" altLang="ru-RU" sz="2200" b="1" i="1" u="sng" err="1"/>
              <a:t>зв'язки</a:t>
            </a:r>
            <a:r>
              <a:rPr lang="ru-RU" altLang="ru-RU" sz="2200" b="1" i="1" u="sng"/>
              <a:t> </a:t>
            </a:r>
            <a:r>
              <a:rPr lang="en-US" altLang="ru-RU" sz="2200"/>
              <a:t>: </a:t>
            </a:r>
            <a:r>
              <a:rPr lang="ru-RU" altLang="ru-RU" sz="2200" dirty="0"/>
              <a:t> </a:t>
            </a:r>
            <a:r>
              <a:rPr lang="uk-UA" altLang="ru-RU" sz="2200"/>
              <a:t>в</a:t>
            </a:r>
            <a:r>
              <a:rPr lang="ru-RU" altLang="ru-RU" sz="2200" err="1"/>
              <a:t>икористання</a:t>
            </a:r>
            <a:r>
              <a:rPr lang="ru-RU" altLang="ru-RU" sz="2200"/>
              <a:t> </a:t>
            </a:r>
            <a:r>
              <a:rPr lang="ru-RU" altLang="ru-RU" sz="2200" err="1"/>
              <a:t>зв'язків</a:t>
            </a:r>
            <a:r>
              <a:rPr lang="ru-RU" altLang="ru-RU" sz="2200"/>
              <a:t> </a:t>
            </a:r>
            <a:r>
              <a:rPr lang="ru-RU" altLang="ru-RU" sz="2200" err="1"/>
              <a:t>більш</a:t>
            </a:r>
            <a:r>
              <a:rPr lang="ru-RU" altLang="ru-RU" sz="2200"/>
              <a:t> </a:t>
            </a:r>
            <a:r>
              <a:rPr lang="ru-RU" altLang="ru-RU" sz="2200" err="1"/>
              <a:t>високого</a:t>
            </a:r>
            <a:r>
              <a:rPr lang="ru-RU" altLang="ru-RU" sz="2200"/>
              <a:t> порядку </a:t>
            </a:r>
            <a:r>
              <a:rPr lang="ru-RU" altLang="ru-RU" sz="2200" err="1"/>
              <a:t>дає</a:t>
            </a:r>
            <a:r>
              <a:rPr lang="ru-RU" altLang="ru-RU" sz="2200"/>
              <a:t> </a:t>
            </a:r>
            <a:r>
              <a:rPr lang="ru-RU" altLang="ru-RU" sz="2200" err="1"/>
              <a:t>можливість</a:t>
            </a:r>
            <a:r>
              <a:rPr lang="ru-RU" altLang="ru-RU" sz="2200"/>
              <a:t> у </a:t>
            </a:r>
            <a:r>
              <a:rPr lang="ru-RU" altLang="ru-RU" sz="2200" err="1"/>
              <a:t>багатьох</a:t>
            </a:r>
            <a:r>
              <a:rPr lang="ru-RU" altLang="ru-RU" sz="2200"/>
              <a:t> </a:t>
            </a:r>
            <a:r>
              <a:rPr lang="ru-RU" altLang="ru-RU" sz="2200" err="1"/>
              <a:t>випадках</a:t>
            </a:r>
            <a:r>
              <a:rPr lang="ru-RU" altLang="ru-RU" sz="2200"/>
              <a:t> </a:t>
            </a:r>
            <a:r>
              <a:rPr lang="ru-RU" altLang="ru-RU" sz="2200" err="1"/>
              <a:t>краще</a:t>
            </a:r>
            <a:r>
              <a:rPr lang="ru-RU" altLang="ru-RU" sz="2200"/>
              <a:t> </a:t>
            </a:r>
            <a:r>
              <a:rPr lang="ru-RU" altLang="ru-RU" sz="2200" err="1"/>
              <a:t>відобразити</a:t>
            </a:r>
            <a:r>
              <a:rPr lang="ru-RU" altLang="ru-RU" sz="2200"/>
              <a:t> семантику </a:t>
            </a:r>
            <a:r>
              <a:rPr lang="ru-RU" altLang="ru-RU" sz="2200" err="1"/>
              <a:t>предметної</a:t>
            </a:r>
            <a:r>
              <a:rPr lang="ru-RU" altLang="ru-RU" sz="2200"/>
              <a:t> </a:t>
            </a:r>
            <a:r>
              <a:rPr lang="ru-RU" altLang="ru-RU" sz="2200" err="1"/>
              <a:t>області</a:t>
            </a:r>
            <a:r>
              <a:rPr lang="ru-RU" altLang="ru-RU" sz="2200"/>
              <a:t>.  Приклад. </a:t>
            </a:r>
            <a:r>
              <a:rPr lang="ru-RU" altLang="ru-RU" sz="2200" err="1"/>
              <a:t>Сутності</a:t>
            </a:r>
            <a:r>
              <a:rPr lang="ru-RU" altLang="ru-RU" sz="2200"/>
              <a:t> </a:t>
            </a:r>
            <a:r>
              <a:rPr lang="ru-RU" altLang="ru-RU" sz="2200" err="1"/>
              <a:t>Викладач</a:t>
            </a:r>
            <a:r>
              <a:rPr lang="ru-RU" altLang="ru-RU" sz="2200"/>
              <a:t>, </a:t>
            </a:r>
            <a:r>
              <a:rPr lang="ru-RU" altLang="ru-RU" sz="2200" err="1"/>
              <a:t>Дисципліна</a:t>
            </a:r>
            <a:r>
              <a:rPr lang="ru-RU" altLang="ru-RU" sz="2200"/>
              <a:t> і </a:t>
            </a:r>
            <a:r>
              <a:rPr lang="ru-RU" altLang="ru-RU" sz="2200" err="1"/>
              <a:t>Екзамен</a:t>
            </a:r>
            <a:r>
              <a:rPr lang="ru-RU" altLang="ru-RU" sz="2200"/>
              <a:t> </a:t>
            </a:r>
            <a:r>
              <a:rPr lang="ru-RU" altLang="ru-RU" sz="2200" err="1"/>
              <a:t>утворюють</a:t>
            </a:r>
            <a:r>
              <a:rPr lang="ru-RU" altLang="ru-RU" sz="2200"/>
              <a:t> </a:t>
            </a:r>
            <a:r>
              <a:rPr lang="ru-RU" altLang="ru-RU" sz="2200" b="1" i="1" u="sng" err="1"/>
              <a:t>тернарний</a:t>
            </a:r>
            <a:r>
              <a:rPr lang="ru-RU" altLang="ru-RU" sz="2200" b="1" i="1" u="sng"/>
              <a:t> </a:t>
            </a:r>
            <a:r>
              <a:rPr lang="ru-RU" altLang="ru-RU" sz="2200" b="1" i="1" u="sng" err="1"/>
              <a:t>зв'язок</a:t>
            </a:r>
            <a:r>
              <a:rPr lang="ru-RU" altLang="ru-RU" sz="2200" b="1" i="1" u="sng"/>
              <a:t> . </a:t>
            </a:r>
            <a:endParaRPr lang="ru-RU" altLang="ru-RU" sz="2200"/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9DB4EA74-DA04-FF26-C57A-51F146480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97200"/>
            <a:ext cx="763270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16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4F33F999-2654-0755-CB21-4557042452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ru-RU" sz="3200"/>
              <a:t>Е</a:t>
            </a:r>
            <a:r>
              <a:rPr lang="ru-RU" altLang="ru-RU" sz="3200"/>
              <a:t>лементи </a:t>
            </a:r>
            <a:r>
              <a:rPr lang="en-US" altLang="ru-RU" sz="3200"/>
              <a:t>ER</a:t>
            </a:r>
            <a:r>
              <a:rPr lang="ru-RU" altLang="ru-RU" sz="3200"/>
              <a:t>-моделі </a:t>
            </a:r>
            <a:r>
              <a:rPr lang="en-US" altLang="ru-RU" sz="3200"/>
              <a:t>: </a:t>
            </a:r>
            <a:r>
              <a:rPr lang="ru-RU" altLang="ru-RU" sz="3200"/>
              <a:t>зв'язки</a:t>
            </a:r>
            <a:endParaRPr lang="ru-RU" altLang="ru-RU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E277654-2932-D8BB-9E54-197941FF4D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139112" cy="4752975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2200" b="1" i="1" u="sng"/>
              <a:t>Потужність зв'язку (кардинальність) </a:t>
            </a:r>
            <a:r>
              <a:rPr lang="ru-RU" altLang="ru-RU" sz="2200"/>
              <a:t>відображає певне число екземплярів сутностей, які зв'язані з одним екземпляром зв'язаної сутності. </a:t>
            </a:r>
          </a:p>
        </p:txBody>
      </p:sp>
      <p:pic>
        <p:nvPicPr>
          <p:cNvPr id="12292" name="Picture 2">
            <a:extLst>
              <a:ext uri="{FF2B5EF4-FFF2-40B4-BE49-F238E27FC236}">
                <a16:creationId xmlns:a16="http://schemas.microsoft.com/office/drawing/2014/main" id="{38B2277E-78B7-49B0-60A6-F3143D339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13" y="2636838"/>
            <a:ext cx="5908675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263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8E2FA0C-0303-A74A-BAD1-8C5BE4B8A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ru-RU" sz="3200"/>
              <a:t>Е</a:t>
            </a:r>
            <a:r>
              <a:rPr lang="ru-RU" altLang="ru-RU" sz="3200"/>
              <a:t>лементи </a:t>
            </a:r>
            <a:r>
              <a:rPr lang="en-US" altLang="ru-RU" sz="3200"/>
              <a:t>ER</a:t>
            </a:r>
            <a:r>
              <a:rPr lang="ru-RU" altLang="ru-RU" sz="3200"/>
              <a:t>-моделі </a:t>
            </a:r>
            <a:r>
              <a:rPr lang="en-US" altLang="ru-RU" sz="3200"/>
              <a:t>: </a:t>
            </a:r>
            <a:r>
              <a:rPr lang="ru-RU" altLang="ru-RU" sz="3200"/>
              <a:t>зв'язки</a:t>
            </a:r>
            <a:endParaRPr lang="ru-RU" altLang="ru-RU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13012DD7-1996-FADB-40F1-296ED5D3A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139112" cy="4752975"/>
          </a:xfrm>
        </p:spPr>
        <p:txBody>
          <a:bodyPr/>
          <a:lstStyle/>
          <a:p>
            <a:pPr marL="0" indent="342900" algn="just" eaLnBrk="1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ru-RU" altLang="ru-RU" sz="2200"/>
              <a:t>Участь </a:t>
            </a:r>
            <a:r>
              <a:rPr lang="ru-RU" altLang="ru-RU" sz="2200" err="1"/>
              <a:t>сутності</a:t>
            </a:r>
            <a:r>
              <a:rPr lang="ru-RU" altLang="ru-RU" sz="2200"/>
              <a:t> у </a:t>
            </a:r>
            <a:r>
              <a:rPr lang="ru-RU" altLang="ru-RU" sz="2200" err="1"/>
              <a:t>зв'язку</a:t>
            </a:r>
            <a:r>
              <a:rPr lang="ru-RU" altLang="ru-RU" sz="2200"/>
              <a:t> </a:t>
            </a:r>
            <a:r>
              <a:rPr lang="ru-RU" altLang="ru-RU" sz="2200" err="1"/>
              <a:t>може</a:t>
            </a:r>
            <a:r>
              <a:rPr lang="ru-RU" altLang="ru-RU" sz="2200"/>
              <a:t> бути </a:t>
            </a:r>
            <a:r>
              <a:rPr lang="ru-RU" altLang="ru-RU" sz="2200" b="1" i="1" u="sng" err="1"/>
              <a:t>обов'язковою</a:t>
            </a:r>
            <a:r>
              <a:rPr lang="ru-RU" altLang="ru-RU" sz="2200" b="1" i="1" u="sng"/>
              <a:t> </a:t>
            </a:r>
            <a:r>
              <a:rPr lang="ru-RU" altLang="ru-RU" sz="2200" b="1" i="1" u="sng" err="1"/>
              <a:t>або</a:t>
            </a:r>
            <a:r>
              <a:rPr lang="ru-RU" altLang="ru-RU" sz="2200" b="1" i="1" u="sng"/>
              <a:t> </a:t>
            </a:r>
            <a:r>
              <a:rPr lang="ru-RU" altLang="ru-RU" sz="2200" b="1" i="1" u="sng" err="1"/>
              <a:t>необов'язковою</a:t>
            </a:r>
            <a:r>
              <a:rPr lang="ru-RU" altLang="ru-RU" sz="2200"/>
              <a:t>. </a:t>
            </a:r>
            <a:r>
              <a:rPr lang="ru-RU" altLang="ru-RU" sz="2200" err="1"/>
              <a:t>Якщо</a:t>
            </a:r>
            <a:r>
              <a:rPr lang="ru-RU" altLang="ru-RU" sz="2200"/>
              <a:t> один </a:t>
            </a:r>
            <a:r>
              <a:rPr lang="ru-RU" altLang="ru-RU" sz="2200" err="1"/>
              <a:t>екземпляр</a:t>
            </a:r>
            <a:r>
              <a:rPr lang="ru-RU" altLang="ru-RU" sz="2200"/>
              <a:t> </a:t>
            </a:r>
            <a:r>
              <a:rPr lang="ru-RU" altLang="ru-RU" sz="2200" err="1"/>
              <a:t>сутності</a:t>
            </a:r>
            <a:r>
              <a:rPr lang="ru-RU" altLang="ru-RU" sz="2200"/>
              <a:t> не </a:t>
            </a:r>
            <a:r>
              <a:rPr lang="ru-RU" altLang="ru-RU" sz="2200" err="1"/>
              <a:t>потребує</a:t>
            </a:r>
            <a:r>
              <a:rPr lang="ru-RU" altLang="ru-RU" sz="2200"/>
              <a:t> </a:t>
            </a:r>
            <a:r>
              <a:rPr lang="ru-RU" altLang="ru-RU" sz="2200" err="1"/>
              <a:t>наявності</a:t>
            </a:r>
            <a:r>
              <a:rPr lang="ru-RU" altLang="ru-RU" sz="2200"/>
              <a:t> </a:t>
            </a:r>
            <a:r>
              <a:rPr lang="ru-RU" altLang="ru-RU" sz="2200" err="1"/>
              <a:t>відповідного</a:t>
            </a:r>
            <a:r>
              <a:rPr lang="ru-RU" altLang="ru-RU" sz="2200"/>
              <a:t> </a:t>
            </a:r>
            <a:r>
              <a:rPr lang="ru-RU" altLang="ru-RU" sz="2200" err="1"/>
              <a:t>екземпляра</a:t>
            </a:r>
            <a:r>
              <a:rPr lang="ru-RU" altLang="ru-RU" sz="2200"/>
              <a:t> </a:t>
            </a:r>
            <a:r>
              <a:rPr lang="ru-RU" altLang="ru-RU" sz="2200" err="1"/>
              <a:t>сутності</a:t>
            </a:r>
            <a:r>
              <a:rPr lang="ru-RU" altLang="ru-RU" sz="2200"/>
              <a:t> в </a:t>
            </a:r>
            <a:r>
              <a:rPr lang="ru-RU" altLang="ru-RU" sz="2200" err="1"/>
              <a:t>окремому</a:t>
            </a:r>
            <a:r>
              <a:rPr lang="ru-RU" altLang="ru-RU" sz="2200"/>
              <a:t> </a:t>
            </a:r>
            <a:r>
              <a:rPr lang="ru-RU" altLang="ru-RU" sz="2200" err="1"/>
              <a:t>зв'язку</a:t>
            </a:r>
            <a:r>
              <a:rPr lang="ru-RU" altLang="ru-RU" sz="2200"/>
              <a:t>, то участь </a:t>
            </a:r>
            <a:r>
              <a:rPr lang="ru-RU" altLang="ru-RU" sz="2200" err="1"/>
              <a:t>сутності</a:t>
            </a:r>
            <a:r>
              <a:rPr lang="ru-RU" altLang="ru-RU" sz="2200"/>
              <a:t> у </a:t>
            </a:r>
            <a:r>
              <a:rPr lang="ru-RU" altLang="ru-RU" sz="2200" err="1"/>
              <a:t>зв'язку</a:t>
            </a:r>
            <a:r>
              <a:rPr lang="ru-RU" altLang="ru-RU" sz="2200"/>
              <a:t> є </a:t>
            </a:r>
            <a:r>
              <a:rPr lang="ru-RU" altLang="ru-RU" sz="2200" b="1" i="1" u="sng" err="1"/>
              <a:t>необов'язковою</a:t>
            </a:r>
            <a:r>
              <a:rPr lang="ru-RU" altLang="ru-RU" sz="2200"/>
              <a:t>, в </a:t>
            </a:r>
            <a:r>
              <a:rPr lang="ru-RU" altLang="ru-RU" sz="2200" err="1"/>
              <a:t>іншому</a:t>
            </a:r>
            <a:r>
              <a:rPr lang="ru-RU" altLang="ru-RU" sz="2200"/>
              <a:t> </a:t>
            </a:r>
            <a:r>
              <a:rPr lang="ru-RU" altLang="ru-RU" sz="2200" err="1"/>
              <a:t>випадку</a:t>
            </a:r>
            <a:r>
              <a:rPr lang="ru-RU" altLang="ru-RU" sz="2200"/>
              <a:t> - </a:t>
            </a:r>
            <a:r>
              <a:rPr lang="ru-RU" altLang="ru-RU" sz="2200" b="1" i="1" u="sng" err="1"/>
              <a:t>обов'язковою</a:t>
            </a:r>
            <a:r>
              <a:rPr lang="ru-RU" altLang="ru-RU" sz="2200" b="1" i="1" u="sng"/>
              <a:t>.</a:t>
            </a:r>
            <a:endParaRPr lang="ru-RU" altLang="ru-RU" sz="2200"/>
          </a:p>
        </p:txBody>
      </p:sp>
      <p:pic>
        <p:nvPicPr>
          <p:cNvPr id="13316" name="Picture 2">
            <a:extLst>
              <a:ext uri="{FF2B5EF4-FFF2-40B4-BE49-F238E27FC236}">
                <a16:creationId xmlns:a16="http://schemas.microsoft.com/office/drawing/2014/main" id="{1E18F251-F2BD-6297-3FFA-BB0191CF1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558" y="3304948"/>
            <a:ext cx="5983287" cy="25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021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0B887D9-B32F-9233-B9BB-55D970E86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altLang="ru-RU" sz="3200"/>
              <a:t>Е</a:t>
            </a:r>
            <a:r>
              <a:rPr lang="ru-RU" altLang="ru-RU" sz="3200"/>
              <a:t>лементи </a:t>
            </a:r>
            <a:r>
              <a:rPr lang="en-US" altLang="ru-RU" sz="3200"/>
              <a:t>ER</a:t>
            </a:r>
            <a:r>
              <a:rPr lang="ru-RU" altLang="ru-RU" sz="3200"/>
              <a:t>-моделі </a:t>
            </a:r>
            <a:r>
              <a:rPr lang="en-US" altLang="ru-RU" sz="3200"/>
              <a:t>: </a:t>
            </a:r>
            <a:r>
              <a:rPr lang="ru-RU" altLang="ru-RU" sz="3200"/>
              <a:t>зв'язки</a:t>
            </a:r>
            <a:endParaRPr lang="ru-RU" altLang="ru-RU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80881B3-146D-6192-0642-C03ABDAE05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139112" cy="4752975"/>
          </a:xfrm>
        </p:spPr>
        <p:txBody>
          <a:bodyPr/>
          <a:lstStyle/>
          <a:p>
            <a:pPr marL="0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2200" b="1" i="1" u="sng"/>
              <a:t>Рекурсивний зв'язок </a:t>
            </a:r>
            <a:r>
              <a:rPr lang="ru-RU" altLang="ru-RU" sz="2200"/>
              <a:t>має місце, коли є зв'язок між екземплярами одного і того ж набору сутностей.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297741DE-3233-2CDA-E39A-9F907BB81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205038"/>
            <a:ext cx="7343775" cy="407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904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335CF88-5E74-79A4-6A06-0F5D8CC59E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Розширена модель "сутність – зв'язок" 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68EF9B4-E624-FA1B-2629-C7E5CE3967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4672" y="1321027"/>
            <a:ext cx="7924800" cy="4419600"/>
          </a:xfrm>
        </p:spPr>
        <p:txBody>
          <a:bodyPr/>
          <a:lstStyle/>
          <a:p>
            <a:pPr marL="0" indent="3429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/>
              <a:t>   </a:t>
            </a:r>
            <a:r>
              <a:rPr lang="ru-RU" altLang="ru-RU" sz="2200"/>
              <a:t>Для </a:t>
            </a:r>
            <a:r>
              <a:rPr lang="ru-RU" altLang="ru-RU" sz="2200" err="1"/>
              <a:t>задоволення</a:t>
            </a:r>
            <a:r>
              <a:rPr lang="ru-RU" altLang="ru-RU" sz="2200"/>
              <a:t> </a:t>
            </a:r>
            <a:r>
              <a:rPr lang="ru-RU" altLang="ru-RU" sz="2200" err="1"/>
              <a:t>нових</a:t>
            </a:r>
            <a:r>
              <a:rPr lang="ru-RU" altLang="ru-RU" sz="2200"/>
              <a:t> потреб, </a:t>
            </a:r>
            <a:r>
              <a:rPr lang="ru-RU" altLang="ru-RU" sz="2200" err="1"/>
              <a:t>що</a:t>
            </a:r>
            <a:r>
              <a:rPr lang="ru-RU" altLang="ru-RU" sz="2200"/>
              <a:t> </a:t>
            </a:r>
            <a:r>
              <a:rPr lang="ru-RU" altLang="ru-RU" sz="2200" err="1"/>
              <a:t>висуваються</a:t>
            </a:r>
            <a:r>
              <a:rPr lang="ru-RU" altLang="ru-RU" sz="2200"/>
              <a:t> </a:t>
            </a:r>
            <a:r>
              <a:rPr lang="ru-RU" altLang="ru-RU" sz="2200" err="1"/>
              <a:t>більш</a:t>
            </a:r>
            <a:r>
              <a:rPr lang="ru-RU" altLang="ru-RU" sz="2200"/>
              <a:t> </a:t>
            </a:r>
            <a:r>
              <a:rPr lang="ru-RU" altLang="ru-RU" sz="2200" err="1"/>
              <a:t>складними</a:t>
            </a:r>
            <a:r>
              <a:rPr lang="ru-RU" altLang="ru-RU" sz="2200"/>
              <a:t> ІС, в </a:t>
            </a:r>
            <a:r>
              <a:rPr lang="ru-RU" altLang="ru-RU" sz="2200" err="1"/>
              <a:t>семантичне</a:t>
            </a:r>
            <a:r>
              <a:rPr lang="ru-RU" altLang="ru-RU" sz="2200"/>
              <a:t> </a:t>
            </a:r>
            <a:r>
              <a:rPr lang="ru-RU" altLang="ru-RU" sz="2200" err="1"/>
              <a:t>моделювання</a:t>
            </a:r>
            <a:r>
              <a:rPr lang="ru-RU" altLang="ru-RU" sz="2200"/>
              <a:t> були </a:t>
            </a:r>
            <a:r>
              <a:rPr lang="ru-RU" altLang="ru-RU" sz="2200" err="1"/>
              <a:t>введені</a:t>
            </a:r>
            <a:r>
              <a:rPr lang="ru-RU" altLang="ru-RU" sz="2200"/>
              <a:t> </a:t>
            </a:r>
            <a:r>
              <a:rPr lang="ru-RU" altLang="ru-RU" sz="2200" err="1"/>
              <a:t>додаткові</a:t>
            </a:r>
            <a:r>
              <a:rPr lang="ru-RU" altLang="ru-RU" sz="2200"/>
              <a:t> </a:t>
            </a:r>
            <a:r>
              <a:rPr lang="ru-RU" altLang="ru-RU" sz="2200" err="1"/>
              <a:t>концепції</a:t>
            </a:r>
            <a:r>
              <a:rPr lang="ru-RU" altLang="ru-RU" sz="2200"/>
              <a:t>, </a:t>
            </a:r>
            <a:r>
              <a:rPr lang="ru-RU" altLang="ru-RU" sz="2200" err="1"/>
              <a:t>що</a:t>
            </a:r>
            <a:r>
              <a:rPr lang="ru-RU" altLang="ru-RU" sz="2200"/>
              <a:t> </a:t>
            </a:r>
            <a:r>
              <a:rPr lang="ru-RU" altLang="ru-RU" sz="2200" err="1"/>
              <a:t>розширюють</a:t>
            </a:r>
            <a:r>
              <a:rPr lang="ru-RU" altLang="ru-RU" sz="2200"/>
              <a:t> </a:t>
            </a:r>
            <a:r>
              <a:rPr lang="ru-RU" altLang="ru-RU" sz="2200" err="1"/>
              <a:t>його</a:t>
            </a:r>
            <a:r>
              <a:rPr lang="ru-RU" altLang="ru-RU" sz="2200"/>
              <a:t> </a:t>
            </a:r>
            <a:r>
              <a:rPr lang="ru-RU" altLang="ru-RU" sz="2200" err="1"/>
              <a:t>можливості</a:t>
            </a:r>
            <a:r>
              <a:rPr lang="ru-RU" altLang="ru-RU" sz="2200"/>
              <a:t> - </a:t>
            </a:r>
            <a:r>
              <a:rPr lang="ru-RU" altLang="ru-RU" sz="2200" b="1" i="1" u="sng" err="1"/>
              <a:t>розширена</a:t>
            </a:r>
            <a:r>
              <a:rPr lang="ru-RU" altLang="ru-RU" sz="2200" b="1" i="1" u="sng"/>
              <a:t> </a:t>
            </a:r>
            <a:r>
              <a:rPr lang="en-US" altLang="ru-RU" sz="2200" b="1" i="1" u="sng"/>
              <a:t>ER-</a:t>
            </a:r>
            <a:r>
              <a:rPr lang="ru-RU" altLang="ru-RU" sz="2200" b="1" i="1" u="sng" err="1"/>
              <a:t>моделі</a:t>
            </a:r>
            <a:r>
              <a:rPr lang="ru-RU" altLang="ru-RU" sz="2200" b="1" i="1" u="sng"/>
              <a:t> </a:t>
            </a:r>
            <a:r>
              <a:rPr lang="ru-RU" altLang="ru-RU" sz="2200"/>
              <a:t>(</a:t>
            </a:r>
            <a:r>
              <a:rPr lang="en-US" altLang="ru-RU" sz="2200"/>
              <a:t>Enhanced Entity Relationship, EER-</a:t>
            </a:r>
            <a:r>
              <a:rPr lang="ru-RU" altLang="ru-RU" sz="2200"/>
              <a:t>модель). Вона </a:t>
            </a:r>
            <a:r>
              <a:rPr lang="ru-RU" altLang="ru-RU" sz="2200" err="1"/>
              <a:t>включає</a:t>
            </a:r>
            <a:r>
              <a:rPr lang="ru-RU" altLang="ru-RU" sz="2200"/>
              <a:t> </a:t>
            </a:r>
            <a:r>
              <a:rPr lang="ru-RU" altLang="ru-RU" sz="2200" err="1"/>
              <a:t>всі</a:t>
            </a:r>
            <a:r>
              <a:rPr lang="ru-RU" altLang="ru-RU" sz="2200"/>
              <a:t> </a:t>
            </a:r>
            <a:r>
              <a:rPr lang="ru-RU" altLang="ru-RU" sz="2200" err="1"/>
              <a:t>концепції</a:t>
            </a:r>
            <a:r>
              <a:rPr lang="ru-RU" altLang="ru-RU" sz="2200"/>
              <a:t> </a:t>
            </a:r>
            <a:r>
              <a:rPr lang="en-US" altLang="ru-RU" sz="2200"/>
              <a:t>ER</a:t>
            </a:r>
            <a:r>
              <a:rPr lang="ru-RU" altLang="ru-RU" sz="2200" err="1"/>
              <a:t>моделі</a:t>
            </a:r>
            <a:r>
              <a:rPr lang="ru-RU" altLang="ru-RU" sz="2200"/>
              <a:t> плюс </a:t>
            </a:r>
            <a:r>
              <a:rPr lang="ru-RU" altLang="ru-RU" sz="2200" err="1"/>
              <a:t>концепції</a:t>
            </a:r>
            <a:r>
              <a:rPr lang="ru-RU" altLang="ru-RU" sz="2200"/>
              <a:t> </a:t>
            </a:r>
            <a:r>
              <a:rPr lang="ru-RU" altLang="ru-RU" sz="2200" err="1"/>
              <a:t>уточнення</a:t>
            </a:r>
            <a:r>
              <a:rPr lang="ru-RU" altLang="ru-RU" sz="2200"/>
              <a:t>, </a:t>
            </a:r>
            <a:r>
              <a:rPr lang="ru-RU" altLang="ru-RU" sz="2200" err="1"/>
              <a:t>узагальнення</a:t>
            </a:r>
            <a:r>
              <a:rPr lang="ru-RU" altLang="ru-RU" sz="2200"/>
              <a:t>, </a:t>
            </a:r>
            <a:r>
              <a:rPr lang="ru-RU" altLang="ru-RU" sz="2200" err="1"/>
              <a:t>агрегування</a:t>
            </a:r>
            <a:r>
              <a:rPr lang="ru-RU" altLang="ru-RU" sz="2200"/>
              <a:t> і </a:t>
            </a:r>
            <a:r>
              <a:rPr lang="ru-RU" altLang="ru-RU" sz="2200" err="1"/>
              <a:t>композиції</a:t>
            </a:r>
            <a:r>
              <a:rPr lang="ru-RU" altLang="ru-RU" sz="2200"/>
              <a:t>. </a:t>
            </a:r>
            <a:r>
              <a:rPr lang="ru-RU" altLang="ru-RU" sz="2200" err="1"/>
              <a:t>Додаткові</a:t>
            </a:r>
            <a:r>
              <a:rPr lang="ru-RU" altLang="ru-RU" sz="2200"/>
              <a:t> </a:t>
            </a:r>
            <a:r>
              <a:rPr lang="ru-RU" altLang="ru-RU" sz="2200" err="1"/>
              <a:t>концепції</a:t>
            </a:r>
            <a:r>
              <a:rPr lang="ru-RU" altLang="ru-RU" sz="2200"/>
              <a:t> </a:t>
            </a:r>
            <a:r>
              <a:rPr lang="ru-RU" altLang="ru-RU" sz="2200" err="1"/>
              <a:t>базуються</a:t>
            </a:r>
            <a:r>
              <a:rPr lang="ru-RU" altLang="ru-RU" sz="2200"/>
              <a:t> на таких </a:t>
            </a:r>
            <a:r>
              <a:rPr lang="ru-RU" altLang="ru-RU" sz="2200" err="1"/>
              <a:t>поняттях</a:t>
            </a:r>
            <a:r>
              <a:rPr lang="ru-RU" altLang="ru-RU" sz="2200"/>
              <a:t>, як </a:t>
            </a:r>
            <a:r>
              <a:rPr lang="ru-RU" altLang="ru-RU" sz="2200" b="1" i="1" u="sng" err="1"/>
              <a:t>суперклас</a:t>
            </a:r>
            <a:r>
              <a:rPr lang="ru-RU" altLang="ru-RU" sz="2200" b="1" i="1" u="sng"/>
              <a:t> і </a:t>
            </a:r>
            <a:r>
              <a:rPr lang="ru-RU" altLang="ru-RU" sz="2200" b="1" i="1" u="sng" err="1"/>
              <a:t>підклас</a:t>
            </a:r>
            <a:r>
              <a:rPr lang="ru-RU" altLang="ru-RU" sz="2200"/>
              <a:t>.</a:t>
            </a:r>
            <a:endParaRPr lang="ru-RU"/>
          </a:p>
          <a:p>
            <a:pPr marL="0" indent="3429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dirty="0"/>
              <a:t>     </a:t>
            </a:r>
            <a:r>
              <a:rPr lang="ru-RU" altLang="ru-RU" sz="2200" err="1"/>
              <a:t>Суперклас</a:t>
            </a:r>
            <a:r>
              <a:rPr lang="ru-RU" altLang="ru-RU" sz="2200"/>
              <a:t> </a:t>
            </a:r>
            <a:r>
              <a:rPr lang="ru-RU" altLang="ru-RU" sz="2200" err="1"/>
              <a:t>може</a:t>
            </a:r>
            <a:r>
              <a:rPr lang="ru-RU" altLang="ru-RU" sz="2200"/>
              <a:t> </a:t>
            </a:r>
            <a:r>
              <a:rPr lang="ru-RU" altLang="ru-RU" sz="2200" err="1"/>
              <a:t>мати</a:t>
            </a:r>
            <a:r>
              <a:rPr lang="ru-RU" altLang="ru-RU" sz="2200"/>
              <a:t> </a:t>
            </a:r>
            <a:r>
              <a:rPr lang="ru-RU" altLang="ru-RU" sz="2200" err="1"/>
              <a:t>декілька</a:t>
            </a:r>
            <a:r>
              <a:rPr lang="ru-RU" altLang="ru-RU" sz="2200"/>
              <a:t> </a:t>
            </a:r>
            <a:r>
              <a:rPr lang="ru-RU" altLang="ru-RU" sz="2200" err="1"/>
              <a:t>підкласів</a:t>
            </a:r>
            <a:r>
              <a:rPr lang="ru-RU" altLang="ru-RU" sz="2200"/>
              <a:t>. </a:t>
            </a:r>
            <a:r>
              <a:rPr lang="ru-RU" altLang="ru-RU" sz="2200" err="1"/>
              <a:t>Наприклад</a:t>
            </a:r>
            <a:r>
              <a:rPr lang="ru-RU" altLang="ru-RU" sz="2200"/>
              <a:t> </a:t>
            </a:r>
            <a:r>
              <a:rPr lang="ru-RU" altLang="ru-RU" sz="2200" err="1"/>
              <a:t>підкласи</a:t>
            </a:r>
            <a:r>
              <a:rPr lang="ru-RU" altLang="ru-RU" sz="2200"/>
              <a:t> </a:t>
            </a:r>
            <a:r>
              <a:rPr lang="ru-RU" altLang="ru-RU" sz="2200" err="1"/>
              <a:t>Викладач</a:t>
            </a:r>
            <a:r>
              <a:rPr lang="ru-RU" altLang="ru-RU" sz="2200"/>
              <a:t>, </a:t>
            </a:r>
            <a:r>
              <a:rPr lang="ru-RU" altLang="ru-RU" sz="2200" err="1"/>
              <a:t>Керівник</a:t>
            </a:r>
            <a:r>
              <a:rPr lang="ru-RU" altLang="ru-RU" sz="2200"/>
              <a:t>, Лаборант є членами </a:t>
            </a:r>
            <a:r>
              <a:rPr lang="ru-RU" altLang="ru-RU" sz="2200" err="1"/>
              <a:t>суперкласу</a:t>
            </a:r>
            <a:r>
              <a:rPr lang="ru-RU" altLang="ru-RU" sz="2200"/>
              <a:t> </a:t>
            </a:r>
            <a:r>
              <a:rPr lang="ru-RU" altLang="ru-RU" sz="2200" err="1"/>
              <a:t>Співробітник</a:t>
            </a:r>
            <a:r>
              <a:rPr lang="ru-RU" altLang="ru-RU" sz="2200"/>
              <a:t>. </a:t>
            </a:r>
            <a:r>
              <a:rPr lang="ru-RU" altLang="ru-RU" sz="2200" err="1"/>
              <a:t>Це</a:t>
            </a:r>
            <a:r>
              <a:rPr lang="ru-RU" altLang="ru-RU" sz="2200"/>
              <a:t> </a:t>
            </a:r>
            <a:r>
              <a:rPr lang="ru-RU" altLang="ru-RU" sz="2200" err="1"/>
              <a:t>означає</a:t>
            </a:r>
            <a:r>
              <a:rPr lang="ru-RU" altLang="ru-RU" sz="2200"/>
              <a:t>, </a:t>
            </a:r>
            <a:r>
              <a:rPr lang="ru-RU" altLang="ru-RU" sz="2200" err="1"/>
              <a:t>що</a:t>
            </a:r>
            <a:r>
              <a:rPr lang="ru-RU" altLang="ru-RU" sz="2200"/>
              <a:t> </a:t>
            </a:r>
            <a:r>
              <a:rPr lang="ru-RU" altLang="ru-RU" sz="2200" err="1"/>
              <a:t>кожен</a:t>
            </a:r>
            <a:r>
              <a:rPr lang="ru-RU" altLang="ru-RU" sz="2200"/>
              <a:t> </a:t>
            </a:r>
            <a:r>
              <a:rPr lang="ru-RU" altLang="ru-RU" sz="2200" err="1"/>
              <a:t>екземпляр</a:t>
            </a:r>
            <a:r>
              <a:rPr lang="ru-RU" altLang="ru-RU" sz="2200"/>
              <a:t> </a:t>
            </a:r>
            <a:r>
              <a:rPr lang="ru-RU" altLang="ru-RU" sz="2200" err="1"/>
              <a:t>підкласу</a:t>
            </a:r>
            <a:r>
              <a:rPr lang="ru-RU" altLang="ru-RU" sz="2200"/>
              <a:t> є в той же час і </a:t>
            </a:r>
            <a:r>
              <a:rPr lang="ru-RU" altLang="ru-RU" sz="2200" err="1"/>
              <a:t>екземпляром</a:t>
            </a:r>
            <a:r>
              <a:rPr lang="ru-RU" altLang="ru-RU" sz="2200"/>
              <a:t> </a:t>
            </a:r>
            <a:r>
              <a:rPr lang="ru-RU" altLang="ru-RU" sz="2200" err="1"/>
              <a:t>суперкласу</a:t>
            </a:r>
            <a:r>
              <a:rPr lang="ru-RU" altLang="ru-RU" sz="2200"/>
              <a:t>. </a:t>
            </a:r>
            <a:r>
              <a:rPr lang="ru-RU" altLang="ru-RU" sz="2200" err="1"/>
              <a:t>Зв'язок</a:t>
            </a:r>
            <a:r>
              <a:rPr lang="ru-RU" altLang="ru-RU" sz="2200"/>
              <a:t> </a:t>
            </a:r>
            <a:r>
              <a:rPr lang="ru-RU" altLang="ru-RU" sz="2200" err="1"/>
              <a:t>між</a:t>
            </a:r>
            <a:r>
              <a:rPr lang="ru-RU" altLang="ru-RU" sz="2200"/>
              <a:t> </a:t>
            </a:r>
            <a:r>
              <a:rPr lang="ru-RU" altLang="ru-RU" sz="2200" err="1"/>
              <a:t>суперкласом</a:t>
            </a:r>
            <a:r>
              <a:rPr lang="ru-RU" altLang="ru-RU" sz="2200"/>
              <a:t> і </a:t>
            </a:r>
            <a:r>
              <a:rPr lang="ru-RU" altLang="ru-RU" sz="2200" err="1"/>
              <a:t>підкласом</a:t>
            </a:r>
            <a:r>
              <a:rPr lang="ru-RU" altLang="ru-RU" sz="2200"/>
              <a:t> </a:t>
            </a:r>
            <a:r>
              <a:rPr lang="ru-RU" altLang="ru-RU" sz="2200" err="1"/>
              <a:t>відноситься</a:t>
            </a:r>
            <a:r>
              <a:rPr lang="ru-RU" altLang="ru-RU" sz="2200"/>
              <a:t> до типу 1:1. </a:t>
            </a:r>
          </a:p>
        </p:txBody>
      </p:sp>
    </p:spTree>
    <p:extLst>
      <p:ext uri="{BB962C8B-B14F-4D97-AF65-F5344CB8AC3E}">
        <p14:creationId xmlns:p14="http://schemas.microsoft.com/office/powerpoint/2010/main" val="2878651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59E1160-D8C1-CAFB-EE54-17AF99B38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Розширена модель "сутність – зв'язок"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511B3EA-B37F-DD59-6925-5B63916A92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30960" cy="4419600"/>
          </a:xfrm>
        </p:spPr>
        <p:txBody>
          <a:bodyPr/>
          <a:lstStyle/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400" dirty="0"/>
              <a:t>   </a:t>
            </a:r>
            <a:r>
              <a:rPr lang="ru-RU" altLang="ru-RU" sz="2200" err="1"/>
              <a:t>Використання</a:t>
            </a:r>
            <a:r>
              <a:rPr lang="ru-RU" altLang="ru-RU" sz="2200"/>
              <a:t> понять </a:t>
            </a:r>
            <a:r>
              <a:rPr lang="ru-RU" altLang="ru-RU" sz="2200" err="1"/>
              <a:t>суперклас</a:t>
            </a:r>
            <a:r>
              <a:rPr lang="ru-RU" altLang="ru-RU" sz="2200"/>
              <a:t> і </a:t>
            </a:r>
            <a:r>
              <a:rPr lang="ru-RU" altLang="ru-RU" sz="2200" err="1"/>
              <a:t>підклас</a:t>
            </a:r>
            <a:r>
              <a:rPr lang="ru-RU" altLang="ru-RU" sz="2200"/>
              <a:t> </a:t>
            </a:r>
            <a:r>
              <a:rPr lang="ru-RU" altLang="ru-RU" sz="2200" err="1"/>
              <a:t>дозволяє</a:t>
            </a:r>
            <a:r>
              <a:rPr lang="ru-RU" altLang="ru-RU" sz="2200"/>
              <a:t> </a:t>
            </a:r>
            <a:r>
              <a:rPr lang="ru-RU" altLang="ru-RU" sz="2200" i="1" u="sng" err="1"/>
              <a:t>визначити</a:t>
            </a:r>
            <a:r>
              <a:rPr lang="ru-RU" altLang="ru-RU" sz="2200" i="1" u="sng"/>
              <a:t> для </a:t>
            </a:r>
            <a:r>
              <a:rPr lang="ru-RU" altLang="ru-RU" sz="2200" i="1" u="sng" err="1"/>
              <a:t>підкласів</a:t>
            </a:r>
            <a:r>
              <a:rPr lang="ru-RU" altLang="ru-RU" sz="2200" i="1" u="sng"/>
              <a:t> </a:t>
            </a:r>
            <a:r>
              <a:rPr lang="ru-RU" altLang="ru-RU" sz="2200" i="1" u="sng" err="1"/>
              <a:t>власні</a:t>
            </a:r>
            <a:r>
              <a:rPr lang="ru-RU" altLang="ru-RU" sz="2200" i="1" u="sng"/>
              <a:t> </a:t>
            </a:r>
            <a:r>
              <a:rPr lang="ru-RU" altLang="ru-RU" sz="2200" i="1" u="sng" err="1"/>
              <a:t>атрибути</a:t>
            </a:r>
            <a:r>
              <a:rPr lang="ru-RU" altLang="ru-RU" sz="2200" i="1" u="sng"/>
              <a:t> </a:t>
            </a:r>
            <a:r>
              <a:rPr lang="ru-RU" altLang="ru-RU" sz="2200"/>
              <a:t>і </a:t>
            </a:r>
            <a:r>
              <a:rPr lang="ru-RU" altLang="ru-RU" sz="2200" err="1"/>
              <a:t>атрибути</a:t>
            </a:r>
            <a:r>
              <a:rPr lang="ru-RU" altLang="ru-RU" sz="2200"/>
              <a:t>, </a:t>
            </a:r>
            <a:r>
              <a:rPr lang="ru-RU" altLang="ru-RU" sz="2200" err="1"/>
              <a:t>що</a:t>
            </a:r>
            <a:r>
              <a:rPr lang="ru-RU" altLang="ru-RU" sz="2200"/>
              <a:t> </a:t>
            </a:r>
            <a:r>
              <a:rPr lang="ru-RU" altLang="ru-RU" sz="2200" err="1"/>
              <a:t>наслідуються</a:t>
            </a:r>
            <a:r>
              <a:rPr lang="ru-RU" altLang="ru-RU" sz="2200"/>
              <a:t> </a:t>
            </a:r>
            <a:r>
              <a:rPr lang="ru-RU" altLang="ru-RU" sz="2200" err="1"/>
              <a:t>від</a:t>
            </a:r>
            <a:r>
              <a:rPr lang="ru-RU" altLang="ru-RU" sz="2200"/>
              <a:t> </a:t>
            </a:r>
            <a:r>
              <a:rPr lang="ru-RU" altLang="ru-RU" sz="2200" err="1"/>
              <a:t>суперкласу</a:t>
            </a:r>
            <a:r>
              <a:rPr lang="ru-RU" altLang="ru-RU" sz="2200"/>
              <a:t>. </a:t>
            </a:r>
            <a:r>
              <a:rPr lang="ru-RU" altLang="ru-RU" sz="2200" err="1"/>
              <a:t>Підклас</a:t>
            </a:r>
            <a:r>
              <a:rPr lang="ru-RU" altLang="ru-RU" sz="2200"/>
              <a:t> </a:t>
            </a:r>
            <a:r>
              <a:rPr lang="ru-RU" altLang="ru-RU" sz="2200" err="1"/>
              <a:t>може</a:t>
            </a:r>
            <a:r>
              <a:rPr lang="ru-RU" altLang="ru-RU" sz="2200"/>
              <a:t> </a:t>
            </a:r>
            <a:r>
              <a:rPr lang="ru-RU" altLang="ru-RU" sz="2200" err="1"/>
              <a:t>мати</a:t>
            </a:r>
            <a:r>
              <a:rPr lang="ru-RU" altLang="ru-RU" sz="2200"/>
              <a:t> </a:t>
            </a:r>
            <a:r>
              <a:rPr lang="ru-RU" altLang="ru-RU" sz="2200" err="1"/>
              <a:t>свої</a:t>
            </a:r>
            <a:r>
              <a:rPr lang="ru-RU" altLang="ru-RU" sz="2200"/>
              <a:t> </a:t>
            </a:r>
            <a:r>
              <a:rPr lang="ru-RU" altLang="ru-RU" sz="2200" err="1"/>
              <a:t>власні</a:t>
            </a:r>
            <a:r>
              <a:rPr lang="ru-RU" altLang="ru-RU" sz="2200"/>
              <a:t> </a:t>
            </a:r>
            <a:r>
              <a:rPr lang="ru-RU" altLang="ru-RU" sz="2200" err="1"/>
              <a:t>зв'язки</a:t>
            </a:r>
            <a:r>
              <a:rPr lang="ru-RU" altLang="ru-RU" sz="2200"/>
              <a:t>, </a:t>
            </a:r>
            <a:r>
              <a:rPr lang="ru-RU" altLang="ru-RU" sz="2200" err="1"/>
              <a:t>які</a:t>
            </a:r>
            <a:r>
              <a:rPr lang="ru-RU" altLang="ru-RU" sz="2200"/>
              <a:t> не </a:t>
            </a:r>
            <a:r>
              <a:rPr lang="ru-RU" altLang="ru-RU" sz="2200" err="1"/>
              <a:t>підходять</a:t>
            </a:r>
            <a:r>
              <a:rPr lang="ru-RU" altLang="ru-RU" sz="2200"/>
              <a:t> для </a:t>
            </a:r>
            <a:r>
              <a:rPr lang="ru-RU" altLang="ru-RU" sz="2200" err="1"/>
              <a:t>всіх</a:t>
            </a:r>
            <a:r>
              <a:rPr lang="ru-RU" altLang="ru-RU" sz="2200"/>
              <a:t> </a:t>
            </a:r>
            <a:r>
              <a:rPr lang="ru-RU" altLang="ru-RU" sz="2200" err="1"/>
              <a:t>екземплярів</a:t>
            </a:r>
            <a:r>
              <a:rPr lang="ru-RU" altLang="ru-RU" sz="2200"/>
              <a:t> </a:t>
            </a:r>
            <a:r>
              <a:rPr lang="ru-RU" altLang="ru-RU" sz="2200" err="1"/>
              <a:t>суперкласу</a:t>
            </a:r>
            <a:r>
              <a:rPr lang="ru-RU" altLang="ru-RU" sz="2200"/>
              <a:t>.</a:t>
            </a:r>
            <a:endParaRPr lang="ru-RU"/>
          </a:p>
        </p:txBody>
      </p:sp>
      <p:pic>
        <p:nvPicPr>
          <p:cNvPr id="16388" name="Picture 3">
            <a:extLst>
              <a:ext uri="{FF2B5EF4-FFF2-40B4-BE49-F238E27FC236}">
                <a16:creationId xmlns:a16="http://schemas.microsoft.com/office/drawing/2014/main" id="{2B4168BE-C567-CE39-3416-0833E28E5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331" y="2816679"/>
            <a:ext cx="7475537" cy="278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9672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7CFF6AF-51F0-8419-8D5A-09455141B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800"/>
              <a:t>Порядок розробки моделі </a:t>
            </a:r>
            <a:r>
              <a:rPr lang="en-US" altLang="ru-RU" sz="3800"/>
              <a:t>ER</a:t>
            </a:r>
            <a:endParaRPr lang="ru-RU" altLang="ru-RU" sz="3800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F4E7B9BF-9D58-891E-012B-7CD2668DC0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6520" y="1484313"/>
            <a:ext cx="8159523" cy="4419600"/>
          </a:xfrm>
        </p:spPr>
        <p:txBody>
          <a:bodyPr/>
          <a:lstStyle/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400" dirty="0"/>
              <a:t>   При </a:t>
            </a:r>
            <a:r>
              <a:rPr lang="ru-RU" altLang="ru-RU" sz="2400" dirty="0" err="1"/>
              <a:t>розробці</a:t>
            </a:r>
            <a:r>
              <a:rPr lang="ru-RU" altLang="ru-RU" sz="2400" dirty="0"/>
              <a:t> </a:t>
            </a:r>
            <a:r>
              <a:rPr lang="en-US" altLang="ru-RU" sz="2400" dirty="0"/>
              <a:t>ER-</a:t>
            </a:r>
            <a:r>
              <a:rPr lang="ru-RU" altLang="ru-RU" sz="2400" dirty="0"/>
              <a:t>моделей ми </a:t>
            </a:r>
            <a:r>
              <a:rPr lang="ru-RU" altLang="ru-RU" sz="2400" dirty="0" err="1"/>
              <a:t>повинні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отримати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наступну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інформацію</a:t>
            </a:r>
            <a:r>
              <a:rPr lang="ru-RU" altLang="ru-RU" sz="2400" dirty="0"/>
              <a:t> про </a:t>
            </a:r>
            <a:r>
              <a:rPr lang="ru-RU" altLang="ru-RU" sz="2400" dirty="0" err="1"/>
              <a:t>предметну</a:t>
            </a:r>
            <a:r>
              <a:rPr lang="ru-RU" altLang="ru-RU" sz="2400" dirty="0"/>
              <a:t> область:</a:t>
            </a:r>
            <a:endParaRPr lang="ru-RU" dirty="0"/>
          </a:p>
          <a:p>
            <a:pPr marL="0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/>
              <a:t>Список су</a:t>
            </a:r>
            <a:r>
              <a:rPr lang="uk-UA" altLang="ru-RU" sz="2400" dirty="0" err="1"/>
              <a:t>тностей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предметної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області</a:t>
            </a:r>
            <a:r>
              <a:rPr lang="ru-RU" altLang="ru-RU" sz="2400" dirty="0"/>
              <a:t>.</a:t>
            </a:r>
          </a:p>
          <a:p>
            <a:pPr marL="0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/>
              <a:t>Список </a:t>
            </a:r>
            <a:r>
              <a:rPr lang="ru-RU" altLang="ru-RU" sz="2400" dirty="0" err="1"/>
              <a:t>атрибутів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сутностей</a:t>
            </a:r>
            <a:r>
              <a:rPr lang="ru-RU" altLang="ru-RU" sz="2400" dirty="0"/>
              <a:t>.</a:t>
            </a:r>
          </a:p>
          <a:p>
            <a:pPr marL="0" algn="just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ru-RU" altLang="ru-RU" sz="2400" dirty="0" err="1"/>
              <a:t>Опис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взаємозв'язку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між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сутностями</a:t>
            </a:r>
            <a:r>
              <a:rPr lang="ru-RU" altLang="ru-RU" sz="2400" dirty="0"/>
              <a:t>.</a:t>
            </a:r>
          </a:p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400" dirty="0"/>
              <a:t>     </a:t>
            </a:r>
            <a:r>
              <a:rPr lang="en-US" altLang="ru-RU" sz="2400" dirty="0"/>
              <a:t>ER-</a:t>
            </a:r>
            <a:r>
              <a:rPr lang="ru-RU" altLang="ru-RU" sz="2400" dirty="0" err="1"/>
              <a:t>діаграми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зручних</a:t>
            </a:r>
            <a:r>
              <a:rPr lang="ru-RU" altLang="ru-RU" sz="2400" dirty="0"/>
              <a:t> тем, </a:t>
            </a:r>
            <a:r>
              <a:rPr lang="ru-RU" altLang="ru-RU" sz="2400" dirty="0" err="1"/>
              <a:t>що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процес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виделення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сутності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атрибутів</a:t>
            </a:r>
            <a:r>
              <a:rPr lang="ru-RU" altLang="ru-RU" sz="2400" dirty="0"/>
              <a:t> і связей є </a:t>
            </a:r>
            <a:r>
              <a:rPr lang="ru-RU" altLang="ru-RU" sz="2400" dirty="0" err="1"/>
              <a:t>ітераційним</a:t>
            </a:r>
            <a:r>
              <a:rPr lang="ru-RU" altLang="ru-RU" sz="2400" dirty="0"/>
              <a:t>. </a:t>
            </a:r>
            <a:r>
              <a:rPr lang="ru-RU" altLang="ru-RU" sz="2400" dirty="0" err="1"/>
              <a:t>Розроблено</a:t>
            </a:r>
            <a:r>
              <a:rPr lang="ru-RU" altLang="ru-RU" sz="2400" dirty="0"/>
              <a:t> перший </a:t>
            </a:r>
            <a:r>
              <a:rPr lang="ru-RU" altLang="ru-RU" sz="2400" dirty="0" err="1"/>
              <a:t>приблизний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варіант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діаграми</a:t>
            </a:r>
            <a:r>
              <a:rPr lang="ru-RU" altLang="ru-RU" sz="2400" dirty="0"/>
              <a:t>, ми </a:t>
            </a:r>
            <a:r>
              <a:rPr lang="ru-RU" altLang="ru-RU" sz="2400" dirty="0" err="1"/>
              <a:t>уточнюємо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їх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опрашиваючи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експертів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предметної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області</a:t>
            </a:r>
            <a:r>
              <a:rPr lang="ru-RU" altLang="ru-RU" sz="2400" dirty="0"/>
              <a:t>. За </a:t>
            </a:r>
            <a:r>
              <a:rPr lang="ru-RU" altLang="ru-RU" sz="2400" dirty="0" err="1"/>
              <a:t>цією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документацією</a:t>
            </a:r>
            <a:r>
              <a:rPr lang="ru-RU" altLang="ru-RU" sz="2400" dirty="0"/>
              <a:t>, у </a:t>
            </a:r>
            <a:r>
              <a:rPr lang="ru-RU" altLang="ru-RU" sz="2400" dirty="0" err="1"/>
              <a:t>якій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фіксуються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результати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що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містяться</a:t>
            </a:r>
            <a:r>
              <a:rPr lang="ru-RU" altLang="ru-RU" sz="2400" dirty="0"/>
              <a:t>, є </a:t>
            </a:r>
            <a:r>
              <a:rPr lang="ru-RU" altLang="ru-RU" sz="2400" dirty="0" err="1"/>
              <a:t>самі</a:t>
            </a:r>
            <a:r>
              <a:rPr lang="ru-RU" altLang="ru-RU" sz="2400" dirty="0"/>
              <a:t> </a:t>
            </a:r>
            <a:r>
              <a:rPr lang="en-US" altLang="ru-RU" sz="2400" dirty="0"/>
              <a:t>ER-</a:t>
            </a:r>
            <a:r>
              <a:rPr lang="ru-RU" altLang="ru-RU" sz="2400" dirty="0" err="1"/>
              <a:t>діаграми</a:t>
            </a:r>
            <a:r>
              <a:rPr lang="ru-RU" alt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0664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 dirty="0" err="1"/>
              <a:t>Приклад</a:t>
            </a: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600" dirty="0" err="1"/>
              <a:t>розроботки</a:t>
            </a: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 ER </a:t>
            </a:r>
            <a:r>
              <a:rPr lang="en-US" sz="3600" dirty="0" err="1"/>
              <a:t>моделі</a:t>
            </a:r>
            <a:endParaRPr dirty="0" err="1"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354466" y="1355271"/>
            <a:ext cx="8353425" cy="4878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90000"/>
              </a:lnSpc>
              <a:spcBef>
                <a:spcPts val="440"/>
              </a:spcBef>
              <a:buSzPts val="1760"/>
              <a:buNone/>
            </a:pPr>
            <a:r>
              <a:rPr lang="en-US" sz="2200" b="1" dirty="0"/>
              <a:t>    </a:t>
            </a:r>
            <a:r>
              <a:rPr lang="en-US" sz="2200" dirty="0"/>
              <a:t> </a:t>
            </a:r>
            <a:r>
              <a:rPr lang="en-US" sz="2200" b="1" err="1"/>
              <a:t>Завдання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20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розробити</a:t>
            </a:r>
            <a:r>
              <a:rPr lang="en-US" sz="2200" dirty="0"/>
              <a:t> </a:t>
            </a:r>
            <a:r>
              <a:rPr lang="en-US" sz="2200" err="1"/>
              <a:t>інформаційну</a:t>
            </a:r>
            <a:r>
              <a:rPr lang="en-US" sz="2200" dirty="0"/>
              <a:t> </a:t>
            </a:r>
            <a:r>
              <a:rPr lang="en-US" sz="2200" i="0" u="none" err="1">
                <a:latin typeface="Arial"/>
                <a:ea typeface="Arial"/>
                <a:cs typeface="Arial"/>
                <a:sym typeface="Arial"/>
              </a:rPr>
              <a:t>систему</a:t>
            </a:r>
            <a:r>
              <a:rPr lang="en-US" sz="2200" dirty="0"/>
              <a:t> </a:t>
            </a:r>
            <a:r>
              <a:rPr lang="en-US" sz="2200" err="1"/>
              <a:t>діяльності</a:t>
            </a:r>
            <a:r>
              <a:rPr lang="en-US" sz="2200" dirty="0"/>
              <a:t> </a:t>
            </a:r>
            <a:r>
              <a:rPr lang="en-US" sz="2200" err="1"/>
              <a:t>оптової</a:t>
            </a:r>
            <a:r>
              <a:rPr lang="en-US" sz="2200" dirty="0"/>
              <a:t> </a:t>
            </a:r>
            <a:r>
              <a:rPr lang="en-US" sz="2200" err="1"/>
              <a:t>торгової</a:t>
            </a:r>
            <a:r>
              <a:rPr lang="en-US" sz="2200" dirty="0"/>
              <a:t> </a:t>
            </a:r>
            <a:r>
              <a:rPr lang="en-US" sz="2200" err="1"/>
              <a:t>фірми</a:t>
            </a:r>
            <a:r>
              <a:rPr lang="en-US" sz="2200" dirty="0"/>
              <a:t> </a:t>
            </a:r>
            <a:r>
              <a:rPr lang="en-US" sz="2200" err="1"/>
              <a:t>для</a:t>
            </a:r>
            <a:r>
              <a:rPr lang="en-US" sz="2200" dirty="0"/>
              <a:t> </a:t>
            </a:r>
            <a:r>
              <a:rPr lang="en-US" sz="2200" err="1"/>
              <a:t>якої</a:t>
            </a:r>
            <a:r>
              <a:rPr lang="en-US" sz="2200" dirty="0"/>
              <a:t> </a:t>
            </a:r>
            <a:r>
              <a:rPr lang="en-US" sz="2200" err="1"/>
              <a:t>необхідно</a:t>
            </a:r>
            <a:r>
              <a:rPr lang="en-US" sz="2200" dirty="0"/>
              <a:t>: </a:t>
            </a:r>
            <a:r>
              <a:rPr lang="en-US" sz="2200" b="1" err="1"/>
              <a:t>зберігати</a:t>
            </a:r>
            <a:r>
              <a:rPr lang="en-US" sz="2200" b="1" dirty="0"/>
              <a:t> </a:t>
            </a:r>
            <a:r>
              <a:rPr lang="en-US" sz="2200" b="1" err="1"/>
              <a:t>інформацію</a:t>
            </a:r>
            <a:r>
              <a:rPr lang="en-US" sz="2200" b="1" dirty="0"/>
              <a:t> </a:t>
            </a:r>
            <a:r>
              <a:rPr lang="en-US" sz="2200" b="1" err="1"/>
              <a:t>про</a:t>
            </a:r>
            <a:r>
              <a:rPr lang="en-US" sz="2200" b="1" dirty="0"/>
              <a:t> </a:t>
            </a:r>
            <a:r>
              <a:rPr lang="en-US" sz="2200" b="1" err="1"/>
              <a:t>покупців</a:t>
            </a:r>
            <a:r>
              <a:rPr lang="en-US" sz="2200" b="1" dirty="0"/>
              <a:t>, </a:t>
            </a:r>
            <a:r>
              <a:rPr lang="en-US" sz="2200" b="1" err="1"/>
              <a:t>друкувати</a:t>
            </a:r>
            <a:r>
              <a:rPr lang="en-US" sz="2200" b="1" dirty="0"/>
              <a:t> </a:t>
            </a:r>
            <a:r>
              <a:rPr lang="en-US" sz="2200" b="1" err="1"/>
              <a:t>накладні</a:t>
            </a:r>
            <a:r>
              <a:rPr lang="en-US" sz="2200" b="1" dirty="0"/>
              <a:t> </a:t>
            </a:r>
            <a:r>
              <a:rPr lang="en-US" sz="2200" b="1" err="1"/>
              <a:t>на</a:t>
            </a:r>
            <a:r>
              <a:rPr lang="en-US" sz="2200" b="1" dirty="0"/>
              <a:t> </a:t>
            </a:r>
            <a:r>
              <a:rPr lang="en-US" sz="2200" b="1" err="1"/>
              <a:t>відпущені</a:t>
            </a:r>
            <a:r>
              <a:rPr lang="en-US" sz="2200" b="1" dirty="0"/>
              <a:t> </a:t>
            </a:r>
            <a:r>
              <a:rPr lang="en-US" sz="2200" b="1" err="1"/>
              <a:t>товари</a:t>
            </a:r>
            <a:r>
              <a:rPr lang="en-US" sz="2200" b="1" dirty="0"/>
              <a:t>, </a:t>
            </a:r>
            <a:r>
              <a:rPr lang="en-US" sz="2200" b="1" err="1"/>
              <a:t>стежити</a:t>
            </a:r>
            <a:r>
              <a:rPr lang="en-US" sz="2200" b="1" dirty="0"/>
              <a:t> </a:t>
            </a:r>
            <a:r>
              <a:rPr lang="en-US" sz="2200" b="1" err="1"/>
              <a:t>за</a:t>
            </a:r>
            <a:r>
              <a:rPr lang="en-US" sz="2200" b="1" dirty="0"/>
              <a:t> </a:t>
            </a:r>
            <a:r>
              <a:rPr lang="en-US" sz="2200" b="1" err="1"/>
              <a:t>наявністю</a:t>
            </a:r>
            <a:r>
              <a:rPr lang="en-US" sz="2200" b="1" dirty="0"/>
              <a:t> </a:t>
            </a:r>
            <a:r>
              <a:rPr lang="en-US" sz="2200" b="1" err="1"/>
              <a:t>товару</a:t>
            </a:r>
            <a:r>
              <a:rPr lang="en-US" sz="2200" b="1" dirty="0"/>
              <a:t> </a:t>
            </a:r>
            <a:r>
              <a:rPr lang="en-US" sz="2200" b="1" err="1"/>
              <a:t>на</a:t>
            </a:r>
            <a:r>
              <a:rPr lang="en-US" sz="2200" b="1" dirty="0"/>
              <a:t> </a:t>
            </a:r>
            <a:r>
              <a:rPr lang="en-US" sz="2200" b="1" err="1"/>
              <a:t>складі</a:t>
            </a:r>
            <a:r>
              <a:rPr lang="en-US" sz="2200" b="1" dirty="0"/>
              <a:t>. </a:t>
            </a:r>
            <a:endParaRPr lang="ru-RU" b="1"/>
          </a:p>
          <a:p>
            <a:pPr marL="0" indent="0" algn="just">
              <a:lnSpc>
                <a:spcPct val="90000"/>
              </a:lnSpc>
              <a:spcBef>
                <a:spcPts val="440"/>
              </a:spcBef>
              <a:buSzPts val="1760"/>
              <a:buNone/>
            </a:pPr>
            <a:r>
              <a:rPr lang="en-US" sz="2200" dirty="0"/>
              <a:t> </a:t>
            </a:r>
            <a:r>
              <a:rPr lang="en-US" sz="2200" dirty="0" err="1"/>
              <a:t>Виділимо</a:t>
            </a:r>
            <a:r>
              <a:rPr lang="en-US" sz="2200" dirty="0"/>
              <a:t> </a:t>
            </a:r>
            <a:r>
              <a:rPr lang="en-US" sz="2200" dirty="0" err="1"/>
              <a:t>всі</a:t>
            </a:r>
            <a:r>
              <a:rPr lang="en-US" sz="2200" dirty="0"/>
              <a:t> </a:t>
            </a:r>
            <a:r>
              <a:rPr lang="en-US" sz="2200" dirty="0" err="1"/>
              <a:t>іменники</a:t>
            </a:r>
            <a:r>
              <a:rPr lang="en-US" sz="2200" dirty="0"/>
              <a:t> у </a:t>
            </a:r>
            <a:r>
              <a:rPr lang="en-US" sz="2200" dirty="0" err="1"/>
              <a:t>цих</a:t>
            </a:r>
            <a:r>
              <a:rPr lang="en-US" sz="2200" dirty="0"/>
              <a:t> </a:t>
            </a:r>
            <a:r>
              <a:rPr lang="en-US" sz="2200" dirty="0" err="1"/>
              <a:t>пропозиціях</a:t>
            </a:r>
            <a:r>
              <a:rPr lang="en-US" sz="2200" dirty="0"/>
              <a:t> - </a:t>
            </a:r>
            <a:r>
              <a:rPr lang="en-US" sz="2200" dirty="0" err="1"/>
              <a:t>це</a:t>
            </a:r>
            <a:r>
              <a:rPr lang="en-US" sz="2200" dirty="0"/>
              <a:t> </a:t>
            </a:r>
            <a:r>
              <a:rPr lang="en-US" sz="2200" dirty="0" err="1"/>
              <a:t>будуть</a:t>
            </a:r>
            <a:r>
              <a:rPr lang="en-US" sz="2200" dirty="0"/>
              <a:t> </a:t>
            </a:r>
            <a:r>
              <a:rPr lang="en-US" sz="2200" dirty="0" err="1"/>
              <a:t>потенційні</a:t>
            </a:r>
            <a:r>
              <a:rPr lang="en-US" sz="2200" dirty="0"/>
              <a:t> </a:t>
            </a:r>
            <a:r>
              <a:rPr lang="en-US" sz="2200" dirty="0" err="1"/>
              <a:t>кандидати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сутності</a:t>
            </a:r>
            <a:r>
              <a:rPr lang="en-US" sz="2200" dirty="0"/>
              <a:t> </a:t>
            </a:r>
            <a:r>
              <a:rPr lang="en-US" sz="2200" dirty="0" err="1"/>
              <a:t>та</a:t>
            </a:r>
            <a:r>
              <a:rPr lang="en-US" sz="2200" dirty="0"/>
              <a:t> </a:t>
            </a:r>
            <a:r>
              <a:rPr lang="en-US" sz="2200" dirty="0" err="1"/>
              <a:t>атрибути</a:t>
            </a:r>
            <a:r>
              <a:rPr lang="en-US" sz="2200" dirty="0"/>
              <a:t>, і </a:t>
            </a:r>
            <a:r>
              <a:rPr lang="en-US" sz="2200" dirty="0" err="1"/>
              <a:t>проаналізуємо</a:t>
            </a:r>
            <a:r>
              <a:rPr lang="en-US" sz="2200" dirty="0"/>
              <a:t> </a:t>
            </a:r>
            <a:r>
              <a:rPr lang="en-US" sz="2200" dirty="0" err="1"/>
              <a:t>їх</a:t>
            </a:r>
            <a:r>
              <a:rPr lang="en-US" sz="2200" dirty="0"/>
              <a:t> (</a:t>
            </a:r>
            <a:r>
              <a:rPr lang="en-US" sz="2200" dirty="0" err="1"/>
              <a:t>незрозумілі</a:t>
            </a:r>
            <a:r>
              <a:rPr lang="en-US" sz="2200" dirty="0"/>
              <a:t> </a:t>
            </a:r>
            <a:r>
              <a:rPr lang="en-US" sz="2200" dirty="0" err="1"/>
              <a:t>терміни</a:t>
            </a:r>
            <a:r>
              <a:rPr lang="en-US" sz="2200" dirty="0"/>
              <a:t> </a:t>
            </a:r>
            <a:r>
              <a:rPr lang="en-US" sz="2200" dirty="0" err="1"/>
              <a:t>виділятимемо</a:t>
            </a:r>
            <a:r>
              <a:rPr lang="en-US" sz="2200" dirty="0"/>
              <a:t> </a:t>
            </a:r>
            <a:r>
              <a:rPr lang="en-US" sz="2200" dirty="0" err="1"/>
              <a:t>знаком</a:t>
            </a:r>
            <a:r>
              <a:rPr lang="en-US" sz="2200" dirty="0"/>
              <a:t> </a:t>
            </a:r>
            <a:r>
              <a:rPr lang="en-US" sz="2200" dirty="0" err="1"/>
              <a:t>питання</a:t>
            </a:r>
            <a:r>
              <a:rPr lang="en-US" sz="2200" dirty="0"/>
              <a:t>): </a:t>
            </a:r>
            <a:endParaRPr lang="ru-RU" dirty="0"/>
          </a:p>
          <a:p>
            <a:pPr marL="342900" indent="-342900" algn="just">
              <a:lnSpc>
                <a:spcPct val="90000"/>
              </a:lnSpc>
              <a:spcBef>
                <a:spcPts val="440"/>
              </a:spcBef>
              <a:buSzPts val="1760"/>
              <a:buFont typeface="Wingdings"/>
              <a:buChar char="Ø"/>
            </a:pPr>
            <a:r>
              <a:rPr lang="en-US" sz="2200" b="1" dirty="0" err="1"/>
              <a:t>Покупець</a:t>
            </a:r>
            <a:r>
              <a:rPr lang="en-US" sz="2200" dirty="0"/>
              <a:t> – </a:t>
            </a:r>
            <a:r>
              <a:rPr lang="en-US" sz="2200" dirty="0" err="1"/>
              <a:t>явний</a:t>
            </a:r>
            <a:r>
              <a:rPr lang="en-US" sz="2200" dirty="0"/>
              <a:t> </a:t>
            </a:r>
            <a:r>
              <a:rPr lang="en-US" sz="2200" dirty="0" err="1"/>
              <a:t>кандидат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сутність</a:t>
            </a:r>
            <a:r>
              <a:rPr lang="en-US" sz="2200" dirty="0"/>
              <a:t>. </a:t>
            </a:r>
            <a:endParaRPr lang="ru-RU"/>
          </a:p>
          <a:p>
            <a:pPr marL="342900" indent="-342900" algn="just">
              <a:lnSpc>
                <a:spcPct val="90000"/>
              </a:lnSpc>
              <a:spcBef>
                <a:spcPts val="440"/>
              </a:spcBef>
              <a:buSzPts val="1760"/>
              <a:buFont typeface="Wingdings"/>
              <a:buChar char="Ø"/>
            </a:pPr>
            <a:r>
              <a:rPr lang="en-US" sz="2200" b="1" err="1"/>
              <a:t>Накладна</a:t>
            </a:r>
            <a:r>
              <a:rPr lang="en-US" sz="2200" dirty="0"/>
              <a:t> – </a:t>
            </a:r>
            <a:r>
              <a:rPr lang="en-US" sz="2200" err="1"/>
              <a:t>явний</a:t>
            </a:r>
            <a:r>
              <a:rPr lang="en-US" sz="2200" dirty="0"/>
              <a:t> </a:t>
            </a:r>
            <a:r>
              <a:rPr lang="en-US" sz="2200" err="1"/>
              <a:t>кандидат</a:t>
            </a:r>
            <a:r>
              <a:rPr lang="en-US" sz="2200" dirty="0"/>
              <a:t> </a:t>
            </a:r>
            <a:r>
              <a:rPr lang="en-US" sz="2200" err="1"/>
              <a:t>на</a:t>
            </a:r>
            <a:r>
              <a:rPr lang="en-US" sz="2200" dirty="0"/>
              <a:t> </a:t>
            </a:r>
            <a:r>
              <a:rPr lang="en-US" sz="2200" err="1"/>
              <a:t>сутність</a:t>
            </a:r>
            <a:r>
              <a:rPr lang="en-US" sz="2200" dirty="0"/>
              <a:t>. </a:t>
            </a:r>
            <a:endParaRPr lang="ru-RU"/>
          </a:p>
          <a:p>
            <a:pPr marL="342900" indent="-342900" algn="just">
              <a:lnSpc>
                <a:spcPct val="90000"/>
              </a:lnSpc>
              <a:spcBef>
                <a:spcPts val="440"/>
              </a:spcBef>
              <a:buSzPts val="1760"/>
              <a:buFont typeface="Wingdings"/>
              <a:buChar char="Ø"/>
            </a:pPr>
            <a:r>
              <a:rPr lang="en-US" sz="2200" b="1" err="1"/>
              <a:t>Товар</a:t>
            </a:r>
            <a:r>
              <a:rPr lang="en-US" sz="2200" dirty="0"/>
              <a:t> - </a:t>
            </a:r>
            <a:r>
              <a:rPr lang="en-US" sz="2200" err="1"/>
              <a:t>явний</a:t>
            </a:r>
            <a:r>
              <a:rPr lang="en-US" sz="2200" dirty="0"/>
              <a:t> </a:t>
            </a:r>
            <a:r>
              <a:rPr lang="en-US" sz="2200" err="1"/>
              <a:t>кандидат</a:t>
            </a:r>
            <a:r>
              <a:rPr lang="en-US" sz="2200" dirty="0"/>
              <a:t> </a:t>
            </a:r>
            <a:r>
              <a:rPr lang="en-US" sz="2200" err="1"/>
              <a:t>на</a:t>
            </a:r>
            <a:r>
              <a:rPr lang="en-US" sz="2200" dirty="0"/>
              <a:t> </a:t>
            </a:r>
            <a:r>
              <a:rPr lang="en-US" sz="2200" err="1"/>
              <a:t>сутність</a:t>
            </a:r>
            <a:r>
              <a:rPr lang="en-US" sz="2200" dirty="0"/>
              <a:t> </a:t>
            </a:r>
            <a:endParaRPr lang="ru-RU"/>
          </a:p>
          <a:p>
            <a:pPr marL="342900" indent="-342900" algn="just">
              <a:lnSpc>
                <a:spcPct val="90000"/>
              </a:lnSpc>
              <a:spcBef>
                <a:spcPts val="440"/>
              </a:spcBef>
              <a:buSzPts val="1760"/>
              <a:buFont typeface="Wingdings"/>
              <a:buChar char="Ø"/>
            </a:pPr>
            <a:r>
              <a:rPr lang="en-US" sz="2200" b="1" dirty="0"/>
              <a:t>(?) </a:t>
            </a:r>
            <a:r>
              <a:rPr lang="en-US" sz="2200" b="1" dirty="0" err="1"/>
              <a:t>Склад</a:t>
            </a:r>
            <a:r>
              <a:rPr lang="en-US" sz="2200" dirty="0"/>
              <a:t> (а </a:t>
            </a:r>
            <a:r>
              <a:rPr lang="en-US" sz="2200" dirty="0" err="1"/>
              <a:t>взагалі</a:t>
            </a:r>
            <a:r>
              <a:rPr lang="en-US" sz="2200" dirty="0"/>
              <a:t>, </a:t>
            </a:r>
            <a:r>
              <a:rPr lang="en-US" sz="2200" dirty="0" err="1"/>
              <a:t>скільки</a:t>
            </a:r>
            <a:r>
              <a:rPr lang="en-US" sz="2200" dirty="0"/>
              <a:t> </a:t>
            </a:r>
            <a:r>
              <a:rPr lang="en-US" sz="2200" dirty="0" err="1"/>
              <a:t>складів</a:t>
            </a:r>
            <a:r>
              <a:rPr lang="en-US" sz="2200" dirty="0"/>
              <a:t> </a:t>
            </a:r>
            <a:r>
              <a:rPr lang="en-US" sz="2200" dirty="0" err="1"/>
              <a:t>має</a:t>
            </a:r>
            <a:r>
              <a:rPr lang="en-US" sz="2200" dirty="0"/>
              <a:t> </a:t>
            </a:r>
            <a:r>
              <a:rPr lang="en-US" sz="2200" dirty="0" err="1"/>
              <a:t>фірма</a:t>
            </a:r>
            <a:r>
              <a:rPr lang="en-US" sz="2200" dirty="0"/>
              <a:t>? </a:t>
            </a:r>
            <a:r>
              <a:rPr lang="en-US" sz="2200" dirty="0" err="1"/>
              <a:t>Якщо</a:t>
            </a:r>
            <a:r>
              <a:rPr lang="en-US" sz="2200" dirty="0"/>
              <a:t> </a:t>
            </a:r>
            <a:r>
              <a:rPr lang="en-US" sz="2200" dirty="0" err="1"/>
              <a:t>кілька</a:t>
            </a:r>
            <a:r>
              <a:rPr lang="en-US" sz="2200" dirty="0"/>
              <a:t>, </a:t>
            </a:r>
            <a:r>
              <a:rPr lang="en-US" sz="2200" dirty="0" err="1"/>
              <a:t>то</a:t>
            </a:r>
            <a:r>
              <a:rPr lang="en-US" sz="2200" dirty="0"/>
              <a:t> </a:t>
            </a:r>
            <a:r>
              <a:rPr lang="en-US" sz="2200" dirty="0" err="1"/>
              <a:t>це</a:t>
            </a:r>
            <a:r>
              <a:rPr lang="en-US" sz="2200" dirty="0"/>
              <a:t> </a:t>
            </a:r>
            <a:r>
              <a:rPr lang="en-US" sz="2200" dirty="0" err="1"/>
              <a:t>буде</a:t>
            </a:r>
            <a:r>
              <a:rPr lang="en-US" sz="2200" dirty="0"/>
              <a:t> </a:t>
            </a:r>
            <a:r>
              <a:rPr lang="en-US" sz="2200" dirty="0" err="1"/>
              <a:t>кандидатом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</a:t>
            </a:r>
            <a:r>
              <a:rPr lang="en-US" sz="2200" dirty="0" err="1"/>
              <a:t>нову</a:t>
            </a:r>
            <a:r>
              <a:rPr lang="en-US" sz="2200" dirty="0"/>
              <a:t> </a:t>
            </a:r>
            <a:r>
              <a:rPr lang="en-US" sz="2200" dirty="0" err="1"/>
              <a:t>сутність</a:t>
            </a:r>
            <a:r>
              <a:rPr lang="en-US" sz="2200" dirty="0"/>
              <a:t>). </a:t>
            </a:r>
            <a:endParaRPr lang="ru-RU"/>
          </a:p>
          <a:p>
            <a:pPr marL="342900" indent="-342900" algn="just">
              <a:lnSpc>
                <a:spcPct val="90000"/>
              </a:lnSpc>
              <a:spcBef>
                <a:spcPts val="440"/>
              </a:spcBef>
              <a:buSzPts val="1760"/>
              <a:buFont typeface="Wingdings"/>
              <a:buChar char="Ø"/>
            </a:pPr>
            <a:r>
              <a:rPr lang="en-US" sz="2200" b="1" dirty="0"/>
              <a:t>(?) </a:t>
            </a:r>
            <a:r>
              <a:rPr lang="en-US" sz="2200" b="1" dirty="0" err="1"/>
              <a:t>Наявність</a:t>
            </a:r>
            <a:r>
              <a:rPr lang="en-US" sz="2200" b="1" dirty="0"/>
              <a:t> </a:t>
            </a:r>
            <a:r>
              <a:rPr lang="en-US" sz="2200" b="1" dirty="0" err="1"/>
              <a:t>товару</a:t>
            </a:r>
            <a:r>
              <a:rPr lang="en-US" sz="2200" dirty="0"/>
              <a:t> – </a:t>
            </a:r>
            <a:r>
              <a:rPr lang="en-US" sz="2200" dirty="0" err="1"/>
              <a:t>це</a:t>
            </a:r>
            <a:r>
              <a:rPr lang="en-US" sz="2200" dirty="0"/>
              <a:t>, </a:t>
            </a:r>
            <a:r>
              <a:rPr lang="en-US" sz="2200" dirty="0" err="1"/>
              <a:t>швидше</a:t>
            </a:r>
            <a:r>
              <a:rPr lang="en-US" sz="2200" dirty="0"/>
              <a:t> </a:t>
            </a:r>
            <a:r>
              <a:rPr lang="en-US" sz="2200" dirty="0" err="1"/>
              <a:t>за</a:t>
            </a:r>
            <a:r>
              <a:rPr lang="en-US" sz="2200" dirty="0"/>
              <a:t> </a:t>
            </a:r>
            <a:r>
              <a:rPr lang="en-US" sz="2200" dirty="0" err="1"/>
              <a:t>все</a:t>
            </a:r>
            <a:r>
              <a:rPr lang="en-US" sz="2200" dirty="0"/>
              <a:t>, </a:t>
            </a:r>
            <a:r>
              <a:rPr lang="en-US" sz="2200" dirty="0" err="1"/>
              <a:t>атрибут</a:t>
            </a:r>
            <a:r>
              <a:rPr lang="en-US" sz="2200" dirty="0"/>
              <a:t>, </a:t>
            </a:r>
            <a:r>
              <a:rPr lang="en-US" sz="2200" dirty="0" err="1"/>
              <a:t>але</a:t>
            </a:r>
            <a:r>
              <a:rPr lang="en-US" sz="2200" dirty="0"/>
              <a:t> </a:t>
            </a:r>
            <a:r>
              <a:rPr lang="en-US" sz="2200" dirty="0" err="1"/>
              <a:t>атрибут</a:t>
            </a:r>
            <a:r>
              <a:rPr lang="en-US" sz="2200" dirty="0"/>
              <a:t> </a:t>
            </a:r>
            <a:r>
              <a:rPr lang="en-US" sz="2200" dirty="0" err="1"/>
              <a:t>якоїсь</a:t>
            </a:r>
            <a:r>
              <a:rPr lang="en-US" sz="2200" dirty="0"/>
              <a:t> </a:t>
            </a:r>
            <a:r>
              <a:rPr lang="en-US" sz="2200" dirty="0" err="1"/>
              <a:t>сутності</a:t>
            </a:r>
            <a:r>
              <a:rPr lang="en-US" sz="2200" dirty="0"/>
              <a:t>? </a:t>
            </a:r>
            <a:endParaRPr lang="ru-RU"/>
          </a:p>
          <a:p>
            <a:pPr marL="0" indent="0">
              <a:lnSpc>
                <a:spcPct val="90000"/>
              </a:lnSpc>
              <a:spcBef>
                <a:spcPts val="560"/>
              </a:spcBef>
              <a:buSzPts val="1760"/>
              <a:buFont typeface="Noto Sans Symbols,Sans-Serif"/>
              <a:buNone/>
            </a:pPr>
            <a:endParaRPr lang="en-US" sz="2200" dirty="0">
              <a:latin typeface="Times New Roman"/>
            </a:endParaRPr>
          </a:p>
          <a:p>
            <a:pPr marL="342900" indent="-342900">
              <a:lnSpc>
                <a:spcPct val="90000"/>
              </a:lnSpc>
              <a:spcBef>
                <a:spcPts val="440"/>
              </a:spcBef>
              <a:buSzPts val="1760"/>
            </a:pPr>
            <a:endParaRPr lang="ru-RU" sz="2200" dirty="0"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154441" y="157163"/>
            <a:ext cx="850514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dirty="0"/>
              <a:t>У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err="1"/>
              <a:t>структурному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err="1"/>
              <a:t>аналізі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err="1"/>
              <a:t>використовуються</a:t>
            </a:r>
            <a:r>
              <a:rPr lang="en-US" sz="3200" dirty="0"/>
              <a:t> </a:t>
            </a:r>
            <a:r>
              <a:rPr lang="en-US" sz="3200" err="1"/>
              <a:t>наступні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err="1"/>
              <a:t>методи</a:t>
            </a:r>
            <a:r>
              <a:rPr lang="en-US" sz="3200" dirty="0"/>
              <a:t> </a:t>
            </a:r>
            <a:r>
              <a:rPr lang="en-US" sz="3200" err="1"/>
              <a:t>та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err="1"/>
              <a:t>нотації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:</a:t>
            </a:r>
            <a:endParaRPr lang="ru-RU" sz="3200"/>
          </a:p>
        </p:txBody>
      </p:sp>
      <p:pic>
        <p:nvPicPr>
          <p:cNvPr id="67" name="Google Shape;6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1420812"/>
            <a:ext cx="7416800" cy="4341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dirty="0" err="1"/>
              <a:t>Приклад</a:t>
            </a:r>
            <a:r>
              <a:rPr lang="en-US" sz="3600" dirty="0"/>
              <a:t> </a:t>
            </a:r>
            <a:r>
              <a:rPr lang="en-US" sz="3600" dirty="0" err="1"/>
              <a:t>розроботки</a:t>
            </a:r>
            <a:r>
              <a:rPr lang="en-US" sz="3600" dirty="0"/>
              <a:t> </a:t>
            </a: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sz="3600" dirty="0"/>
              <a:t> </a:t>
            </a:r>
            <a:r>
              <a:rPr lang="en-US" sz="3600" dirty="0" err="1"/>
              <a:t>моделі</a:t>
            </a:r>
          </a:p>
        </p:txBody>
      </p:sp>
      <p:sp>
        <p:nvSpPr>
          <p:cNvPr id="177" name="Google Shape;177;p22"/>
          <p:cNvSpPr txBox="1">
            <a:spLocks noGrp="1"/>
          </p:cNvSpPr>
          <p:nvPr>
            <p:ph type="body" idx="1"/>
          </p:nvPr>
        </p:nvSpPr>
        <p:spPr>
          <a:xfrm>
            <a:off x="395287" y="1412875"/>
            <a:ext cx="8280400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2200" err="1"/>
              <a:t>Відразу</a:t>
            </a:r>
            <a:r>
              <a:rPr lang="en-US" sz="2200" dirty="0"/>
              <a:t> </a:t>
            </a:r>
            <a:r>
              <a:rPr lang="en-US" sz="2200" err="1"/>
              <a:t>виникає</a:t>
            </a:r>
            <a:r>
              <a:rPr lang="en-US" sz="2200" dirty="0"/>
              <a:t> </a:t>
            </a:r>
            <a:r>
              <a:rPr lang="en-US" sz="2200" err="1"/>
              <a:t>очевидний</a:t>
            </a:r>
            <a:r>
              <a:rPr lang="en-US" sz="2200" dirty="0"/>
              <a:t> </a:t>
            </a:r>
            <a:r>
              <a:rPr lang="en-US" sz="2200" err="1"/>
              <a:t>зв'язок</a:t>
            </a:r>
            <a:r>
              <a:rPr lang="en-US" sz="2200" dirty="0"/>
              <a:t> </a:t>
            </a:r>
            <a:r>
              <a:rPr lang="en-US" sz="2200" err="1"/>
              <a:t>між</a:t>
            </a:r>
            <a:r>
              <a:rPr lang="en-US" sz="2200" dirty="0"/>
              <a:t> </a:t>
            </a:r>
            <a:r>
              <a:rPr lang="en-US" sz="2200" err="1"/>
              <a:t>сутностями</a:t>
            </a:r>
            <a:r>
              <a:rPr lang="en-US" sz="2200" dirty="0"/>
              <a:t> 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- "</a:t>
            </a:r>
            <a:r>
              <a:rPr lang="en-US" sz="2200" err="1"/>
              <a:t>покупці</a:t>
            </a:r>
            <a:r>
              <a:rPr lang="en-US" sz="2200" dirty="0"/>
              <a:t> </a:t>
            </a:r>
            <a:r>
              <a:rPr lang="en-US" sz="2200" err="1"/>
              <a:t>можуть</a:t>
            </a:r>
            <a:r>
              <a:rPr lang="en-US" sz="2200" dirty="0"/>
              <a:t> </a:t>
            </a:r>
            <a:r>
              <a:rPr lang="en-US" sz="2200" err="1"/>
              <a:t>купувати</a:t>
            </a:r>
            <a:r>
              <a:rPr lang="en-US" sz="2200" dirty="0"/>
              <a:t> </a:t>
            </a:r>
            <a:r>
              <a:rPr lang="en-US" sz="2200" err="1"/>
              <a:t>багато</a:t>
            </a:r>
            <a:r>
              <a:rPr lang="en-US" sz="2200" dirty="0"/>
              <a:t> </a:t>
            </a:r>
            <a:r>
              <a:rPr lang="en-US" sz="2200" err="1"/>
              <a:t>товарів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200" err="1"/>
              <a:t>та</a:t>
            </a:r>
            <a:r>
              <a:rPr lang="en-US" sz="2200" dirty="0"/>
              <a:t> 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200" err="1"/>
              <a:t>товари</a:t>
            </a:r>
            <a:r>
              <a:rPr lang="en-US" sz="2200" dirty="0"/>
              <a:t> </a:t>
            </a:r>
            <a:r>
              <a:rPr lang="en-US" sz="2200" err="1"/>
              <a:t>можуть</a:t>
            </a:r>
            <a:r>
              <a:rPr lang="en-US" sz="2200" dirty="0"/>
              <a:t> </a:t>
            </a:r>
            <a:r>
              <a:rPr lang="en-US" sz="2200" err="1"/>
              <a:t>продаватися</a:t>
            </a:r>
            <a:r>
              <a:rPr lang="en-US" sz="2200" dirty="0"/>
              <a:t> </a:t>
            </a:r>
            <a:r>
              <a:rPr lang="en-US" sz="2200" err="1"/>
              <a:t>багатьом</a:t>
            </a:r>
            <a:r>
              <a:rPr lang="en-US" sz="2200" dirty="0"/>
              <a:t> </a:t>
            </a:r>
            <a:r>
              <a:rPr lang="en-US" sz="2200" err="1"/>
              <a:t>покупцям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". </a:t>
            </a:r>
            <a:r>
              <a:rPr lang="en-US" sz="2200" err="1"/>
              <a:t>Перший</a:t>
            </a:r>
            <a:r>
              <a:rPr lang="en-US" sz="2200" dirty="0"/>
              <a:t> </a:t>
            </a:r>
            <a:r>
              <a:rPr lang="en-US" sz="2200" err="1"/>
              <a:t>варіант</a:t>
            </a:r>
            <a:r>
              <a:rPr lang="en-US" sz="2200" dirty="0"/>
              <a:t> </a:t>
            </a:r>
            <a:r>
              <a:rPr lang="en-US" sz="2200" err="1"/>
              <a:t>діаграми</a:t>
            </a:r>
            <a:r>
              <a:rPr lang="en-US" sz="2200" dirty="0"/>
              <a:t> </a:t>
            </a:r>
            <a:r>
              <a:rPr lang="en-US" sz="2200" err="1"/>
              <a:t>виглядає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так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:</a:t>
            </a:r>
            <a:endParaRPr lang="ru-RU" dirty="0"/>
          </a:p>
        </p:txBody>
      </p:sp>
      <p:pic>
        <p:nvPicPr>
          <p:cNvPr id="178" name="Google Shape;17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150" y="3211512"/>
            <a:ext cx="5257800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dirty="0" err="1"/>
              <a:t>Приклад</a:t>
            </a:r>
            <a:r>
              <a:rPr lang="en-US" sz="3600" dirty="0"/>
              <a:t> </a:t>
            </a:r>
            <a:r>
              <a:rPr lang="en-US" sz="3600" dirty="0" err="1"/>
              <a:t>розроботки</a:t>
            </a:r>
            <a:r>
              <a:rPr lang="en-US" sz="3600" dirty="0"/>
              <a:t> </a:t>
            </a: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sz="3600" dirty="0"/>
              <a:t> </a:t>
            </a:r>
            <a:r>
              <a:rPr lang="en-US" sz="3600" dirty="0" err="1"/>
              <a:t>моделі</a:t>
            </a:r>
          </a:p>
        </p:txBody>
      </p:sp>
      <p:sp>
        <p:nvSpPr>
          <p:cNvPr id="184" name="Google Shape;184;p23"/>
          <p:cNvSpPr txBox="1">
            <a:spLocks noGrp="1"/>
          </p:cNvSpPr>
          <p:nvPr>
            <p:ph type="body" idx="1"/>
          </p:nvPr>
        </p:nvSpPr>
        <p:spPr>
          <a:xfrm>
            <a:off x="323850" y="1341437"/>
            <a:ext cx="8424862" cy="489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dirty="0" err="1"/>
              <a:t>Поставивши</a:t>
            </a:r>
            <a:r>
              <a:rPr lang="en-US" sz="2200" dirty="0"/>
              <a:t> </a:t>
            </a:r>
            <a:r>
              <a:rPr lang="en-US" sz="2200" dirty="0" err="1"/>
              <a:t>додаткові</a:t>
            </a:r>
            <a:r>
              <a:rPr lang="en-US" sz="2200" dirty="0"/>
              <a:t> </a:t>
            </a:r>
            <a:r>
              <a:rPr lang="en-US" sz="2200" dirty="0" err="1"/>
              <a:t>питання</a:t>
            </a:r>
            <a:r>
              <a:rPr lang="en-US" sz="2200" dirty="0"/>
              <a:t> </a:t>
            </a:r>
            <a:r>
              <a:rPr lang="en-US" sz="2200" dirty="0" err="1"/>
              <a:t>до</a:t>
            </a:r>
            <a:r>
              <a:rPr lang="en-US" sz="2200" dirty="0"/>
              <a:t> </a:t>
            </a:r>
            <a:r>
              <a:rPr lang="en-US" sz="2200" dirty="0" err="1"/>
              <a:t>керівника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dirty="0" err="1"/>
              <a:t>ми</a:t>
            </a:r>
            <a:r>
              <a:rPr lang="en-US" sz="2200" dirty="0"/>
              <a:t> </a:t>
            </a:r>
            <a:r>
              <a:rPr lang="en-US" sz="2200" dirty="0" err="1"/>
              <a:t>з'ясували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dirty="0" err="1"/>
              <a:t>що</a:t>
            </a:r>
            <a:r>
              <a:rPr lang="en-US" sz="2200" dirty="0"/>
              <a:t> </a:t>
            </a:r>
            <a:r>
              <a:rPr lang="en-US" sz="2200" dirty="0" err="1"/>
              <a:t>фірма</a:t>
            </a:r>
            <a:r>
              <a:rPr lang="en-US" sz="2200" dirty="0"/>
              <a:t> </a:t>
            </a:r>
            <a:r>
              <a:rPr lang="en-US" sz="2200" dirty="0" err="1"/>
              <a:t>має</a:t>
            </a:r>
            <a:r>
              <a:rPr lang="en-US" sz="2200" dirty="0"/>
              <a:t> </a:t>
            </a:r>
            <a:r>
              <a:rPr lang="en-US" sz="2200" b="1" dirty="0" err="1"/>
              <a:t>кілька</a:t>
            </a:r>
            <a:r>
              <a:rPr lang="en-US" sz="2200" b="1" dirty="0"/>
              <a:t> </a:t>
            </a:r>
            <a:r>
              <a:rPr lang="en-US" sz="2200" b="1" dirty="0" err="1"/>
              <a:t>складів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 b="1" dirty="0" err="1"/>
              <a:t>Причому</a:t>
            </a:r>
            <a:r>
              <a:rPr lang="en-US" sz="2200" b="1" dirty="0"/>
              <a:t> </a:t>
            </a:r>
            <a:r>
              <a:rPr lang="en-US" sz="2200" b="1" dirty="0" err="1"/>
              <a:t>кожен</a:t>
            </a:r>
            <a:r>
              <a:rPr lang="en-US" sz="2200" b="1" dirty="0"/>
              <a:t> </a:t>
            </a:r>
            <a:r>
              <a:rPr lang="en-US" sz="2200" b="1" i="0" u="none" dirty="0" err="1">
                <a:latin typeface="Arial"/>
                <a:ea typeface="Arial"/>
                <a:cs typeface="Arial"/>
                <a:sym typeface="Arial"/>
              </a:rPr>
              <a:t>товар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/>
              <a:t>може</a:t>
            </a:r>
            <a:r>
              <a:rPr lang="en-US" sz="2200" b="1" dirty="0"/>
              <a:t> </a:t>
            </a:r>
            <a:r>
              <a:rPr lang="en-US" sz="2200" b="1" dirty="0" err="1"/>
              <a:t>зберігатися</a:t>
            </a:r>
            <a:r>
              <a:rPr lang="en-US" sz="2200" b="1" dirty="0"/>
              <a:t> </a:t>
            </a:r>
            <a:r>
              <a:rPr lang="en-US" sz="2200" b="1" i="0" u="none" dirty="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/>
              <a:t>кількох</a:t>
            </a:r>
            <a:r>
              <a:rPr lang="en-US" sz="2200" b="1" dirty="0"/>
              <a:t> </a:t>
            </a:r>
            <a:r>
              <a:rPr lang="en-US" sz="2200" b="1" i="0" u="none" dirty="0" err="1">
                <a:latin typeface="Arial"/>
                <a:ea typeface="Arial"/>
                <a:cs typeface="Arial"/>
                <a:sym typeface="Arial"/>
              </a:rPr>
              <a:t>складах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/>
              <a:t>і </a:t>
            </a:r>
            <a:r>
              <a:rPr lang="en-US" sz="2200" b="1" dirty="0" err="1"/>
              <a:t>бути</a:t>
            </a:r>
            <a:r>
              <a:rPr lang="en-US" sz="2200" b="1" dirty="0"/>
              <a:t> </a:t>
            </a:r>
            <a:r>
              <a:rPr lang="en-US" sz="2200" b="1" dirty="0" err="1"/>
              <a:t>проданим</a:t>
            </a:r>
            <a:r>
              <a:rPr lang="en-US" sz="2200" b="1" dirty="0"/>
              <a:t> з </a:t>
            </a:r>
            <a:r>
              <a:rPr lang="en-US" sz="2200" b="1" dirty="0" err="1"/>
              <a:t>будь-якого</a:t>
            </a:r>
            <a:r>
              <a:rPr lang="en-US" sz="2200" b="1" dirty="0"/>
              <a:t> </a:t>
            </a:r>
            <a:r>
              <a:rPr lang="en-US" sz="2200" b="1" dirty="0" err="1"/>
              <a:t>складу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dirty="0"/>
              <a:t> </a:t>
            </a:r>
            <a:endParaRPr lang="ru-RU" dirty="0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err="1"/>
              <a:t>Як</a:t>
            </a:r>
            <a:r>
              <a:rPr lang="en-US" sz="2200" dirty="0"/>
              <a:t> </a:t>
            </a:r>
            <a:r>
              <a:rPr lang="en-US" sz="2200" err="1"/>
              <a:t>пов'язати</a:t>
            </a:r>
            <a:r>
              <a:rPr lang="en-US" sz="2200" dirty="0"/>
              <a:t> </a:t>
            </a:r>
            <a:r>
              <a:rPr lang="en-US" sz="2200" err="1"/>
              <a:t>сутності</a:t>
            </a:r>
            <a:r>
              <a:rPr lang="en-US" sz="2200" i="0" u="none" dirty="0">
                <a:latin typeface="Arial"/>
                <a:ea typeface="Arial"/>
                <a:cs typeface="Arial"/>
                <a:sym typeface="Arial"/>
              </a:rPr>
              <a:t>: «</a:t>
            </a:r>
            <a:r>
              <a:rPr lang="en-US" sz="2200" err="1"/>
              <a:t>накладна</a:t>
            </a:r>
            <a:r>
              <a:rPr lang="en-US" sz="2200" i="0" u="none" dirty="0">
                <a:latin typeface="Arial"/>
                <a:ea typeface="Arial"/>
                <a:cs typeface="Arial"/>
                <a:sym typeface="Arial"/>
              </a:rPr>
              <a:t>», «</a:t>
            </a:r>
            <a:r>
              <a:rPr lang="en-US" sz="2200" i="0" u="none" err="1">
                <a:latin typeface="Arial"/>
                <a:ea typeface="Arial"/>
                <a:cs typeface="Arial"/>
                <a:sym typeface="Arial"/>
              </a:rPr>
              <a:t>склад</a:t>
            </a:r>
            <a:r>
              <a:rPr lang="en-US" sz="2200" i="0" u="none" dirty="0">
                <a:latin typeface="Arial"/>
                <a:ea typeface="Arial"/>
                <a:cs typeface="Arial"/>
                <a:sym typeface="Arial"/>
              </a:rPr>
              <a:t>», «</a:t>
            </a:r>
            <a:r>
              <a:rPr lang="en-US" sz="2200" err="1"/>
              <a:t>покупець</a:t>
            </a:r>
            <a:r>
              <a:rPr lang="en-US" sz="2200" i="0" u="none" dirty="0">
                <a:latin typeface="Arial"/>
                <a:ea typeface="Arial"/>
                <a:cs typeface="Arial"/>
                <a:sym typeface="Arial"/>
              </a:rPr>
              <a:t>» </a:t>
            </a:r>
            <a:r>
              <a:rPr lang="en-US" sz="2200" err="1"/>
              <a:t>та</a:t>
            </a:r>
            <a:r>
              <a:rPr lang="en-US" sz="2200" dirty="0"/>
              <a:t> </a:t>
            </a:r>
            <a:r>
              <a:rPr lang="en-US" sz="2200" i="0" u="none" dirty="0">
                <a:latin typeface="Arial"/>
                <a:ea typeface="Arial"/>
                <a:cs typeface="Arial"/>
                <a:sym typeface="Arial"/>
              </a:rPr>
              <a:t>«</a:t>
            </a:r>
            <a:r>
              <a:rPr lang="en-US" sz="2200" i="0" u="none" err="1">
                <a:latin typeface="Arial"/>
                <a:ea typeface="Arial"/>
                <a:cs typeface="Arial"/>
                <a:sym typeface="Arial"/>
              </a:rPr>
              <a:t>товар</a:t>
            </a:r>
            <a:r>
              <a:rPr lang="en-US" sz="2200" i="0" u="none" dirty="0">
                <a:latin typeface="Arial"/>
                <a:ea typeface="Arial"/>
                <a:cs typeface="Arial"/>
                <a:sym typeface="Arial"/>
              </a:rPr>
              <a:t>»?</a:t>
            </a:r>
            <a:r>
              <a:rPr lang="en-US" sz="2200" dirty="0"/>
              <a:t> </a:t>
            </a:r>
            <a:endParaRPr lang="ru-RU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err="1"/>
              <a:t>Покупці</a:t>
            </a:r>
            <a:r>
              <a:rPr lang="en-US" sz="2200" dirty="0"/>
              <a:t> </a:t>
            </a:r>
            <a:r>
              <a:rPr lang="en-US" sz="2200" b="1" err="1"/>
              <a:t>купують</a:t>
            </a:r>
            <a:r>
              <a:rPr lang="en-US" sz="2200" b="1" dirty="0"/>
              <a:t> </a:t>
            </a:r>
            <a:r>
              <a:rPr lang="en-US" sz="2200" b="1" err="1"/>
              <a:t>товари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 err="1"/>
              <a:t>отримуючи</a:t>
            </a:r>
            <a:r>
              <a:rPr lang="en-US" sz="2200" b="1" dirty="0"/>
              <a:t> </a:t>
            </a:r>
            <a:r>
              <a:rPr lang="en-US" sz="2200" b="1" i="0" u="none" err="1">
                <a:latin typeface="Arial"/>
                <a:ea typeface="Arial"/>
                <a:cs typeface="Arial"/>
                <a:sym typeface="Arial"/>
              </a:rPr>
              <a:t>при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err="1"/>
              <a:t>цьому</a:t>
            </a:r>
            <a:r>
              <a:rPr lang="en-US" sz="2200" b="1" dirty="0"/>
              <a:t> </a:t>
            </a:r>
            <a:r>
              <a:rPr lang="en-US" sz="2200" b="1" err="1"/>
              <a:t>накладні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в </a:t>
            </a:r>
            <a:r>
              <a:rPr lang="en-US" sz="2200" err="1"/>
              <a:t>які</a:t>
            </a:r>
            <a:r>
              <a:rPr lang="en-US" sz="2200" dirty="0"/>
              <a:t> </a:t>
            </a:r>
            <a:r>
              <a:rPr lang="en-US" sz="2200" err="1"/>
              <a:t>внесені</a:t>
            </a:r>
            <a:r>
              <a:rPr lang="en-US" sz="2200" dirty="0"/>
              <a:t> </a:t>
            </a:r>
            <a:r>
              <a:rPr lang="en-US" sz="2200" err="1"/>
              <a:t>дані</a:t>
            </a:r>
            <a:r>
              <a:rPr lang="en-US" sz="2200" dirty="0"/>
              <a:t> </a:t>
            </a:r>
            <a:r>
              <a:rPr lang="en-US" sz="2200" err="1"/>
              <a:t>про</a:t>
            </a:r>
            <a:r>
              <a:rPr lang="en-US" sz="2200" dirty="0"/>
              <a:t> </a:t>
            </a:r>
            <a:r>
              <a:rPr lang="en-US" sz="2200" err="1"/>
              <a:t>кількість</a:t>
            </a:r>
            <a:r>
              <a:rPr lang="en-US" sz="2200" dirty="0"/>
              <a:t> </a:t>
            </a:r>
            <a:r>
              <a:rPr lang="en-US" sz="2200" err="1"/>
              <a:t>та</a:t>
            </a:r>
            <a:r>
              <a:rPr lang="en-US" sz="2200" dirty="0"/>
              <a:t> </a:t>
            </a:r>
            <a:r>
              <a:rPr lang="en-US" sz="2200" err="1"/>
              <a:t>ціну</a:t>
            </a:r>
            <a:r>
              <a:rPr lang="en-US" sz="2200" dirty="0"/>
              <a:t> </a:t>
            </a:r>
            <a:r>
              <a:rPr lang="en-US" sz="2200" err="1"/>
              <a:t>купленого</a:t>
            </a:r>
            <a:r>
              <a:rPr lang="en-US" sz="2200" dirty="0"/>
              <a:t> </a:t>
            </a:r>
            <a:r>
              <a:rPr lang="en-US" sz="2200" err="1"/>
              <a:t>товару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dirty="0"/>
              <a:t> </a:t>
            </a:r>
            <a:endParaRPr lang="ru-RU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b="1" dirty="0" err="1"/>
              <a:t>Кожен</a:t>
            </a:r>
            <a:r>
              <a:rPr lang="en-US" sz="2200" b="1" dirty="0"/>
              <a:t> </a:t>
            </a:r>
            <a:r>
              <a:rPr lang="en-US" sz="2200" b="1" dirty="0" err="1"/>
              <a:t>покупець</a:t>
            </a:r>
            <a:r>
              <a:rPr lang="en-US" sz="2200" b="1" dirty="0"/>
              <a:t> </a:t>
            </a:r>
            <a:r>
              <a:rPr lang="en-US" sz="2200" b="1" dirty="0" err="1"/>
              <a:t>може</a:t>
            </a:r>
            <a:r>
              <a:rPr lang="en-US" sz="2200" b="1" dirty="0"/>
              <a:t> </a:t>
            </a:r>
            <a:r>
              <a:rPr lang="en-US" sz="2200" b="1" dirty="0" err="1"/>
              <a:t>одержати</a:t>
            </a:r>
            <a:r>
              <a:rPr lang="en-US" sz="2200" b="1" dirty="0"/>
              <a:t> </a:t>
            </a:r>
            <a:r>
              <a:rPr lang="en-US" sz="2200" b="1" dirty="0" err="1"/>
              <a:t>кілька</a:t>
            </a:r>
            <a:r>
              <a:rPr lang="en-US" sz="2200" b="1" dirty="0"/>
              <a:t> </a:t>
            </a:r>
            <a:r>
              <a:rPr lang="en-US" sz="2200" b="1" dirty="0" err="1"/>
              <a:t>накладних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 dirty="0" err="1"/>
              <a:t>Кожна</a:t>
            </a:r>
            <a:r>
              <a:rPr lang="en-US" sz="2200" dirty="0"/>
              <a:t> </a:t>
            </a:r>
            <a:r>
              <a:rPr lang="en-US" sz="2200" dirty="0" err="1"/>
              <a:t>накладна</a:t>
            </a:r>
            <a:r>
              <a:rPr lang="en-US" sz="2200" dirty="0"/>
              <a:t> </a:t>
            </a:r>
            <a:r>
              <a:rPr lang="en-US" sz="2200" dirty="0" err="1"/>
              <a:t>повинна</a:t>
            </a:r>
            <a:r>
              <a:rPr lang="en-US" sz="2200" dirty="0"/>
              <a:t> </a:t>
            </a:r>
            <a:r>
              <a:rPr lang="en-US" sz="2200" dirty="0" err="1"/>
              <a:t>виписуватися</a:t>
            </a:r>
            <a:r>
              <a:rPr lang="en-US" sz="2200" dirty="0"/>
              <a:t> </a:t>
            </a:r>
            <a:r>
              <a:rPr lang="en-US" sz="2200" dirty="0" err="1"/>
              <a:t>одному</a:t>
            </a:r>
            <a:r>
              <a:rPr lang="en-US" sz="2200" dirty="0"/>
              <a:t> </a:t>
            </a:r>
            <a:r>
              <a:rPr lang="en-US" sz="2200" dirty="0" err="1"/>
              <a:t>покупцю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ru-RU" dirty="0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b="1" dirty="0" err="1"/>
              <a:t>Кожна</a:t>
            </a:r>
            <a:r>
              <a:rPr lang="en-US" sz="2200" b="1" dirty="0"/>
              <a:t> </a:t>
            </a:r>
            <a:r>
              <a:rPr lang="en-US" sz="2200" b="1" dirty="0" err="1"/>
              <a:t>накладна</a:t>
            </a:r>
            <a:r>
              <a:rPr lang="en-US" sz="2200" b="1" dirty="0"/>
              <a:t> </a:t>
            </a:r>
            <a:r>
              <a:rPr lang="en-US" sz="2200" b="1" dirty="0" err="1"/>
              <a:t>повинна</a:t>
            </a:r>
            <a:r>
              <a:rPr lang="en-US" sz="2200" b="1" dirty="0"/>
              <a:t> </a:t>
            </a:r>
            <a:r>
              <a:rPr lang="en-US" sz="2200" b="1" dirty="0" err="1"/>
              <a:t>містити</a:t>
            </a:r>
            <a:r>
              <a:rPr lang="en-US" sz="2200" b="1" dirty="0"/>
              <a:t> </a:t>
            </a:r>
            <a:r>
              <a:rPr lang="en-US" sz="2200" b="1" dirty="0" err="1"/>
              <a:t>кілька</a:t>
            </a:r>
            <a:r>
              <a:rPr lang="en-US" sz="2200" b="1" dirty="0"/>
              <a:t> </a:t>
            </a:r>
            <a:r>
              <a:rPr lang="en-US" sz="2200" b="1" dirty="0" err="1"/>
              <a:t>товарів</a:t>
            </a:r>
            <a:r>
              <a:rPr lang="en-US" sz="2200" dirty="0"/>
              <a:t> 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b="0" i="0" u="none" dirty="0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/>
              <a:t>буває</a:t>
            </a:r>
            <a:r>
              <a:rPr lang="en-US" sz="2200" dirty="0"/>
              <a:t> </a:t>
            </a:r>
            <a:r>
              <a:rPr lang="en-US" sz="2200" dirty="0" err="1"/>
              <a:t>порожніх</a:t>
            </a:r>
            <a:r>
              <a:rPr lang="en-US" sz="2200" dirty="0"/>
              <a:t> </a:t>
            </a:r>
            <a:r>
              <a:rPr lang="en-US" sz="2200" dirty="0" err="1"/>
              <a:t>накладних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lang="en-US" sz="2200" dirty="0" err="1"/>
              <a:t>Кожен</a:t>
            </a:r>
            <a:r>
              <a:rPr lang="en-US" sz="2200" dirty="0"/>
              <a:t> </a:t>
            </a:r>
            <a:r>
              <a:rPr lang="en-US" sz="2200" b="0" i="0" u="none" dirty="0" err="1">
                <a:latin typeface="Arial"/>
                <a:ea typeface="Arial"/>
                <a:cs typeface="Arial"/>
                <a:sym typeface="Arial"/>
              </a:rPr>
              <a:t>товар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dirty="0" err="1"/>
              <a:t>своєю</a:t>
            </a:r>
            <a:r>
              <a:rPr lang="en-US" sz="2200" dirty="0"/>
              <a:t> </a:t>
            </a:r>
            <a:r>
              <a:rPr lang="en-US" sz="2200" dirty="0" err="1"/>
              <a:t>чергою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dirty="0" err="1"/>
              <a:t>може</a:t>
            </a:r>
            <a:r>
              <a:rPr lang="en-US" sz="2200" dirty="0"/>
              <a:t> </a:t>
            </a:r>
            <a:r>
              <a:rPr lang="en-US" sz="2200" dirty="0" err="1"/>
              <a:t>бути</a:t>
            </a:r>
            <a:r>
              <a:rPr lang="en-US" sz="2200" dirty="0"/>
              <a:t> </a:t>
            </a:r>
            <a:r>
              <a:rPr lang="en-US" sz="2200" dirty="0" err="1"/>
              <a:t>проданий</a:t>
            </a:r>
            <a:r>
              <a:rPr lang="en-US" sz="2200" dirty="0"/>
              <a:t> </a:t>
            </a:r>
            <a:r>
              <a:rPr lang="en-US" sz="2200" dirty="0" err="1"/>
              <a:t>кільком</a:t>
            </a:r>
            <a:r>
              <a:rPr lang="en-US" sz="2200" dirty="0"/>
              <a:t> </a:t>
            </a:r>
            <a:r>
              <a:rPr lang="en-US" sz="2200" dirty="0" err="1"/>
              <a:t>покупцям</a:t>
            </a:r>
            <a:r>
              <a:rPr lang="en-US" sz="2200" dirty="0"/>
              <a:t> </a:t>
            </a:r>
            <a:r>
              <a:rPr lang="en-US" sz="2200" b="0" i="0" u="none" dirty="0" err="1">
                <a:latin typeface="Arial"/>
                <a:ea typeface="Arial"/>
                <a:cs typeface="Arial"/>
                <a:sym typeface="Arial"/>
              </a:rPr>
              <a:t>через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/>
              <a:t>кілька</a:t>
            </a:r>
            <a:r>
              <a:rPr lang="en-US" sz="2200" dirty="0"/>
              <a:t> </a:t>
            </a:r>
            <a:r>
              <a:rPr lang="en-US" sz="2200" dirty="0" err="1"/>
              <a:t>накладних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dirty="0"/>
              <a:t> </a:t>
            </a:r>
            <a:endParaRPr lang="ru-RU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dirty="0" err="1"/>
              <a:t>Крім</a:t>
            </a:r>
            <a:r>
              <a:rPr lang="en-US" sz="2200" dirty="0"/>
              <a:t> </a:t>
            </a:r>
            <a:r>
              <a:rPr lang="en-US" sz="2200" b="0" i="0" u="none" dirty="0" err="1">
                <a:latin typeface="Arial"/>
                <a:ea typeface="Arial"/>
                <a:cs typeface="Arial"/>
                <a:sym typeface="Arial"/>
              </a:rPr>
              <a:t>того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 dirty="0" err="1"/>
              <a:t>кожна</a:t>
            </a:r>
            <a:r>
              <a:rPr lang="en-US" sz="2200" b="1" dirty="0"/>
              <a:t> </a:t>
            </a:r>
            <a:r>
              <a:rPr lang="en-US" sz="2200" b="1" dirty="0" err="1"/>
              <a:t>накладна</a:t>
            </a:r>
            <a:r>
              <a:rPr lang="en-US" sz="2200" b="1" dirty="0"/>
              <a:t> </a:t>
            </a:r>
            <a:r>
              <a:rPr lang="en-US" sz="2200" b="1" dirty="0" err="1"/>
              <a:t>має</a:t>
            </a:r>
            <a:r>
              <a:rPr lang="en-US" sz="2200" b="1" dirty="0"/>
              <a:t> </a:t>
            </a:r>
            <a:r>
              <a:rPr lang="en-US" sz="2200" b="1" dirty="0" err="1"/>
              <a:t>бути</a:t>
            </a:r>
            <a:r>
              <a:rPr lang="en-US" sz="2200" b="1" dirty="0"/>
              <a:t> </a:t>
            </a:r>
            <a:r>
              <a:rPr lang="en-US" sz="2200" b="1" dirty="0" err="1"/>
              <a:t>виписана</a:t>
            </a:r>
            <a:r>
              <a:rPr lang="en-US" sz="2200" b="1" dirty="0"/>
              <a:t> з </a:t>
            </a:r>
            <a:r>
              <a:rPr lang="en-US" sz="2200" b="1" dirty="0" err="1"/>
              <a:t>певного</a:t>
            </a:r>
            <a:r>
              <a:rPr lang="en-US" sz="2200" b="1" dirty="0"/>
              <a:t> </a:t>
            </a:r>
            <a:r>
              <a:rPr lang="en-US" sz="2200" b="1" dirty="0" err="1"/>
              <a:t>складу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/>
              <a:t>і з </a:t>
            </a:r>
            <a:r>
              <a:rPr lang="en-US" sz="2200" dirty="0" err="1"/>
              <a:t>будь-якого</a:t>
            </a:r>
            <a:r>
              <a:rPr lang="en-US" sz="2200" dirty="0"/>
              <a:t> </a:t>
            </a:r>
            <a:r>
              <a:rPr lang="en-US" sz="2200" dirty="0" err="1"/>
              <a:t>складу</a:t>
            </a:r>
            <a:r>
              <a:rPr lang="en-US" sz="2200" dirty="0"/>
              <a:t> </a:t>
            </a:r>
            <a:r>
              <a:rPr lang="en-US" sz="2200" dirty="0" err="1"/>
              <a:t>може</a:t>
            </a:r>
            <a:r>
              <a:rPr lang="en-US" sz="2200" dirty="0"/>
              <a:t> </a:t>
            </a:r>
            <a:r>
              <a:rPr lang="en-US" sz="2200" dirty="0" err="1"/>
              <a:t>бути</a:t>
            </a:r>
            <a:r>
              <a:rPr lang="en-US" sz="2200" dirty="0"/>
              <a:t> </a:t>
            </a:r>
            <a:r>
              <a:rPr lang="en-US" sz="2200" dirty="0" err="1"/>
              <a:t>виписано</a:t>
            </a:r>
            <a:r>
              <a:rPr lang="en-US" sz="2200" dirty="0"/>
              <a:t> </a:t>
            </a:r>
            <a:r>
              <a:rPr lang="en-US" sz="2200" dirty="0" err="1"/>
              <a:t>багато</a:t>
            </a:r>
            <a:r>
              <a:rPr lang="en-US" sz="2200" dirty="0"/>
              <a:t> </a:t>
            </a:r>
            <a:r>
              <a:rPr lang="en-US" sz="2200" dirty="0" err="1"/>
              <a:t>накладних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dirty="0" err="1"/>
              <a:t>Приклад</a:t>
            </a:r>
            <a:r>
              <a:rPr lang="en-US" sz="3600" dirty="0"/>
              <a:t> </a:t>
            </a:r>
            <a:r>
              <a:rPr lang="en-US" sz="3600" dirty="0" err="1"/>
              <a:t>розроботки</a:t>
            </a:r>
            <a:r>
              <a:rPr lang="en-US" sz="3600" dirty="0"/>
              <a:t> </a:t>
            </a: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sz="3600" dirty="0"/>
              <a:t> </a:t>
            </a:r>
            <a:r>
              <a:rPr lang="en-US" sz="3600" dirty="0" err="1"/>
              <a:t>моделі</a:t>
            </a:r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395287" y="1341437"/>
            <a:ext cx="8353425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Таким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чином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err="1"/>
              <a:t>після</a:t>
            </a:r>
            <a:r>
              <a:rPr lang="en-US" sz="2200" dirty="0"/>
              <a:t> </a:t>
            </a:r>
            <a:r>
              <a:rPr lang="en-US" sz="2200" err="1"/>
              <a:t>уточнення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err="1"/>
              <a:t>діаграма</a:t>
            </a:r>
            <a:r>
              <a:rPr lang="en-US" sz="2200" dirty="0"/>
              <a:t> </a:t>
            </a:r>
            <a:r>
              <a:rPr lang="en-US" sz="2200" err="1"/>
              <a:t>буде</a:t>
            </a:r>
            <a:r>
              <a:rPr lang="en-US" sz="2200" dirty="0"/>
              <a:t> </a:t>
            </a:r>
            <a:r>
              <a:rPr lang="en-US" sz="2200" err="1"/>
              <a:t>виглядати</a:t>
            </a:r>
            <a:r>
              <a:rPr lang="en-US" sz="2200" dirty="0"/>
              <a:t> </a:t>
            </a:r>
            <a:r>
              <a:rPr lang="en-US" sz="2200" err="1"/>
              <a:t>так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3400" dirty="0"/>
              <a:t> </a:t>
            </a:r>
            <a:endParaRPr lang="ru-RU" dirty="0"/>
          </a:p>
          <a:p>
            <a:pPr marL="342900" marR="0" lvl="0" indent="-170180" algn="l" rtl="0">
              <a:lnSpc>
                <a:spcPct val="100000"/>
              </a:lnSpc>
              <a:spcBef>
                <a:spcPts val="680"/>
              </a:spcBef>
              <a:spcAft>
                <a:spcPts val="0"/>
              </a:spcAft>
              <a:buClr>
                <a:schemeClr val="hlink"/>
              </a:buClr>
              <a:buSzPts val="2720"/>
              <a:buFont typeface="Noto Sans Symbols"/>
              <a:buNone/>
            </a:pPr>
            <a:endParaRPr sz="3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8269" y="1814058"/>
            <a:ext cx="5026025" cy="4344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dirty="0" err="1"/>
              <a:t>Приклад</a:t>
            </a:r>
            <a:r>
              <a:rPr lang="en-US" sz="3600" dirty="0"/>
              <a:t> </a:t>
            </a:r>
            <a:r>
              <a:rPr lang="en-US" sz="3600" dirty="0" err="1"/>
              <a:t>розроботки</a:t>
            </a:r>
            <a:r>
              <a:rPr lang="en-US" sz="3600" dirty="0"/>
              <a:t> </a:t>
            </a: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sz="3600" dirty="0"/>
              <a:t> </a:t>
            </a:r>
            <a:r>
              <a:rPr lang="en-US" sz="3600" dirty="0" err="1"/>
              <a:t>моделі</a:t>
            </a:r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374876" y="1412875"/>
            <a:ext cx="8373836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err="1"/>
              <a:t>Тепер</a:t>
            </a:r>
            <a:r>
              <a:rPr lang="en-US" sz="2400" dirty="0"/>
              <a:t> </a:t>
            </a:r>
            <a:r>
              <a:rPr lang="en-US" sz="2400" err="1"/>
              <a:t>визначимо</a:t>
            </a:r>
            <a:r>
              <a:rPr lang="en-US" sz="2400" dirty="0"/>
              <a:t> </a:t>
            </a:r>
            <a:r>
              <a:rPr lang="en-US" sz="2400" err="1"/>
              <a:t>атрибути</a:t>
            </a:r>
            <a:r>
              <a:rPr lang="en-US" sz="2400" dirty="0"/>
              <a:t> </a:t>
            </a:r>
            <a:r>
              <a:rPr lang="en-US" sz="2400" err="1"/>
              <a:t>сутностей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dirty="0"/>
              <a:t> </a:t>
            </a:r>
            <a:endParaRPr lang="ru-RU" dirty="0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err="1"/>
              <a:t>Розмовляючи</a:t>
            </a:r>
            <a:r>
              <a:rPr lang="en-US" sz="2400" dirty="0"/>
              <a:t> </a:t>
            </a:r>
            <a:r>
              <a:rPr lang="en-US" sz="2400" err="1"/>
              <a:t>зі</a:t>
            </a:r>
            <a:r>
              <a:rPr lang="en-US" sz="2400" dirty="0"/>
              <a:t> </a:t>
            </a:r>
            <a:r>
              <a:rPr lang="en-US" sz="2400" err="1"/>
              <a:t>співробітниками</a:t>
            </a:r>
            <a:r>
              <a:rPr lang="en-US" sz="2400" dirty="0"/>
              <a:t> </a:t>
            </a:r>
            <a:r>
              <a:rPr lang="en-US" sz="2400" err="1"/>
              <a:t>фірми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err="1"/>
              <a:t>ми</a:t>
            </a:r>
            <a:r>
              <a:rPr lang="en-US" sz="2400" dirty="0"/>
              <a:t> </a:t>
            </a:r>
            <a:r>
              <a:rPr lang="en-US" sz="2400" err="1"/>
              <a:t>з'ясували</a:t>
            </a:r>
            <a:r>
              <a:rPr lang="en-US" sz="2400" dirty="0"/>
              <a:t> </a:t>
            </a:r>
            <a:r>
              <a:rPr lang="en-US" sz="2400" err="1"/>
              <a:t>таке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: </a:t>
            </a:r>
            <a:endParaRPr lang="ru-RU" dirty="0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 err="1"/>
              <a:t>Кожен</a:t>
            </a:r>
            <a:r>
              <a:rPr lang="en-US" sz="2400" dirty="0"/>
              <a:t> </a:t>
            </a:r>
            <a:r>
              <a:rPr lang="en-US" sz="2400" dirty="0" err="1"/>
              <a:t>покупець</a:t>
            </a:r>
            <a:r>
              <a:rPr lang="en-US" sz="2400" dirty="0"/>
              <a:t> є </a:t>
            </a:r>
            <a:r>
              <a:rPr lang="en-US" sz="2400" b="1" dirty="0" err="1"/>
              <a:t>юридичною</a:t>
            </a:r>
            <a:r>
              <a:rPr lang="en-US" sz="2400" b="1" dirty="0"/>
              <a:t> </a:t>
            </a:r>
            <a:r>
              <a:rPr lang="en-US" sz="2400" b="1" dirty="0" err="1"/>
              <a:t>особою</a:t>
            </a:r>
            <a:r>
              <a:rPr lang="en-US" sz="2400" b="1" dirty="0"/>
              <a:t>, </a:t>
            </a:r>
            <a:r>
              <a:rPr lang="en-US" sz="2400" b="1" dirty="0" err="1"/>
              <a:t>яка</a:t>
            </a:r>
            <a:r>
              <a:rPr lang="en-US" sz="2400" b="1" dirty="0"/>
              <a:t> </a:t>
            </a:r>
            <a:r>
              <a:rPr lang="en-US" sz="2400" b="1" dirty="0" err="1"/>
              <a:t>має</a:t>
            </a:r>
            <a:r>
              <a:rPr lang="en-US" sz="2400" b="1" dirty="0"/>
              <a:t> </a:t>
            </a:r>
            <a:r>
              <a:rPr lang="en-US" sz="2400" b="1" dirty="0" err="1"/>
              <a:t>найменування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dirty="0" err="1"/>
              <a:t>адресу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dirty="0" err="1"/>
              <a:t>банківські</a:t>
            </a:r>
            <a:r>
              <a:rPr lang="en-US" sz="2400" b="1" dirty="0"/>
              <a:t> </a:t>
            </a:r>
            <a:r>
              <a:rPr lang="en-US" sz="2400" b="1" dirty="0" err="1"/>
              <a:t>реквізити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dirty="0"/>
              <a:t> </a:t>
            </a:r>
            <a:endParaRPr lang="ru-RU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err="1"/>
              <a:t>Кожен</a:t>
            </a:r>
            <a:r>
              <a:rPr lang="en-US" sz="2400" dirty="0"/>
              <a:t> </a:t>
            </a:r>
            <a:r>
              <a:rPr lang="en-US" sz="2400" b="0" i="0" u="none" err="1">
                <a:latin typeface="Arial"/>
                <a:ea typeface="Arial"/>
                <a:cs typeface="Arial"/>
                <a:sym typeface="Arial"/>
              </a:rPr>
              <a:t>товар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/>
              <a:t>має</a:t>
            </a:r>
            <a:r>
              <a:rPr lang="en-US" sz="2400" dirty="0"/>
              <a:t> </a:t>
            </a:r>
            <a:r>
              <a:rPr lang="en-US" sz="2400" b="1" err="1"/>
              <a:t>найменування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err="1"/>
              <a:t>ціну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dirty="0"/>
              <a:t>і </a:t>
            </a:r>
            <a:r>
              <a:rPr lang="en-US" sz="2400" b="1" err="1"/>
              <a:t>навіть</a:t>
            </a:r>
            <a:r>
              <a:rPr lang="en-US" sz="2400" b="1" dirty="0"/>
              <a:t> </a:t>
            </a:r>
            <a:r>
              <a:rPr lang="en-US" sz="2400" b="1" err="1"/>
              <a:t>характеризується</a:t>
            </a:r>
            <a:r>
              <a:rPr lang="en-US" sz="2400" b="1" dirty="0"/>
              <a:t> </a:t>
            </a:r>
            <a:r>
              <a:rPr lang="en-US" sz="2400" b="1" err="1"/>
              <a:t>одиницями</a:t>
            </a:r>
            <a:r>
              <a:rPr lang="en-US" sz="2400" b="1" dirty="0"/>
              <a:t> </a:t>
            </a:r>
            <a:r>
              <a:rPr lang="en-US" sz="2400" b="1" err="1"/>
              <a:t>виміру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dirty="0"/>
              <a:t> </a:t>
            </a:r>
            <a:endParaRPr lang="ru-RU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err="1"/>
              <a:t>Кожна</a:t>
            </a:r>
            <a:r>
              <a:rPr lang="en-US" sz="2400" dirty="0"/>
              <a:t> </a:t>
            </a:r>
            <a:r>
              <a:rPr lang="en-US" sz="2400" err="1"/>
              <a:t>накладна</a:t>
            </a:r>
            <a:r>
              <a:rPr lang="en-US" sz="2400" dirty="0"/>
              <a:t> </a:t>
            </a:r>
            <a:r>
              <a:rPr lang="en-US" sz="2400" err="1"/>
              <a:t>має</a:t>
            </a:r>
            <a:r>
              <a:rPr lang="en-US" sz="2400" dirty="0"/>
              <a:t> </a:t>
            </a:r>
            <a:r>
              <a:rPr lang="en-US" sz="2400" b="1" err="1"/>
              <a:t>унікальний</a:t>
            </a:r>
            <a:r>
              <a:rPr lang="en-US" sz="2400" b="1" dirty="0"/>
              <a:t> </a:t>
            </a:r>
            <a:r>
              <a:rPr lang="en-US" sz="2400" b="1" i="0" u="none" err="1">
                <a:latin typeface="Arial"/>
                <a:ea typeface="Arial"/>
                <a:cs typeface="Arial"/>
                <a:sym typeface="Arial"/>
              </a:rPr>
              <a:t>номер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 err="1">
                <a:latin typeface="Arial"/>
                <a:ea typeface="Arial"/>
                <a:cs typeface="Arial"/>
                <a:sym typeface="Arial"/>
              </a:rPr>
              <a:t>дату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err="1"/>
              <a:t>виписки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i="0" u="none" err="1">
                <a:latin typeface="Arial"/>
                <a:ea typeface="Arial"/>
                <a:cs typeface="Arial"/>
                <a:sym typeface="Arial"/>
              </a:rPr>
              <a:t>список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err="1"/>
              <a:t>товарів</a:t>
            </a:r>
            <a:r>
              <a:rPr lang="en-US" sz="2400" b="1" dirty="0"/>
              <a:t> з </a:t>
            </a:r>
            <a:r>
              <a:rPr lang="en-US" sz="2400" b="1" err="1"/>
              <a:t>кількістю</a:t>
            </a:r>
            <a:r>
              <a:rPr lang="en-US" sz="2400" b="1" dirty="0"/>
              <a:t> </a:t>
            </a:r>
            <a:r>
              <a:rPr lang="en-US" sz="2400" b="1" err="1"/>
              <a:t>та</a:t>
            </a:r>
            <a:r>
              <a:rPr lang="en-US" sz="2400" b="1" dirty="0"/>
              <a:t> </a:t>
            </a:r>
            <a:r>
              <a:rPr lang="en-US" sz="2400" b="1" err="1"/>
              <a:t>цінами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, а </a:t>
            </a:r>
            <a:r>
              <a:rPr lang="en-US" sz="2400" b="1" err="1"/>
              <a:t>також</a:t>
            </a:r>
            <a:r>
              <a:rPr lang="en-US" sz="2400" b="1" dirty="0"/>
              <a:t> </a:t>
            </a:r>
            <a:r>
              <a:rPr lang="en-US" sz="2400" b="1" err="1"/>
              <a:t>загальну</a:t>
            </a:r>
            <a:r>
              <a:rPr lang="en-US" sz="2400" b="1" dirty="0"/>
              <a:t> </a:t>
            </a:r>
            <a:r>
              <a:rPr lang="en-US" sz="2400" b="1" err="1"/>
              <a:t>суму</a:t>
            </a:r>
            <a:r>
              <a:rPr lang="en-US" sz="2400" b="1" dirty="0"/>
              <a:t> </a:t>
            </a:r>
            <a:r>
              <a:rPr lang="en-US" sz="2400" b="1" err="1"/>
              <a:t>накладної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err="1"/>
              <a:t>Накладна</a:t>
            </a:r>
            <a:r>
              <a:rPr lang="en-US" sz="2400" dirty="0"/>
              <a:t> </a:t>
            </a:r>
            <a:r>
              <a:rPr lang="en-US" sz="2400" err="1"/>
              <a:t>виписується</a:t>
            </a:r>
            <a:r>
              <a:rPr lang="en-US" sz="2400" dirty="0"/>
              <a:t> з </a:t>
            </a:r>
            <a:r>
              <a:rPr lang="en-US" sz="2400" err="1"/>
              <a:t>певного</a:t>
            </a:r>
            <a:r>
              <a:rPr lang="en-US" sz="2400" dirty="0"/>
              <a:t> </a:t>
            </a:r>
            <a:r>
              <a:rPr lang="en-US" sz="2400" err="1"/>
              <a:t>складу</a:t>
            </a:r>
            <a:r>
              <a:rPr lang="en-US" sz="2400" dirty="0"/>
              <a:t> </a:t>
            </a:r>
            <a:r>
              <a:rPr lang="en-US" sz="2400" err="1"/>
              <a:t>та</a:t>
            </a:r>
            <a:r>
              <a:rPr lang="en-US" sz="2400" dirty="0"/>
              <a:t> </a:t>
            </a:r>
            <a:r>
              <a:rPr lang="en-US" sz="2400" b="0" i="0" u="none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/>
              <a:t>певного</a:t>
            </a:r>
            <a:r>
              <a:rPr lang="en-US" sz="2400" dirty="0"/>
              <a:t> </a:t>
            </a:r>
            <a:r>
              <a:rPr lang="en-US" sz="2400" err="1"/>
              <a:t>покупця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dirty="0"/>
              <a:t> </a:t>
            </a:r>
            <a:endParaRPr lang="ru-RU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err="1"/>
              <a:t>Кожен</a:t>
            </a:r>
            <a:r>
              <a:rPr lang="en-US" sz="2400" dirty="0"/>
              <a:t> </a:t>
            </a:r>
            <a:r>
              <a:rPr lang="en-US" sz="2400" b="0" i="0" u="none" err="1">
                <a:latin typeface="Arial"/>
                <a:ea typeface="Arial"/>
                <a:cs typeface="Arial"/>
                <a:sym typeface="Arial"/>
              </a:rPr>
              <a:t>склад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/>
              <a:t>має</a:t>
            </a:r>
            <a:r>
              <a:rPr lang="en-US" sz="2400" dirty="0"/>
              <a:t> </a:t>
            </a:r>
            <a:r>
              <a:rPr lang="en-US" sz="2400" err="1"/>
              <a:t>свою</a:t>
            </a:r>
            <a:r>
              <a:rPr lang="en-US" sz="2400" dirty="0"/>
              <a:t> </a:t>
            </a:r>
            <a:r>
              <a:rPr lang="en-US" sz="2400" b="1" err="1"/>
              <a:t>назву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ru-RU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dirty="0" err="1"/>
              <a:t>Приклад</a:t>
            </a:r>
            <a:r>
              <a:rPr lang="en-US" sz="3600" dirty="0"/>
              <a:t> </a:t>
            </a:r>
            <a:r>
              <a:rPr lang="en-US" sz="3600" dirty="0" err="1"/>
              <a:t>розроботки</a:t>
            </a:r>
            <a:r>
              <a:rPr lang="en-US" sz="3600" dirty="0"/>
              <a:t> </a:t>
            </a: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sz="3600" dirty="0"/>
              <a:t> </a:t>
            </a:r>
            <a:r>
              <a:rPr lang="en-US" sz="3600" dirty="0" err="1"/>
              <a:t>моделі</a:t>
            </a:r>
          </a:p>
        </p:txBody>
      </p:sp>
      <p:sp>
        <p:nvSpPr>
          <p:cNvPr id="203" name="Google Shape;203;p26"/>
          <p:cNvSpPr txBox="1">
            <a:spLocks noGrp="1"/>
          </p:cNvSpPr>
          <p:nvPr>
            <p:ph type="body" idx="1"/>
          </p:nvPr>
        </p:nvSpPr>
        <p:spPr>
          <a:xfrm>
            <a:off x="415698" y="1341437"/>
            <a:ext cx="8230961" cy="467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err="1"/>
              <a:t>Знову</a:t>
            </a:r>
            <a:r>
              <a:rPr lang="en-US" sz="2200" dirty="0"/>
              <a:t> </a:t>
            </a:r>
            <a:r>
              <a:rPr lang="en-US" sz="2200" err="1"/>
              <a:t>випишемо</a:t>
            </a:r>
            <a:r>
              <a:rPr lang="en-US" sz="2200" dirty="0"/>
              <a:t> </a:t>
            </a:r>
            <a:r>
              <a:rPr lang="en-US" sz="2200" err="1"/>
              <a:t>всі</a:t>
            </a:r>
            <a:r>
              <a:rPr lang="en-US" sz="2200" dirty="0"/>
              <a:t> </a:t>
            </a:r>
            <a:r>
              <a:rPr lang="en-US" sz="2200" err="1"/>
              <a:t>іменники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err="1"/>
              <a:t>які</a:t>
            </a:r>
            <a:r>
              <a:rPr lang="en-US" sz="2200" dirty="0"/>
              <a:t> </a:t>
            </a:r>
            <a:r>
              <a:rPr lang="en-US" sz="2200" err="1"/>
              <a:t>будуть</a:t>
            </a:r>
            <a:r>
              <a:rPr lang="en-US" sz="2200" dirty="0"/>
              <a:t> </a:t>
            </a:r>
            <a:r>
              <a:rPr lang="en-US" sz="2200" err="1"/>
              <a:t>потенційними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атрибутами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err="1"/>
              <a:t>та</a:t>
            </a:r>
            <a:r>
              <a:rPr lang="en-US" sz="2200" dirty="0"/>
              <a:t> </a:t>
            </a:r>
            <a:r>
              <a:rPr lang="en-US" sz="2200" err="1"/>
              <a:t>проаналізуємо</a:t>
            </a:r>
            <a:r>
              <a:rPr lang="en-US" sz="2200" dirty="0"/>
              <a:t> </a:t>
            </a:r>
            <a:r>
              <a:rPr lang="en-US" sz="2200" err="1"/>
              <a:t>їх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200" dirty="0"/>
              <a:t> </a:t>
            </a:r>
            <a:endParaRPr lang="ru-RU" dirty="0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err="1"/>
              <a:t>Юридична</a:t>
            </a:r>
            <a:r>
              <a:rPr lang="en-US" sz="2200" dirty="0"/>
              <a:t> </a:t>
            </a:r>
            <a:r>
              <a:rPr lang="en-US" sz="2200" err="1"/>
              <a:t>особа</a:t>
            </a:r>
            <a:r>
              <a:rPr lang="en-US" sz="2200" dirty="0"/>
              <a:t> – </a:t>
            </a:r>
            <a:r>
              <a:rPr lang="en-US" sz="2200" err="1"/>
              <a:t>термін</a:t>
            </a:r>
            <a:r>
              <a:rPr lang="en-US" sz="2200" dirty="0"/>
              <a:t> </a:t>
            </a:r>
            <a:r>
              <a:rPr lang="en-US" sz="2200" err="1"/>
              <a:t>риторичний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err="1"/>
              <a:t>ми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працюємо</a:t>
            </a:r>
            <a:r>
              <a:rPr lang="en-US" sz="2200" dirty="0"/>
              <a:t> з </a:t>
            </a:r>
            <a:r>
              <a:rPr lang="en-US" sz="2200" err="1"/>
              <a:t>фізичними</a:t>
            </a:r>
            <a:r>
              <a:rPr lang="en-US" sz="2200" dirty="0"/>
              <a:t> </a:t>
            </a:r>
            <a:r>
              <a:rPr lang="en-US" sz="2200" err="1"/>
              <a:t>особами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 dirty="0"/>
              <a:t> </a:t>
            </a:r>
            <a:endParaRPr lang="ru-RU" dirty="0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err="1"/>
              <a:t>Найменування</a:t>
            </a:r>
            <a:r>
              <a:rPr lang="en-US" sz="2200" dirty="0"/>
              <a:t> </a:t>
            </a:r>
            <a:r>
              <a:rPr lang="en-US" sz="2200" err="1"/>
              <a:t>покупця</a:t>
            </a:r>
            <a:r>
              <a:rPr lang="en-US" sz="2200" dirty="0"/>
              <a:t> – </a:t>
            </a:r>
            <a:r>
              <a:rPr lang="en-US" sz="2200" err="1"/>
              <a:t>явна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покупця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 err="1"/>
              <a:t>Адреса</a:t>
            </a:r>
            <a:r>
              <a:rPr lang="en-US" sz="2200" dirty="0"/>
              <a:t> – </a:t>
            </a:r>
            <a:r>
              <a:rPr lang="en-US" sz="2200" err="1"/>
              <a:t>явна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покупця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dirty="0"/>
              <a:t> </a:t>
            </a:r>
            <a:endParaRPr lang="ru-RU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err="1"/>
              <a:t>Банківські</a:t>
            </a:r>
            <a:r>
              <a:rPr lang="en-US" sz="2200" dirty="0"/>
              <a:t> </a:t>
            </a:r>
            <a:r>
              <a:rPr lang="en-US" sz="2200" err="1"/>
              <a:t>реквізити</a:t>
            </a:r>
            <a:r>
              <a:rPr lang="en-US" sz="2200" dirty="0"/>
              <a:t> – </a:t>
            </a:r>
            <a:r>
              <a:rPr lang="en-US" sz="2200" err="1"/>
              <a:t>явна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покупця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 err="1"/>
              <a:t>Найменування</a:t>
            </a:r>
            <a:r>
              <a:rPr lang="en-US" sz="2200" dirty="0"/>
              <a:t> </a:t>
            </a:r>
            <a:r>
              <a:rPr lang="en-US" sz="2200" err="1"/>
              <a:t>товару</a:t>
            </a:r>
            <a:r>
              <a:rPr lang="en-US" sz="2200" dirty="0"/>
              <a:t> 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200" err="1"/>
              <a:t>явна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товару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dirty="0"/>
              <a:t> </a:t>
            </a:r>
            <a:endParaRPr lang="ru-RU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b="0" u="none" dirty="0">
                <a:latin typeface="Arial"/>
                <a:ea typeface="Arial"/>
                <a:cs typeface="Arial"/>
                <a:sym typeface="Arial"/>
              </a:rPr>
              <a:t>(?)</a:t>
            </a:r>
            <a:r>
              <a:rPr lang="en-US" sz="2200" err="1"/>
              <a:t>Ціна</a:t>
            </a:r>
            <a:r>
              <a:rPr lang="en-US" sz="2200" dirty="0"/>
              <a:t> </a:t>
            </a:r>
            <a:r>
              <a:rPr lang="en-US" sz="2200" err="1"/>
              <a:t>товару</a:t>
            </a:r>
            <a:r>
              <a:rPr lang="en-US" sz="2200" dirty="0"/>
              <a:t> 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200" err="1"/>
              <a:t>схоже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err="1"/>
              <a:t>що</a:t>
            </a:r>
            <a:r>
              <a:rPr lang="en-US" sz="2200" dirty="0"/>
              <a:t> </a:t>
            </a:r>
            <a:r>
              <a:rPr lang="en-US" sz="2200" err="1"/>
              <a:t>це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товару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 err="1"/>
              <a:t>Чи</a:t>
            </a:r>
            <a:r>
              <a:rPr lang="en-US" sz="2200" dirty="0"/>
              <a:t> </a:t>
            </a:r>
            <a:r>
              <a:rPr lang="en-US" sz="2200" err="1"/>
              <a:t>ця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відрізняється</a:t>
            </a:r>
            <a:r>
              <a:rPr lang="en-US" sz="2200" dirty="0"/>
              <a:t> </a:t>
            </a:r>
            <a:r>
              <a:rPr lang="en-US" sz="2200" err="1"/>
              <a:t>від</a:t>
            </a:r>
            <a:r>
              <a:rPr lang="en-US" sz="2200" dirty="0"/>
              <a:t> </a:t>
            </a:r>
            <a:r>
              <a:rPr lang="en-US" sz="2200" err="1"/>
              <a:t>ціни</a:t>
            </a:r>
            <a:r>
              <a:rPr lang="en-US" sz="2200" dirty="0"/>
              <a:t> 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2200" err="1"/>
              <a:t>накладній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2200" err="1"/>
              <a:t>Одиниця</a:t>
            </a:r>
            <a:r>
              <a:rPr lang="en-US" sz="2200" dirty="0"/>
              <a:t> </a:t>
            </a:r>
            <a:r>
              <a:rPr lang="en-US" sz="2200" err="1"/>
              <a:t>виміру</a:t>
            </a:r>
            <a:r>
              <a:rPr lang="en-US" sz="2200" dirty="0"/>
              <a:t> – </a:t>
            </a:r>
            <a:r>
              <a:rPr lang="en-US" sz="2200" err="1"/>
              <a:t>явна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товару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dirty="0"/>
              <a:t> </a:t>
            </a:r>
            <a:endParaRPr lang="ru-RU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b="0" u="none" err="1">
                <a:latin typeface="Arial"/>
                <a:ea typeface="Arial"/>
                <a:cs typeface="Arial"/>
                <a:sym typeface="Arial"/>
              </a:rPr>
              <a:t>Номер</a:t>
            </a:r>
            <a:r>
              <a:rPr lang="en-US" sz="2200" b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накладної</a:t>
            </a:r>
            <a:r>
              <a:rPr lang="en-US" sz="2200" dirty="0"/>
              <a:t> – </a:t>
            </a:r>
            <a:r>
              <a:rPr lang="en-US" sz="2200" err="1"/>
              <a:t>явна</a:t>
            </a:r>
            <a:r>
              <a:rPr lang="en-US" sz="2200" dirty="0"/>
              <a:t> </a:t>
            </a:r>
            <a:r>
              <a:rPr lang="en-US" sz="2200" err="1"/>
              <a:t>унікальна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накладної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dirty="0"/>
              <a:t> </a:t>
            </a:r>
            <a:endParaRPr lang="ru-RU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b="0" u="none" dirty="0" err="1">
                <a:latin typeface="Arial"/>
                <a:ea typeface="Arial"/>
                <a:cs typeface="Arial"/>
                <a:sym typeface="Arial"/>
              </a:rPr>
              <a:t>Дата</a:t>
            </a:r>
            <a:r>
              <a:rPr lang="en-US" sz="2200" b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/>
              <a:t>накладної</a:t>
            </a:r>
            <a:r>
              <a:rPr lang="en-US" sz="2200" dirty="0"/>
              <a:t> – </a:t>
            </a:r>
            <a:r>
              <a:rPr lang="en-US" sz="2200" dirty="0" err="1"/>
              <a:t>явна</a:t>
            </a:r>
            <a:r>
              <a:rPr lang="en-US" sz="2200" dirty="0"/>
              <a:t> </a:t>
            </a:r>
            <a:r>
              <a:rPr lang="en-US" sz="2200" b="0" i="0" u="none" dirty="0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/>
              <a:t>накладної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dirty="0"/>
              <a:t> </a:t>
            </a:r>
            <a:endParaRPr lang="ru-RU"/>
          </a:p>
          <a:p>
            <a:pPr marL="342900" marR="0" lvl="0" indent="-23114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dirty="0" err="1"/>
              <a:t>Приклад</a:t>
            </a:r>
            <a:r>
              <a:rPr lang="en-US" sz="3600" dirty="0"/>
              <a:t> </a:t>
            </a:r>
            <a:r>
              <a:rPr lang="en-US" sz="3600" dirty="0" err="1"/>
              <a:t>розроботки</a:t>
            </a:r>
            <a:r>
              <a:rPr lang="en-US" sz="3600" dirty="0"/>
              <a:t> </a:t>
            </a: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sz="3600" dirty="0"/>
              <a:t> </a:t>
            </a:r>
            <a:r>
              <a:rPr lang="en-US" sz="3600" dirty="0" err="1"/>
              <a:t>моделі</a:t>
            </a:r>
          </a:p>
        </p:txBody>
      </p:sp>
      <p:sp>
        <p:nvSpPr>
          <p:cNvPr id="209" name="Google Shape;209;p27"/>
          <p:cNvSpPr txBox="1">
            <a:spLocks noGrp="1"/>
          </p:cNvSpPr>
          <p:nvPr>
            <p:ph type="body" idx="1"/>
          </p:nvPr>
        </p:nvSpPr>
        <p:spPr>
          <a:xfrm>
            <a:off x="395287" y="1412875"/>
            <a:ext cx="8139112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80000"/>
              </a:lnSpc>
              <a:spcBef>
                <a:spcPts val="0"/>
              </a:spcBef>
              <a:buSzPts val="1760"/>
              <a:buNone/>
            </a:pPr>
            <a:r>
              <a:rPr lang="en-US" sz="2200" b="0" u="none" dirty="0">
                <a:latin typeface="Arial"/>
                <a:ea typeface="Arial"/>
                <a:cs typeface="Arial"/>
                <a:sym typeface="Arial"/>
              </a:rPr>
              <a:t>(?)</a:t>
            </a:r>
            <a:r>
              <a:rPr lang="en-US" sz="2200" dirty="0"/>
              <a:t> </a:t>
            </a:r>
            <a:r>
              <a:rPr lang="en-US" sz="2200" b="0" u="none" dirty="0" err="1">
                <a:latin typeface="Arial"/>
                <a:ea typeface="Arial"/>
                <a:cs typeface="Arial"/>
                <a:sym typeface="Arial"/>
              </a:rPr>
              <a:t>Список</a:t>
            </a:r>
            <a:r>
              <a:rPr lang="en-US" sz="2200" b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/>
              <a:t>товарів</a:t>
            </a:r>
            <a:r>
              <a:rPr lang="en-US" sz="2200" dirty="0"/>
              <a:t> у </a:t>
            </a:r>
            <a:r>
              <a:rPr lang="en-US" sz="2200" dirty="0" err="1"/>
              <a:t>накладній</a:t>
            </a:r>
            <a:r>
              <a:rPr lang="en-US" sz="2200" dirty="0"/>
              <a:t> 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200" b="0" i="0" u="none" dirty="0" err="1">
                <a:latin typeface="Arial"/>
                <a:ea typeface="Arial"/>
                <a:cs typeface="Arial"/>
                <a:sym typeface="Arial"/>
              </a:rPr>
              <a:t>список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dirty="0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/>
              <a:t>може</a:t>
            </a:r>
            <a:r>
              <a:rPr lang="en-US" sz="2200" dirty="0"/>
              <a:t> </a:t>
            </a:r>
            <a:r>
              <a:rPr lang="en-US" sz="2200" dirty="0" err="1"/>
              <a:t>бути</a:t>
            </a:r>
            <a:r>
              <a:rPr lang="en-US" sz="2200" dirty="0"/>
              <a:t> </a:t>
            </a:r>
            <a:r>
              <a:rPr lang="en-US" sz="2200" b="0" i="0" u="none" dirty="0" err="1">
                <a:latin typeface="Arial"/>
                <a:ea typeface="Arial"/>
                <a:cs typeface="Arial"/>
                <a:sym typeface="Arial"/>
              </a:rPr>
              <a:t>атрибутом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 dirty="0" err="1"/>
              <a:t>Ймовірно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dirty="0" err="1"/>
              <a:t>необхідно</a:t>
            </a:r>
            <a:r>
              <a:rPr lang="en-US" sz="2200" dirty="0"/>
              <a:t> </a:t>
            </a:r>
            <a:r>
              <a:rPr lang="en-US" sz="2200" dirty="0" err="1"/>
              <a:t>виділити</a:t>
            </a:r>
            <a:r>
              <a:rPr lang="en-US" sz="2200" dirty="0"/>
              <a:t> </a:t>
            </a:r>
            <a:r>
              <a:rPr lang="en-US" sz="2200" dirty="0" err="1"/>
              <a:t>цей</a:t>
            </a:r>
            <a:r>
              <a:rPr lang="en-US" sz="2200" dirty="0"/>
              <a:t> </a:t>
            </a:r>
            <a:r>
              <a:rPr lang="en-US" sz="2200" dirty="0" err="1"/>
              <a:t>перелік</a:t>
            </a:r>
            <a:r>
              <a:rPr lang="en-US" sz="2200" dirty="0"/>
              <a:t> 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2200" dirty="0" err="1"/>
              <a:t>окрему</a:t>
            </a:r>
            <a:r>
              <a:rPr lang="en-US" sz="2200" dirty="0"/>
              <a:t> </a:t>
            </a:r>
            <a:r>
              <a:rPr lang="en-US" sz="2200" dirty="0" err="1"/>
              <a:t>сутність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dirty="0"/>
              <a:t> </a:t>
            </a:r>
            <a:endParaRPr lang="ru-RU" dirty="0"/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buSzPts val="1760"/>
              <a:buNone/>
            </a:pPr>
            <a:r>
              <a:rPr lang="en-US" sz="2200" b="0" u="none" dirty="0">
                <a:latin typeface="Arial"/>
                <a:ea typeface="Arial"/>
                <a:cs typeface="Arial"/>
                <a:sym typeface="Arial"/>
              </a:rPr>
              <a:t>(?)</a:t>
            </a:r>
            <a:r>
              <a:rPr lang="en-US" sz="2200" dirty="0"/>
              <a:t> </a:t>
            </a:r>
            <a:r>
              <a:rPr lang="en-US" sz="2200" err="1"/>
              <a:t>Кількість</a:t>
            </a:r>
            <a:r>
              <a:rPr lang="en-US" sz="2200" dirty="0"/>
              <a:t> </a:t>
            </a:r>
            <a:r>
              <a:rPr lang="en-US" sz="2200" err="1"/>
              <a:t>товару</a:t>
            </a:r>
            <a:r>
              <a:rPr lang="en-US" sz="2200" dirty="0"/>
              <a:t> </a:t>
            </a:r>
            <a:r>
              <a:rPr lang="en-US" sz="2200" b="0" u="none" dirty="0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2200" err="1"/>
              <a:t>накладній</a:t>
            </a:r>
            <a:r>
              <a:rPr lang="en-US" sz="2200" dirty="0"/>
              <a:t> 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200" err="1"/>
              <a:t>це</a:t>
            </a:r>
            <a:r>
              <a:rPr lang="en-US" sz="2200" dirty="0"/>
              <a:t> </a:t>
            </a:r>
            <a:r>
              <a:rPr lang="en-US" sz="2200" err="1"/>
              <a:t>явна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err="1"/>
              <a:t>але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чого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? </a:t>
            </a:r>
            <a:r>
              <a:rPr lang="en-US" sz="2200" err="1"/>
              <a:t>Це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просто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"</a:t>
            </a:r>
            <a:r>
              <a:rPr lang="en-US" sz="2200" err="1"/>
              <a:t>товару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", а "</a:t>
            </a:r>
            <a:r>
              <a:rPr lang="en-US" sz="2200" err="1"/>
              <a:t>товару</a:t>
            </a:r>
            <a:r>
              <a:rPr lang="en-US" sz="2200" dirty="0"/>
              <a:t> 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2200" err="1"/>
              <a:t>накладній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".</a:t>
            </a:r>
            <a:r>
              <a:rPr lang="en-US" sz="2200" dirty="0"/>
              <a:t> </a:t>
            </a:r>
            <a:endParaRPr lang="ru-RU" dirty="0"/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buSzPts val="1760"/>
              <a:buNone/>
            </a:pPr>
            <a:r>
              <a:rPr lang="en-US" sz="2200" b="0" u="none" dirty="0">
                <a:latin typeface="Arial"/>
                <a:ea typeface="Arial"/>
                <a:cs typeface="Arial"/>
                <a:sym typeface="Arial"/>
              </a:rPr>
              <a:t>(?)</a:t>
            </a:r>
            <a:r>
              <a:rPr lang="en-US" sz="2200" err="1"/>
              <a:t>Ціна</a:t>
            </a:r>
            <a:r>
              <a:rPr lang="en-US" sz="2200" dirty="0"/>
              <a:t> </a:t>
            </a:r>
            <a:r>
              <a:rPr lang="en-US" sz="2200" err="1"/>
              <a:t>товару</a:t>
            </a:r>
            <a:r>
              <a:rPr lang="en-US" sz="2200" dirty="0"/>
              <a:t> </a:t>
            </a:r>
            <a:r>
              <a:rPr lang="en-US" sz="2200" b="0" u="none" dirty="0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2200" err="1"/>
              <a:t>накладній</a:t>
            </a:r>
            <a:r>
              <a:rPr lang="en-US" sz="2200" dirty="0"/>
              <a:t> 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200" err="1"/>
              <a:t>знову</a:t>
            </a:r>
            <a:r>
              <a:rPr lang="en-US" sz="2200" dirty="0"/>
              <a:t> ж </a:t>
            </a:r>
            <a:r>
              <a:rPr lang="en-US" sz="2200" err="1"/>
              <a:t>таки</a:t>
            </a:r>
            <a:r>
              <a:rPr lang="en-US" sz="2200" dirty="0"/>
              <a:t> </a:t>
            </a:r>
            <a:r>
              <a:rPr lang="en-US" sz="2200" err="1"/>
              <a:t>це</a:t>
            </a:r>
            <a:r>
              <a:rPr lang="en-US" sz="2200" dirty="0"/>
              <a:t> </a:t>
            </a:r>
            <a:r>
              <a:rPr lang="en-US" sz="2200" err="1"/>
              <a:t>має</a:t>
            </a:r>
            <a:r>
              <a:rPr lang="en-US" sz="2200" dirty="0"/>
              <a:t> </a:t>
            </a:r>
            <a:r>
              <a:rPr lang="en-US" sz="2200" err="1"/>
              <a:t>бути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просто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товару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а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товару</a:t>
            </a:r>
            <a:r>
              <a:rPr lang="en-US" sz="2200" dirty="0"/>
              <a:t> 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2200" err="1"/>
              <a:t>накладній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 err="1"/>
              <a:t>Але</a:t>
            </a:r>
            <a:r>
              <a:rPr lang="en-US" sz="2200" dirty="0"/>
              <a:t> </a:t>
            </a:r>
            <a:r>
              <a:rPr lang="en-US" sz="2200" err="1"/>
              <a:t>ціна</a:t>
            </a:r>
            <a:r>
              <a:rPr lang="en-US" sz="2200" dirty="0"/>
              <a:t> </a:t>
            </a:r>
            <a:r>
              <a:rPr lang="en-US" sz="2200" err="1"/>
              <a:t>товару</a:t>
            </a:r>
            <a:r>
              <a:rPr lang="en-US" sz="2200" dirty="0"/>
              <a:t> </a:t>
            </a:r>
            <a:r>
              <a:rPr lang="en-US" sz="2200" err="1"/>
              <a:t>вже</a:t>
            </a:r>
            <a:r>
              <a:rPr lang="en-US" sz="2200" dirty="0"/>
              <a:t> </a:t>
            </a:r>
            <a:r>
              <a:rPr lang="en-US" sz="2200" err="1"/>
              <a:t>зустрічалася</a:t>
            </a:r>
            <a:r>
              <a:rPr lang="en-US" sz="2200" dirty="0"/>
              <a:t> </a:t>
            </a:r>
            <a:r>
              <a:rPr lang="en-US" sz="2200" err="1"/>
              <a:t>вище</a:t>
            </a:r>
            <a:r>
              <a:rPr lang="en-US" sz="2200" dirty="0"/>
              <a:t> 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200" err="1"/>
              <a:t>це</a:t>
            </a:r>
            <a:r>
              <a:rPr lang="en-US" sz="2200" dirty="0"/>
              <a:t> </a:t>
            </a:r>
            <a:r>
              <a:rPr lang="en-US" sz="2200" err="1"/>
              <a:t>одне</a:t>
            </a:r>
            <a:r>
              <a:rPr lang="en-US" sz="2200" dirty="0"/>
              <a:t> й </a:t>
            </a:r>
            <a:r>
              <a:rPr lang="en-US" sz="2200" err="1"/>
              <a:t>те</a:t>
            </a:r>
            <a:r>
              <a:rPr lang="en-US" sz="2200" dirty="0"/>
              <a:t> </a:t>
            </a:r>
            <a:r>
              <a:rPr lang="en-US" sz="2200" err="1"/>
              <a:t>саме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-US" sz="2200" dirty="0"/>
              <a:t> </a:t>
            </a:r>
            <a:endParaRPr lang="ru-RU" dirty="0"/>
          </a:p>
          <a:p>
            <a:pPr marL="0" indent="0" algn="just">
              <a:lnSpc>
                <a:spcPct val="80000"/>
              </a:lnSpc>
              <a:spcBef>
                <a:spcPts val="0"/>
              </a:spcBef>
              <a:buSzPts val="1760"/>
              <a:buNone/>
            </a:pPr>
            <a:r>
              <a:rPr lang="en-US" sz="2200" err="1"/>
              <a:t>Сума</a:t>
            </a:r>
            <a:r>
              <a:rPr lang="en-US" sz="2200" dirty="0"/>
              <a:t> </a:t>
            </a:r>
            <a:r>
              <a:rPr lang="en-US" sz="2200" err="1"/>
              <a:t>накладної</a:t>
            </a:r>
            <a:r>
              <a:rPr lang="en-US" sz="2200" dirty="0"/>
              <a:t> – </a:t>
            </a:r>
            <a:r>
              <a:rPr lang="en-US" sz="2200" err="1"/>
              <a:t>явна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накладної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 err="1"/>
              <a:t>Ця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/>
              <a:t>є </a:t>
            </a:r>
            <a:r>
              <a:rPr lang="en-US" sz="2200" err="1"/>
              <a:t>незалежною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 err="1"/>
              <a:t>Сума</a:t>
            </a:r>
            <a:r>
              <a:rPr lang="en-US" sz="2200" dirty="0"/>
              <a:t> </a:t>
            </a:r>
            <a:r>
              <a:rPr lang="en-US" sz="2200" err="1"/>
              <a:t>накладної</a:t>
            </a:r>
            <a:r>
              <a:rPr lang="en-US" sz="2200" dirty="0"/>
              <a:t> </a:t>
            </a:r>
            <a:r>
              <a:rPr lang="en-US" sz="2200" err="1"/>
              <a:t>дорівнює</a:t>
            </a:r>
            <a:r>
              <a:rPr lang="en-US" sz="2200" dirty="0"/>
              <a:t> </a:t>
            </a:r>
            <a:r>
              <a:rPr lang="en-US" sz="2200" err="1"/>
              <a:t>сумі</a:t>
            </a:r>
            <a:r>
              <a:rPr lang="en-US" sz="2200" dirty="0"/>
              <a:t> </a:t>
            </a:r>
            <a:r>
              <a:rPr lang="en-US" sz="2200" err="1"/>
              <a:t>вартості</a:t>
            </a:r>
            <a:r>
              <a:rPr lang="en-US" sz="2200" dirty="0"/>
              <a:t> </a:t>
            </a:r>
            <a:r>
              <a:rPr lang="en-US" sz="2200" err="1"/>
              <a:t>всіх</a:t>
            </a:r>
            <a:r>
              <a:rPr lang="en-US" sz="2200" dirty="0"/>
              <a:t> </a:t>
            </a:r>
            <a:r>
              <a:rPr lang="en-US" sz="2200" err="1"/>
              <a:t>товарів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err="1"/>
              <a:t>що</a:t>
            </a:r>
            <a:r>
              <a:rPr lang="en-US" sz="2200" dirty="0"/>
              <a:t> </a:t>
            </a:r>
            <a:r>
              <a:rPr lang="en-US" sz="2200" err="1"/>
              <a:t>входять</a:t>
            </a:r>
            <a:r>
              <a:rPr lang="en-US" sz="2200" dirty="0"/>
              <a:t> </a:t>
            </a:r>
            <a:r>
              <a:rPr lang="en-US" sz="2200" err="1"/>
              <a:t>до</a:t>
            </a:r>
            <a:r>
              <a:rPr lang="en-US" sz="2200" dirty="0"/>
              <a:t> </a:t>
            </a:r>
            <a:r>
              <a:rPr lang="en-US" sz="2200" err="1"/>
              <a:t>накладної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 err="1"/>
              <a:t>Назва</a:t>
            </a:r>
            <a:r>
              <a:rPr lang="en-US" sz="2200" dirty="0"/>
              <a:t> </a:t>
            </a:r>
            <a:r>
              <a:rPr lang="en-US" sz="2200" err="1"/>
              <a:t>складу</a:t>
            </a:r>
            <a:r>
              <a:rPr lang="en-US" sz="2200" dirty="0"/>
              <a:t> 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200" err="1"/>
              <a:t>явна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характеристика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складу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dirty="0"/>
              <a:t> 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dirty="0" err="1"/>
              <a:t>Приклад</a:t>
            </a:r>
            <a:r>
              <a:rPr lang="en-US" sz="3600" dirty="0"/>
              <a:t> </a:t>
            </a:r>
            <a:r>
              <a:rPr lang="en-US" sz="3600" dirty="0" err="1"/>
              <a:t>розроботки</a:t>
            </a:r>
            <a:r>
              <a:rPr lang="en-US" sz="3600" dirty="0"/>
              <a:t> </a:t>
            </a: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sz="3600" dirty="0"/>
              <a:t> </a:t>
            </a:r>
            <a:r>
              <a:rPr lang="en-US" sz="3600" dirty="0" err="1"/>
              <a:t>моделі</a:t>
            </a:r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395288" y="1406299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/>
              <a:t>У </a:t>
            </a:r>
            <a:r>
              <a:rPr lang="en-US" sz="2400" err="1"/>
              <a:t>ході</a:t>
            </a:r>
            <a:r>
              <a:rPr lang="en-US" sz="2400" dirty="0"/>
              <a:t> </a:t>
            </a:r>
            <a:r>
              <a:rPr lang="en-US" sz="2400" err="1"/>
              <a:t>додаткової</a:t>
            </a:r>
            <a:r>
              <a:rPr lang="en-US" sz="2400" dirty="0"/>
              <a:t> </a:t>
            </a:r>
            <a:r>
              <a:rPr lang="en-US" sz="2400" err="1"/>
              <a:t>розмови</a:t>
            </a:r>
            <a:r>
              <a:rPr lang="en-US" sz="2400" dirty="0"/>
              <a:t> з </a:t>
            </a:r>
            <a:r>
              <a:rPr lang="en-US" sz="2400" err="1"/>
              <a:t>керівником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/>
              <a:t>удалося</a:t>
            </a:r>
            <a:r>
              <a:rPr lang="en-US" sz="2400" dirty="0"/>
              <a:t> </a:t>
            </a:r>
            <a:r>
              <a:rPr lang="en-US" sz="2400" err="1"/>
              <a:t>прояснити</a:t>
            </a:r>
            <a:r>
              <a:rPr lang="en-US" sz="2400" dirty="0"/>
              <a:t> </a:t>
            </a:r>
            <a:r>
              <a:rPr lang="en-US" sz="2400" err="1"/>
              <a:t>різні</a:t>
            </a:r>
            <a:r>
              <a:rPr lang="en-US" sz="2400" dirty="0"/>
              <a:t> </a:t>
            </a:r>
            <a:r>
              <a:rPr lang="en-US" sz="2400" err="1"/>
              <a:t>поняття</a:t>
            </a:r>
            <a:r>
              <a:rPr lang="en-US" sz="2400" dirty="0"/>
              <a:t> </a:t>
            </a:r>
            <a:r>
              <a:rPr lang="en-US" sz="2400" err="1"/>
              <a:t>цін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1" err="1"/>
              <a:t>Ціна</a:t>
            </a:r>
            <a:r>
              <a:rPr lang="en-US" sz="2400" b="1" dirty="0"/>
              <a:t> </a:t>
            </a:r>
            <a:r>
              <a:rPr lang="en-US" sz="2400" b="1" i="0" u="none" err="1">
                <a:latin typeface="Arial"/>
                <a:ea typeface="Arial"/>
                <a:cs typeface="Arial"/>
                <a:sym typeface="Arial"/>
              </a:rPr>
              <a:t>одного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/>
              <a:t>й </a:t>
            </a:r>
            <a:r>
              <a:rPr lang="en-US" sz="2400" b="1" i="0" u="none" err="1">
                <a:latin typeface="Arial"/>
                <a:ea typeface="Arial"/>
                <a:cs typeface="Arial"/>
                <a:sym typeface="Arial"/>
              </a:rPr>
              <a:t>того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err="1"/>
              <a:t>самого</a:t>
            </a:r>
            <a:r>
              <a:rPr lang="en-US" sz="2400" b="1" dirty="0"/>
              <a:t> </a:t>
            </a:r>
            <a:r>
              <a:rPr lang="en-US" sz="2400" b="1" err="1"/>
              <a:t>товару</a:t>
            </a:r>
            <a:r>
              <a:rPr lang="en-US" sz="2400" b="1" dirty="0"/>
              <a:t> 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2400" b="1" err="1"/>
              <a:t>різних</a:t>
            </a:r>
            <a:r>
              <a:rPr lang="en-US" sz="2400" b="1" dirty="0"/>
              <a:t> </a:t>
            </a:r>
            <a:r>
              <a:rPr lang="en-US" sz="2400" b="1" err="1"/>
              <a:t>накладних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err="1"/>
              <a:t>виписаних</a:t>
            </a:r>
            <a:r>
              <a:rPr lang="en-US" sz="2400" b="1" dirty="0"/>
              <a:t> у </a:t>
            </a:r>
            <a:r>
              <a:rPr lang="en-US" sz="2400" b="1" err="1"/>
              <a:t>різний</a:t>
            </a:r>
            <a:r>
              <a:rPr lang="en-US" sz="2400" b="1" dirty="0"/>
              <a:t> </a:t>
            </a:r>
            <a:r>
              <a:rPr lang="en-US" sz="2400" b="1" err="1"/>
              <a:t>час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1" err="1"/>
              <a:t>може</a:t>
            </a:r>
            <a:r>
              <a:rPr lang="en-US" sz="2400" b="1" dirty="0"/>
              <a:t> </a:t>
            </a:r>
            <a:r>
              <a:rPr lang="en-US" sz="2400" b="1" err="1"/>
              <a:t>бути</a:t>
            </a:r>
            <a:r>
              <a:rPr lang="en-US" sz="2400" b="1" dirty="0"/>
              <a:t> </a:t>
            </a:r>
            <a:r>
              <a:rPr lang="en-US" sz="2400" b="1" err="1"/>
              <a:t>різною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dirty="0"/>
              <a:t> </a:t>
            </a:r>
            <a:endParaRPr lang="ru-RU" dirty="0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b="0" i="0" u="none" err="1">
                <a:latin typeface="Arial"/>
                <a:ea typeface="Arial"/>
                <a:cs typeface="Arial"/>
                <a:sym typeface="Arial"/>
              </a:rPr>
              <a:t>Таким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err="1"/>
              <a:t>чином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dirty="0"/>
              <a:t>є </a:t>
            </a:r>
            <a:r>
              <a:rPr lang="en-US" sz="2400" err="1"/>
              <a:t>дві</a:t>
            </a:r>
            <a:r>
              <a:rPr lang="en-US" sz="2400" dirty="0"/>
              <a:t> </a:t>
            </a:r>
            <a:r>
              <a:rPr lang="en-US" sz="2400" err="1"/>
              <a:t>ціни</a:t>
            </a:r>
            <a:r>
              <a:rPr lang="en-US" sz="2400" dirty="0"/>
              <a:t> 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400" b="1" err="1"/>
              <a:t>ціна</a:t>
            </a:r>
            <a:r>
              <a:rPr lang="en-US" sz="2400" b="1" dirty="0"/>
              <a:t> </a:t>
            </a:r>
            <a:r>
              <a:rPr lang="en-US" sz="2400" b="1" err="1"/>
              <a:t>товару</a:t>
            </a:r>
            <a:r>
              <a:rPr lang="en-US" sz="2400" b="1" dirty="0"/>
              <a:t> у </a:t>
            </a:r>
            <a:r>
              <a:rPr lang="en-US" sz="2400" b="1" err="1"/>
              <a:t>накладній</a:t>
            </a:r>
            <a:r>
              <a:rPr lang="en-US" sz="2400" dirty="0"/>
              <a:t> </a:t>
            </a:r>
            <a:r>
              <a:rPr lang="en-US" sz="2400" err="1"/>
              <a:t>та</a:t>
            </a:r>
            <a:r>
              <a:rPr lang="en-US" sz="2400" dirty="0"/>
              <a:t> </a:t>
            </a:r>
            <a:r>
              <a:rPr lang="en-US" sz="2400" b="1" err="1"/>
              <a:t>поточна</a:t>
            </a:r>
            <a:r>
              <a:rPr lang="en-US" sz="2400" b="1" dirty="0"/>
              <a:t> </a:t>
            </a:r>
            <a:r>
              <a:rPr lang="en-US" sz="2400" b="1" err="1"/>
              <a:t>ціна</a:t>
            </a:r>
            <a:r>
              <a:rPr lang="en-US" sz="2400" b="1" dirty="0"/>
              <a:t> </a:t>
            </a:r>
            <a:r>
              <a:rPr lang="en-US" sz="2400" b="1" err="1"/>
              <a:t>товару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dirty="0"/>
              <a:t> </a:t>
            </a:r>
            <a:endParaRPr lang="ru-RU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/>
              <a:t>З </a:t>
            </a:r>
            <a:r>
              <a:rPr lang="en-US" sz="2400" dirty="0" err="1"/>
              <a:t>поняттям</a:t>
            </a:r>
            <a:r>
              <a:rPr lang="en-US" sz="2400" dirty="0"/>
              <a:t> 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400" b="0" i="0" u="none" dirty="0" err="1">
                <a:latin typeface="Arial"/>
                <a:ea typeface="Arial"/>
                <a:cs typeface="Arial"/>
                <a:sym typeface="Arial"/>
              </a:rPr>
              <a:t>Список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/>
              <a:t>товарів</a:t>
            </a:r>
            <a:r>
              <a:rPr lang="en-US" sz="2400" dirty="0"/>
              <a:t> у </a:t>
            </a:r>
            <a:r>
              <a:rPr lang="en-US" sz="2400" dirty="0" err="1"/>
              <a:t>накладній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400" b="0" i="0" u="none" dirty="0" err="1">
                <a:latin typeface="Arial"/>
                <a:ea typeface="Arial"/>
                <a:cs typeface="Arial"/>
                <a:sym typeface="Arial"/>
              </a:rPr>
              <a:t>все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/>
              <a:t>досить</a:t>
            </a:r>
            <a:r>
              <a:rPr lang="en-US" sz="2400" dirty="0"/>
              <a:t> </a:t>
            </a:r>
            <a:r>
              <a:rPr lang="en-US" sz="2400" b="0" i="0" u="none" dirty="0" err="1">
                <a:latin typeface="Arial"/>
                <a:ea typeface="Arial"/>
                <a:cs typeface="Arial"/>
                <a:sym typeface="Arial"/>
              </a:rPr>
              <a:t>ясно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dirty="0" err="1"/>
              <a:t>Сутності</a:t>
            </a:r>
            <a:r>
              <a:rPr lang="en-US" sz="2400" dirty="0"/>
              <a:t> 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400" dirty="0" err="1"/>
              <a:t>Накладна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400" dirty="0"/>
              <a:t>і 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400" b="0" i="0" u="none" dirty="0" err="1">
                <a:latin typeface="Arial"/>
                <a:ea typeface="Arial"/>
                <a:cs typeface="Arial"/>
                <a:sym typeface="Arial"/>
              </a:rPr>
              <a:t>Товар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400" dirty="0" err="1"/>
              <a:t>пов'язані</a:t>
            </a:r>
            <a:r>
              <a:rPr lang="en-US" sz="2400" dirty="0"/>
              <a:t> </a:t>
            </a:r>
            <a:r>
              <a:rPr lang="en-US" sz="2400" dirty="0" err="1"/>
              <a:t>один</a:t>
            </a:r>
            <a:r>
              <a:rPr lang="en-US" sz="2400" dirty="0"/>
              <a:t> з </a:t>
            </a:r>
            <a:r>
              <a:rPr lang="en-US" sz="2400" dirty="0" err="1"/>
              <a:t>одним</a:t>
            </a:r>
            <a:r>
              <a:rPr lang="en-US" sz="2400" dirty="0"/>
              <a:t> </a:t>
            </a:r>
            <a:r>
              <a:rPr lang="en-US" sz="2400" dirty="0" err="1"/>
              <a:t>за</a:t>
            </a:r>
            <a:r>
              <a:rPr lang="en-US" sz="2400" dirty="0"/>
              <a:t> </a:t>
            </a:r>
            <a:r>
              <a:rPr lang="en-US" sz="2400" dirty="0" err="1"/>
              <a:t>типом</a:t>
            </a:r>
            <a:r>
              <a:rPr lang="en-US" sz="2400" dirty="0"/>
              <a:t> </a:t>
            </a:r>
            <a:r>
              <a:rPr lang="en-US" sz="2400" dirty="0" err="1"/>
              <a:t>багато-до-багатьох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400" b="1" dirty="0" err="1"/>
              <a:t>Такий</a:t>
            </a:r>
            <a:r>
              <a:rPr lang="en-US" sz="2400" b="1" dirty="0"/>
              <a:t> </a:t>
            </a:r>
            <a:r>
              <a:rPr lang="en-US" sz="2400" b="1" dirty="0" err="1"/>
              <a:t>зв'язок</a:t>
            </a:r>
            <a:r>
              <a:rPr lang="en-US" sz="2400" b="1" dirty="0"/>
              <a:t> </a:t>
            </a:r>
            <a:r>
              <a:rPr lang="en-US" sz="2400" b="1" dirty="0" err="1"/>
              <a:t>повинен</a:t>
            </a:r>
            <a:r>
              <a:rPr lang="en-US" sz="2400" b="1" dirty="0"/>
              <a:t> </a:t>
            </a:r>
            <a:r>
              <a:rPr lang="en-US" sz="2400" b="1" dirty="0" err="1"/>
              <a:t>бути</a:t>
            </a:r>
            <a:r>
              <a:rPr lang="en-US" sz="2400" b="1" dirty="0"/>
              <a:t> </a:t>
            </a:r>
            <a:r>
              <a:rPr lang="en-US" sz="2400" b="1" dirty="0" err="1"/>
              <a:t>спрощений</a:t>
            </a:r>
            <a:r>
              <a:rPr lang="en-US" sz="2400" b="1" dirty="0"/>
              <a:t> </a:t>
            </a:r>
            <a:r>
              <a:rPr lang="en-US" sz="2400" b="1" i="0" u="none" dirty="0" err="1">
                <a:latin typeface="Arial"/>
                <a:ea typeface="Arial"/>
                <a:cs typeface="Arial"/>
                <a:sym typeface="Arial"/>
              </a:rPr>
              <a:t>на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/>
              <a:t>два</a:t>
            </a:r>
            <a:r>
              <a:rPr lang="en-US" sz="2400" b="1" dirty="0"/>
              <a:t> </a:t>
            </a:r>
            <a:r>
              <a:rPr lang="en-US" sz="2400" b="1" dirty="0" err="1"/>
              <a:t>зв'язки</a:t>
            </a:r>
            <a:r>
              <a:rPr lang="en-US" sz="2400" b="1" dirty="0"/>
              <a:t> </a:t>
            </a:r>
            <a:r>
              <a:rPr lang="en-US" sz="2400" b="1" dirty="0" err="1"/>
              <a:t>типу</a:t>
            </a:r>
            <a:r>
              <a:rPr lang="en-US" sz="2400" b="1" dirty="0"/>
              <a:t> </a:t>
            </a:r>
            <a:r>
              <a:rPr lang="en-US" sz="2400" b="1" dirty="0" err="1"/>
              <a:t>одним-до-багатьох</a:t>
            </a:r>
            <a:r>
              <a:rPr lang="en-US" sz="2400" b="1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 i="0" u="none" dirty="0" err="1"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 err="1"/>
              <a:t>цього</a:t>
            </a:r>
            <a:r>
              <a:rPr lang="en-US" sz="2400" dirty="0"/>
              <a:t> </a:t>
            </a:r>
            <a:r>
              <a:rPr lang="en-US" sz="2400" dirty="0" err="1"/>
              <a:t>потрібна</a:t>
            </a:r>
            <a:r>
              <a:rPr lang="en-US" sz="2400" dirty="0"/>
              <a:t> </a:t>
            </a:r>
            <a:r>
              <a:rPr lang="en-US" sz="2400" dirty="0" err="1"/>
              <a:t>додаткова</a:t>
            </a:r>
            <a:r>
              <a:rPr lang="en-US" sz="2400" dirty="0"/>
              <a:t> </a:t>
            </a:r>
            <a:r>
              <a:rPr lang="en-US" sz="2400" dirty="0" err="1"/>
              <a:t>сутність</a:t>
            </a:r>
            <a:r>
              <a:rPr lang="en-US" sz="2400" b="0" i="0" u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dirty="0"/>
              <a:t> </a:t>
            </a:r>
            <a:r>
              <a:rPr lang="en-US" sz="2400" dirty="0" err="1"/>
              <a:t>Ця</a:t>
            </a:r>
            <a:r>
              <a:rPr lang="en-US" sz="2400" dirty="0"/>
              <a:t> </a:t>
            </a:r>
            <a:r>
              <a:rPr lang="en-US" sz="2400" dirty="0" err="1"/>
              <a:t>сутність</a:t>
            </a:r>
            <a:r>
              <a:rPr lang="en-US" sz="2400" dirty="0"/>
              <a:t> і </a:t>
            </a:r>
            <a:r>
              <a:rPr lang="en-US" sz="2400" dirty="0" err="1"/>
              <a:t>буде</a:t>
            </a:r>
            <a:r>
              <a:rPr lang="en-US" sz="2400" dirty="0"/>
              <a:t> </a:t>
            </a:r>
            <a:r>
              <a:rPr lang="en-US" sz="2400" dirty="0" err="1"/>
              <a:t>сутність</a:t>
            </a:r>
            <a:r>
              <a:rPr lang="en-US" sz="2400" dirty="0"/>
              <a:t> "</a:t>
            </a:r>
            <a:r>
              <a:rPr lang="en-US" sz="2400" dirty="0" err="1"/>
              <a:t>Список</a:t>
            </a:r>
            <a:r>
              <a:rPr lang="en-US" sz="2400" dirty="0"/>
              <a:t> </a:t>
            </a:r>
            <a:r>
              <a:rPr lang="en-US" sz="2400" dirty="0" err="1"/>
              <a:t>товарів</a:t>
            </a:r>
            <a:r>
              <a:rPr lang="en-US" sz="2400" dirty="0"/>
              <a:t> в </a:t>
            </a:r>
            <a:r>
              <a:rPr lang="en-US" sz="2400" dirty="0" err="1"/>
              <a:t>накладной</a:t>
            </a:r>
            <a:r>
              <a:rPr lang="en-US" sz="2400" dirty="0"/>
              <a:t>".</a:t>
            </a:r>
            <a:endParaRPr lang="ru-RU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dirty="0" err="1"/>
              <a:t>Приклад</a:t>
            </a:r>
            <a:r>
              <a:rPr lang="en-US" sz="3600" dirty="0"/>
              <a:t> </a:t>
            </a:r>
            <a:r>
              <a:rPr lang="en-US" sz="3600" dirty="0" err="1"/>
              <a:t>розроботки</a:t>
            </a:r>
            <a:r>
              <a:rPr lang="en-US" sz="3600" dirty="0"/>
              <a:t> </a:t>
            </a: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sz="3600" dirty="0"/>
              <a:t> </a:t>
            </a:r>
            <a:r>
              <a:rPr lang="en-US" sz="3600" dirty="0" err="1"/>
              <a:t>моделі</a:t>
            </a:r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1"/>
          </p:nvPr>
        </p:nvSpPr>
        <p:spPr>
          <a:xfrm>
            <a:off x="415698" y="1310821"/>
            <a:ext cx="8157936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err="1"/>
              <a:t>Зв'язок</a:t>
            </a:r>
            <a:r>
              <a:rPr lang="en-US" sz="2200" dirty="0"/>
              <a:t> </a:t>
            </a:r>
            <a:r>
              <a:rPr lang="en-US" sz="2200" err="1"/>
              <a:t>сутністі</a:t>
            </a:r>
            <a:r>
              <a:rPr lang="en-US" sz="2200" dirty="0"/>
              <a:t> "</a:t>
            </a:r>
            <a:r>
              <a:rPr lang="en-US" sz="2200" err="1"/>
              <a:t>Список</a:t>
            </a:r>
            <a:r>
              <a:rPr lang="en-US" sz="2200" dirty="0"/>
              <a:t> </a:t>
            </a:r>
            <a:r>
              <a:rPr lang="en-US" sz="2200" err="1"/>
              <a:t>товарів</a:t>
            </a:r>
            <a:r>
              <a:rPr lang="en-US" sz="2200" dirty="0"/>
              <a:t> в </a:t>
            </a:r>
            <a:r>
              <a:rPr lang="en-US" sz="2200" err="1"/>
              <a:t>накладной</a:t>
            </a:r>
            <a:r>
              <a:rPr lang="en-US" sz="2200" dirty="0"/>
              <a:t>" з </a:t>
            </a:r>
            <a:r>
              <a:rPr lang="en-US" sz="2200" err="1"/>
              <a:t>сутностями</a:t>
            </a:r>
            <a:r>
              <a:rPr lang="en-US" sz="2200" dirty="0"/>
              <a:t> "</a:t>
            </a:r>
            <a:r>
              <a:rPr lang="en-US" sz="2200" err="1"/>
              <a:t>Накладна</a:t>
            </a:r>
            <a:r>
              <a:rPr lang="en-US" sz="2200" dirty="0"/>
              <a:t>" </a:t>
            </a:r>
            <a:r>
              <a:rPr lang="en-US" sz="2200" err="1"/>
              <a:t>та</a:t>
            </a:r>
            <a:r>
              <a:rPr lang="en-US" sz="2200" dirty="0"/>
              <a:t> "</a:t>
            </a:r>
            <a:r>
              <a:rPr lang="en-US" sz="2200" err="1"/>
              <a:t>Товар</a:t>
            </a:r>
            <a:r>
              <a:rPr lang="en-US" sz="2200" dirty="0"/>
              <a:t>"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err="1"/>
              <a:t>характеризується</a:t>
            </a:r>
            <a:r>
              <a:rPr lang="en-US" sz="2200" dirty="0"/>
              <a:t> </a:t>
            </a:r>
            <a:r>
              <a:rPr lang="en-US" sz="2200" err="1"/>
              <a:t>такими</a:t>
            </a:r>
            <a:r>
              <a:rPr lang="en-US" sz="2200" dirty="0"/>
              <a:t> </a:t>
            </a:r>
            <a:r>
              <a:rPr lang="en-US" sz="2200" b="0" i="0" u="none" err="1">
                <a:latin typeface="Arial"/>
                <a:ea typeface="Arial"/>
                <a:cs typeface="Arial"/>
                <a:sym typeface="Arial"/>
              </a:rPr>
              <a:t>фразами</a:t>
            </a:r>
            <a:r>
              <a:rPr lang="en-US" sz="2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/>
              <a:t>- </a:t>
            </a:r>
            <a:endParaRPr lang="ru-RU" sz="2200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0" i="0" u="none" dirty="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err="1"/>
              <a:t>кожна</a:t>
            </a:r>
            <a:r>
              <a:rPr lang="en-US" sz="2000" dirty="0"/>
              <a:t> </a:t>
            </a:r>
            <a:r>
              <a:rPr lang="en-US" sz="2000" err="1"/>
              <a:t>накладна</a:t>
            </a:r>
            <a:r>
              <a:rPr lang="en-US" sz="2000" dirty="0"/>
              <a:t> </a:t>
            </a:r>
            <a:r>
              <a:rPr lang="en-US" sz="2000" err="1"/>
              <a:t>повинна</a:t>
            </a:r>
            <a:r>
              <a:rPr lang="en-US" sz="2000" dirty="0"/>
              <a:t> </a:t>
            </a:r>
            <a:r>
              <a:rPr lang="en-US" sz="2000" err="1"/>
              <a:t>мати</a:t>
            </a:r>
            <a:r>
              <a:rPr lang="en-US" sz="2000" dirty="0"/>
              <a:t> </a:t>
            </a:r>
            <a:r>
              <a:rPr lang="en-US" sz="2000" err="1"/>
              <a:t>кілька</a:t>
            </a:r>
            <a:r>
              <a:rPr lang="en-US" sz="2000" dirty="0"/>
              <a:t> </a:t>
            </a:r>
            <a:r>
              <a:rPr lang="en-US" sz="2000" err="1"/>
              <a:t>записів</a:t>
            </a:r>
            <a:r>
              <a:rPr lang="en-US" sz="2000" dirty="0"/>
              <a:t> </a:t>
            </a:r>
            <a:r>
              <a:rPr lang="en-US" sz="2000" err="1"/>
              <a:t>зі</a:t>
            </a:r>
            <a:r>
              <a:rPr lang="en-US" sz="2000" dirty="0"/>
              <a:t> </a:t>
            </a:r>
            <a:r>
              <a:rPr lang="en-US" sz="2000" err="1"/>
              <a:t>списку</a:t>
            </a:r>
            <a:r>
              <a:rPr lang="en-US" sz="2000" dirty="0"/>
              <a:t> </a:t>
            </a:r>
            <a:r>
              <a:rPr lang="en-US" sz="2000" err="1"/>
              <a:t>товарів</a:t>
            </a:r>
            <a:r>
              <a:rPr lang="en-US" sz="2000" dirty="0"/>
              <a:t> у </a:t>
            </a:r>
            <a:r>
              <a:rPr lang="en-US" sz="2000" err="1"/>
              <a:t>накладній</a:t>
            </a:r>
            <a:r>
              <a:rPr lang="en-US" sz="2000" b="0" i="0" u="none" dirty="0">
                <a:latin typeface="Arial"/>
                <a:ea typeface="Arial"/>
                <a:cs typeface="Arial"/>
                <a:sym typeface="Arial"/>
              </a:rPr>
              <a:t>", "</a:t>
            </a:r>
            <a:r>
              <a:rPr lang="en-US" sz="2000" err="1"/>
              <a:t>кожен</a:t>
            </a:r>
            <a:r>
              <a:rPr lang="en-US" sz="2000" dirty="0"/>
              <a:t> </a:t>
            </a:r>
            <a:r>
              <a:rPr lang="en-US" sz="2000" err="1"/>
              <a:t>запис</a:t>
            </a:r>
            <a:r>
              <a:rPr lang="en-US" sz="2000" dirty="0"/>
              <a:t> </a:t>
            </a:r>
            <a:r>
              <a:rPr lang="en-US" sz="2000" err="1"/>
              <a:t>зі</a:t>
            </a:r>
            <a:r>
              <a:rPr lang="en-US" sz="2000" dirty="0"/>
              <a:t> </a:t>
            </a:r>
            <a:r>
              <a:rPr lang="en-US" sz="2000" err="1"/>
              <a:t>списку</a:t>
            </a:r>
            <a:r>
              <a:rPr lang="en-US" sz="2000" dirty="0"/>
              <a:t> </a:t>
            </a:r>
            <a:r>
              <a:rPr lang="en-US" sz="2000" err="1"/>
              <a:t>товарів</a:t>
            </a:r>
            <a:r>
              <a:rPr lang="en-US" sz="2000" dirty="0"/>
              <a:t> у </a:t>
            </a:r>
            <a:r>
              <a:rPr lang="en-US" sz="2000" err="1"/>
              <a:t>накладній</a:t>
            </a:r>
            <a:r>
              <a:rPr lang="en-US" sz="2000" dirty="0"/>
              <a:t> </a:t>
            </a:r>
            <a:r>
              <a:rPr lang="en-US" sz="2000" err="1"/>
              <a:t>повинен</a:t>
            </a:r>
            <a:r>
              <a:rPr lang="en-US" sz="2000" dirty="0"/>
              <a:t> </a:t>
            </a:r>
            <a:r>
              <a:rPr lang="en-US" sz="2000" err="1"/>
              <a:t>включатися</a:t>
            </a:r>
            <a:r>
              <a:rPr lang="en-US" sz="2000" dirty="0"/>
              <a:t> </a:t>
            </a:r>
            <a:r>
              <a:rPr lang="en-US" sz="2000" err="1"/>
              <a:t>рівно</a:t>
            </a:r>
            <a:r>
              <a:rPr lang="en-US" sz="2000" dirty="0"/>
              <a:t> </a:t>
            </a:r>
            <a:r>
              <a:rPr lang="en-US" sz="2000" b="0" u="none" dirty="0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2000" b="0" u="none" err="1">
                <a:latin typeface="Arial"/>
                <a:ea typeface="Arial"/>
                <a:cs typeface="Arial"/>
                <a:sym typeface="Arial"/>
              </a:rPr>
              <a:t>одну</a:t>
            </a:r>
            <a:r>
              <a:rPr lang="en-US" sz="2000" b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err="1"/>
              <a:t>накладну</a:t>
            </a:r>
            <a:r>
              <a:rPr lang="en-US" sz="2000" b="0" i="0" u="none" dirty="0">
                <a:latin typeface="Arial"/>
                <a:ea typeface="Arial"/>
                <a:cs typeface="Arial"/>
                <a:sym typeface="Arial"/>
              </a:rPr>
              <a:t>",</a:t>
            </a:r>
            <a:endParaRPr lang="ru-RU" sz="2000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0" i="0" u="none" dirty="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err="1"/>
              <a:t>кожен</a:t>
            </a:r>
            <a:r>
              <a:rPr lang="en-US" sz="2000" dirty="0"/>
              <a:t> </a:t>
            </a:r>
            <a:r>
              <a:rPr lang="en-US" sz="2000" b="0" u="none" err="1">
                <a:latin typeface="Arial"/>
                <a:ea typeface="Arial"/>
                <a:cs typeface="Arial"/>
                <a:sym typeface="Arial"/>
              </a:rPr>
              <a:t>товар</a:t>
            </a:r>
            <a:r>
              <a:rPr lang="en-US" sz="2000" b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err="1"/>
              <a:t>може</a:t>
            </a:r>
            <a:r>
              <a:rPr lang="en-US" sz="2000" dirty="0"/>
              <a:t> </a:t>
            </a:r>
            <a:r>
              <a:rPr lang="en-US" sz="2000" err="1"/>
              <a:t>включатися</a:t>
            </a:r>
            <a:r>
              <a:rPr lang="en-US" sz="2000" dirty="0"/>
              <a:t> </a:t>
            </a:r>
            <a:r>
              <a:rPr lang="en-US" sz="2000" b="0" u="none" dirty="0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2000" err="1"/>
              <a:t>кілька</a:t>
            </a:r>
            <a:r>
              <a:rPr lang="en-US" sz="2000" dirty="0"/>
              <a:t> </a:t>
            </a:r>
            <a:r>
              <a:rPr lang="en-US" sz="2000" err="1"/>
              <a:t>записів</a:t>
            </a:r>
            <a:r>
              <a:rPr lang="en-US" sz="2000" dirty="0"/>
              <a:t> </a:t>
            </a:r>
            <a:r>
              <a:rPr lang="en-US" sz="2000" err="1"/>
              <a:t>зі</a:t>
            </a:r>
            <a:r>
              <a:rPr lang="en-US" sz="2000" dirty="0"/>
              <a:t> </a:t>
            </a:r>
            <a:r>
              <a:rPr lang="en-US" sz="2000" err="1"/>
              <a:t>списку</a:t>
            </a:r>
            <a:r>
              <a:rPr lang="en-US" sz="2000" dirty="0"/>
              <a:t> </a:t>
            </a:r>
            <a:r>
              <a:rPr lang="en-US" sz="2000" err="1"/>
              <a:t>товарів</a:t>
            </a:r>
            <a:r>
              <a:rPr lang="en-US" sz="2000" dirty="0"/>
              <a:t> у </a:t>
            </a:r>
            <a:r>
              <a:rPr lang="en-US" sz="2000" err="1"/>
              <a:t>накладній</a:t>
            </a:r>
            <a:r>
              <a:rPr lang="en-US" sz="2000" b="0" i="0" u="none" dirty="0">
                <a:latin typeface="Arial"/>
                <a:ea typeface="Arial"/>
                <a:cs typeface="Arial"/>
                <a:sym typeface="Arial"/>
              </a:rPr>
              <a:t>",</a:t>
            </a:r>
            <a:r>
              <a:rPr lang="en-US" sz="2000" dirty="0"/>
              <a:t> </a:t>
            </a:r>
            <a:endParaRPr lang="ru-RU" sz="2000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000" b="0" i="0" u="none" dirty="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000" err="1"/>
              <a:t>кожен</a:t>
            </a:r>
            <a:r>
              <a:rPr lang="en-US" sz="2000" dirty="0"/>
              <a:t> </a:t>
            </a:r>
            <a:r>
              <a:rPr lang="en-US" sz="2000" err="1"/>
              <a:t>запис</a:t>
            </a:r>
            <a:r>
              <a:rPr lang="en-US" sz="2000" dirty="0"/>
              <a:t> </a:t>
            </a:r>
            <a:r>
              <a:rPr lang="en-US" sz="2000" err="1"/>
              <a:t>зі</a:t>
            </a:r>
            <a:r>
              <a:rPr lang="en-US" sz="2000" dirty="0"/>
              <a:t> </a:t>
            </a:r>
            <a:r>
              <a:rPr lang="en-US" sz="2000" err="1"/>
              <a:t>списку</a:t>
            </a:r>
            <a:r>
              <a:rPr lang="en-US" sz="2000" dirty="0"/>
              <a:t> </a:t>
            </a:r>
            <a:r>
              <a:rPr lang="en-US" sz="2000" err="1"/>
              <a:t>товарів</a:t>
            </a:r>
            <a:r>
              <a:rPr lang="en-US" sz="2000" dirty="0"/>
              <a:t> у </a:t>
            </a:r>
            <a:r>
              <a:rPr lang="en-US" sz="2000" err="1"/>
              <a:t>накладній</a:t>
            </a:r>
            <a:r>
              <a:rPr lang="en-US" sz="2000" dirty="0"/>
              <a:t> </a:t>
            </a:r>
            <a:r>
              <a:rPr lang="en-US" sz="2000" err="1"/>
              <a:t>має</a:t>
            </a:r>
            <a:r>
              <a:rPr lang="en-US" sz="2000" dirty="0"/>
              <a:t> </a:t>
            </a:r>
            <a:r>
              <a:rPr lang="en-US" sz="2000" err="1"/>
              <a:t>бути</a:t>
            </a:r>
            <a:r>
              <a:rPr lang="en-US" sz="2000" dirty="0"/>
              <a:t> </a:t>
            </a:r>
            <a:r>
              <a:rPr lang="en-US" sz="2000" err="1"/>
              <a:t>пов'язана</a:t>
            </a:r>
            <a:r>
              <a:rPr lang="en-US" sz="2000" dirty="0"/>
              <a:t> з </a:t>
            </a:r>
            <a:r>
              <a:rPr lang="en-US" sz="2000" b="0" u="none" err="1">
                <a:latin typeface="Arial"/>
                <a:ea typeface="Arial"/>
                <a:cs typeface="Arial"/>
                <a:sym typeface="Arial"/>
              </a:rPr>
              <a:t>одним</a:t>
            </a:r>
            <a:r>
              <a:rPr lang="en-US" sz="2000" b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u="none" err="1">
                <a:latin typeface="Arial"/>
                <a:ea typeface="Arial"/>
                <a:cs typeface="Arial"/>
                <a:sym typeface="Arial"/>
              </a:rPr>
              <a:t>товаром</a:t>
            </a:r>
            <a:r>
              <a:rPr lang="en-US" sz="200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/>
              <a:t>"</a:t>
            </a:r>
            <a:r>
              <a:rPr lang="en-US" sz="2200" dirty="0"/>
              <a:t>. </a:t>
            </a:r>
            <a:endParaRPr lang="ru-RU" sz="2200"/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b="1" err="1"/>
              <a:t>Атрибути</a:t>
            </a:r>
            <a:r>
              <a:rPr lang="en-US" sz="2200" b="1" dirty="0"/>
              <a:t> "</a:t>
            </a:r>
            <a:r>
              <a:rPr lang="en-US" sz="2200" b="1" err="1"/>
              <a:t>Кількість</a:t>
            </a:r>
            <a:r>
              <a:rPr lang="en-US" sz="2200" b="1" dirty="0"/>
              <a:t> </a:t>
            </a:r>
            <a:r>
              <a:rPr lang="en-US" sz="2200" b="1" err="1"/>
              <a:t>товару</a:t>
            </a:r>
            <a:r>
              <a:rPr lang="en-US" sz="2200" b="1" dirty="0"/>
              <a:t> 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2200" b="1" err="1"/>
              <a:t>накладній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200" b="1" err="1"/>
              <a:t>та</a:t>
            </a:r>
            <a:r>
              <a:rPr lang="en-US" sz="2200" b="1" dirty="0"/>
              <a:t> 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200" b="1" err="1"/>
              <a:t>Ціна</a:t>
            </a:r>
            <a:r>
              <a:rPr lang="en-US" sz="2200" b="1" dirty="0"/>
              <a:t> </a:t>
            </a:r>
            <a:r>
              <a:rPr lang="en-US" sz="2200" b="1" err="1"/>
              <a:t>товару</a:t>
            </a:r>
            <a:r>
              <a:rPr lang="en-US" sz="2200" b="1" dirty="0"/>
              <a:t> 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в </a:t>
            </a:r>
            <a:r>
              <a:rPr lang="en-US" sz="2200" b="1" err="1"/>
              <a:t>накладній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200" b="1" dirty="0"/>
              <a:t>є </a:t>
            </a:r>
            <a:r>
              <a:rPr lang="en-US" sz="2200" b="1" i="0" u="none" err="1">
                <a:latin typeface="Arial"/>
                <a:ea typeface="Arial"/>
                <a:cs typeface="Arial"/>
                <a:sym typeface="Arial"/>
              </a:rPr>
              <a:t>атрибутами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err="1"/>
              <a:t>сутності</a:t>
            </a:r>
            <a:r>
              <a:rPr lang="en-US" sz="2200" b="1" dirty="0"/>
              <a:t> 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200" b="1" i="0" u="none" err="1">
                <a:latin typeface="Arial"/>
                <a:ea typeface="Arial"/>
                <a:cs typeface="Arial"/>
                <a:sym typeface="Arial"/>
              </a:rPr>
              <a:t>Список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err="1"/>
              <a:t>товарів</a:t>
            </a:r>
            <a:r>
              <a:rPr lang="en-US" sz="2200" b="1" dirty="0"/>
              <a:t> у </a:t>
            </a:r>
            <a:r>
              <a:rPr lang="en-US" sz="2200" b="1" err="1"/>
              <a:t>накладній</a:t>
            </a:r>
            <a:r>
              <a:rPr lang="en-US" sz="2200" b="1" i="0" u="none" dirty="0">
                <a:latin typeface="Arial"/>
                <a:ea typeface="Arial"/>
                <a:cs typeface="Arial"/>
                <a:sym typeface="Arial"/>
              </a:rPr>
              <a:t>".</a:t>
            </a:r>
            <a:endParaRPr lang="en-US" sz="2200" b="1" i="0" u="none" dirty="0">
              <a:latin typeface="Arial"/>
              <a:ea typeface="Arial"/>
              <a:cs typeface="Arial"/>
            </a:endParaRPr>
          </a:p>
          <a:p>
            <a:pPr marL="0" indent="45720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200" err="1"/>
              <a:t>Так</a:t>
            </a:r>
            <a:r>
              <a:rPr lang="en-US" sz="2200" dirty="0"/>
              <a:t> </a:t>
            </a:r>
            <a:r>
              <a:rPr lang="en-US" sz="2200" err="1"/>
              <a:t>само</a:t>
            </a:r>
            <a:r>
              <a:rPr lang="en-US" sz="2200" dirty="0"/>
              <a:t> </a:t>
            </a:r>
            <a:r>
              <a:rPr lang="en-US" sz="2200" err="1"/>
              <a:t>надійдемо</a:t>
            </a:r>
            <a:r>
              <a:rPr lang="en-US" sz="2200" dirty="0"/>
              <a:t> </a:t>
            </a:r>
            <a:r>
              <a:rPr lang="en-US" sz="2200" err="1"/>
              <a:t>зі</a:t>
            </a:r>
            <a:r>
              <a:rPr lang="en-US" sz="2200" dirty="0"/>
              <a:t> </a:t>
            </a:r>
            <a:r>
              <a:rPr lang="en-US" sz="2200" err="1"/>
              <a:t>зв'язком</a:t>
            </a:r>
            <a:r>
              <a:rPr lang="en-US" sz="2200" dirty="0"/>
              <a:t>, </a:t>
            </a:r>
            <a:r>
              <a:rPr lang="en-US" sz="2200" err="1"/>
              <a:t>що</a:t>
            </a:r>
            <a:r>
              <a:rPr lang="en-US" sz="2200" dirty="0"/>
              <a:t> </a:t>
            </a:r>
            <a:r>
              <a:rPr lang="en-US" sz="2200" err="1"/>
              <a:t>з'єднує</a:t>
            </a:r>
            <a:r>
              <a:rPr lang="en-US" sz="2200" dirty="0"/>
              <a:t> </a:t>
            </a:r>
            <a:r>
              <a:rPr lang="en-US" sz="2200" err="1"/>
              <a:t>сутності</a:t>
            </a:r>
            <a:r>
              <a:rPr lang="en-US" sz="2200" dirty="0"/>
              <a:t> "</a:t>
            </a:r>
            <a:r>
              <a:rPr lang="en-US" sz="2200" err="1"/>
              <a:t>Склад</a:t>
            </a:r>
            <a:r>
              <a:rPr lang="en-US" sz="2200" dirty="0"/>
              <a:t>" і "</a:t>
            </a:r>
            <a:r>
              <a:rPr lang="en-US" sz="2200" err="1"/>
              <a:t>Товар</a:t>
            </a:r>
            <a:r>
              <a:rPr lang="en-US" sz="2200" dirty="0"/>
              <a:t>". </a:t>
            </a:r>
            <a:r>
              <a:rPr lang="en-US" sz="2200" err="1"/>
              <a:t>Введемо</a:t>
            </a:r>
            <a:r>
              <a:rPr lang="en-US" sz="2200" dirty="0"/>
              <a:t> </a:t>
            </a:r>
            <a:r>
              <a:rPr lang="en-US" sz="2200" err="1"/>
              <a:t>додаткову</a:t>
            </a:r>
            <a:r>
              <a:rPr lang="en-US" sz="2200" dirty="0"/>
              <a:t> </a:t>
            </a:r>
            <a:r>
              <a:rPr lang="en-US" sz="2200" err="1"/>
              <a:t>сутність</a:t>
            </a:r>
            <a:r>
              <a:rPr lang="en-US" sz="2200" dirty="0"/>
              <a:t> "</a:t>
            </a:r>
            <a:r>
              <a:rPr lang="en-US" sz="2200" err="1"/>
              <a:t>Товар</a:t>
            </a:r>
            <a:r>
              <a:rPr lang="en-US" sz="2200" dirty="0"/>
              <a:t> </a:t>
            </a:r>
            <a:r>
              <a:rPr lang="en-US" sz="2200" err="1"/>
              <a:t>на</a:t>
            </a:r>
            <a:r>
              <a:rPr lang="en-US" sz="2200" dirty="0"/>
              <a:t> </a:t>
            </a:r>
            <a:r>
              <a:rPr lang="en-US" sz="2200" err="1"/>
              <a:t>складі</a:t>
            </a:r>
            <a:r>
              <a:rPr lang="en-US" sz="2200" dirty="0"/>
              <a:t>". </a:t>
            </a:r>
            <a:r>
              <a:rPr lang="en-US" sz="2200" err="1"/>
              <a:t>Атрибутом</a:t>
            </a:r>
            <a:r>
              <a:rPr lang="en-US" sz="2200" dirty="0"/>
              <a:t> </a:t>
            </a:r>
            <a:r>
              <a:rPr lang="en-US" sz="2200" err="1"/>
              <a:t>цієї</a:t>
            </a:r>
            <a:r>
              <a:rPr lang="en-US" sz="2200" dirty="0"/>
              <a:t> </a:t>
            </a:r>
            <a:r>
              <a:rPr lang="en-US" sz="2200" err="1"/>
              <a:t>сутності</a:t>
            </a:r>
            <a:r>
              <a:rPr lang="en-US" sz="2200" dirty="0"/>
              <a:t> </a:t>
            </a:r>
            <a:r>
              <a:rPr lang="en-US" sz="2200" err="1"/>
              <a:t>буде</a:t>
            </a:r>
            <a:r>
              <a:rPr lang="en-US" sz="2200" dirty="0"/>
              <a:t> "</a:t>
            </a:r>
            <a:r>
              <a:rPr lang="en-US" sz="2200" err="1"/>
              <a:t>Кількість</a:t>
            </a:r>
            <a:r>
              <a:rPr lang="en-US" sz="2200" dirty="0"/>
              <a:t> </a:t>
            </a:r>
            <a:r>
              <a:rPr lang="en-US" sz="2200" err="1"/>
              <a:t>товару</a:t>
            </a:r>
            <a:r>
              <a:rPr lang="en-US" sz="2200" dirty="0"/>
              <a:t> </a:t>
            </a:r>
            <a:r>
              <a:rPr lang="en-US" sz="2200" err="1"/>
              <a:t>на</a:t>
            </a:r>
            <a:r>
              <a:rPr lang="en-US" sz="2200" dirty="0"/>
              <a:t> </a:t>
            </a:r>
            <a:r>
              <a:rPr lang="en-US" sz="2200" err="1"/>
              <a:t>складі</a:t>
            </a:r>
            <a:r>
              <a:rPr lang="en-US" sz="2200" dirty="0"/>
              <a:t>".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600" dirty="0" err="1"/>
              <a:t>Приклад</a:t>
            </a:r>
            <a:r>
              <a:rPr lang="en-US" sz="3600" dirty="0"/>
              <a:t> </a:t>
            </a:r>
            <a:r>
              <a:rPr lang="en-US" sz="3600" dirty="0" err="1"/>
              <a:t>розроботки</a:t>
            </a:r>
            <a:r>
              <a:rPr lang="en-US" sz="3600" dirty="0"/>
              <a:t> </a:t>
            </a:r>
            <a:r>
              <a:rPr lang="en-US" sz="3600" b="0" i="0" u="none" dirty="0">
                <a:latin typeface="Arial"/>
                <a:ea typeface="Arial"/>
                <a:cs typeface="Arial"/>
                <a:sym typeface="Arial"/>
              </a:rPr>
              <a:t>ER</a:t>
            </a:r>
            <a:r>
              <a:rPr lang="en-US" sz="3600" dirty="0"/>
              <a:t> </a:t>
            </a:r>
            <a:r>
              <a:rPr lang="en-US" sz="3600" dirty="0" err="1"/>
              <a:t>моделі</a:t>
            </a:r>
          </a:p>
        </p:txBody>
      </p:sp>
      <p:pic>
        <p:nvPicPr>
          <p:cNvPr id="233" name="Google Shape;233;p3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63712" y="1322387"/>
            <a:ext cx="5545137" cy="4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748712" cy="66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>
            <a:spLocks noGrp="1"/>
          </p:cNvSpPr>
          <p:nvPr>
            <p:ph type="title"/>
          </p:nvPr>
        </p:nvSpPr>
        <p:spPr>
          <a:xfrm>
            <a:off x="256494" y="249011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2"/>
              </a:buClr>
              <a:buSzPts val="3200"/>
            </a:pPr>
            <a:r>
              <a:rPr lang="en-US" sz="3200" b="0" i="0" u="none" dirty="0" err="1">
                <a:latin typeface="Arial"/>
                <a:ea typeface="Arial"/>
                <a:cs typeface="Arial"/>
                <a:sym typeface="Arial"/>
              </a:rPr>
              <a:t>Модель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ERM (</a:t>
            </a:r>
            <a:r>
              <a:rPr lang="en-US" sz="3200" dirty="0" err="1"/>
              <a:t>запропонована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в 1976 </a:t>
            </a:r>
            <a:r>
              <a:rPr lang="en-US" sz="3200" dirty="0" err="1"/>
              <a:t>Пітером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/>
              <a:t> </a:t>
            </a:r>
            <a:r>
              <a:rPr lang="en-US" sz="3200" b="0" i="0" u="none" dirty="0" err="1">
                <a:latin typeface="Arial"/>
                <a:ea typeface="Arial"/>
                <a:cs typeface="Arial"/>
                <a:sym typeface="Arial"/>
              </a:rPr>
              <a:t>Ченом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73" name="Google Shape;73;p7"/>
          <p:cNvSpPr txBox="1">
            <a:spLocks noGrp="1"/>
          </p:cNvSpPr>
          <p:nvPr>
            <p:ph type="body" idx="1"/>
          </p:nvPr>
        </p:nvSpPr>
        <p:spPr>
          <a:xfrm>
            <a:off x="364670" y="1259795"/>
            <a:ext cx="8312604" cy="5008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Найбільш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поширеним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засобом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моделювання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даних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є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модель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«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сутність-зв'язок</a:t>
            </a:r>
            <a:r>
              <a:rPr lang="en-US" sz="24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»</a:t>
            </a:r>
            <a:r>
              <a:rPr lang="en-US" sz="240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(ERM entity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-US" sz="240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relationship model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),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яка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є </a:t>
            </a:r>
            <a:r>
              <a:rPr lang="en-US" sz="240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модель</a:t>
            </a:r>
            <a:r>
              <a:rPr lang="en-US" sz="240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даних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верхнього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рівня</a:t>
            </a:r>
            <a:r>
              <a:rPr lang="en-US" sz="240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Вона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включає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сутності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та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взаємозв'язки</a:t>
            </a:r>
            <a:r>
              <a:rPr lang="en-US" sz="24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що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відображають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основні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бізнес-правила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предметної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області</a:t>
            </a:r>
            <a:r>
              <a:rPr lang="en-US" sz="240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Модель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 ER </a:t>
            </a:r>
            <a:r>
              <a:rPr lang="en-US" sz="2400" b="0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не</a:t>
            </a: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надто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деталізована</a:t>
            </a: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до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err="1">
                <a:latin typeface="Times New Roman"/>
                <a:ea typeface="Times New Roman"/>
                <a:cs typeface="Times New Roman"/>
                <a:sym typeface="Times New Roman"/>
              </a:rPr>
              <a:t>неї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включаються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основні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сутності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та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зв'язки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між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err="1">
                <a:latin typeface="Times New Roman"/>
                <a:ea typeface="Times New Roman"/>
                <a:cs typeface="Times New Roman"/>
                <a:sym typeface="Times New Roman"/>
              </a:rPr>
              <a:t>ними</a:t>
            </a:r>
            <a:r>
              <a:rPr lang="en-US" sz="24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які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задовольняють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основним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вимогам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err="1">
                <a:latin typeface="Times New Roman"/>
                <a:ea typeface="Times New Roman"/>
                <a:cs typeface="Times New Roman"/>
                <a:sym typeface="Times New Roman"/>
              </a:rPr>
              <a:t>до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ІС</a:t>
            </a: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lang="ru-RU" sz="2400">
              <a:ea typeface="Times New Roman"/>
            </a:endParaRPr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Як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правило</a:t>
            </a:r>
            <a:r>
              <a:rPr lang="en-US" sz="24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ERM</a:t>
            </a:r>
            <a:r>
              <a:rPr lang="en-US" sz="24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використовується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для</a:t>
            </a:r>
            <a:r>
              <a:rPr lang="en-US" sz="24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презентацій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та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обговорення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структури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даних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з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експертами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предметної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US" sz="2400" b="1" dirty="0" err="1">
                <a:latin typeface="Times New Roman"/>
                <a:ea typeface="Times New Roman"/>
                <a:cs typeface="Times New Roman"/>
                <a:sym typeface="Times New Roman"/>
              </a:rPr>
              <a:t>області</a:t>
            </a: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Нотація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ERD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була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вперше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введена</a:t>
            </a: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П. </a:t>
            </a:r>
            <a:r>
              <a:rPr lang="en-US" sz="24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Ченом</a:t>
            </a: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 (Chen)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та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отримала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подальший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розвиток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у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роботах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Мартіна</a:t>
            </a:r>
            <a:r>
              <a:rPr lang="en-US" sz="2400" b="0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400" b="0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Баркера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, </a:t>
            </a:r>
            <a:r>
              <a:rPr lang="en-US" sz="2200" dirty="0">
                <a:ea typeface="Times New Roman"/>
                <a:sym typeface="Times New Roman"/>
              </a:rPr>
              <a:t>IDEF1X, </a:t>
            </a:r>
            <a:r>
              <a:rPr lang="ru-RU" sz="2200" dirty="0" err="1">
                <a:ea typeface="Times New Roman"/>
                <a:sym typeface="Times New Roman"/>
              </a:rPr>
              <a:t>розроблена</a:t>
            </a:r>
            <a:r>
              <a:rPr lang="ru-RU" sz="2200" dirty="0">
                <a:ea typeface="Times New Roman"/>
                <a:sym typeface="Times New Roman"/>
              </a:rPr>
              <a:t> </a:t>
            </a:r>
            <a:r>
              <a:rPr lang="ru-RU" sz="2200" dirty="0" err="1">
                <a:ea typeface="Times New Roman"/>
                <a:sym typeface="Times New Roman"/>
              </a:rPr>
              <a:t>Т.Ремеєм</a:t>
            </a:r>
            <a:r>
              <a:rPr lang="ru-RU" sz="2200" dirty="0">
                <a:ea typeface="Times New Roman"/>
                <a:sym typeface="Times New Roman"/>
              </a:rPr>
              <a:t>;  на </a:t>
            </a:r>
            <a:r>
              <a:rPr lang="ru-RU" sz="2200" dirty="0" err="1">
                <a:ea typeface="Times New Roman"/>
                <a:sym typeface="Times New Roman"/>
              </a:rPr>
              <a:t>основі</a:t>
            </a:r>
            <a:r>
              <a:rPr lang="ru-RU" sz="2200" dirty="0">
                <a:ea typeface="Times New Roman"/>
                <a:sym typeface="Times New Roman"/>
              </a:rPr>
              <a:t> </a:t>
            </a:r>
            <a:r>
              <a:rPr lang="en-US" sz="2200" dirty="0">
                <a:ea typeface="Times New Roman"/>
                <a:sym typeface="Times New Roman"/>
              </a:rPr>
              <a:t>UML. </a:t>
            </a:r>
            <a:endParaRPr lang="ru-RU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dirty="0" err="1"/>
              <a:t>Концептуальні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 err="1"/>
              <a:t>та</a:t>
            </a:r>
            <a:r>
              <a:rPr lang="en-US" sz="3200" dirty="0"/>
              <a:t> </a:t>
            </a:r>
            <a:r>
              <a:rPr lang="en-US" sz="3200" dirty="0" err="1"/>
              <a:t>фізичні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/>
              <a:t>ER-</a:t>
            </a:r>
            <a:r>
              <a:rPr lang="en-US" sz="3200" dirty="0" err="1"/>
              <a:t>моделі</a:t>
            </a:r>
            <a:endParaRPr dirty="0" err="1"/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1"/>
          </p:nvPr>
        </p:nvSpPr>
        <p:spPr>
          <a:xfrm>
            <a:off x="323850" y="1412875"/>
            <a:ext cx="8210550" cy="4606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457200" algn="just">
              <a:spcBef>
                <a:spcPts val="0"/>
              </a:spcBef>
              <a:buNone/>
            </a:pPr>
            <a:r>
              <a:rPr lang="en-US" sz="2200" b="1" dirty="0"/>
              <a:t>З </a:t>
            </a:r>
            <a:r>
              <a:rPr lang="en-US" sz="2200" b="1" dirty="0" err="1"/>
              <a:t>моделі</a:t>
            </a:r>
            <a:r>
              <a:rPr lang="en-US" sz="2200" b="1" dirty="0"/>
              <a:t> </a:t>
            </a: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"</a:t>
            </a:r>
            <a:r>
              <a:rPr lang="en-US" sz="2200" b="1" dirty="0" err="1"/>
              <a:t>сутність-зв'язок</a:t>
            </a: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2200" b="1" dirty="0" err="1"/>
              <a:t>можуть</a:t>
            </a:r>
            <a:r>
              <a:rPr lang="en-US" sz="2200" b="1" dirty="0"/>
              <a:t> </a:t>
            </a:r>
            <a:r>
              <a:rPr lang="en-US" sz="2200" b="1" dirty="0" err="1"/>
              <a:t>бути</a:t>
            </a:r>
            <a:r>
              <a:rPr lang="en-US" sz="2200" b="1" dirty="0"/>
              <a:t> </a:t>
            </a:r>
            <a:r>
              <a:rPr lang="en-US" sz="2200" b="1" dirty="0" err="1"/>
              <a:t>породжені</a:t>
            </a:r>
            <a:r>
              <a:rPr lang="en-US" sz="2200" b="1" dirty="0"/>
              <a:t> </a:t>
            </a:r>
            <a:r>
              <a:rPr lang="en-US" sz="2200" b="1" dirty="0" err="1"/>
              <a:t>всі</a:t>
            </a:r>
            <a:r>
              <a:rPr lang="en-US" sz="2200" b="1" dirty="0"/>
              <a:t> </a:t>
            </a:r>
            <a:r>
              <a:rPr lang="en-US" sz="2200" b="1" dirty="0" err="1"/>
              <a:t>існуючі</a:t>
            </a:r>
            <a:r>
              <a:rPr lang="en-US" sz="2200" b="1" dirty="0"/>
              <a:t> </a:t>
            </a:r>
            <a:r>
              <a:rPr lang="en-US" sz="2200" b="1" dirty="0" err="1"/>
              <a:t>моделі</a:t>
            </a:r>
            <a:r>
              <a:rPr lang="en-US" sz="2200" b="1" dirty="0"/>
              <a:t> </a:t>
            </a:r>
            <a:r>
              <a:rPr lang="en-US" sz="2200" b="1" dirty="0" err="1"/>
              <a:t>даних</a:t>
            </a:r>
            <a:r>
              <a:rPr lang="en-US" sz="2200" b="1" dirty="0"/>
              <a:t> </a:t>
            </a: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200" b="1" dirty="0" err="1"/>
              <a:t>ієрархічна</a:t>
            </a: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 dirty="0" err="1"/>
              <a:t>мережева</a:t>
            </a: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 dirty="0" err="1"/>
              <a:t>реляційна</a:t>
            </a: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200" b="1" dirty="0" err="1"/>
              <a:t>об'єктна</a:t>
            </a:r>
            <a:r>
              <a:rPr lang="en-US" sz="2200" b="1" i="0" u="none" strike="noStrike" cap="none" dirty="0"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b="1" dirty="0" err="1"/>
              <a:t>тому</a:t>
            </a:r>
            <a:r>
              <a:rPr lang="en-US" sz="2200" b="1" dirty="0"/>
              <a:t> </a:t>
            </a:r>
            <a:r>
              <a:rPr lang="en-US" sz="2200" b="1" dirty="0" err="1"/>
              <a:t>вона</a:t>
            </a:r>
            <a:r>
              <a:rPr lang="en-US" sz="2200" b="1" dirty="0"/>
              <a:t> є </a:t>
            </a:r>
            <a:r>
              <a:rPr lang="en-US" sz="2200" b="1" dirty="0" err="1"/>
              <a:t>найбільш</a:t>
            </a:r>
            <a:r>
              <a:rPr lang="en-US" sz="2200" b="1" dirty="0"/>
              <a:t> </a:t>
            </a:r>
            <a:r>
              <a:rPr lang="en-US" sz="2200" b="1" dirty="0" err="1"/>
              <a:t>загальною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dirty="0"/>
              <a:t>  </a:t>
            </a:r>
            <a:endParaRPr lang="ru-RU" dirty="0"/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2200" dirty="0" err="1"/>
              <a:t>Діаграми</a:t>
            </a:r>
            <a:r>
              <a:rPr lang="en-US" sz="2200" dirty="0"/>
              <a:t> </a:t>
            </a:r>
            <a:r>
              <a:rPr lang="en-US" sz="2200" dirty="0" err="1"/>
              <a:t>сутність-зв'язок</a:t>
            </a:r>
            <a:r>
              <a:rPr lang="en-US" sz="2200" dirty="0"/>
              <a:t> </a:t>
            </a:r>
            <a:r>
              <a:rPr lang="en-US" sz="2200" dirty="0" err="1"/>
              <a:t>дозволяють</a:t>
            </a:r>
            <a:r>
              <a:rPr lang="en-US" sz="2200" dirty="0"/>
              <a:t> </a:t>
            </a:r>
            <a:r>
              <a:rPr lang="en-US" sz="2200" dirty="0" err="1"/>
              <a:t>використовувати</a:t>
            </a:r>
            <a:r>
              <a:rPr lang="en-US" sz="2200" dirty="0"/>
              <a:t> </a:t>
            </a:r>
            <a:r>
              <a:rPr lang="en-US" sz="2200" dirty="0" err="1"/>
              <a:t>наочні</a:t>
            </a:r>
            <a:r>
              <a:rPr lang="en-US" sz="2200" dirty="0"/>
              <a:t> </a:t>
            </a:r>
            <a:r>
              <a:rPr lang="en-US" sz="2200" dirty="0" err="1"/>
              <a:t>графічні</a:t>
            </a:r>
            <a:r>
              <a:rPr lang="en-US" sz="2200" dirty="0"/>
              <a:t> </a:t>
            </a:r>
            <a:r>
              <a:rPr lang="en-US" sz="2200" dirty="0" err="1"/>
              <a:t>позначення</a:t>
            </a:r>
            <a:r>
              <a:rPr lang="en-US" sz="2200" dirty="0"/>
              <a:t> </a:t>
            </a:r>
            <a:r>
              <a:rPr lang="en-US" sz="2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для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/>
              <a:t>моделювання</a:t>
            </a:r>
            <a:r>
              <a:rPr lang="en-US" sz="2200" dirty="0"/>
              <a:t> </a:t>
            </a:r>
            <a:r>
              <a:rPr lang="en-US" sz="2200" dirty="0" err="1"/>
              <a:t>сутностей</a:t>
            </a:r>
            <a:r>
              <a:rPr lang="en-US" sz="2200" dirty="0"/>
              <a:t> </a:t>
            </a:r>
            <a:r>
              <a:rPr lang="en-US" sz="2200" dirty="0" err="1"/>
              <a:t>та</a:t>
            </a:r>
            <a:r>
              <a:rPr lang="en-US" sz="2200" dirty="0"/>
              <a:t> </a:t>
            </a:r>
            <a:r>
              <a:rPr lang="en-US" sz="2200" dirty="0" err="1"/>
              <a:t>їх</a:t>
            </a:r>
            <a:r>
              <a:rPr lang="en-US" sz="2200" dirty="0"/>
              <a:t> </a:t>
            </a:r>
            <a:r>
              <a:rPr lang="en-US" sz="2200" dirty="0" err="1"/>
              <a:t>взаємозв'язків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dirty="0"/>
              <a:t> </a:t>
            </a:r>
            <a:endParaRPr lang="ru-RU" dirty="0"/>
          </a:p>
          <a:p>
            <a:pPr marL="0" indent="457200" algn="just">
              <a:spcBef>
                <a:spcPts val="0"/>
              </a:spcBef>
              <a:buNone/>
            </a:pPr>
            <a:r>
              <a:rPr lang="en-US" sz="2200" dirty="0" err="1"/>
              <a:t>Розрізняють</a:t>
            </a:r>
            <a:r>
              <a:rPr lang="en-US" sz="2200" dirty="0"/>
              <a:t> </a:t>
            </a:r>
            <a:r>
              <a:rPr lang="en-US" sz="2200" b="1" dirty="0" err="1"/>
              <a:t>концептуальні</a:t>
            </a:r>
            <a:r>
              <a:rPr lang="en-US" sz="2200" b="1" dirty="0"/>
              <a:t> </a:t>
            </a:r>
            <a:r>
              <a:rPr lang="en-US" sz="2200" b="1" dirty="0" err="1"/>
              <a:t>та</a:t>
            </a:r>
            <a:r>
              <a:rPr lang="en-US" sz="2200" b="1" dirty="0"/>
              <a:t> </a:t>
            </a:r>
            <a:r>
              <a:rPr lang="en-US" sz="2200" b="1" dirty="0" err="1"/>
              <a:t>фізичні</a:t>
            </a:r>
            <a:r>
              <a:rPr lang="en-US" sz="2200" b="1" dirty="0"/>
              <a:t> ER-</a:t>
            </a:r>
            <a:r>
              <a:rPr lang="en-US" sz="2200" b="1" dirty="0" err="1"/>
              <a:t>діаграми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200" dirty="0" err="1"/>
              <a:t>Концептуальні</a:t>
            </a:r>
            <a:r>
              <a:rPr lang="en-US" sz="2200" dirty="0"/>
              <a:t> </a:t>
            </a:r>
            <a:r>
              <a:rPr lang="en-US" sz="2200" dirty="0" err="1"/>
              <a:t>діаграми</a:t>
            </a:r>
            <a:r>
              <a:rPr lang="en-US" sz="2200" dirty="0"/>
              <a:t> </a:t>
            </a:r>
            <a:r>
              <a:rPr lang="en-US" sz="2200" b="0" i="0" u="none" strike="noStrike" cap="none" dirty="0" err="1">
                <a:latin typeface="Arial"/>
                <a:ea typeface="Arial"/>
                <a:cs typeface="Arial"/>
                <a:sym typeface="Arial"/>
              </a:rPr>
              <a:t>не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/>
              <a:t>враховують</a:t>
            </a:r>
            <a:r>
              <a:rPr lang="en-US" sz="2200" dirty="0"/>
              <a:t> </a:t>
            </a:r>
            <a:r>
              <a:rPr lang="en-US" sz="2200" dirty="0" err="1"/>
              <a:t>особливостей</a:t>
            </a:r>
            <a:r>
              <a:rPr lang="en-US" sz="2200" dirty="0"/>
              <a:t> </a:t>
            </a:r>
            <a:r>
              <a:rPr lang="en-US" sz="2200" dirty="0" err="1"/>
              <a:t>конкретних</a:t>
            </a:r>
            <a:r>
              <a:rPr lang="en-US" sz="2200" dirty="0"/>
              <a:t> 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СУБД. </a:t>
            </a:r>
            <a:r>
              <a:rPr lang="en-US" sz="2200" dirty="0" err="1"/>
              <a:t>Фізичні</a:t>
            </a:r>
            <a:r>
              <a:rPr lang="en-US" sz="2200" dirty="0"/>
              <a:t> </a:t>
            </a:r>
            <a:r>
              <a:rPr lang="en-US" sz="2200" dirty="0" err="1"/>
              <a:t>діаграми</a:t>
            </a:r>
            <a:r>
              <a:rPr lang="en-US" sz="2200" dirty="0"/>
              <a:t> </a:t>
            </a:r>
            <a:r>
              <a:rPr lang="en-US" sz="2200" dirty="0" err="1"/>
              <a:t>будуються</a:t>
            </a:r>
            <a:r>
              <a:rPr lang="en-US" sz="2200" dirty="0"/>
              <a:t> </a:t>
            </a:r>
            <a:r>
              <a:rPr lang="en-US" sz="2200" dirty="0" err="1"/>
              <a:t>за</a:t>
            </a:r>
            <a:r>
              <a:rPr lang="en-US" sz="2200" dirty="0"/>
              <a:t> </a:t>
            </a:r>
            <a:r>
              <a:rPr lang="en-US" sz="2200" dirty="0" err="1"/>
              <a:t>концептуальними</a:t>
            </a:r>
            <a:r>
              <a:rPr lang="en-US" sz="2200" dirty="0"/>
              <a:t> </a:t>
            </a:r>
            <a:r>
              <a:rPr lang="en-US" sz="2200" dirty="0" err="1"/>
              <a:t>для</a:t>
            </a:r>
            <a:r>
              <a:rPr lang="en-US" sz="2200" dirty="0"/>
              <a:t> </a:t>
            </a:r>
            <a:r>
              <a:rPr lang="en-US" sz="2200" dirty="0" err="1"/>
              <a:t>даної</a:t>
            </a:r>
            <a:r>
              <a:rPr lang="en-US" sz="2200" dirty="0"/>
              <a:t> СУБД і є </a:t>
            </a:r>
            <a:r>
              <a:rPr lang="en-US" sz="2200" dirty="0" err="1"/>
              <a:t>прообразом</a:t>
            </a:r>
            <a:r>
              <a:rPr lang="en-US" sz="2200" dirty="0"/>
              <a:t> </a:t>
            </a:r>
            <a:r>
              <a:rPr lang="en-US" sz="2200" dirty="0" err="1"/>
              <a:t>конкретної</a:t>
            </a:r>
            <a:r>
              <a:rPr lang="en-US" sz="2200" dirty="0"/>
              <a:t> </a:t>
            </a:r>
            <a:r>
              <a:rPr lang="en-US" sz="2200" dirty="0" err="1"/>
              <a:t>бази</a:t>
            </a:r>
            <a:r>
              <a:rPr lang="en-US" sz="2200" dirty="0"/>
              <a:t> </a:t>
            </a:r>
            <a:r>
              <a:rPr lang="en-US" sz="2200" dirty="0" err="1"/>
              <a:t>даних</a:t>
            </a:r>
            <a:r>
              <a:rPr lang="en-US" sz="2200" b="0" i="0" u="none" strike="noStrike" cap="none" dirty="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200" dirty="0"/>
              <a:t> </a:t>
            </a:r>
            <a:endParaRPr lang="ru-RU"/>
          </a:p>
          <a:p>
            <a:pPr marL="342900" marR="0" lvl="0" indent="-23114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hlink"/>
              </a:buClr>
              <a:buSzPts val="1760"/>
              <a:buFont typeface="Noto Sans Symbols"/>
              <a:buNone/>
            </a:pP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0E7B189-934D-1D03-EE65-302088C104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697912" cy="914400"/>
          </a:xfrm>
        </p:spPr>
        <p:txBody>
          <a:bodyPr/>
          <a:lstStyle/>
          <a:p>
            <a:pPr algn="ctr" eaLnBrk="1" hangingPunct="1"/>
            <a:r>
              <a:rPr lang="ru-RU" altLang="ru-RU" sz="3600"/>
              <a:t>Елементи </a:t>
            </a:r>
            <a:r>
              <a:rPr lang="en-US" altLang="ru-RU" sz="3600"/>
              <a:t>ER</a:t>
            </a:r>
            <a:r>
              <a:rPr lang="ru-RU" altLang="ru-RU" sz="3600"/>
              <a:t>-моделі</a:t>
            </a:r>
            <a:r>
              <a:rPr lang="en-US" altLang="ru-RU" sz="3600"/>
              <a:t> :  </a:t>
            </a:r>
            <a:r>
              <a:rPr lang="uk-UA" altLang="ru-RU" sz="3600"/>
              <a:t>сутність</a:t>
            </a:r>
            <a:r>
              <a:rPr lang="ru-RU" altLang="ru-RU" sz="3600"/>
              <a:t> 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431764A-8CBC-75EE-5A11-75731C04F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10821"/>
            <a:ext cx="8251372" cy="4946877"/>
          </a:xfrm>
        </p:spPr>
        <p:txBody>
          <a:bodyPr/>
          <a:lstStyle/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200" b="1" dirty="0"/>
              <a:t>      </a:t>
            </a:r>
            <a:r>
              <a:rPr lang="ru-RU" altLang="ru-RU" sz="2200" dirty="0" err="1"/>
              <a:t>Такі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властивості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отримали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назву</a:t>
            </a:r>
            <a:r>
              <a:rPr lang="ru-RU" altLang="ru-RU" sz="2200" dirty="0"/>
              <a:t> </a:t>
            </a:r>
            <a:r>
              <a:rPr lang="ru-RU" altLang="ru-RU" sz="2200" b="1" i="1" dirty="0" err="1"/>
              <a:t>атрибутів</a:t>
            </a:r>
            <a:r>
              <a:rPr lang="ru-RU" altLang="ru-RU" sz="2200" b="1" i="1" dirty="0"/>
              <a:t> сущностей</a:t>
            </a:r>
            <a:r>
              <a:rPr lang="ru-RU" altLang="ru-RU" sz="2200" dirty="0"/>
              <a:t>. І</a:t>
            </a:r>
            <a:r>
              <a:rPr lang="uk-UA" altLang="ru-RU" sz="2200" dirty="0"/>
              <a:t>м</a:t>
            </a:r>
            <a:r>
              <a:rPr lang="en-US" altLang="ru-RU" sz="2200" dirty="0"/>
              <a:t>’</a:t>
            </a:r>
            <a:r>
              <a:rPr lang="uk-UA" altLang="ru-RU" sz="2200" dirty="0"/>
              <a:t>я</a:t>
            </a:r>
            <a:r>
              <a:rPr lang="ru-RU" altLang="ru-RU" sz="2200" dirty="0"/>
              <a:t> атрибута повинно бути представлено </a:t>
            </a:r>
            <a:r>
              <a:rPr lang="ru-RU" altLang="ru-RU" sz="2200" dirty="0" err="1"/>
              <a:t>ім</a:t>
            </a:r>
            <a:r>
              <a:rPr lang="en-US" altLang="ru-RU" sz="2200" dirty="0"/>
              <a:t>’</a:t>
            </a:r>
            <a:r>
              <a:rPr lang="uk-UA" altLang="ru-RU" sz="2200" dirty="0"/>
              <a:t>ям істотним</a:t>
            </a:r>
            <a:r>
              <a:rPr lang="ru-RU" altLang="ru-RU" sz="2200" dirty="0"/>
              <a:t> в </a:t>
            </a:r>
            <a:r>
              <a:rPr lang="ru-RU" altLang="ru-RU" sz="2200" dirty="0" err="1"/>
              <a:t>єдиному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числі</a:t>
            </a:r>
            <a:r>
              <a:rPr lang="ru-RU" altLang="ru-RU" sz="2200" dirty="0"/>
              <a:t>.</a:t>
            </a:r>
            <a:endParaRPr lang="ru-RU"/>
          </a:p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200" dirty="0"/>
              <a:t>  Таким чином, </a:t>
            </a:r>
            <a:r>
              <a:rPr lang="ru-RU" altLang="ru-RU" sz="2200" b="1" i="1" dirty="0" err="1"/>
              <a:t>сутність</a:t>
            </a:r>
            <a:r>
              <a:rPr lang="ru-RU" altLang="ru-RU" sz="2200" b="1" i="1" dirty="0"/>
              <a:t> - </a:t>
            </a:r>
            <a:r>
              <a:rPr lang="ru-RU" altLang="ru-RU" sz="2200" b="1" i="1" dirty="0" err="1"/>
              <a:t>це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безліч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об'єктів</a:t>
            </a:r>
            <a:r>
              <a:rPr lang="ru-RU" altLang="ru-RU" sz="2200" b="1" i="1" dirty="0"/>
              <a:t>, </a:t>
            </a:r>
            <a:r>
              <a:rPr lang="ru-RU" altLang="ru-RU" sz="2200" b="1" i="1" dirty="0" err="1"/>
              <a:t>що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володіють</a:t>
            </a:r>
            <a:r>
              <a:rPr lang="ru-RU" altLang="ru-RU" sz="2200" b="1" i="1" dirty="0"/>
              <a:t> </a:t>
            </a:r>
            <a:r>
              <a:rPr lang="ru-RU" altLang="ru-RU" sz="2200" b="1" i="1" dirty="0" err="1"/>
              <a:t>одинаковим</a:t>
            </a:r>
            <a:r>
              <a:rPr lang="ru-RU" altLang="ru-RU" sz="2200" b="1" i="1" dirty="0"/>
              <a:t> набором </a:t>
            </a:r>
            <a:r>
              <a:rPr lang="ru-RU" altLang="ru-RU" sz="2200" b="1" i="1" dirty="0" err="1"/>
              <a:t>атрибутів</a:t>
            </a:r>
            <a:r>
              <a:rPr lang="ru-RU" altLang="ru-RU" sz="2200" dirty="0"/>
              <a:t>, і </a:t>
            </a:r>
            <a:r>
              <a:rPr lang="ru-RU" altLang="ru-RU" sz="2200" dirty="0" err="1"/>
              <a:t>формальне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опис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екземпляра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сутності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представляє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сукупність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елементів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даних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відповідають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конкретним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значенням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його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атрибутів</a:t>
            </a:r>
            <a:r>
              <a:rPr lang="ru-RU" altLang="ru-RU" sz="2200" dirty="0"/>
              <a:t>.</a:t>
            </a:r>
          </a:p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200" dirty="0"/>
              <a:t>    </a:t>
            </a:r>
            <a:r>
              <a:rPr lang="ru-RU" altLang="ru-RU" sz="2200" b="1" dirty="0" err="1"/>
              <a:t>Підмножина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атрибутів</a:t>
            </a:r>
            <a:r>
              <a:rPr lang="ru-RU" altLang="ru-RU" sz="2200" b="1" dirty="0"/>
              <a:t>, </a:t>
            </a:r>
            <a:r>
              <a:rPr lang="ru-RU" altLang="ru-RU" sz="2200" b="1" dirty="0" err="1"/>
              <a:t>які</a:t>
            </a:r>
            <a:r>
              <a:rPr lang="ru-RU" altLang="ru-RU" sz="2200" b="1" dirty="0"/>
              <a:t> однозначно </a:t>
            </a:r>
            <a:r>
              <a:rPr lang="ru-RU" altLang="ru-RU" sz="2200" b="1" dirty="0" err="1"/>
              <a:t>визначають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конкретний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екземпляр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сутності</a:t>
            </a:r>
            <a:r>
              <a:rPr lang="ru-RU" altLang="ru-RU" sz="2200" b="1" dirty="0"/>
              <a:t>,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називають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ідентифікатором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або</a:t>
            </a:r>
            <a:r>
              <a:rPr lang="ru-RU" altLang="ru-RU" sz="2200" dirty="0"/>
              <a:t> </a:t>
            </a:r>
            <a:r>
              <a:rPr lang="ru-RU" altLang="ru-RU" sz="2200" b="1" i="1" dirty="0" err="1"/>
              <a:t>потенційним</a:t>
            </a:r>
            <a:r>
              <a:rPr lang="ru-RU" altLang="ru-RU" sz="2200" b="1" i="1" dirty="0"/>
              <a:t> ключом</a:t>
            </a:r>
            <a:r>
              <a:rPr lang="ru-RU" altLang="ru-RU" sz="2200" dirty="0"/>
              <a:t>. </a:t>
            </a:r>
            <a:r>
              <a:rPr lang="ru-RU" altLang="ru-RU" sz="2200" dirty="0" err="1"/>
              <a:t>Якщо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це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підмножина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єдиного</a:t>
            </a:r>
            <a:r>
              <a:rPr lang="ru-RU" altLang="ru-RU" sz="2200" dirty="0"/>
              <a:t> атрибута, то </a:t>
            </a:r>
            <a:r>
              <a:rPr lang="ru-RU" altLang="ru-RU" sz="2200" dirty="0" err="1"/>
              <a:t>такий</a:t>
            </a:r>
            <a:r>
              <a:rPr lang="ru-RU" altLang="ru-RU" sz="2200" dirty="0"/>
              <a:t> ключ </a:t>
            </a:r>
            <a:r>
              <a:rPr lang="ru-RU" altLang="ru-RU" sz="2200" dirty="0" err="1"/>
              <a:t>називається</a:t>
            </a:r>
            <a:r>
              <a:rPr lang="ru-RU" altLang="ru-RU" sz="2200" dirty="0"/>
              <a:t> </a:t>
            </a:r>
            <a:r>
              <a:rPr lang="ru-RU" altLang="ru-RU" sz="2200" b="1" i="1" dirty="0" err="1"/>
              <a:t>простий</a:t>
            </a:r>
            <a:r>
              <a:rPr lang="ru-RU" altLang="ru-RU" sz="2200" dirty="0"/>
              <a:t>. </a:t>
            </a:r>
            <a:r>
              <a:rPr lang="ru-RU" altLang="ru-RU" sz="2200" dirty="0" err="1"/>
              <a:t>Якщо</a:t>
            </a:r>
            <a:r>
              <a:rPr lang="ru-RU" altLang="ru-RU" sz="2200" dirty="0"/>
              <a:t> в </a:t>
            </a:r>
            <a:r>
              <a:rPr lang="ru-RU" altLang="ru-RU" sz="2200" dirty="0" err="1"/>
              <a:t>підмножену</a:t>
            </a:r>
            <a:r>
              <a:rPr lang="ru-RU" altLang="ru-RU" sz="2200" dirty="0"/>
              <a:t> включено </a:t>
            </a:r>
            <a:r>
              <a:rPr lang="ru-RU" altLang="ru-RU" sz="2200" dirty="0" err="1"/>
              <a:t>кілька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атрибутів</a:t>
            </a:r>
            <a:r>
              <a:rPr lang="ru-RU" altLang="ru-RU" sz="2200" dirty="0"/>
              <a:t>, то ключ - </a:t>
            </a:r>
            <a:r>
              <a:rPr lang="ru-RU" altLang="ru-RU" sz="2200" b="1" i="1" dirty="0" err="1"/>
              <a:t>складний</a:t>
            </a:r>
            <a:r>
              <a:rPr lang="ru-RU" altLang="ru-RU" sz="2200" dirty="0"/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425170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3BEDE6E-C0A4-4ED8-0BED-62E70722F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697912" cy="914400"/>
          </a:xfrm>
        </p:spPr>
        <p:txBody>
          <a:bodyPr/>
          <a:lstStyle/>
          <a:p>
            <a:pPr algn="ctr" eaLnBrk="1" hangingPunct="1"/>
            <a:r>
              <a:rPr lang="ru-RU" altLang="ru-RU" sz="3600"/>
              <a:t>Елементи </a:t>
            </a:r>
            <a:r>
              <a:rPr lang="en-US" altLang="ru-RU" sz="3600"/>
              <a:t>ER</a:t>
            </a:r>
            <a:r>
              <a:rPr lang="ru-RU" altLang="ru-RU" sz="3600"/>
              <a:t>-моделі</a:t>
            </a:r>
            <a:r>
              <a:rPr lang="en-US" altLang="ru-RU" sz="3600"/>
              <a:t> :  </a:t>
            </a:r>
            <a:r>
              <a:rPr lang="uk-UA" altLang="ru-RU" sz="3600"/>
              <a:t>сутність</a:t>
            </a:r>
            <a:r>
              <a:rPr lang="ru-RU" altLang="ru-RU" sz="3600"/>
              <a:t> 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FE8BD1B-99BF-4BC1-6C8C-F6DDD519D3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00345" cy="4824413"/>
          </a:xfrm>
        </p:spPr>
        <p:txBody>
          <a:bodyPr/>
          <a:lstStyle/>
          <a:p>
            <a:pPr marL="0" indent="3429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ru-RU" sz="2200" dirty="0"/>
              <a:t>     </a:t>
            </a:r>
            <a:r>
              <a:rPr lang="ru-RU" altLang="ru-RU" sz="2200" dirty="0"/>
              <a:t>При </a:t>
            </a:r>
            <a:r>
              <a:rPr lang="ru-RU" altLang="ru-RU" sz="2200" err="1"/>
              <a:t>моделюванні</a:t>
            </a:r>
            <a:r>
              <a:rPr lang="ru-RU" altLang="ru-RU" sz="2200" dirty="0"/>
              <a:t> </a:t>
            </a:r>
            <a:r>
              <a:rPr lang="ru-RU" altLang="ru-RU" sz="2200" err="1"/>
              <a:t>предметної</a:t>
            </a:r>
            <a:r>
              <a:rPr lang="ru-RU" altLang="ru-RU" sz="2200" dirty="0"/>
              <a:t> </a:t>
            </a:r>
            <a:r>
              <a:rPr lang="ru-RU" altLang="ru-RU" sz="2200" err="1"/>
              <a:t>області</a:t>
            </a:r>
            <a:r>
              <a:rPr lang="ru-RU" altLang="ru-RU" sz="2200" dirty="0"/>
              <a:t> ми </a:t>
            </a:r>
            <a:r>
              <a:rPr lang="ru-RU" altLang="ru-RU" sz="2200" err="1"/>
              <a:t>зазвичай</a:t>
            </a:r>
            <a:r>
              <a:rPr lang="ru-RU" altLang="ru-RU" sz="2200" dirty="0"/>
              <a:t> </a:t>
            </a:r>
            <a:r>
              <a:rPr lang="ru-RU" altLang="ru-RU" sz="2200" err="1"/>
              <a:t>починаємо</a:t>
            </a:r>
            <a:r>
              <a:rPr lang="ru-RU" altLang="ru-RU" sz="2200" dirty="0"/>
              <a:t> з </a:t>
            </a:r>
            <a:r>
              <a:rPr lang="ru-RU" altLang="ru-RU" sz="2200" b="1" err="1"/>
              <a:t>визначенням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поняття</a:t>
            </a:r>
            <a:r>
              <a:rPr lang="ru-RU" altLang="ru-RU" sz="2200" b="1" dirty="0"/>
              <a:t> про </a:t>
            </a:r>
            <a:r>
              <a:rPr lang="ru-RU" altLang="ru-RU" sz="2200" b="1" err="1"/>
              <a:t>конкретні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об'єкти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або</a:t>
            </a:r>
            <a:r>
              <a:rPr lang="ru-RU" altLang="ru-RU" sz="2200" b="1" dirty="0"/>
              <a:t> </a:t>
            </a:r>
            <a:r>
              <a:rPr lang="ru-RU" altLang="ru-RU" sz="2200" b="1" err="1"/>
              <a:t>явища</a:t>
            </a:r>
            <a:r>
              <a:rPr lang="ru-RU" altLang="ru-RU" sz="2200" b="1" dirty="0"/>
              <a:t> і </a:t>
            </a:r>
            <a:r>
              <a:rPr lang="ru-RU" altLang="ru-RU" sz="2200" b="1" err="1"/>
              <a:t>представлення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їх</a:t>
            </a:r>
            <a:r>
              <a:rPr lang="ru-RU" altLang="ru-RU" sz="2200" b="1" dirty="0"/>
              <a:t> у </a:t>
            </a:r>
            <a:r>
              <a:rPr lang="ru-RU" altLang="ru-RU" sz="2200" b="1" err="1"/>
              <a:t>зручних</a:t>
            </a:r>
            <a:r>
              <a:rPr lang="ru-RU" altLang="ru-RU" sz="2200" b="1" dirty="0"/>
              <a:t> нам терминах</a:t>
            </a:r>
            <a:r>
              <a:rPr lang="ru-RU" altLang="ru-RU" sz="2200" dirty="0"/>
              <a:t>. </a:t>
            </a:r>
            <a:r>
              <a:rPr lang="ru-RU" altLang="ru-RU" sz="2200" err="1"/>
              <a:t>Щоб</a:t>
            </a:r>
            <a:r>
              <a:rPr lang="ru-RU" altLang="ru-RU" sz="2200" dirty="0"/>
              <a:t> ми могли оговаривать </a:t>
            </a:r>
            <a:r>
              <a:rPr lang="ru-RU" altLang="ru-RU" sz="2200" err="1"/>
              <a:t>сутність</a:t>
            </a:r>
            <a:r>
              <a:rPr lang="ru-RU" altLang="ru-RU" sz="2200" dirty="0"/>
              <a:t> </a:t>
            </a:r>
            <a:r>
              <a:rPr lang="ru-RU" altLang="ru-RU" sz="2200" err="1"/>
              <a:t>цих</a:t>
            </a:r>
            <a:r>
              <a:rPr lang="ru-RU" altLang="ru-RU" sz="2200" dirty="0"/>
              <a:t> </a:t>
            </a:r>
            <a:r>
              <a:rPr lang="ru-RU" altLang="ru-RU" sz="2200" err="1"/>
              <a:t>об'єктів</a:t>
            </a:r>
            <a:r>
              <a:rPr lang="ru-RU" altLang="ru-RU" sz="2200" dirty="0"/>
              <a:t> і </a:t>
            </a:r>
            <a:r>
              <a:rPr lang="ru-RU" altLang="ru-RU" sz="2200" err="1"/>
              <a:t>явищ</a:t>
            </a:r>
            <a:r>
              <a:rPr lang="ru-RU" altLang="ru-RU" sz="2200" dirty="0"/>
              <a:t>. </a:t>
            </a:r>
            <a:r>
              <a:rPr lang="ru-RU" altLang="ru-RU" sz="2200" err="1"/>
              <a:t>Наприклад</a:t>
            </a:r>
            <a:r>
              <a:rPr lang="ru-RU" altLang="ru-RU" sz="2200" dirty="0"/>
              <a:t>, </a:t>
            </a:r>
            <a:r>
              <a:rPr lang="ru-RU" altLang="ru-RU" sz="2200" b="1" i="1" err="1"/>
              <a:t>сутністю</a:t>
            </a:r>
            <a:r>
              <a:rPr lang="ru-RU" altLang="ru-RU" sz="2200" dirty="0"/>
              <a:t> </a:t>
            </a:r>
            <a:r>
              <a:rPr lang="ru-RU" altLang="ru-RU" sz="2200" b="1" dirty="0"/>
              <a:t>є </a:t>
            </a:r>
            <a:r>
              <a:rPr lang="ru-RU" altLang="ru-RU" sz="2200" b="1" err="1"/>
              <a:t>безліч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однотипних</a:t>
            </a:r>
            <a:r>
              <a:rPr lang="ru-RU" altLang="ru-RU" sz="2200" b="1" dirty="0"/>
              <a:t> </a:t>
            </a:r>
            <a:r>
              <a:rPr lang="ru-RU" altLang="ru-RU" sz="2200" b="1" err="1"/>
              <a:t>об'єктів</a:t>
            </a:r>
            <a:r>
              <a:rPr lang="ru-RU" altLang="ru-RU" sz="2200" dirty="0"/>
              <a:t> - </a:t>
            </a:r>
            <a:r>
              <a:rPr lang="ru-RU" altLang="ru-RU" sz="2200" err="1"/>
              <a:t>безліч</a:t>
            </a:r>
            <a:r>
              <a:rPr lang="ru-RU" altLang="ru-RU" sz="2200" dirty="0"/>
              <a:t> </a:t>
            </a:r>
            <a:r>
              <a:rPr lang="ru-RU" altLang="ru-RU" sz="2200" err="1"/>
              <a:t>студентів</a:t>
            </a:r>
            <a:r>
              <a:rPr lang="ru-RU" altLang="ru-RU" sz="2200" dirty="0"/>
              <a:t>, множество дисциплин, </a:t>
            </a:r>
            <a:r>
              <a:rPr lang="ru-RU" altLang="ru-RU" sz="2200" err="1"/>
              <a:t>бібліотека</a:t>
            </a:r>
            <a:r>
              <a:rPr lang="ru-RU" altLang="ru-RU" sz="2200" dirty="0"/>
              <a:t> (</a:t>
            </a:r>
            <a:r>
              <a:rPr lang="ru-RU" altLang="ru-RU" sz="2200" err="1"/>
              <a:t>багато</a:t>
            </a:r>
            <a:r>
              <a:rPr lang="ru-RU" altLang="ru-RU" sz="2200" dirty="0"/>
              <a:t> книг).</a:t>
            </a:r>
            <a:endParaRPr lang="ru-RU" altLang="ru-RU" sz="2200" b="1" dirty="0"/>
          </a:p>
          <a:p>
            <a:pPr marL="0" indent="3429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dirty="0"/>
              <a:t>     При </a:t>
            </a:r>
            <a:r>
              <a:rPr lang="ru-RU" altLang="ru-RU" sz="2200" err="1"/>
              <a:t>цьому</a:t>
            </a:r>
            <a:r>
              <a:rPr lang="ru-RU" altLang="ru-RU" sz="2200" dirty="0"/>
              <a:t> </a:t>
            </a:r>
            <a:r>
              <a:rPr lang="ru-RU" altLang="ru-RU" sz="2200" err="1"/>
              <a:t>різняться</a:t>
            </a:r>
            <a:r>
              <a:rPr lang="ru-RU" altLang="ru-RU" sz="2200" dirty="0"/>
              <a:t> </a:t>
            </a:r>
            <a:r>
              <a:rPr lang="ru-RU" altLang="ru-RU" sz="2200" err="1"/>
              <a:t>ім'я</a:t>
            </a:r>
            <a:r>
              <a:rPr lang="ru-RU" altLang="ru-RU" sz="2200" dirty="0"/>
              <a:t> </a:t>
            </a:r>
            <a:r>
              <a:rPr lang="ru-RU" altLang="ru-RU" sz="2200" err="1"/>
              <a:t>сутності</a:t>
            </a:r>
            <a:r>
              <a:rPr lang="ru-RU" altLang="ru-RU" sz="2200" dirty="0"/>
              <a:t> як </a:t>
            </a:r>
            <a:r>
              <a:rPr lang="ru-RU" altLang="ru-RU" sz="2200" err="1"/>
              <a:t>безліч</a:t>
            </a:r>
            <a:r>
              <a:rPr lang="ru-RU" altLang="ru-RU" sz="2200" dirty="0"/>
              <a:t> </a:t>
            </a:r>
            <a:r>
              <a:rPr lang="ru-RU" altLang="ru-RU" sz="2200" err="1"/>
              <a:t>або</a:t>
            </a:r>
            <a:r>
              <a:rPr lang="ru-RU" altLang="ru-RU" sz="2200" dirty="0"/>
              <a:t> </a:t>
            </a:r>
            <a:r>
              <a:rPr lang="ru-RU" altLang="ru-RU" sz="2200" err="1"/>
              <a:t>набір</a:t>
            </a:r>
            <a:r>
              <a:rPr lang="ru-RU" altLang="ru-RU" sz="2200" dirty="0"/>
              <a:t> </a:t>
            </a:r>
            <a:r>
              <a:rPr lang="ru-RU" altLang="ru-RU" sz="2200" err="1"/>
              <a:t>об'єктів</a:t>
            </a:r>
            <a:r>
              <a:rPr lang="ru-RU" altLang="ru-RU" sz="2200" dirty="0"/>
              <a:t> та </a:t>
            </a:r>
            <a:r>
              <a:rPr lang="ru-RU" altLang="ru-RU" sz="2200" b="1" i="1" err="1"/>
              <a:t>екземпляр</a:t>
            </a:r>
            <a:r>
              <a:rPr lang="ru-RU" altLang="ru-RU" sz="2200" b="1" i="1" dirty="0"/>
              <a:t> </a:t>
            </a:r>
            <a:r>
              <a:rPr lang="ru-RU" altLang="ru-RU" sz="2200" b="1" i="1" err="1"/>
              <a:t>сутності</a:t>
            </a:r>
            <a:r>
              <a:rPr lang="ru-RU" altLang="ru-RU" sz="2200" b="1" i="1" dirty="0"/>
              <a:t> </a:t>
            </a:r>
            <a:r>
              <a:rPr lang="ru-RU" altLang="ru-RU" sz="2200" dirty="0"/>
              <a:t>- </a:t>
            </a:r>
            <a:r>
              <a:rPr lang="ru-RU" altLang="ru-RU" sz="2200" err="1"/>
              <a:t>конкретний</a:t>
            </a:r>
            <a:r>
              <a:rPr lang="ru-RU" altLang="ru-RU" sz="2200" dirty="0"/>
              <a:t> </a:t>
            </a:r>
            <a:r>
              <a:rPr lang="ru-RU" altLang="ru-RU" sz="2200" err="1"/>
              <a:t>елемент</a:t>
            </a:r>
            <a:r>
              <a:rPr lang="ru-RU" altLang="ru-RU" sz="2200" dirty="0"/>
              <a:t> </a:t>
            </a:r>
            <a:r>
              <a:rPr lang="ru-RU" altLang="ru-RU" sz="2200" err="1"/>
              <a:t>цього</a:t>
            </a:r>
            <a:r>
              <a:rPr lang="ru-RU" altLang="ru-RU" sz="2200" dirty="0"/>
              <a:t> набору.  </a:t>
            </a:r>
            <a:r>
              <a:rPr lang="ru-RU" altLang="ru-RU" sz="2200" err="1"/>
              <a:t>Кожна</a:t>
            </a:r>
            <a:r>
              <a:rPr lang="ru-RU" altLang="ru-RU" sz="2200" dirty="0"/>
              <a:t> </a:t>
            </a:r>
            <a:r>
              <a:rPr lang="ru-RU" altLang="ru-RU" sz="2200" err="1"/>
              <a:t>сутність</a:t>
            </a:r>
            <a:r>
              <a:rPr lang="ru-RU" altLang="ru-RU" sz="2200" dirty="0"/>
              <a:t> </a:t>
            </a:r>
            <a:r>
              <a:rPr lang="ru-RU" altLang="ru-RU" sz="2200" err="1"/>
              <a:t>має</a:t>
            </a:r>
            <a:r>
              <a:rPr lang="ru-RU" altLang="ru-RU" sz="2200" dirty="0"/>
              <a:t> </a:t>
            </a:r>
            <a:r>
              <a:rPr lang="ru-RU" altLang="ru-RU" sz="2200" err="1"/>
              <a:t>декілька</a:t>
            </a:r>
            <a:r>
              <a:rPr lang="ru-RU" altLang="ru-RU" sz="2200" dirty="0"/>
              <a:t> </a:t>
            </a:r>
            <a:r>
              <a:rPr lang="ru-RU" altLang="ru-RU" sz="2200" err="1"/>
              <a:t>основних</a:t>
            </a:r>
            <a:r>
              <a:rPr lang="ru-RU" altLang="ru-RU" sz="2200" dirty="0"/>
              <a:t> </a:t>
            </a:r>
            <a:r>
              <a:rPr lang="ru-RU" altLang="ru-RU" sz="2200" err="1"/>
              <a:t>властивостей</a:t>
            </a:r>
            <a:r>
              <a:rPr lang="ru-RU" altLang="ru-RU" sz="2200" dirty="0"/>
              <a:t>, </a:t>
            </a:r>
            <a:r>
              <a:rPr lang="ru-RU" altLang="ru-RU" sz="2200" err="1"/>
              <a:t>які</a:t>
            </a:r>
            <a:r>
              <a:rPr lang="ru-RU" altLang="ru-RU" sz="2200" dirty="0"/>
              <a:t> </a:t>
            </a:r>
            <a:r>
              <a:rPr lang="ru-RU" altLang="ru-RU" sz="2200" err="1"/>
              <a:t>характеризують</a:t>
            </a:r>
            <a:r>
              <a:rPr lang="ru-RU" altLang="ru-RU" sz="2200" dirty="0"/>
              <a:t> </a:t>
            </a:r>
            <a:r>
              <a:rPr lang="ru-RU" altLang="ru-RU" sz="2200" err="1"/>
              <a:t>ії</a:t>
            </a:r>
            <a:r>
              <a:rPr lang="ru-RU" altLang="ru-RU" sz="2200" dirty="0"/>
              <a:t>. </a:t>
            </a:r>
            <a:endParaRPr lang="ru-RU" altLang="ru-RU" sz="2200" dirty="0" err="1"/>
          </a:p>
          <a:p>
            <a:pPr marL="0" indent="3429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dirty="0" err="1"/>
              <a:t>Наприклад</a:t>
            </a:r>
            <a:r>
              <a:rPr lang="ru-RU" altLang="ru-RU" sz="2200" dirty="0"/>
              <a:t>: </a:t>
            </a:r>
            <a:r>
              <a:rPr lang="ru-RU" altLang="ru-RU" sz="2200" dirty="0" err="1"/>
              <a:t>властивості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сутності</a:t>
            </a:r>
            <a:r>
              <a:rPr lang="ru-RU" altLang="ru-RU" sz="2200" dirty="0"/>
              <a:t> Студент - </a:t>
            </a:r>
            <a:r>
              <a:rPr lang="ru-RU" altLang="ru-RU" sz="2200" dirty="0" err="1"/>
              <a:t>це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призвище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ім'я</a:t>
            </a:r>
            <a:r>
              <a:rPr lang="ru-RU" altLang="ru-RU" sz="2200" dirty="0"/>
              <a:t>, по </a:t>
            </a:r>
            <a:r>
              <a:rPr lang="ru-RU" altLang="ru-RU" sz="2200" dirty="0" err="1"/>
              <a:t>батькові</a:t>
            </a:r>
            <a:r>
              <a:rPr lang="ru-RU" altLang="ru-RU" sz="2200" dirty="0"/>
              <a:t>, номер </a:t>
            </a:r>
            <a:r>
              <a:rPr lang="ru-RU" altLang="ru-RU" sz="2200" dirty="0" err="1"/>
              <a:t>групи</a:t>
            </a:r>
            <a:r>
              <a:rPr lang="ru-RU" altLang="ru-RU" sz="2200" dirty="0"/>
              <a:t>, номер </a:t>
            </a:r>
            <a:r>
              <a:rPr lang="ru-RU" altLang="ru-RU" sz="2200" dirty="0" err="1"/>
              <a:t>студентського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білета</a:t>
            </a:r>
            <a:r>
              <a:rPr lang="ru-RU" altLang="ru-RU" sz="2200" dirty="0"/>
              <a:t>.</a:t>
            </a:r>
            <a:endParaRPr lang="ru-RU" altLang="ru-RU" sz="2200" dirty="0" err="1"/>
          </a:p>
        </p:txBody>
      </p:sp>
    </p:spTree>
    <p:extLst>
      <p:ext uri="{BB962C8B-B14F-4D97-AF65-F5344CB8AC3E}">
        <p14:creationId xmlns:p14="http://schemas.microsoft.com/office/powerpoint/2010/main" val="292269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818543D5-445E-9987-DEED-DB3AF9BBF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Елементи </a:t>
            </a:r>
            <a:r>
              <a:rPr lang="en-US" altLang="ru-RU" sz="3600"/>
              <a:t>ER</a:t>
            </a:r>
            <a:r>
              <a:rPr lang="ru-RU" altLang="ru-RU" sz="3600"/>
              <a:t>-моделі </a:t>
            </a:r>
            <a:r>
              <a:rPr lang="en-US" altLang="ru-RU" sz="3600"/>
              <a:t>: </a:t>
            </a:r>
            <a:r>
              <a:rPr lang="ru-RU" altLang="ru-RU" sz="3600"/>
              <a:t>сутність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C32075E-48A0-8B2F-DF6A-6A1D35D3A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938" y="1341438"/>
            <a:ext cx="7994650" cy="4606925"/>
          </a:xfrm>
        </p:spPr>
        <p:txBody>
          <a:bodyPr/>
          <a:lstStyle/>
          <a:p>
            <a:pPr marL="0" algn="just" eaLnBrk="1" hangingPunct="1">
              <a:spcBef>
                <a:spcPts val="0"/>
              </a:spcBef>
              <a:buNone/>
              <a:defRPr/>
            </a:pPr>
            <a:r>
              <a:rPr lang="ru-RU" altLang="ru-RU" sz="2200" dirty="0"/>
              <a:t>   </a:t>
            </a:r>
            <a:r>
              <a:rPr lang="ru-RU" altLang="ru-RU" sz="2200" dirty="0" err="1"/>
              <a:t>Якщо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потенційних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ключів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декілька</a:t>
            </a:r>
            <a:r>
              <a:rPr lang="ru-RU" altLang="ru-RU" sz="2200" dirty="0"/>
              <a:t>, то один з них</a:t>
            </a:r>
            <a:r>
              <a:rPr lang="en-US" altLang="ru-RU" sz="2200" dirty="0"/>
              <a:t> </a:t>
            </a:r>
            <a:r>
              <a:rPr lang="uk-UA" altLang="ru-RU" sz="2200" dirty="0"/>
              <a:t>визначається як</a:t>
            </a:r>
            <a:r>
              <a:rPr lang="ru-RU" altLang="ru-RU" sz="2200" dirty="0"/>
              <a:t> </a:t>
            </a:r>
            <a:r>
              <a:rPr lang="ru-RU" altLang="ru-RU" sz="2200" b="1" i="1" u="sng" dirty="0" err="1"/>
              <a:t>первинний</a:t>
            </a:r>
            <a:r>
              <a:rPr lang="ru-RU" altLang="ru-RU" sz="2200" b="1" i="1" u="sng" dirty="0"/>
              <a:t> ключ</a:t>
            </a:r>
            <a:r>
              <a:rPr lang="ru-RU" altLang="ru-RU" sz="2200" dirty="0"/>
              <a:t> для </a:t>
            </a:r>
            <a:r>
              <a:rPr lang="ru-RU" altLang="ru-RU" sz="2200" dirty="0" err="1"/>
              <a:t>однозначної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ідентифікації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екземплярів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сутностей</a:t>
            </a:r>
            <a:r>
              <a:rPr lang="ru-RU" altLang="ru-RU" sz="2200" dirty="0"/>
              <a:t> </a:t>
            </a:r>
            <a:r>
              <a:rPr lang="en-US" altLang="ru-RU" sz="2200" dirty="0"/>
              <a:t>(</a:t>
            </a:r>
            <a:r>
              <a:rPr lang="ru-RU" altLang="ru-RU" sz="2200" dirty="0" err="1"/>
              <a:t>виделяється</a:t>
            </a:r>
            <a:r>
              <a:rPr lang="ru-RU" altLang="ru-RU" sz="2200" dirty="0"/>
              <a:t> </a:t>
            </a:r>
            <a:endParaRPr lang="en-US" altLang="ru-RU" sz="2200" dirty="0"/>
          </a:p>
          <a:p>
            <a:pPr marL="0" algn="just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ru-RU" altLang="ru-RU" sz="2200" err="1"/>
              <a:t>підкресленням</a:t>
            </a:r>
            <a:r>
              <a:rPr lang="ru-RU" altLang="ru-RU" sz="2200" dirty="0"/>
              <a:t>).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ru-RU" altLang="ru-RU" sz="2800" dirty="0"/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8AD38D9A-D3CE-D11B-1597-5A6F0BEB5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735263"/>
            <a:ext cx="8208962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8EEABD10-BDB1-C79D-9347-02A531651C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77" y="2734583"/>
            <a:ext cx="8066087" cy="352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520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07FABBB-8D87-908F-53F3-FA55441A3B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uk-UA" altLang="ru-RU" sz="3200"/>
              <a:t>Е</a:t>
            </a:r>
            <a:r>
              <a:rPr lang="ru-RU" altLang="ru-RU" sz="3200"/>
              <a:t>лементи </a:t>
            </a:r>
            <a:r>
              <a:rPr lang="en-US" altLang="ru-RU" sz="3200"/>
              <a:t>ER</a:t>
            </a:r>
            <a:r>
              <a:rPr lang="ru-RU" altLang="ru-RU" sz="3200"/>
              <a:t>-моделі </a:t>
            </a:r>
            <a:r>
              <a:rPr lang="en-US" altLang="ru-RU" sz="3200"/>
              <a:t>: </a:t>
            </a:r>
            <a:r>
              <a:rPr lang="ru-RU" altLang="ru-RU" sz="3200"/>
              <a:t>зв'язки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9283DBE8-622B-5F8D-2C5C-7360D2019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08962" cy="4862058"/>
          </a:xfrm>
        </p:spPr>
        <p:txBody>
          <a:bodyPr/>
          <a:lstStyle/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400" dirty="0"/>
              <a:t>     </a:t>
            </a:r>
            <a:r>
              <a:rPr lang="ru-RU" altLang="ru-RU" sz="2400" b="1" i="1" dirty="0" err="1"/>
              <a:t>Між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сутностями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встановлюються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зв'язки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які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вказують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яким</a:t>
            </a:r>
            <a:r>
              <a:rPr lang="ru-RU" altLang="ru-RU" sz="2400" dirty="0"/>
              <a:t> чином </a:t>
            </a:r>
            <a:r>
              <a:rPr lang="ru-RU" altLang="ru-RU" sz="2400" dirty="0" err="1"/>
              <a:t>сутності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взаємодіють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між</a:t>
            </a:r>
            <a:r>
              <a:rPr lang="ru-RU" altLang="ru-RU" sz="2400" dirty="0"/>
              <a:t> собою. </a:t>
            </a:r>
            <a:r>
              <a:rPr lang="ru-RU" altLang="ru-RU" sz="2400" dirty="0" err="1"/>
              <a:t>Розрізняють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такі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зв'язки</a:t>
            </a:r>
            <a:r>
              <a:rPr lang="ru-RU" altLang="ru-RU" sz="2400" dirty="0"/>
              <a:t>:  </a:t>
            </a:r>
            <a:endParaRPr lang="ru-RU" dirty="0"/>
          </a:p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400" dirty="0"/>
              <a:t>− </a:t>
            </a:r>
            <a:r>
              <a:rPr lang="ru-RU" altLang="ru-RU" sz="2400" dirty="0" err="1"/>
              <a:t>між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двома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сутностями</a:t>
            </a:r>
            <a:r>
              <a:rPr lang="ru-RU" altLang="ru-RU" sz="2400" dirty="0"/>
              <a:t> (</a:t>
            </a:r>
            <a:r>
              <a:rPr lang="ru-RU" altLang="ru-RU" sz="2400" b="1" i="1" dirty="0" err="1"/>
              <a:t>бінарний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зв'язок</a:t>
            </a:r>
            <a:r>
              <a:rPr lang="ru-RU" altLang="ru-RU" sz="2400" dirty="0"/>
              <a:t>); </a:t>
            </a:r>
          </a:p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400" dirty="0"/>
              <a:t>− </a:t>
            </a:r>
            <a:r>
              <a:rPr lang="ru-RU" altLang="ru-RU" sz="2400" dirty="0" err="1"/>
              <a:t>між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трьома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сутностями</a:t>
            </a:r>
            <a:r>
              <a:rPr lang="ru-RU" altLang="ru-RU" sz="2400" dirty="0"/>
              <a:t> (</a:t>
            </a:r>
            <a:r>
              <a:rPr lang="ru-RU" altLang="ru-RU" sz="2400" b="1" i="1" dirty="0" err="1"/>
              <a:t>тернарний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зв'язок</a:t>
            </a:r>
            <a:r>
              <a:rPr lang="ru-RU" altLang="ru-RU" sz="2400" dirty="0"/>
              <a:t>); </a:t>
            </a:r>
          </a:p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400" dirty="0"/>
              <a:t>− </a:t>
            </a:r>
            <a:r>
              <a:rPr lang="ru-RU" altLang="ru-RU" sz="2400" dirty="0" err="1"/>
              <a:t>між</a:t>
            </a:r>
            <a:r>
              <a:rPr lang="ru-RU" altLang="ru-RU" sz="2400" dirty="0"/>
              <a:t> </a:t>
            </a:r>
            <a:r>
              <a:rPr lang="en-US" altLang="ru-RU" sz="2400" dirty="0"/>
              <a:t>N </a:t>
            </a:r>
            <a:r>
              <a:rPr lang="ru-RU" altLang="ru-RU" sz="2400" dirty="0" err="1"/>
              <a:t>сутностями</a:t>
            </a:r>
            <a:r>
              <a:rPr lang="ru-RU" altLang="ru-RU" sz="2400" dirty="0"/>
              <a:t> (</a:t>
            </a:r>
            <a:r>
              <a:rPr lang="en-US" altLang="ru-RU" sz="2400" b="1" i="1" dirty="0"/>
              <a:t>N-</a:t>
            </a:r>
            <a:r>
              <a:rPr lang="ru-RU" altLang="ru-RU" sz="2400" b="1" i="1" dirty="0" err="1"/>
              <a:t>арний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зв'язок</a:t>
            </a:r>
            <a:r>
              <a:rPr lang="ru-RU" altLang="ru-RU" sz="2400" dirty="0"/>
              <a:t>); </a:t>
            </a:r>
          </a:p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400" dirty="0"/>
              <a:t>− </a:t>
            </a:r>
            <a:r>
              <a:rPr lang="ru-RU" altLang="ru-RU" sz="2400" dirty="0" err="1"/>
              <a:t>між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однією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сутністю</a:t>
            </a:r>
            <a:r>
              <a:rPr lang="ru-RU" altLang="ru-RU" sz="2400" dirty="0"/>
              <a:t> (</a:t>
            </a:r>
            <a:r>
              <a:rPr lang="ru-RU" altLang="ru-RU" sz="2400" b="1" i="1" dirty="0" err="1"/>
              <a:t>рекурсивний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зв'язок</a:t>
            </a:r>
            <a:r>
              <a:rPr lang="ru-RU" altLang="ru-RU" sz="2400" dirty="0"/>
              <a:t>).  </a:t>
            </a:r>
          </a:p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400" dirty="0"/>
              <a:t>     </a:t>
            </a:r>
            <a:r>
              <a:rPr lang="ru-RU" altLang="ru-RU" sz="2400" dirty="0" err="1"/>
              <a:t>Найбільш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поширеними</a:t>
            </a:r>
            <a:r>
              <a:rPr lang="ru-RU" altLang="ru-RU" sz="2400" dirty="0"/>
              <a:t> є </a:t>
            </a:r>
            <a:r>
              <a:rPr lang="ru-RU" altLang="ru-RU" sz="2400" dirty="0" err="1"/>
              <a:t>бінарні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зв'язки</a:t>
            </a:r>
            <a:r>
              <a:rPr lang="ru-RU" altLang="ru-RU" sz="2400" dirty="0"/>
              <a:t>. </a:t>
            </a:r>
            <a:r>
              <a:rPr lang="ru-RU" altLang="ru-RU" sz="2400" dirty="0" err="1"/>
              <a:t>Зв'язок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показує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яким</a:t>
            </a:r>
            <a:r>
              <a:rPr lang="ru-RU" altLang="ru-RU" sz="2400" dirty="0"/>
              <a:t> чином </a:t>
            </a:r>
            <a:r>
              <a:rPr lang="ru-RU" altLang="ru-RU" sz="2400" dirty="0" err="1"/>
              <a:t>екземпляри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сутностей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зв'язані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між</a:t>
            </a:r>
            <a:r>
              <a:rPr lang="ru-RU" altLang="ru-RU" sz="2400" dirty="0"/>
              <a:t> собою. </a:t>
            </a:r>
            <a:r>
              <a:rPr lang="ru-RU" altLang="ru-RU" sz="2400" b="1" i="1" dirty="0"/>
              <a:t>Типи </a:t>
            </a:r>
            <a:r>
              <a:rPr lang="ru-RU" altLang="ru-RU" sz="2400" b="1" i="1" dirty="0" err="1"/>
              <a:t>безумовних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бінарних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зв'язків</a:t>
            </a:r>
            <a:r>
              <a:rPr lang="ru-RU" altLang="ru-RU" sz="2400" dirty="0"/>
              <a:t>: </a:t>
            </a:r>
          </a:p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400" dirty="0"/>
              <a:t>− 1:1 (один до одного); </a:t>
            </a:r>
          </a:p>
          <a:p>
            <a:pPr marL="0" algn="just" eaLnBrk="1" hangingPunct="1">
              <a:spcBef>
                <a:spcPct val="0"/>
              </a:spcBef>
              <a:buNone/>
            </a:pPr>
            <a:r>
              <a:rPr lang="ru-RU" altLang="ru-RU" sz="2400" dirty="0"/>
              <a:t>− 1:</a:t>
            </a:r>
            <a:r>
              <a:rPr lang="en-US" altLang="ru-RU" sz="2400" dirty="0"/>
              <a:t>M (</a:t>
            </a:r>
            <a:r>
              <a:rPr lang="ru-RU" altLang="ru-RU" sz="2400" dirty="0"/>
              <a:t>один до </a:t>
            </a:r>
            <a:r>
              <a:rPr lang="ru-RU" altLang="ru-RU" sz="2400" dirty="0" err="1"/>
              <a:t>багатьох</a:t>
            </a:r>
            <a:r>
              <a:rPr lang="ru-RU" altLang="ru-RU" sz="2400" dirty="0"/>
              <a:t>); </a:t>
            </a:r>
          </a:p>
          <a:p>
            <a:pPr marL="0"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ru-RU" altLang="ru-RU" sz="2400" dirty="0"/>
              <a:t>− </a:t>
            </a:r>
            <a:r>
              <a:rPr lang="en-US" altLang="ru-RU" sz="2400" dirty="0"/>
              <a:t>N:M (</a:t>
            </a:r>
            <a:r>
              <a:rPr lang="ru-RU" altLang="ru-RU" sz="2400" dirty="0" err="1"/>
              <a:t>багато</a:t>
            </a:r>
            <a:r>
              <a:rPr lang="ru-RU" altLang="ru-RU" sz="2400" dirty="0"/>
              <a:t> до </a:t>
            </a:r>
            <a:r>
              <a:rPr lang="ru-RU" altLang="ru-RU" sz="2400" dirty="0" err="1"/>
              <a:t>багатьох</a:t>
            </a:r>
            <a:r>
              <a:rPr lang="ru-RU" altLang="ru-RU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95300332"/>
      </p:ext>
    </p:extLst>
  </p:cSld>
  <p:clrMapOvr>
    <a:masterClrMapping/>
  </p:clrMapOvr>
</p:sld>
</file>

<file path=ppt/theme/theme1.xml><?xml version="1.0" encoding="utf-8"?>
<a:theme xmlns:a="http://schemas.openxmlformats.org/drawingml/2006/main" name="Скругленный">
  <a:themeElements>
    <a:clrScheme name="default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99CCFF"/>
      </a:accent4>
      <a:accent5>
        <a:srgbClr val="9999FF"/>
      </a:accent5>
      <a:accent6>
        <a:srgbClr val="FFFFFF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(4:3)</PresentationFormat>
  <Slides>28</Slides>
  <Notes>15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28</vt:i4>
      </vt:variant>
    </vt:vector>
  </HeadingPairs>
  <TitlesOfParts>
    <vt:vector size="30" baseType="lpstr">
      <vt:lpstr>Скругленный</vt:lpstr>
      <vt:lpstr>Скругленный</vt:lpstr>
      <vt:lpstr>Лекція 4. Методологія структурного моделювання: модель «сутність-зв'язок» (ERM)</vt:lpstr>
      <vt:lpstr>У структурному аналізі використовуються наступні методи та нотації:</vt:lpstr>
      <vt:lpstr>Презентация PowerPoint</vt:lpstr>
      <vt:lpstr>Модель ERM (запропонована в 1976 Пітером  Ченом)</vt:lpstr>
      <vt:lpstr>Концептуальні та фізичні ER-моделі</vt:lpstr>
      <vt:lpstr>Елементи ER-моделі :  сутність </vt:lpstr>
      <vt:lpstr>Елементи ER-моделі :  сутність </vt:lpstr>
      <vt:lpstr>Елементи ER-моделі : сутність</vt:lpstr>
      <vt:lpstr>Елементи ER-моделі : зв'язки</vt:lpstr>
      <vt:lpstr>Елементи ER-моделі : зв'язки</vt:lpstr>
      <vt:lpstr>Елементи ER-моделі : зв'язки</vt:lpstr>
      <vt:lpstr>Елементи ER-моделі : зв'язки</vt:lpstr>
      <vt:lpstr>Елементи ER-моделі : зв'язки</vt:lpstr>
      <vt:lpstr>Елементи ER-моделі : зв'язки</vt:lpstr>
      <vt:lpstr>Елементи ER-моделі : зв'язки</vt:lpstr>
      <vt:lpstr>Розширена модель "сутність – зв'язок" </vt:lpstr>
      <vt:lpstr>Розширена модель "сутність – зв'язок" </vt:lpstr>
      <vt:lpstr>Порядок розробки моделі ER</vt:lpstr>
      <vt:lpstr>Приклад розроботки ER моделі</vt:lpstr>
      <vt:lpstr>Приклад розроботки ER моделі</vt:lpstr>
      <vt:lpstr>Приклад розроботки ER моделі</vt:lpstr>
      <vt:lpstr>Приклад розроботки ER моделі</vt:lpstr>
      <vt:lpstr>Приклад розроботки ER моделі</vt:lpstr>
      <vt:lpstr>Приклад розроботки ER моделі</vt:lpstr>
      <vt:lpstr>Приклад розроботки ER моделі</vt:lpstr>
      <vt:lpstr>Приклад розроботки ER моделі</vt:lpstr>
      <vt:lpstr>Приклад розроботки ER моделі</vt:lpstr>
      <vt:lpstr>Приклад розроботки ER моделі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Лекціия 4. Методология структурного моделирования: метод «сущность-связь» (ERM)</dc:title>
  <dc:creator>Windows User</dc:creator>
  <cp:revision>482</cp:revision>
  <dcterms:created xsi:type="dcterms:W3CDTF">2016-09-10T05:36:09Z</dcterms:created>
  <dcterms:modified xsi:type="dcterms:W3CDTF">2023-09-11T12:25:26Z</dcterms:modified>
</cp:coreProperties>
</file>