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48" r:id="rId2"/>
  </p:sldMasterIdLst>
  <p:notesMasterIdLst>
    <p:notesMasterId r:id="rId45"/>
  </p:notesMasterIdLst>
  <p:sldIdLst>
    <p:sldId id="256" r:id="rId3"/>
    <p:sldId id="305" r:id="rId4"/>
    <p:sldId id="306" r:id="rId5"/>
    <p:sldId id="257" r:id="rId6"/>
    <p:sldId id="259" r:id="rId7"/>
    <p:sldId id="262" r:id="rId8"/>
    <p:sldId id="260" r:id="rId9"/>
    <p:sldId id="261" r:id="rId10"/>
    <p:sldId id="263" r:id="rId11"/>
    <p:sldId id="304" r:id="rId12"/>
    <p:sldId id="264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4" r:id="rId28"/>
    <p:sldId id="285" r:id="rId29"/>
    <p:sldId id="287" r:id="rId30"/>
    <p:sldId id="288" r:id="rId31"/>
    <p:sldId id="289" r:id="rId32"/>
    <p:sldId id="291" r:id="rId33"/>
    <p:sldId id="292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4A3291-5F1F-47B3-8272-EAEFAD92CA61}" v="568" dt="2023-09-11T07:44:56.8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84FD2A-6D02-4FB1-9D15-EDF40DAE9340}" type="datetimeFigureOut">
              <a:t>11.09.2023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EBE4A0-BDE1-4F0D-AE17-BB8D32F9C5FC}" type="slidenum"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2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8231 w 4917"/>
                <a:gd name="T3" fmla="*/ 0 h 1000"/>
                <a:gd name="T4" fmla="*/ 42569 w 4917"/>
                <a:gd name="T5" fmla="*/ 881 h 1000"/>
                <a:gd name="T6" fmla="*/ 38240 w 4917"/>
                <a:gd name="T7" fmla="*/ 1761 h 1000"/>
                <a:gd name="T8" fmla="*/ 0 w 4917"/>
                <a:gd name="T9" fmla="*/ 1761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ru-RU" altLang="ru-RU" noProof="0"/>
              <a:t>Образец заголовка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F45D2-DFA1-496C-B67F-88F7AD013D64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97EB5-9505-4B8D-921A-C0DD841D3EA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3A8474-73E5-4E6D-9B14-F22E77F46D7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3"/>
          <p:cNvGrpSpPr/>
          <p:nvPr/>
        </p:nvGrpSpPr>
        <p:grpSpPr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17" name="Google Shape;17;p33"/>
            <p:cNvSpPr/>
            <p:nvPr/>
          </p:nvSpPr>
          <p:spPr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3"/>
            <p:cNvSpPr txBox="1"/>
            <p:nvPr/>
          </p:nvSpPr>
          <p:spPr>
            <a:xfrm>
              <a:off x="144" y="584"/>
              <a:ext cx="4512" cy="624"/>
            </a:xfrm>
            <a:prstGeom prst="rect">
              <a:avLst/>
            </a:prstGeom>
            <a:solidFill>
              <a:schemeClr val="lt1"/>
            </a:solidFill>
            <a:ln w="5715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3"/>
            <p:cNvSpPr/>
            <p:nvPr/>
          </p:nvSpPr>
          <p:spPr>
            <a:xfrm>
              <a:off x="0" y="872"/>
              <a:ext cx="5664" cy="1152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0" y="0"/>
                  </a:moveTo>
                  <a:lnTo>
                    <a:pt x="500" y="0"/>
                  </a:lnTo>
                  <a:cubicBezTo>
                    <a:pt x="632" y="0"/>
                    <a:pt x="759" y="52"/>
                    <a:pt x="853" y="146"/>
                  </a:cubicBezTo>
                  <a:cubicBezTo>
                    <a:pt x="947" y="240"/>
                    <a:pt x="1000" y="367"/>
                    <a:pt x="1000" y="500"/>
                  </a:cubicBezTo>
                  <a:cubicBezTo>
                    <a:pt x="1000" y="632"/>
                    <a:pt x="947" y="759"/>
                    <a:pt x="853" y="853"/>
                  </a:cubicBezTo>
                  <a:cubicBezTo>
                    <a:pt x="759" y="947"/>
                    <a:pt x="632" y="1000"/>
                    <a:pt x="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" name="Google Shape;20;p33"/>
            <p:cNvCxnSpPr/>
            <p:nvPr/>
          </p:nvCxnSpPr>
          <p:spPr>
            <a:xfrm>
              <a:off x="0" y="1928"/>
              <a:ext cx="5232" cy="0"/>
            </a:xfrm>
            <a:prstGeom prst="straightConnector1">
              <a:avLst/>
            </a:prstGeom>
            <a:noFill/>
            <a:ln w="508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1" name="Google Shape;21;p33"/>
          <p:cNvSpPr txBox="1">
            <a:spLocks noGrp="1"/>
          </p:cNvSpPr>
          <p:nvPr>
            <p:ph type="ctrTitle"/>
          </p:nvPr>
        </p:nvSpPr>
        <p:spPr>
          <a:xfrm>
            <a:off x="228600" y="1427162"/>
            <a:ext cx="8077200" cy="160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ftr" idx="11"/>
          </p:nvPr>
        </p:nvSpPr>
        <p:spPr>
          <a:xfrm>
            <a:off x="3124200" y="6253162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71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4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0861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●"/>
              <a:defRPr/>
            </a:lvl2pPr>
            <a:lvl3pPr marL="1371600" lvl="2" indent="-30289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3pPr>
            <a:lvl4pPr marL="1828800" lvl="3" indent="-29718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●"/>
              <a:defRPr/>
            </a:lvl4pPr>
            <a:lvl5pPr marL="2286000" lvl="4" indent="-27432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5pPr>
            <a:lvl6pPr marL="2743200" lvl="5" indent="-27432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6pPr>
            <a:lvl7pPr marL="3200400" lvl="6" indent="-27432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7pPr>
            <a:lvl8pPr marL="3657600" lvl="7" indent="-27432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8pPr>
            <a:lvl9pPr marL="4114800" lvl="8" indent="-27432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720"/>
              <a:buChar char="●"/>
              <a:defRPr/>
            </a:lvl9pPr>
          </a:lstStyle>
          <a:p>
            <a:endParaRPr/>
          </a:p>
        </p:txBody>
      </p:sp>
      <p:sp>
        <p:nvSpPr>
          <p:cNvPr id="29" name="Google Shape;29;p3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39211-5C3F-4665-A688-95AE225695D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75239-1180-4CB3-9544-2C47BE3A6A0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7AEE91-346D-44C9-8CCF-2D40CD42B97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16263-3092-400C-BD57-B1F29BDA622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8190E8-110B-4C08-BF38-69A08B9D0BEB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F2991-FCA5-497B-9E74-354EB3CDC84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E6853-150D-4526-AE39-2C2DCF560A8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A19D0C-1AE6-4345-9DE1-D589A6144CA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15827 w 7000"/>
                <a:gd name="T3" fmla="*/ 0 h 1000"/>
                <a:gd name="T4" fmla="*/ 17047 w 7000"/>
                <a:gd name="T5" fmla="*/ 174 h 1000"/>
                <a:gd name="T6" fmla="*/ 15829 w 7000"/>
                <a:gd name="T7" fmla="*/ 348 h 1000"/>
                <a:gd name="T8" fmla="*/ 0 w 7000"/>
                <a:gd name="T9" fmla="*/ 348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0C2B018C-A1C2-4345-AB52-22CDCE665018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2"/>
          <p:cNvGrpSpPr/>
          <p:nvPr/>
        </p:nvGrpSpPr>
        <p:grpSpPr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7" name="Google Shape;7;p32"/>
            <p:cNvSpPr/>
            <p:nvPr/>
          </p:nvSpPr>
          <p:spPr>
            <a:xfrm>
              <a:off x="240" y="336"/>
              <a:ext cx="5232" cy="3600"/>
            </a:xfrm>
            <a:prstGeom prst="roundRect">
              <a:avLst>
                <a:gd name="adj" fmla="val 2965"/>
              </a:avLst>
            </a:prstGeom>
            <a:noFill/>
            <a:ln w="508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8;p32"/>
            <p:cNvSpPr/>
            <p:nvPr/>
          </p:nvSpPr>
          <p:spPr>
            <a:xfrm>
              <a:off x="0" y="96"/>
              <a:ext cx="5376" cy="768"/>
            </a:xfrm>
            <a:custGeom>
              <a:avLst/>
              <a:gdLst/>
              <a:ahLst/>
              <a:cxnLst/>
              <a:rect l="l" t="t" r="r" b="b"/>
              <a:pathLst>
                <a:path w="1000" h="1000" extrusionOk="0">
                  <a:moveTo>
                    <a:pt x="0" y="0"/>
                  </a:moveTo>
                  <a:lnTo>
                    <a:pt x="500" y="0"/>
                  </a:lnTo>
                  <a:cubicBezTo>
                    <a:pt x="632" y="0"/>
                    <a:pt x="759" y="52"/>
                    <a:pt x="853" y="146"/>
                  </a:cubicBezTo>
                  <a:cubicBezTo>
                    <a:pt x="947" y="240"/>
                    <a:pt x="1000" y="367"/>
                    <a:pt x="1000" y="500"/>
                  </a:cubicBezTo>
                  <a:cubicBezTo>
                    <a:pt x="1000" y="632"/>
                    <a:pt x="947" y="759"/>
                    <a:pt x="853" y="853"/>
                  </a:cubicBezTo>
                  <a:cubicBezTo>
                    <a:pt x="759" y="947"/>
                    <a:pt x="632" y="1000"/>
                    <a:pt x="500" y="1000"/>
                  </a:cubicBezTo>
                  <a:lnTo>
                    <a:pt x="0" y="100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" name="Google Shape;9;p32"/>
            <p:cNvCxnSpPr/>
            <p:nvPr/>
          </p:nvCxnSpPr>
          <p:spPr>
            <a:xfrm>
              <a:off x="0" y="768"/>
              <a:ext cx="5088" cy="0"/>
            </a:xfrm>
            <a:prstGeom prst="straightConnector1">
              <a:avLst/>
            </a:prstGeom>
            <a:noFill/>
            <a:ln w="38100" cap="flat" cmpd="sng">
              <a:solidFill>
                <a:schemeClr val="lt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56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306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96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766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56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3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3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 Black"/>
              <a:buNone/>
              <a:defRPr sz="1200" b="0" i="0" u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ru-RU" altLang="ru-RU" sz="3600" dirty="0" err="1"/>
              <a:t>Лекція</a:t>
            </a:r>
            <a:r>
              <a:rPr lang="ru-RU" altLang="ru-RU" sz="3600" dirty="0"/>
              <a:t> 3.1 </a:t>
            </a:r>
            <a:r>
              <a:rPr lang="ru-RU" altLang="ru-RU" sz="3600" dirty="0" err="1"/>
              <a:t>Методологія</a:t>
            </a:r>
            <a:r>
              <a:rPr lang="ru-RU" altLang="ru-RU" sz="3600" dirty="0"/>
              <a:t> </a:t>
            </a:r>
            <a:r>
              <a:rPr lang="ru-RU" altLang="ru-RU" sz="3600" dirty="0" err="1"/>
              <a:t>функціонального</a:t>
            </a:r>
            <a:r>
              <a:rPr lang="ru-RU" altLang="ru-RU" sz="3600" dirty="0"/>
              <a:t> </a:t>
            </a:r>
            <a:r>
              <a:rPr lang="ru-RU" altLang="ru-RU" sz="3600" dirty="0" err="1"/>
              <a:t>моделювання</a:t>
            </a:r>
            <a:r>
              <a:rPr lang="ru-RU" altLang="ru-RU" sz="3600" dirty="0"/>
              <a:t> IDEF0</a:t>
            </a:r>
            <a:r>
              <a:rPr lang="ru-RU" altLang="ru-RU" sz="4200" dirty="0"/>
              <a:t> (SADT)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функціональний блок</a:t>
            </a:r>
          </a:p>
        </p:txBody>
      </p:sp>
      <p:pic>
        <p:nvPicPr>
          <p:cNvPr id="11267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557338"/>
            <a:ext cx="8280400" cy="446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/>
              <a:t>Інтерфейсна дуга (Arrow)</a:t>
            </a:r>
          </a:p>
        </p:txBody>
      </p:sp>
      <p:pic>
        <p:nvPicPr>
          <p:cNvPr id="122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484313"/>
            <a:ext cx="7993062" cy="44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/>
              <a:t>Контекстна діаграма</a:t>
            </a:r>
            <a:r>
              <a:rPr lang="ru-RU" altLang="ru-RU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80400" cy="4824413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>
                <a:latin typeface="Times New Roman"/>
              </a:rPr>
              <a:t>Модель IDEF0 </a:t>
            </a:r>
            <a:r>
              <a:rPr lang="ru-RU" altLang="ru-RU" sz="2400" err="1">
                <a:latin typeface="Times New Roman"/>
              </a:rPr>
              <a:t>завжди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починається</a:t>
            </a:r>
            <a:r>
              <a:rPr lang="ru-RU" altLang="ru-RU" sz="2400">
                <a:latin typeface="Times New Roman"/>
              </a:rPr>
              <a:t> з </a:t>
            </a:r>
            <a:r>
              <a:rPr lang="ru-RU" altLang="ru-RU" sz="2400" err="1">
                <a:latin typeface="Times New Roman"/>
              </a:rPr>
              <a:t>представлення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системи</a:t>
            </a:r>
            <a:r>
              <a:rPr lang="ru-RU" altLang="ru-RU" sz="2400">
                <a:latin typeface="Times New Roman"/>
              </a:rPr>
              <a:t> як </a:t>
            </a:r>
            <a:r>
              <a:rPr lang="ru-RU" altLang="ru-RU" sz="2400" err="1">
                <a:latin typeface="Times New Roman"/>
              </a:rPr>
              <a:t>єдиного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цілого</a:t>
            </a:r>
            <a:r>
              <a:rPr lang="ru-RU" altLang="ru-RU" sz="2400">
                <a:latin typeface="Times New Roman"/>
              </a:rPr>
              <a:t> - одного </a:t>
            </a:r>
            <a:r>
              <a:rPr lang="ru-RU" altLang="ru-RU" sz="2400" err="1">
                <a:latin typeface="Times New Roman"/>
              </a:rPr>
              <a:t>функціонального</a:t>
            </a:r>
            <a:r>
              <a:rPr lang="ru-RU" altLang="ru-RU" sz="2400">
                <a:latin typeface="Times New Roman"/>
              </a:rPr>
              <a:t> блоку з </a:t>
            </a:r>
            <a:r>
              <a:rPr lang="ru-RU" altLang="ru-RU" sz="2400" err="1">
                <a:latin typeface="Times New Roman"/>
              </a:rPr>
              <a:t>інтерфейсними</a:t>
            </a:r>
            <a:r>
              <a:rPr lang="ru-RU" altLang="ru-RU" sz="2400">
                <a:latin typeface="Times New Roman"/>
              </a:rPr>
              <a:t> дугами, </a:t>
            </a:r>
            <a:r>
              <a:rPr lang="ru-RU" altLang="ru-RU" sz="2400" err="1">
                <a:latin typeface="Times New Roman"/>
              </a:rPr>
              <a:t>що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тягнуться</a:t>
            </a:r>
            <a:r>
              <a:rPr lang="ru-RU" altLang="ru-RU" sz="2400">
                <a:latin typeface="Times New Roman"/>
              </a:rPr>
              <a:t> за </a:t>
            </a:r>
            <a:r>
              <a:rPr lang="ru-RU" altLang="ru-RU" sz="2400" err="1">
                <a:latin typeface="Times New Roman"/>
              </a:rPr>
              <a:t>межі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даної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області</a:t>
            </a:r>
            <a:r>
              <a:rPr lang="ru-RU" altLang="ru-RU" sz="2400">
                <a:latin typeface="Times New Roman"/>
              </a:rPr>
              <a:t>. </a:t>
            </a:r>
            <a:endParaRPr lang="en-US" altLang="ru-RU" sz="2400">
              <a:latin typeface="Times New Roman"/>
            </a:endParaRP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err="1">
                <a:latin typeface="Times New Roman"/>
              </a:rPr>
              <a:t>Така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діаграма</a:t>
            </a:r>
            <a:r>
              <a:rPr lang="ru-RU" altLang="ru-RU" sz="2400">
                <a:latin typeface="Times New Roman"/>
              </a:rPr>
              <a:t> з одним </a:t>
            </a:r>
            <a:r>
              <a:rPr lang="ru-RU" altLang="ru-RU" sz="2400" err="1">
                <a:latin typeface="Times New Roman"/>
              </a:rPr>
              <a:t>функціональним</a:t>
            </a:r>
            <a:r>
              <a:rPr lang="ru-RU" altLang="ru-RU" sz="2400">
                <a:latin typeface="Times New Roman"/>
              </a:rPr>
              <a:t> блоком </a:t>
            </a:r>
            <a:r>
              <a:rPr lang="ru-RU" altLang="ru-RU" sz="2400" err="1">
                <a:latin typeface="Times New Roman"/>
              </a:rPr>
              <a:t>називається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контекстної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діаграмою</a:t>
            </a:r>
            <a:r>
              <a:rPr lang="ru-RU" altLang="ru-RU" sz="2400">
                <a:latin typeface="Times New Roman"/>
              </a:rPr>
              <a:t>, і </a:t>
            </a:r>
            <a:r>
              <a:rPr lang="ru-RU" altLang="ru-RU" sz="2400" err="1">
                <a:latin typeface="Times New Roman"/>
              </a:rPr>
              <a:t>позначається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ідентифікатором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b="1">
                <a:latin typeface="Times New Roman"/>
              </a:rPr>
              <a:t>"А-0".</a:t>
            </a:r>
            <a:r>
              <a:rPr lang="ru-RU" altLang="ru-RU" sz="2400">
                <a:latin typeface="Times New Roman"/>
              </a:rPr>
              <a:t> </a:t>
            </a:r>
            <a:endParaRPr lang="en-US" altLang="ru-RU" sz="2400">
              <a:latin typeface="Times New Roman"/>
            </a:endParaRP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err="1">
                <a:latin typeface="Times New Roman"/>
              </a:rPr>
              <a:t>Оскільки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єдиний</a:t>
            </a:r>
            <a:r>
              <a:rPr lang="ru-RU" altLang="ru-RU" sz="2400">
                <a:latin typeface="Times New Roman"/>
              </a:rPr>
              <a:t> блок </a:t>
            </a:r>
            <a:r>
              <a:rPr lang="ru-RU" altLang="ru-RU" sz="2400" err="1">
                <a:latin typeface="Times New Roman"/>
              </a:rPr>
              <a:t>представляє</a:t>
            </a:r>
            <a:r>
              <a:rPr lang="ru-RU" altLang="ru-RU" sz="2400">
                <a:latin typeface="Times New Roman"/>
              </a:rPr>
              <a:t> всю систему як </a:t>
            </a:r>
            <a:r>
              <a:rPr lang="ru-RU" altLang="ru-RU" sz="2400" err="1">
                <a:latin typeface="Times New Roman"/>
              </a:rPr>
              <a:t>єдине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ціле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ім'я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вказане</a:t>
            </a:r>
            <a:r>
              <a:rPr lang="ru-RU" altLang="ru-RU" sz="2400">
                <a:latin typeface="Times New Roman"/>
              </a:rPr>
              <a:t> в </a:t>
            </a:r>
            <a:r>
              <a:rPr lang="ru-RU" altLang="ru-RU" sz="2400" err="1">
                <a:latin typeface="Times New Roman"/>
              </a:rPr>
              <a:t>блоці</a:t>
            </a:r>
            <a:r>
              <a:rPr lang="ru-RU" altLang="ru-RU" sz="2400">
                <a:latin typeface="Times New Roman"/>
              </a:rPr>
              <a:t>, є </a:t>
            </a:r>
            <a:r>
              <a:rPr lang="ru-RU" altLang="ru-RU" sz="2400" b="1" err="1">
                <a:latin typeface="Times New Roman"/>
              </a:rPr>
              <a:t>ім'ям</a:t>
            </a:r>
            <a:r>
              <a:rPr lang="ru-RU" altLang="ru-RU" sz="2400" b="1">
                <a:latin typeface="Times New Roman"/>
              </a:rPr>
              <a:t> проекту</a:t>
            </a:r>
            <a:r>
              <a:rPr lang="ru-RU" altLang="ru-RU" sz="2400">
                <a:latin typeface="Times New Roman"/>
              </a:rPr>
              <a:t>. </a:t>
            </a:r>
            <a:r>
              <a:rPr lang="ru-RU" altLang="ru-RU" sz="2400" err="1">
                <a:latin typeface="Times New Roman"/>
              </a:rPr>
              <a:t>Це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вірно</a:t>
            </a:r>
            <a:r>
              <a:rPr lang="ru-RU" altLang="ru-RU" sz="2400">
                <a:latin typeface="Times New Roman"/>
              </a:rPr>
              <a:t> і для </a:t>
            </a:r>
            <a:r>
              <a:rPr lang="ru-RU" altLang="ru-RU" sz="2400" err="1">
                <a:latin typeface="Times New Roman"/>
              </a:rPr>
              <a:t>інтерфейсних</a:t>
            </a:r>
            <a:r>
              <a:rPr lang="ru-RU" altLang="ru-RU" sz="2400">
                <a:latin typeface="Times New Roman"/>
              </a:rPr>
              <a:t> дуг - вони також</a:t>
            </a:r>
            <a:r>
              <a:rPr lang="en-US" altLang="ru-RU" sz="2400">
                <a:latin typeface="Times New Roman"/>
              </a:rPr>
              <a:t> 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являють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повний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набір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зовнішніх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інтерфейсів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системи</a:t>
            </a:r>
            <a:r>
              <a:rPr lang="ru-RU" altLang="ru-RU" sz="2400" b="1">
                <a:latin typeface="Times New Roman"/>
              </a:rPr>
              <a:t> в </a:t>
            </a:r>
            <a:r>
              <a:rPr lang="ru-RU" altLang="ru-RU" sz="2400" b="1" err="1">
                <a:latin typeface="Times New Roman"/>
              </a:rPr>
              <a:t>цілому</a:t>
            </a:r>
            <a:r>
              <a:rPr lang="ru-RU" altLang="ru-RU" sz="2400">
                <a:latin typeface="Times New Roman"/>
              </a:rPr>
              <a:t>. 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err="1">
                <a:latin typeface="Times New Roman"/>
              </a:rPr>
              <a:t>Контекстна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діаграма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встановлює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b="1">
                <a:latin typeface="Times New Roman"/>
              </a:rPr>
              <a:t>область </a:t>
            </a:r>
            <a:r>
              <a:rPr lang="ru-RU" altLang="ru-RU" sz="2400" b="1" err="1">
                <a:latin typeface="Times New Roman"/>
              </a:rPr>
              <a:t>моделювання</a:t>
            </a:r>
            <a:r>
              <a:rPr lang="ru-RU" altLang="ru-RU" sz="2400" b="1">
                <a:latin typeface="Times New Roman"/>
              </a:rPr>
              <a:t> та </a:t>
            </a:r>
            <a:r>
              <a:rPr lang="ru-RU" altLang="ru-RU" sz="2400" b="1" err="1">
                <a:latin typeface="Times New Roman"/>
              </a:rPr>
              <a:t>її</a:t>
            </a:r>
            <a:r>
              <a:rPr lang="ru-RU" altLang="ru-RU" sz="2400" b="1">
                <a:latin typeface="Times New Roman"/>
              </a:rPr>
              <a:t> кордон. 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/>
              <a:t>Контекстна діаграма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64672" y="1290411"/>
            <a:ext cx="8280400" cy="4606925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300" b="1" err="1">
                <a:latin typeface="Times New Roman"/>
              </a:rPr>
              <a:t>Контекстна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діаграма</a:t>
            </a:r>
            <a:r>
              <a:rPr lang="ru-RU" altLang="ru-RU" sz="2300" b="1">
                <a:latin typeface="Times New Roman"/>
              </a:rPr>
              <a:t> A-0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b="1">
                <a:latin typeface="Times New Roman"/>
              </a:rPr>
              <a:t>також повинна </a:t>
            </a:r>
            <a:r>
              <a:rPr lang="ru-RU" altLang="ru-RU" sz="2300" b="1" err="1">
                <a:latin typeface="Times New Roman"/>
              </a:rPr>
              <a:t>містити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короткі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затвердження</a:t>
            </a:r>
            <a:r>
              <a:rPr lang="ru-RU" altLang="ru-RU" sz="2300">
                <a:latin typeface="Times New Roman"/>
              </a:rPr>
              <a:t>, </a:t>
            </a:r>
            <a:r>
              <a:rPr lang="ru-RU" altLang="ru-RU" sz="2300" err="1">
                <a:latin typeface="Times New Roman"/>
              </a:rPr>
              <a:t>що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визначають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b="1">
                <a:latin typeface="Times New Roman"/>
              </a:rPr>
              <a:t>точку </a:t>
            </a:r>
            <a:r>
              <a:rPr lang="ru-RU" altLang="ru-RU" sz="2300" b="1" err="1">
                <a:latin typeface="Times New Roman"/>
              </a:rPr>
              <a:t>зору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посадової</a:t>
            </a:r>
            <a:r>
              <a:rPr lang="ru-RU" altLang="ru-RU" sz="2300" b="1">
                <a:latin typeface="Times New Roman"/>
              </a:rPr>
              <a:t> особи </a:t>
            </a:r>
            <a:r>
              <a:rPr lang="ru-RU" altLang="ru-RU" sz="2300" b="1" err="1">
                <a:latin typeface="Times New Roman"/>
              </a:rPr>
              <a:t>або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підрозділу</a:t>
            </a:r>
            <a:r>
              <a:rPr lang="ru-RU" altLang="ru-RU" sz="2300" b="1">
                <a:latin typeface="Times New Roman"/>
              </a:rPr>
              <a:t>, з </a:t>
            </a:r>
            <a:r>
              <a:rPr lang="ru-RU" altLang="ru-RU" sz="2300" b="1" err="1">
                <a:latin typeface="Times New Roman"/>
              </a:rPr>
              <a:t>позицій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якого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створюється</a:t>
            </a:r>
            <a:r>
              <a:rPr lang="ru-RU" altLang="ru-RU" sz="2300" b="1">
                <a:latin typeface="Times New Roman"/>
              </a:rPr>
              <a:t> модель</a:t>
            </a:r>
            <a:r>
              <a:rPr lang="ru-RU" altLang="ru-RU" sz="2300">
                <a:latin typeface="Times New Roman"/>
              </a:rPr>
              <a:t>, і </a:t>
            </a:r>
            <a:r>
              <a:rPr lang="ru-RU" altLang="ru-RU" sz="2300" b="1">
                <a:latin typeface="Times New Roman"/>
              </a:rPr>
              <a:t>мету,</a:t>
            </a:r>
            <a:r>
              <a:rPr lang="ru-RU" altLang="ru-RU" sz="2300">
                <a:latin typeface="Times New Roman"/>
              </a:rPr>
              <a:t> для </a:t>
            </a:r>
            <a:r>
              <a:rPr lang="ru-RU" altLang="ru-RU" sz="2300" err="1">
                <a:latin typeface="Times New Roman"/>
              </a:rPr>
              <a:t>досягнення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якої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її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розробляють</a:t>
            </a:r>
            <a:r>
              <a:rPr lang="ru-RU" altLang="ru-RU" sz="2300">
                <a:latin typeface="Times New Roman"/>
              </a:rPr>
              <a:t>. </a:t>
            </a:r>
            <a:endParaRPr lang="ru-RU" sz="2300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300">
                <a:latin typeface="Times New Roman"/>
              </a:rPr>
              <a:t> </a:t>
            </a:r>
            <a:r>
              <a:rPr lang="ru-RU" altLang="ru-RU" sz="2300" b="1" err="1">
                <a:latin typeface="Times New Roman"/>
              </a:rPr>
              <a:t>Формулювання</a:t>
            </a:r>
            <a:r>
              <a:rPr lang="ru-RU" altLang="ru-RU" sz="2300" b="1">
                <a:latin typeface="Times New Roman"/>
              </a:rPr>
              <a:t> мети </a:t>
            </a:r>
            <a:r>
              <a:rPr lang="ru-RU" altLang="ru-RU" sz="2300" b="1" err="1">
                <a:latin typeface="Times New Roman"/>
              </a:rPr>
              <a:t>висловлює</a:t>
            </a:r>
            <a:r>
              <a:rPr lang="ru-RU" altLang="ru-RU" sz="2300" b="1">
                <a:latin typeface="Times New Roman"/>
              </a:rPr>
              <a:t> причину </a:t>
            </a:r>
            <a:r>
              <a:rPr lang="ru-RU" altLang="ru-RU" sz="2300" b="1" err="1">
                <a:latin typeface="Times New Roman"/>
              </a:rPr>
              <a:t>створення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моделі</a:t>
            </a:r>
            <a:r>
              <a:rPr lang="ru-RU" altLang="ru-RU" sz="2300">
                <a:latin typeface="Times New Roman"/>
              </a:rPr>
              <a:t>, </a:t>
            </a:r>
            <a:r>
              <a:rPr lang="ru-RU" altLang="ru-RU" sz="2300" err="1">
                <a:latin typeface="Times New Roman"/>
              </a:rPr>
              <a:t>Тобто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містить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перелік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питань</a:t>
            </a:r>
            <a:r>
              <a:rPr lang="ru-RU" altLang="ru-RU" sz="2300">
                <a:latin typeface="Times New Roman"/>
              </a:rPr>
              <a:t>, на </a:t>
            </a:r>
            <a:r>
              <a:rPr lang="ru-RU" altLang="ru-RU" sz="2300" err="1">
                <a:latin typeface="Times New Roman"/>
              </a:rPr>
              <a:t>які</a:t>
            </a:r>
            <a:r>
              <a:rPr lang="ru-RU" altLang="ru-RU" sz="2300">
                <a:latin typeface="Times New Roman"/>
              </a:rPr>
              <a:t> повинна </a:t>
            </a:r>
            <a:r>
              <a:rPr lang="ru-RU" altLang="ru-RU" sz="2300" err="1">
                <a:latin typeface="Times New Roman"/>
              </a:rPr>
              <a:t>відповідати</a:t>
            </a:r>
            <a:r>
              <a:rPr lang="ru-RU" altLang="ru-RU" sz="2300">
                <a:latin typeface="Times New Roman"/>
              </a:rPr>
              <a:t> модель, </a:t>
            </a:r>
            <a:r>
              <a:rPr lang="ru-RU" altLang="ru-RU" sz="2300" err="1">
                <a:latin typeface="Times New Roman"/>
              </a:rPr>
              <a:t>що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значною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мірою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визначає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її</a:t>
            </a:r>
            <a:r>
              <a:rPr lang="ru-RU" altLang="ru-RU" sz="2300">
                <a:latin typeface="Times New Roman"/>
              </a:rPr>
              <a:t> структуру. </a:t>
            </a:r>
            <a:r>
              <a:rPr lang="ru-RU" altLang="ru-RU" sz="2300" b="1" err="1">
                <a:latin typeface="Times New Roman"/>
              </a:rPr>
              <a:t>Найбільш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важливі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властивості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об'єкта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зазвичай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виявляються</a:t>
            </a:r>
            <a:r>
              <a:rPr lang="ru-RU" altLang="ru-RU" sz="2300" b="1">
                <a:latin typeface="Times New Roman"/>
              </a:rPr>
              <a:t> на </a:t>
            </a:r>
            <a:r>
              <a:rPr lang="ru-RU" altLang="ru-RU" sz="2300" b="1" err="1">
                <a:latin typeface="Times New Roman"/>
              </a:rPr>
              <a:t>верхніх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рівнях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ієрархії</a:t>
            </a:r>
            <a:r>
              <a:rPr lang="ru-RU" altLang="ru-RU" sz="2300" b="1">
                <a:latin typeface="Times New Roman"/>
              </a:rPr>
              <a:t>; в </a:t>
            </a:r>
            <a:r>
              <a:rPr lang="ru-RU" altLang="ru-RU" sz="2300" b="1" err="1">
                <a:latin typeface="Times New Roman"/>
              </a:rPr>
              <a:t>міру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декомпозиції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функції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верхнього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рівня</a:t>
            </a:r>
            <a:r>
              <a:rPr lang="ru-RU" altLang="ru-RU" sz="2300" b="1">
                <a:latin typeface="Times New Roman"/>
              </a:rPr>
              <a:t> і </a:t>
            </a:r>
            <a:r>
              <a:rPr lang="ru-RU" altLang="ru-RU" sz="2300" b="1" err="1">
                <a:latin typeface="Times New Roman"/>
              </a:rPr>
              <a:t>розбиття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її</a:t>
            </a:r>
            <a:r>
              <a:rPr lang="ru-RU" altLang="ru-RU" sz="2300" b="1">
                <a:latin typeface="Times New Roman"/>
              </a:rPr>
              <a:t> на </a:t>
            </a:r>
            <a:r>
              <a:rPr lang="ru-RU" altLang="ru-RU" sz="2300" b="1" err="1">
                <a:latin typeface="Times New Roman"/>
              </a:rPr>
              <a:t>підфункції</a:t>
            </a:r>
            <a:r>
              <a:rPr lang="ru-RU" altLang="ru-RU" sz="2300" b="1">
                <a:latin typeface="Times New Roman"/>
              </a:rPr>
              <a:t>, </a:t>
            </a:r>
            <a:r>
              <a:rPr lang="ru-RU" altLang="ru-RU" sz="2300" b="1" err="1">
                <a:latin typeface="Times New Roman"/>
              </a:rPr>
              <a:t>ці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властивості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уточнюються</a:t>
            </a:r>
            <a:r>
              <a:rPr lang="ru-RU" altLang="ru-RU" sz="2300" b="1">
                <a:latin typeface="Times New Roman"/>
              </a:rPr>
              <a:t>.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ru-RU" altLang="ru-RU" sz="2300" b="1">
                <a:latin typeface="Times New Roman"/>
              </a:rPr>
              <a:t>Точка </a:t>
            </a:r>
            <a:r>
              <a:rPr lang="ru-RU" altLang="ru-RU" sz="2300" b="1" err="1">
                <a:latin typeface="Times New Roman"/>
              </a:rPr>
              <a:t>зору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визначає</a:t>
            </a:r>
            <a:r>
              <a:rPr lang="ru-RU" altLang="ru-RU" sz="2300" b="1">
                <a:latin typeface="Times New Roman"/>
              </a:rPr>
              <a:t>, </a:t>
            </a:r>
            <a:r>
              <a:rPr lang="ru-RU" altLang="ru-RU" sz="2300" b="1" err="1">
                <a:latin typeface="Times New Roman"/>
              </a:rPr>
              <a:t>що</a:t>
            </a:r>
            <a:r>
              <a:rPr lang="ru-RU" altLang="ru-RU" sz="2300" b="1">
                <a:latin typeface="Times New Roman"/>
              </a:rPr>
              <a:t> і в </a:t>
            </a:r>
            <a:r>
              <a:rPr lang="ru-RU" altLang="ru-RU" sz="2300" b="1" err="1">
                <a:latin typeface="Times New Roman"/>
              </a:rPr>
              <a:t>якому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розрізі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можна</a:t>
            </a:r>
            <a:r>
              <a:rPr lang="ru-RU" altLang="ru-RU" sz="2300" b="1">
                <a:latin typeface="Times New Roman"/>
              </a:rPr>
              <a:t> </a:t>
            </a:r>
            <a:r>
              <a:rPr lang="ru-RU" altLang="ru-RU" sz="2300" b="1" err="1">
                <a:latin typeface="Times New Roman"/>
              </a:rPr>
              <a:t>побачити</a:t>
            </a:r>
            <a:r>
              <a:rPr lang="ru-RU" altLang="ru-RU" sz="2300" b="1">
                <a:latin typeface="Times New Roman"/>
              </a:rPr>
              <a:t> в межах контексту </a:t>
            </a:r>
            <a:r>
              <a:rPr lang="ru-RU" altLang="ru-RU" sz="2300" b="1" err="1">
                <a:latin typeface="Times New Roman"/>
              </a:rPr>
              <a:t>моделі</a:t>
            </a:r>
            <a:r>
              <a:rPr lang="ru-RU" altLang="ru-RU" sz="2300">
                <a:latin typeface="Times New Roman"/>
              </a:rPr>
              <a:t>. </a:t>
            </a:r>
            <a:r>
              <a:rPr lang="ru-RU" altLang="ru-RU" sz="2300" err="1">
                <a:latin typeface="Times New Roman"/>
              </a:rPr>
              <a:t>Зміна</a:t>
            </a:r>
            <a:r>
              <a:rPr lang="ru-RU" altLang="ru-RU" sz="2300">
                <a:latin typeface="Times New Roman"/>
              </a:rPr>
              <a:t> точки </a:t>
            </a:r>
            <a:r>
              <a:rPr lang="ru-RU" altLang="ru-RU" sz="2300" err="1">
                <a:latin typeface="Times New Roman"/>
              </a:rPr>
              <a:t>зору</a:t>
            </a:r>
            <a:r>
              <a:rPr lang="ru-RU" altLang="ru-RU" sz="2300">
                <a:latin typeface="Times New Roman"/>
              </a:rPr>
              <a:t>, </a:t>
            </a:r>
            <a:r>
              <a:rPr lang="ru-RU" altLang="ru-RU" sz="2300" err="1">
                <a:latin typeface="Times New Roman"/>
              </a:rPr>
              <a:t>призводить</a:t>
            </a:r>
            <a:r>
              <a:rPr lang="ru-RU" altLang="ru-RU" sz="2300">
                <a:latin typeface="Times New Roman"/>
              </a:rPr>
              <a:t> до </a:t>
            </a:r>
            <a:r>
              <a:rPr lang="ru-RU" altLang="ru-RU" sz="2300" err="1">
                <a:latin typeface="Times New Roman"/>
              </a:rPr>
              <a:t>розгляду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інших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аспектів</a:t>
            </a:r>
            <a:r>
              <a:rPr lang="ru-RU" altLang="ru-RU" sz="2300">
                <a:latin typeface="Times New Roman"/>
              </a:rPr>
              <a:t> </a:t>
            </a:r>
            <a:r>
              <a:rPr lang="ru-RU" altLang="ru-RU" sz="2300" err="1">
                <a:latin typeface="Times New Roman"/>
              </a:rPr>
              <a:t>об'єкта</a:t>
            </a:r>
            <a:r>
              <a:rPr lang="ru-RU" altLang="ru-RU" sz="2300"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193087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 b="1"/>
              <a:t>Приклад.</a:t>
            </a:r>
            <a:r>
              <a:rPr lang="ru-RU" altLang="ru-RU" sz="2800"/>
              <a:t> Предметна область: діяльність підприємства по збірці і продажу комп'ютерів</a:t>
            </a:r>
            <a:r>
              <a:rPr lang="ru-RU" altLang="ru-RU" sz="3800"/>
              <a:t> </a:t>
            </a:r>
          </a:p>
        </p:txBody>
      </p:sp>
      <p:pic>
        <p:nvPicPr>
          <p:cNvPr id="1536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2468" y="1341438"/>
            <a:ext cx="8355013" cy="412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048625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 err="1"/>
              <a:t>Контекстна</a:t>
            </a:r>
            <a:r>
              <a:rPr lang="ru-RU" altLang="ru-RU" sz="2800"/>
              <a:t> </a:t>
            </a:r>
            <a:r>
              <a:rPr lang="ru-RU" altLang="ru-RU" sz="2800" err="1"/>
              <a:t>діаграма</a:t>
            </a:r>
            <a:r>
              <a:rPr lang="ru-RU" altLang="ru-RU" sz="2800"/>
              <a:t> «</a:t>
            </a:r>
            <a:r>
              <a:rPr lang="ru-RU" altLang="ru-RU" sz="2800" err="1"/>
              <a:t>Діяльність</a:t>
            </a:r>
            <a:r>
              <a:rPr lang="ru-RU" altLang="ru-RU" sz="2800"/>
              <a:t> </a:t>
            </a:r>
            <a:r>
              <a:rPr lang="ru-RU" altLang="ru-RU" sz="2800" err="1"/>
              <a:t>підприємства</a:t>
            </a:r>
            <a:r>
              <a:rPr lang="ru-RU" altLang="ru-RU" sz="2800"/>
              <a:t> по </a:t>
            </a:r>
            <a:r>
              <a:rPr lang="ru-RU" altLang="ru-RU" sz="2800" err="1"/>
              <a:t>збірці</a:t>
            </a:r>
            <a:r>
              <a:rPr lang="ru-RU" altLang="ru-RU" sz="2800"/>
              <a:t> і продажу </a:t>
            </a:r>
            <a:r>
              <a:rPr lang="ru-RU" altLang="ru-RU" sz="2800" err="1"/>
              <a:t>комп'ютерів</a:t>
            </a:r>
            <a:r>
              <a:rPr lang="ru-RU" altLang="ru-RU" sz="2800"/>
              <a:t>»</a:t>
            </a:r>
          </a:p>
        </p:txBody>
      </p:sp>
      <p:pic>
        <p:nvPicPr>
          <p:cNvPr id="1638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484313"/>
            <a:ext cx="856932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800" err="1"/>
              <a:t>Контекстна</a:t>
            </a:r>
            <a:r>
              <a:rPr lang="ru-RU" altLang="ru-RU" sz="2800"/>
              <a:t> </a:t>
            </a:r>
            <a:r>
              <a:rPr lang="ru-RU" altLang="ru-RU" sz="2800" err="1"/>
              <a:t>діаграма</a:t>
            </a:r>
            <a:r>
              <a:rPr lang="ru-RU" altLang="ru-RU" sz="2800"/>
              <a:t> «</a:t>
            </a:r>
            <a:r>
              <a:rPr lang="ru-RU" altLang="ru-RU" sz="2800" err="1"/>
              <a:t>Діяльність</a:t>
            </a:r>
            <a:r>
              <a:rPr lang="ru-RU" altLang="ru-RU" sz="2800"/>
              <a:t> </a:t>
            </a:r>
            <a:r>
              <a:rPr lang="ru-RU" altLang="ru-RU" sz="2800" err="1"/>
              <a:t>підприємства</a:t>
            </a:r>
            <a:r>
              <a:rPr lang="ru-RU" altLang="ru-RU" sz="2800"/>
              <a:t> по </a:t>
            </a:r>
            <a:r>
              <a:rPr lang="ru-RU" altLang="ru-RU" sz="2800" err="1"/>
              <a:t>збірці</a:t>
            </a:r>
            <a:r>
              <a:rPr lang="ru-RU" altLang="ru-RU" sz="2800"/>
              <a:t> і продажу </a:t>
            </a:r>
            <a:r>
              <a:rPr lang="ru-RU" altLang="ru-RU" sz="2800" err="1"/>
              <a:t>комп'ютерів</a:t>
            </a:r>
            <a:r>
              <a:rPr lang="ru-RU" altLang="ru-RU" sz="2800"/>
              <a:t>»</a:t>
            </a:r>
          </a:p>
        </p:txBody>
      </p:sp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341438"/>
            <a:ext cx="8713787" cy="531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err="1"/>
              <a:t>Діаграми</a:t>
            </a:r>
            <a:r>
              <a:rPr lang="ru-RU" altLang="ru-RU" sz="3200"/>
              <a:t> </a:t>
            </a:r>
            <a:r>
              <a:rPr lang="ru-RU" altLang="ru-RU" sz="3200" err="1"/>
              <a:t>декомпозиції</a:t>
            </a:r>
            <a:r>
              <a:rPr lang="ru-RU" altLang="ru-RU"/>
              <a:t> 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351838" cy="4967287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err="1">
                <a:latin typeface="Times New Roman"/>
              </a:rPr>
              <a:t>Кожен</a:t>
            </a:r>
            <a:r>
              <a:rPr lang="ru-RU" altLang="ru-RU" sz="2200">
                <a:latin typeface="Times New Roman"/>
              </a:rPr>
              <a:t> </a:t>
            </a:r>
            <a:r>
              <a:rPr lang="ru-RU" altLang="ru-RU" sz="2200" b="1" err="1">
                <a:latin typeface="Times New Roman"/>
              </a:rPr>
              <a:t>батьківський</a:t>
            </a:r>
            <a:r>
              <a:rPr lang="ru-RU" altLang="ru-RU" sz="2200" b="1">
                <a:latin typeface="Times New Roman"/>
              </a:rPr>
              <a:t> блок</a:t>
            </a:r>
            <a:r>
              <a:rPr lang="ru-RU" altLang="ru-RU" sz="2200">
                <a:latin typeface="Times New Roman"/>
              </a:rPr>
              <a:t> детально </a:t>
            </a:r>
            <a:r>
              <a:rPr lang="ru-RU" altLang="ru-RU" sz="2200" err="1">
                <a:latin typeface="Times New Roman"/>
              </a:rPr>
              <a:t>описується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дочірньої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діаграмою</a:t>
            </a:r>
            <a:r>
              <a:rPr lang="ru-RU" altLang="ru-RU" sz="2200" b="1">
                <a:latin typeface="Times New Roman"/>
              </a:rPr>
              <a:t> </a:t>
            </a:r>
            <a:r>
              <a:rPr lang="ru-RU" altLang="ru-RU" sz="2200">
                <a:latin typeface="Times New Roman"/>
              </a:rPr>
              <a:t>на </a:t>
            </a:r>
            <a:r>
              <a:rPr lang="ru-RU" altLang="ru-RU" sz="2200" err="1">
                <a:latin typeface="Times New Roman"/>
              </a:rPr>
              <a:t>більш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низькому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рівні</a:t>
            </a:r>
            <a:r>
              <a:rPr lang="ru-RU" altLang="ru-RU" sz="2200">
                <a:latin typeface="Times New Roman"/>
              </a:rPr>
              <a:t>. </a:t>
            </a:r>
            <a:r>
              <a:rPr lang="ru-RU" altLang="ru-RU" sz="2200" err="1">
                <a:latin typeface="Times New Roman"/>
              </a:rPr>
              <a:t>Всі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дочірні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діаграми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повинні</a:t>
            </a:r>
            <a:r>
              <a:rPr lang="ru-RU" altLang="ru-RU" sz="2200">
                <a:latin typeface="Times New Roman"/>
              </a:rPr>
              <a:t> бути в межах </a:t>
            </a:r>
            <a:r>
              <a:rPr lang="ru-RU" altLang="ru-RU" sz="2200" err="1">
                <a:latin typeface="Times New Roman"/>
              </a:rPr>
              <a:t>області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контекстної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діаграми</a:t>
            </a:r>
            <a:r>
              <a:rPr lang="ru-RU" altLang="ru-RU" sz="2200">
                <a:latin typeface="Times New Roman"/>
              </a:rPr>
              <a:t>.</a:t>
            </a:r>
            <a:endParaRPr lang="ru-RU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b="1" err="1">
                <a:latin typeface="Times New Roman"/>
              </a:rPr>
              <a:t>Дочірня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діаграма</a:t>
            </a:r>
            <a:r>
              <a:rPr lang="ru-RU" altLang="ru-RU" sz="2200">
                <a:latin typeface="Times New Roman"/>
              </a:rPr>
              <a:t>. </a:t>
            </a:r>
            <a:r>
              <a:rPr lang="ru-RU" altLang="ru-RU" sz="2200" err="1">
                <a:latin typeface="Times New Roman"/>
              </a:rPr>
              <a:t>Єдина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функція</a:t>
            </a:r>
            <a:r>
              <a:rPr lang="ru-RU" altLang="ru-RU" sz="2200">
                <a:latin typeface="Times New Roman"/>
              </a:rPr>
              <a:t>, представлена ​​на </a:t>
            </a:r>
            <a:r>
              <a:rPr lang="ru-RU" altLang="ru-RU" sz="2200" err="1">
                <a:latin typeface="Times New Roman"/>
              </a:rPr>
              <a:t>контекстній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діаграмі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верхнього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рівня</a:t>
            </a:r>
            <a:r>
              <a:rPr lang="ru-RU" altLang="ru-RU" sz="220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може</a:t>
            </a:r>
            <a:r>
              <a:rPr lang="ru-RU" altLang="ru-RU" sz="2200">
                <a:latin typeface="Times New Roman"/>
              </a:rPr>
              <a:t> бути </a:t>
            </a:r>
            <a:r>
              <a:rPr lang="ru-RU" altLang="ru-RU" sz="2200" err="1">
                <a:latin typeface="Times New Roman"/>
              </a:rPr>
              <a:t>розкладена</a:t>
            </a:r>
            <a:r>
              <a:rPr lang="ru-RU" altLang="ru-RU" sz="2200">
                <a:latin typeface="Times New Roman"/>
              </a:rPr>
              <a:t> на </a:t>
            </a:r>
            <a:r>
              <a:rPr lang="ru-RU" altLang="ru-RU" sz="2200" err="1">
                <a:latin typeface="Times New Roman"/>
              </a:rPr>
              <a:t>основні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підфункції</a:t>
            </a:r>
            <a:r>
              <a:rPr lang="ru-RU" altLang="ru-RU" sz="2200">
                <a:latin typeface="Times New Roman"/>
              </a:rPr>
              <a:t> за </a:t>
            </a:r>
            <a:r>
              <a:rPr lang="ru-RU" altLang="ru-RU" sz="2200" err="1">
                <a:latin typeface="Times New Roman"/>
              </a:rPr>
              <a:t>допомогою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створення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дочірньої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діаграми</a:t>
            </a:r>
            <a:r>
              <a:rPr lang="ru-RU" altLang="ru-RU" sz="2200">
                <a:latin typeface="Times New Roman"/>
              </a:rPr>
              <a:t>. У свою </a:t>
            </a:r>
            <a:r>
              <a:rPr lang="ru-RU" altLang="ru-RU" sz="2200" err="1">
                <a:latin typeface="Times New Roman"/>
              </a:rPr>
              <a:t>чергу</a:t>
            </a:r>
            <a:r>
              <a:rPr lang="ru-RU" altLang="ru-RU" sz="220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кожна</a:t>
            </a:r>
            <a:r>
              <a:rPr lang="ru-RU" altLang="ru-RU" sz="2200">
                <a:latin typeface="Times New Roman"/>
              </a:rPr>
              <a:t> з </a:t>
            </a:r>
            <a:r>
              <a:rPr lang="ru-RU" altLang="ru-RU" sz="2200" err="1">
                <a:latin typeface="Times New Roman"/>
              </a:rPr>
              <a:t>цих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підфункцій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може</a:t>
            </a:r>
            <a:r>
              <a:rPr lang="ru-RU" altLang="ru-RU" sz="2200">
                <a:latin typeface="Times New Roman"/>
              </a:rPr>
              <a:t> бути </a:t>
            </a:r>
            <a:r>
              <a:rPr lang="ru-RU" altLang="ru-RU" sz="2200" err="1">
                <a:latin typeface="Times New Roman"/>
              </a:rPr>
              <a:t>розкладена</a:t>
            </a:r>
            <a:r>
              <a:rPr lang="ru-RU" altLang="ru-RU" sz="2200">
                <a:latin typeface="Times New Roman"/>
              </a:rPr>
              <a:t> на </a:t>
            </a:r>
            <a:r>
              <a:rPr lang="ru-RU" altLang="ru-RU" sz="2200" err="1">
                <a:latin typeface="Times New Roman"/>
              </a:rPr>
              <a:t>складові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частини</a:t>
            </a:r>
            <a:r>
              <a:rPr lang="ru-RU" altLang="ru-RU" sz="2200">
                <a:latin typeface="Times New Roman"/>
              </a:rPr>
              <a:t> за </a:t>
            </a:r>
            <a:r>
              <a:rPr lang="ru-RU" altLang="ru-RU" sz="2200" err="1">
                <a:latin typeface="Times New Roman"/>
              </a:rPr>
              <a:t>допомогою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створення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дочірньої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діаграми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наступного</a:t>
            </a:r>
            <a:r>
              <a:rPr lang="ru-RU" altLang="ru-RU" sz="220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більш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низького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рівня</a:t>
            </a:r>
            <a:r>
              <a:rPr lang="ru-RU" altLang="ru-RU" sz="2200">
                <a:latin typeface="Times New Roman"/>
              </a:rPr>
              <a:t>. </a:t>
            </a:r>
          </a:p>
          <a:p>
            <a:pPr marL="0" indent="45720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b="1" err="1">
                <a:latin typeface="Times New Roman"/>
              </a:rPr>
              <a:t>Батьківська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діаграма</a:t>
            </a:r>
            <a:r>
              <a:rPr lang="ru-RU" altLang="ru-RU" sz="2200">
                <a:latin typeface="Times New Roman"/>
              </a:rPr>
              <a:t>- </a:t>
            </a:r>
            <a:r>
              <a:rPr lang="ru-RU" altLang="ru-RU" sz="2200" err="1">
                <a:latin typeface="Times New Roman"/>
              </a:rPr>
              <a:t>діаграма</a:t>
            </a:r>
            <a:r>
              <a:rPr lang="ru-RU" altLang="ru-RU" sz="2200">
                <a:latin typeface="Times New Roman"/>
              </a:rPr>
              <a:t>, яка </a:t>
            </a:r>
            <a:r>
              <a:rPr lang="ru-RU" altLang="ru-RU" sz="2200" err="1">
                <a:latin typeface="Times New Roman"/>
              </a:rPr>
              <a:t>містить</a:t>
            </a:r>
            <a:r>
              <a:rPr lang="ru-RU" altLang="ru-RU" sz="2200">
                <a:latin typeface="Times New Roman"/>
              </a:rPr>
              <a:t> один </a:t>
            </a:r>
            <a:r>
              <a:rPr lang="ru-RU" altLang="ru-RU" sz="2200" err="1">
                <a:latin typeface="Times New Roman"/>
              </a:rPr>
              <a:t>або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більше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батьківських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блоків</a:t>
            </a:r>
            <a:r>
              <a:rPr lang="ru-RU" altLang="ru-RU" sz="2200">
                <a:latin typeface="Times New Roman"/>
              </a:rPr>
              <a:t>. </a:t>
            </a:r>
            <a:r>
              <a:rPr lang="ru-RU" altLang="ru-RU" sz="2200" err="1">
                <a:latin typeface="Times New Roman"/>
              </a:rPr>
              <a:t>Кожна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звичайна</a:t>
            </a:r>
            <a:r>
              <a:rPr lang="ru-RU" altLang="ru-RU" sz="2200">
                <a:latin typeface="Times New Roman"/>
              </a:rPr>
              <a:t> (НЕ </a:t>
            </a:r>
            <a:r>
              <a:rPr lang="ru-RU" altLang="ru-RU" sz="2200" err="1">
                <a:latin typeface="Times New Roman"/>
              </a:rPr>
              <a:t>контекстна</a:t>
            </a:r>
            <a:r>
              <a:rPr lang="ru-RU" altLang="ru-RU" sz="2200">
                <a:latin typeface="Times New Roman"/>
              </a:rPr>
              <a:t>) </a:t>
            </a:r>
            <a:r>
              <a:rPr lang="ru-RU" altLang="ru-RU" sz="2200" err="1">
                <a:latin typeface="Times New Roman"/>
              </a:rPr>
              <a:t>діаграма</a:t>
            </a:r>
            <a:r>
              <a:rPr lang="ru-RU" altLang="ru-RU" sz="2200">
                <a:latin typeface="Times New Roman"/>
              </a:rPr>
              <a:t> є також </a:t>
            </a:r>
            <a:r>
              <a:rPr lang="ru-RU" altLang="ru-RU" sz="2200" err="1">
                <a:latin typeface="Times New Roman"/>
              </a:rPr>
              <a:t>дочірньої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діаграмою</a:t>
            </a:r>
            <a:r>
              <a:rPr lang="ru-RU" altLang="ru-RU" sz="220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оскільки</a:t>
            </a:r>
            <a:r>
              <a:rPr lang="ru-RU" altLang="ru-RU" sz="2200">
                <a:latin typeface="Times New Roman"/>
              </a:rPr>
              <a:t>, за </a:t>
            </a:r>
            <a:r>
              <a:rPr lang="ru-RU" altLang="ru-RU" sz="2200" err="1">
                <a:latin typeface="Times New Roman"/>
              </a:rPr>
              <a:t>визначенням</a:t>
            </a:r>
            <a:r>
              <a:rPr lang="ru-RU" altLang="ru-RU" sz="2200">
                <a:latin typeface="Times New Roman"/>
              </a:rPr>
              <a:t>, вона детально </a:t>
            </a:r>
            <a:r>
              <a:rPr lang="ru-RU" altLang="ru-RU" sz="2200" err="1">
                <a:latin typeface="Times New Roman"/>
              </a:rPr>
              <a:t>описує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деякий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батьківський</a:t>
            </a:r>
            <a:r>
              <a:rPr lang="ru-RU" altLang="ru-RU" sz="2200">
                <a:latin typeface="Times New Roman"/>
              </a:rPr>
              <a:t> блок. Таким чином, будь-яка </a:t>
            </a:r>
            <a:r>
              <a:rPr lang="ru-RU" altLang="ru-RU" sz="2200" err="1">
                <a:latin typeface="Times New Roman"/>
              </a:rPr>
              <a:t>діаграма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може</a:t>
            </a:r>
            <a:r>
              <a:rPr lang="ru-RU" altLang="ru-RU" sz="2200">
                <a:latin typeface="Times New Roman"/>
              </a:rPr>
              <a:t> бути як </a:t>
            </a:r>
            <a:r>
              <a:rPr lang="ru-RU" altLang="ru-RU" sz="2200" err="1">
                <a:latin typeface="Times New Roman"/>
              </a:rPr>
              <a:t>батьківської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діаграмою</a:t>
            </a:r>
            <a:r>
              <a:rPr lang="ru-RU" altLang="ru-RU" sz="2200">
                <a:latin typeface="Times New Roman"/>
              </a:rPr>
              <a:t>, так і </a:t>
            </a:r>
            <a:r>
              <a:rPr lang="ru-RU" altLang="ru-RU" sz="2200" err="1">
                <a:latin typeface="Times New Roman"/>
              </a:rPr>
              <a:t>дочірньої</a:t>
            </a:r>
            <a:endParaRPr lang="ru-RU" altLang="ru-RU" sz="2200">
              <a:latin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12165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 err="1"/>
              <a:t>Діаграми</a:t>
            </a:r>
            <a:r>
              <a:rPr lang="ru-RU" altLang="ru-RU" sz="2800"/>
              <a:t> </a:t>
            </a:r>
            <a:r>
              <a:rPr lang="ru-RU" altLang="ru-RU" sz="2800" err="1"/>
              <a:t>декомпозиції</a:t>
            </a:r>
            <a:r>
              <a:rPr lang="ru-RU" altLang="ru-RU" sz="2800"/>
              <a:t> для </a:t>
            </a:r>
            <a:r>
              <a:rPr lang="ru-RU" altLang="ru-RU" sz="2800" err="1"/>
              <a:t>системи</a:t>
            </a:r>
            <a:r>
              <a:rPr lang="ru-RU" altLang="ru-RU" sz="2800"/>
              <a:t> «</a:t>
            </a:r>
            <a:r>
              <a:rPr lang="ru-RU" altLang="ru-RU" sz="2800" err="1"/>
              <a:t>Діяльність</a:t>
            </a:r>
            <a:r>
              <a:rPr lang="ru-RU" altLang="ru-RU" sz="2800"/>
              <a:t> </a:t>
            </a:r>
            <a:r>
              <a:rPr lang="ru-RU" altLang="ru-RU" sz="2800" err="1"/>
              <a:t>підприємства</a:t>
            </a:r>
            <a:r>
              <a:rPr lang="ru-RU" altLang="ru-RU" sz="2800"/>
              <a:t> по </a:t>
            </a:r>
            <a:r>
              <a:rPr lang="ru-RU" altLang="ru-RU" sz="2800" err="1"/>
              <a:t>збірці</a:t>
            </a:r>
            <a:r>
              <a:rPr lang="ru-RU" altLang="ru-RU" sz="2800"/>
              <a:t> і продажу </a:t>
            </a:r>
            <a:r>
              <a:rPr lang="ru-RU" altLang="ru-RU" sz="2800" err="1"/>
              <a:t>комп'ютерів</a:t>
            </a:r>
            <a:r>
              <a:rPr lang="ru-RU" altLang="ru-RU" sz="2800"/>
              <a:t>»</a:t>
            </a:r>
            <a:r>
              <a:rPr lang="ru-RU" altLang="ru-RU" sz="3800"/>
              <a:t> 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877" y="1341437"/>
            <a:ext cx="8394247" cy="4872264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>
                <a:latin typeface="Times New Roman"/>
              </a:rPr>
              <a:t>Перший </a:t>
            </a:r>
            <a:r>
              <a:rPr lang="ru-RU" altLang="ru-RU" sz="2400" err="1">
                <a:latin typeface="Times New Roman"/>
              </a:rPr>
              <a:t>рівень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декомпозиції</a:t>
            </a:r>
            <a:r>
              <a:rPr lang="ru-RU" altLang="ru-RU" sz="2400">
                <a:latin typeface="Times New Roman"/>
              </a:rPr>
              <a:t> </a:t>
            </a:r>
            <a:r>
              <a:rPr lang="ru-RU" altLang="ru-RU" sz="2400" err="1">
                <a:latin typeface="Times New Roman"/>
              </a:rPr>
              <a:t>контекстної</a:t>
            </a:r>
            <a:r>
              <a:rPr lang="ru-RU" altLang="ru-RU" sz="2400">
                <a:latin typeface="Times New Roman"/>
              </a:rPr>
              <a:t> </a:t>
            </a:r>
            <a:r>
              <a:rPr lang="ru-RU" altLang="ru-RU" sz="2400" err="1">
                <a:latin typeface="Times New Roman"/>
              </a:rPr>
              <a:t>діаграми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складається</a:t>
            </a:r>
            <a:r>
              <a:rPr lang="ru-RU" altLang="ru-RU" sz="2400">
                <a:latin typeface="Times New Roman"/>
              </a:rPr>
              <a:t> з 4 блоків: </a:t>
            </a:r>
            <a:endParaRPr lang="ru-RU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400" err="1">
                <a:latin typeface="Times New Roman"/>
              </a:rPr>
              <a:t>Управління</a:t>
            </a:r>
            <a:r>
              <a:rPr lang="ru-RU" altLang="ru-RU" sz="2400">
                <a:latin typeface="Times New Roman"/>
              </a:rPr>
              <a:t> 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400" err="1">
                <a:latin typeface="Times New Roman"/>
              </a:rPr>
              <a:t>Продажі</a:t>
            </a:r>
            <a:r>
              <a:rPr lang="ru-RU" altLang="ru-RU" sz="2400">
                <a:latin typeface="Times New Roman"/>
              </a:rPr>
              <a:t> і маркетинг 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400" err="1">
                <a:latin typeface="Times New Roman"/>
              </a:rPr>
              <a:t>Збірка</a:t>
            </a:r>
            <a:r>
              <a:rPr lang="ru-RU" altLang="ru-RU" sz="2400">
                <a:latin typeface="Times New Roman"/>
              </a:rPr>
              <a:t> і </a:t>
            </a:r>
            <a:r>
              <a:rPr lang="ru-RU" altLang="ru-RU" sz="2400" err="1">
                <a:latin typeface="Times New Roman"/>
              </a:rPr>
              <a:t>тестування</a:t>
            </a:r>
            <a:r>
              <a:rPr lang="ru-RU" altLang="ru-RU" sz="2400">
                <a:latin typeface="Times New Roman"/>
              </a:rPr>
              <a:t> 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400" err="1">
                <a:latin typeface="Times New Roman"/>
              </a:rPr>
              <a:t>Відвантаження</a:t>
            </a:r>
            <a:r>
              <a:rPr lang="ru-RU" altLang="ru-RU" sz="2400">
                <a:latin typeface="Times New Roman"/>
              </a:rPr>
              <a:t> та </a:t>
            </a:r>
            <a:r>
              <a:rPr lang="ru-RU" altLang="ru-RU" sz="2400" err="1">
                <a:latin typeface="Times New Roman"/>
              </a:rPr>
              <a:t>постачання</a:t>
            </a:r>
            <a:r>
              <a:rPr lang="ru-RU" altLang="ru-RU" sz="2400">
                <a:latin typeface="Times New Roman"/>
              </a:rPr>
              <a:t> 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b="1" err="1">
                <a:latin typeface="Times New Roman"/>
              </a:rPr>
              <a:t>Управління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включає</a:t>
            </a:r>
            <a:r>
              <a:rPr lang="ru-RU" altLang="ru-RU" sz="2400">
                <a:latin typeface="Times New Roman"/>
              </a:rPr>
              <a:t> в себе </a:t>
            </a:r>
            <a:r>
              <a:rPr lang="ru-RU" altLang="ru-RU" sz="2400" err="1">
                <a:latin typeface="Times New Roman"/>
              </a:rPr>
              <a:t>загальне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керівництво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підприємством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фінансами</a:t>
            </a:r>
            <a:r>
              <a:rPr lang="ru-RU" altLang="ru-RU" sz="2400">
                <a:latin typeface="Times New Roman"/>
              </a:rPr>
              <a:t>, кадрами, </a:t>
            </a:r>
            <a:r>
              <a:rPr lang="ru-RU" altLang="ru-RU" sz="2400" err="1">
                <a:latin typeface="Times New Roman"/>
              </a:rPr>
              <a:t>бухгалтерію</a:t>
            </a:r>
            <a:r>
              <a:rPr lang="ru-RU" altLang="ru-RU" sz="2400">
                <a:latin typeface="Times New Roman"/>
              </a:rPr>
              <a:t> і т.п. 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b="1" err="1">
                <a:latin typeface="Times New Roman"/>
              </a:rPr>
              <a:t>Продажі</a:t>
            </a:r>
            <a:r>
              <a:rPr lang="ru-RU" altLang="ru-RU" sz="2400" b="1">
                <a:latin typeface="Times New Roman"/>
              </a:rPr>
              <a:t> і маркетинг</a:t>
            </a:r>
            <a:r>
              <a:rPr lang="ru-RU" altLang="ru-RU" sz="2400">
                <a:latin typeface="Times New Roman"/>
              </a:rPr>
              <a:t> - </a:t>
            </a:r>
            <a:r>
              <a:rPr lang="ru-RU" altLang="ru-RU" sz="2400" err="1">
                <a:latin typeface="Times New Roman"/>
              </a:rPr>
              <a:t>це</a:t>
            </a:r>
            <a:r>
              <a:rPr lang="ru-RU" altLang="ru-RU" sz="2400">
                <a:latin typeface="Times New Roman"/>
              </a:rPr>
              <a:t> робота з </a:t>
            </a:r>
            <a:r>
              <a:rPr lang="ru-RU" altLang="ru-RU" sz="2400" err="1">
                <a:latin typeface="Times New Roman"/>
              </a:rPr>
              <a:t>клієнтами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презентації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виставки</a:t>
            </a:r>
            <a:r>
              <a:rPr lang="ru-RU" altLang="ru-RU" sz="2400">
                <a:latin typeface="Times New Roman"/>
              </a:rPr>
              <a:t>, реклама, </a:t>
            </a:r>
            <a:r>
              <a:rPr lang="ru-RU" altLang="ru-RU" sz="2400" err="1">
                <a:latin typeface="Times New Roman"/>
              </a:rPr>
              <a:t>маркетингові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дослідження</a:t>
            </a:r>
            <a:r>
              <a:rPr lang="ru-RU" altLang="ru-RU" sz="2400">
                <a:latin typeface="Times New Roman"/>
              </a:rPr>
              <a:t> і т.д. 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b="1" err="1">
                <a:latin typeface="Times New Roman"/>
              </a:rPr>
              <a:t>Відвантаження</a:t>
            </a:r>
            <a:r>
              <a:rPr lang="ru-RU" altLang="ru-RU" sz="2400" b="1">
                <a:latin typeface="Times New Roman"/>
              </a:rPr>
              <a:t> та </a:t>
            </a:r>
            <a:r>
              <a:rPr lang="ru-RU" altLang="ru-RU" sz="2400" b="1" err="1">
                <a:latin typeface="Times New Roman"/>
              </a:rPr>
              <a:t>постачання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передбачає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постачання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підприємства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необхідними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комплектуючими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зберігання</a:t>
            </a:r>
            <a:r>
              <a:rPr lang="ru-RU" altLang="ru-RU" sz="2400">
                <a:latin typeface="Times New Roman"/>
              </a:rPr>
              <a:t> і </a:t>
            </a:r>
            <a:r>
              <a:rPr lang="ru-RU" altLang="ru-RU" sz="2400" err="1">
                <a:latin typeface="Times New Roman"/>
              </a:rPr>
              <a:t>відвантаження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готової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продукції</a:t>
            </a:r>
            <a:r>
              <a:rPr lang="ru-RU" altLang="ru-RU" sz="2400">
                <a:latin typeface="Times New Roman"/>
              </a:rPr>
              <a:t>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800" dirty="0" err="1"/>
              <a:t>Діаграма</a:t>
            </a:r>
            <a:r>
              <a:rPr lang="ru-RU" altLang="ru-RU" sz="2800" dirty="0"/>
              <a:t> </a:t>
            </a:r>
            <a:r>
              <a:rPr lang="ru-RU" altLang="ru-RU" sz="2800" dirty="0" err="1"/>
              <a:t>декомпозиції</a:t>
            </a:r>
            <a:r>
              <a:rPr lang="en-US" altLang="ru-RU" sz="2800" dirty="0"/>
              <a:t> </a:t>
            </a:r>
            <a:r>
              <a:rPr lang="ru-RU" altLang="ru-RU" sz="2800" dirty="0" err="1"/>
              <a:t>першого</a:t>
            </a:r>
            <a:r>
              <a:rPr lang="ru-RU" altLang="ru-RU" sz="2800" dirty="0"/>
              <a:t> </a:t>
            </a:r>
            <a:r>
              <a:rPr lang="ru-RU" altLang="ru-RU" sz="2800" dirty="0" err="1"/>
              <a:t>рівня</a:t>
            </a:r>
            <a:r>
              <a:rPr lang="ru-RU" altLang="ru-RU" sz="2800" dirty="0"/>
              <a:t> А0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341438"/>
            <a:ext cx="8496300" cy="523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>
            <a:spLocks noGrp="1"/>
          </p:cNvSpPr>
          <p:nvPr>
            <p:ph type="title"/>
          </p:nvPr>
        </p:nvSpPr>
        <p:spPr>
          <a:xfrm>
            <a:off x="154441" y="157163"/>
            <a:ext cx="8505144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Clr>
                <a:schemeClr val="dk2"/>
              </a:buClr>
              <a:buSzPts val="3200"/>
            </a:pPr>
            <a:r>
              <a:rPr lang="en-US" sz="3200" dirty="0"/>
              <a:t>У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err="1"/>
              <a:t>структурному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err="1"/>
              <a:t>аналізі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err="1"/>
              <a:t>використовуються</a:t>
            </a:r>
            <a:r>
              <a:rPr lang="en-US" sz="3200" dirty="0"/>
              <a:t> </a:t>
            </a:r>
            <a:r>
              <a:rPr lang="en-US" sz="3200" err="1"/>
              <a:t>наступні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err="1"/>
              <a:t>методи</a:t>
            </a:r>
            <a:r>
              <a:rPr lang="en-US" sz="3200" dirty="0"/>
              <a:t> </a:t>
            </a:r>
            <a:r>
              <a:rPr lang="en-US" sz="3200" err="1"/>
              <a:t>та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err="1"/>
              <a:t>нотації</a:t>
            </a:r>
            <a:r>
              <a:rPr lang="en-US" sz="3200" b="0" i="0" u="none" dirty="0">
                <a:latin typeface="Arial"/>
                <a:ea typeface="Arial"/>
                <a:cs typeface="Arial"/>
                <a:sym typeface="Arial"/>
              </a:rPr>
              <a:t>:</a:t>
            </a:r>
            <a:endParaRPr lang="ru-RU" sz="3200"/>
          </a:p>
        </p:txBody>
      </p:sp>
      <p:pic>
        <p:nvPicPr>
          <p:cNvPr id="67" name="Google Shape;6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5650" y="1420812"/>
            <a:ext cx="7416800" cy="43418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6906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264525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 err="1"/>
              <a:t>Другий</a:t>
            </a:r>
            <a:r>
              <a:rPr lang="ru-RU" altLang="ru-RU" sz="2800"/>
              <a:t> </a:t>
            </a:r>
            <a:r>
              <a:rPr lang="ru-RU" altLang="ru-RU" sz="2800" err="1"/>
              <a:t>рівень</a:t>
            </a:r>
            <a:r>
              <a:rPr lang="ru-RU" altLang="ru-RU" sz="2800"/>
              <a:t> </a:t>
            </a:r>
            <a:r>
              <a:rPr lang="ru-RU" altLang="ru-RU" sz="2800" err="1"/>
              <a:t>декомпозиції</a:t>
            </a:r>
            <a:r>
              <a:rPr lang="ru-RU" altLang="ru-RU" sz="2800"/>
              <a:t> блоку «</a:t>
            </a:r>
            <a:r>
              <a:rPr lang="ru-RU" altLang="ru-RU" sz="2800" err="1"/>
              <a:t>Збірка</a:t>
            </a:r>
            <a:r>
              <a:rPr lang="ru-RU" altLang="ru-RU" sz="2800"/>
              <a:t> і </a:t>
            </a:r>
            <a:r>
              <a:rPr lang="ru-RU" altLang="ru-RU" sz="2800" err="1"/>
              <a:t>тестування</a:t>
            </a:r>
            <a:r>
              <a:rPr lang="ru-RU" altLang="ru-RU" sz="2800"/>
              <a:t> </a:t>
            </a:r>
            <a:r>
              <a:rPr lang="ru-RU" altLang="ru-RU" sz="2800" err="1"/>
              <a:t>комп'ютерів</a:t>
            </a:r>
            <a:r>
              <a:rPr lang="ru-RU" altLang="ru-RU" sz="2800"/>
              <a:t>» </a:t>
            </a:r>
            <a:r>
              <a:rPr lang="ru-RU" altLang="ru-RU" sz="2800" err="1"/>
              <a:t>складається</a:t>
            </a:r>
            <a:r>
              <a:rPr lang="ru-RU" altLang="ru-RU" sz="2800"/>
              <a:t> з: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400" err="1">
                <a:latin typeface="Times New Roman"/>
              </a:rPr>
              <a:t>Відстеження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розкладу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управління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збиранням</a:t>
            </a:r>
            <a:r>
              <a:rPr lang="ru-RU" altLang="ru-RU" sz="2400">
                <a:latin typeface="Times New Roman"/>
              </a:rPr>
              <a:t> і </a:t>
            </a:r>
            <a:r>
              <a:rPr lang="ru-RU" altLang="ru-RU" sz="2400" err="1">
                <a:latin typeface="Times New Roman"/>
              </a:rPr>
              <a:t>тестуванням</a:t>
            </a:r>
            <a:r>
              <a:rPr lang="ru-RU" altLang="ru-RU" sz="2400">
                <a:latin typeface="Times New Roman"/>
              </a:rPr>
              <a:t> </a:t>
            </a:r>
          </a:p>
          <a:p>
            <a:pPr marL="609600" indent="-6096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400" err="1">
                <a:latin typeface="Times New Roman"/>
              </a:rPr>
              <a:t>Збірка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комп'ютерів</a:t>
            </a:r>
            <a:r>
              <a:rPr lang="ru-RU" altLang="ru-RU" sz="2400">
                <a:latin typeface="Times New Roman"/>
              </a:rPr>
              <a:t> </a:t>
            </a:r>
          </a:p>
          <a:p>
            <a:pPr marL="609600" indent="-609600" eaLnBrk="1" hangingPunct="1"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400" err="1">
                <a:latin typeface="Times New Roman"/>
              </a:rPr>
              <a:t>Тестування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комп'ютерів</a:t>
            </a:r>
            <a:r>
              <a:rPr lang="ru-RU" altLang="ru-RU" sz="2400">
                <a:latin typeface="Times New Roman"/>
              </a:rPr>
              <a:t> 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800" b="1"/>
              <a:t>Діаграма декомпозиції блоку «Збірка і тестування комп'ютерів» А3</a:t>
            </a:r>
          </a:p>
        </p:txBody>
      </p:sp>
      <p:pic>
        <p:nvPicPr>
          <p:cNvPr id="225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341438"/>
            <a:ext cx="8497888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err="1"/>
              <a:t>Діаграма</a:t>
            </a:r>
            <a:r>
              <a:rPr lang="ru-RU" altLang="ru-RU" sz="3600"/>
              <a:t> дерева </a:t>
            </a:r>
            <a:r>
              <a:rPr lang="ru-RU" altLang="ru-RU" sz="3600" err="1"/>
              <a:t>вузлів</a:t>
            </a:r>
            <a:r>
              <a:rPr lang="ru-RU" altLang="ru-RU"/>
              <a:t> 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600200"/>
            <a:ext cx="8139112" cy="4419600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b="1" err="1">
                <a:latin typeface="Times New Roman"/>
              </a:rPr>
              <a:t>Розроблена</a:t>
            </a:r>
            <a:r>
              <a:rPr lang="ru-RU" altLang="ru-RU" sz="2400" b="1">
                <a:latin typeface="Times New Roman"/>
              </a:rPr>
              <a:t> модель IDEF0 з </a:t>
            </a:r>
            <a:r>
              <a:rPr lang="ru-RU" altLang="ru-RU" sz="2400" b="1" err="1">
                <a:latin typeface="Times New Roman"/>
              </a:rPr>
              <a:t>усіма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рівнями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структурної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декомпозицією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може</a:t>
            </a:r>
            <a:r>
              <a:rPr lang="ru-RU" altLang="ru-RU" sz="2400" b="1">
                <a:latin typeface="Times New Roman"/>
              </a:rPr>
              <a:t> бути представлена ​​на </a:t>
            </a:r>
            <a:r>
              <a:rPr lang="ru-RU" altLang="ru-RU" sz="2400" b="1" err="1">
                <a:latin typeface="Times New Roman"/>
              </a:rPr>
              <a:t>єдиною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діаграмі</a:t>
            </a:r>
            <a:r>
              <a:rPr lang="ru-RU" altLang="ru-RU" sz="2400" b="1">
                <a:latin typeface="Times New Roman"/>
              </a:rPr>
              <a:t> у </a:t>
            </a:r>
            <a:r>
              <a:rPr lang="ru-RU" altLang="ru-RU" sz="2400" b="1" err="1">
                <a:latin typeface="Times New Roman"/>
              </a:rPr>
              <a:t>вигляді</a:t>
            </a:r>
            <a:r>
              <a:rPr lang="ru-RU" altLang="ru-RU" sz="2400" b="1">
                <a:latin typeface="Times New Roman"/>
              </a:rPr>
              <a:t> дерева </a:t>
            </a:r>
            <a:r>
              <a:rPr lang="ru-RU" altLang="ru-RU" sz="2400" b="1" err="1">
                <a:latin typeface="Times New Roman"/>
              </a:rPr>
              <a:t>вузлів</a:t>
            </a:r>
            <a:r>
              <a:rPr lang="ru-RU" altLang="ru-RU" sz="2400" b="1">
                <a:latin typeface="Times New Roman"/>
              </a:rPr>
              <a:t>, </a:t>
            </a:r>
            <a:r>
              <a:rPr lang="ru-RU" altLang="ru-RU" sz="2400" b="1" err="1">
                <a:latin typeface="Times New Roman"/>
              </a:rPr>
              <a:t>що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доповнює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перелік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вузлів</a:t>
            </a:r>
            <a:r>
              <a:rPr lang="ru-RU" altLang="ru-RU" sz="2400">
                <a:latin typeface="Times New Roman"/>
              </a:rPr>
              <a:t>. </a:t>
            </a:r>
            <a:endParaRPr lang="ru-RU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ru-RU" altLang="ru-RU" sz="2400" b="1">
                <a:latin typeface="Times New Roman"/>
              </a:rPr>
              <a:t>Для </a:t>
            </a:r>
            <a:r>
              <a:rPr lang="ru-RU" altLang="ru-RU" sz="2400" b="1" err="1">
                <a:latin typeface="Times New Roman"/>
              </a:rPr>
              <a:t>зображення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цього</a:t>
            </a:r>
            <a:r>
              <a:rPr lang="ru-RU" altLang="ru-RU" sz="2400" b="1">
                <a:latin typeface="Times New Roman"/>
              </a:rPr>
              <a:t> дерева </a:t>
            </a:r>
            <a:r>
              <a:rPr lang="ru-RU" altLang="ru-RU" sz="2400" b="1" err="1">
                <a:latin typeface="Times New Roman"/>
              </a:rPr>
              <a:t>немає</a:t>
            </a:r>
            <a:r>
              <a:rPr lang="ru-RU" altLang="ru-RU" sz="2400" b="1">
                <a:latin typeface="Times New Roman"/>
              </a:rPr>
              <a:t> стандартного формату</a:t>
            </a:r>
            <a:r>
              <a:rPr lang="ru-RU" altLang="ru-RU" sz="2400">
                <a:latin typeface="Times New Roman"/>
              </a:rPr>
              <a:t>. </a:t>
            </a:r>
            <a:r>
              <a:rPr lang="ru-RU" altLang="ru-RU" sz="2400" err="1">
                <a:latin typeface="Times New Roman"/>
              </a:rPr>
              <a:t>Єдина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вимога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полягає</a:t>
            </a:r>
            <a:r>
              <a:rPr lang="ru-RU" altLang="ru-RU" sz="2400">
                <a:latin typeface="Times New Roman"/>
              </a:rPr>
              <a:t> в тому, </a:t>
            </a:r>
            <a:r>
              <a:rPr lang="ru-RU" altLang="ru-RU" sz="2400" err="1">
                <a:latin typeface="Times New Roman"/>
              </a:rPr>
              <a:t>що</a:t>
            </a:r>
            <a:r>
              <a:rPr lang="ru-RU" altLang="ru-RU" sz="2400">
                <a:latin typeface="Times New Roman"/>
              </a:rPr>
              <a:t> вся </a:t>
            </a:r>
            <a:r>
              <a:rPr lang="ru-RU" altLang="ru-RU" sz="2400" err="1">
                <a:latin typeface="Times New Roman"/>
              </a:rPr>
              <a:t>ієрархія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вузлів</a:t>
            </a:r>
            <a:r>
              <a:rPr lang="ru-RU" altLang="ru-RU" sz="2400">
                <a:latin typeface="Times New Roman"/>
              </a:rPr>
              <a:t> моделі повинна бути представлена ​​</a:t>
            </a:r>
            <a:r>
              <a:rPr lang="ru-RU" altLang="ru-RU" sz="2400" err="1">
                <a:latin typeface="Times New Roman"/>
              </a:rPr>
              <a:t>наочно</a:t>
            </a:r>
            <a:r>
              <a:rPr lang="ru-RU" altLang="ru-RU" sz="2400">
                <a:latin typeface="Times New Roman"/>
              </a:rPr>
              <a:t> і </a:t>
            </a:r>
            <a:r>
              <a:rPr lang="ru-RU" altLang="ru-RU" sz="2400" err="1">
                <a:latin typeface="Times New Roman"/>
              </a:rPr>
              <a:t>зрозуміло</a:t>
            </a:r>
            <a:r>
              <a:rPr lang="ru-RU" altLang="ru-RU" sz="2400"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193087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800"/>
              <a:t> Д</a:t>
            </a:r>
            <a:r>
              <a:rPr lang="ru-RU" altLang="ru-RU" sz="2800" b="1"/>
              <a:t>Діаграма дерева вузлів для системи «Діяльність підприємства по збірці і продажу комп'ютерів»</a:t>
            </a:r>
            <a:r>
              <a:rPr lang="ru-RU" altLang="ru-RU" sz="3800"/>
              <a:t> </a:t>
            </a:r>
          </a:p>
        </p:txBody>
      </p:sp>
      <p:pic>
        <p:nvPicPr>
          <p:cNvPr id="2457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0825" y="1341438"/>
            <a:ext cx="8497888" cy="5208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/>
              <a:t> </a:t>
            </a:r>
            <a:r>
              <a:rPr lang="ru-RU" altLang="ru-RU" sz="3200"/>
              <a:t>Типи </a:t>
            </a:r>
            <a:r>
              <a:rPr lang="ru-RU" altLang="ru-RU" sz="3200" err="1"/>
              <a:t>зв'язків</a:t>
            </a:r>
            <a:r>
              <a:rPr lang="ru-RU" altLang="ru-RU" sz="3200"/>
              <a:t> </a:t>
            </a:r>
            <a:r>
              <a:rPr lang="ru-RU" altLang="ru-RU" sz="3200" err="1"/>
              <a:t>між</a:t>
            </a:r>
            <a:r>
              <a:rPr lang="ru-RU" altLang="ru-RU" sz="3200"/>
              <a:t> блокам</a:t>
            </a:r>
            <a:r>
              <a:rPr lang="ru-RU" altLang="ru-RU"/>
              <a:t> 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24863" cy="4678362"/>
          </a:xfrm>
        </p:spPr>
        <p:txBody>
          <a:bodyPr/>
          <a:lstStyle/>
          <a:p>
            <a:pPr eaLnBrk="1" hangingPunct="1"/>
            <a:r>
              <a:rPr lang="ru-RU" altLang="ru-RU" sz="2400" b="1"/>
              <a:t>ієрархічна зв'язок</a:t>
            </a:r>
            <a:r>
              <a:rPr lang="ru-RU" altLang="ru-RU" sz="2400"/>
              <a:t> (Зв'язок «частина» - «ціле») має місце між функцією і підфункції, з яких вона складається</a:t>
            </a:r>
            <a:r>
              <a:rPr lang="ru-RU" altLang="ru-RU"/>
              <a:t> 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2708275"/>
            <a:ext cx="7840663" cy="331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 err="1"/>
              <a:t>Нормативний</a:t>
            </a:r>
            <a:r>
              <a:rPr lang="ru-RU" altLang="ru-RU" sz="3200" b="1"/>
              <a:t> (</a:t>
            </a:r>
            <a:r>
              <a:rPr lang="ru-RU" altLang="ru-RU" sz="3200" b="1" err="1"/>
              <a:t>керуючий</a:t>
            </a:r>
            <a:r>
              <a:rPr lang="ru-RU" altLang="ru-RU" sz="3200" b="1"/>
              <a:t>, </a:t>
            </a:r>
            <a:r>
              <a:rPr lang="ru-RU" altLang="ru-RU" sz="3200" b="1" err="1"/>
              <a:t>підпорядкований</a:t>
            </a:r>
            <a:r>
              <a:rPr lang="ru-RU" altLang="ru-RU" sz="3200" b="1"/>
              <a:t>) </a:t>
            </a:r>
            <a:r>
              <a:rPr lang="ru-RU" altLang="ru-RU" sz="3200" b="1" err="1"/>
              <a:t>зв'язок</a:t>
            </a:r>
            <a:endParaRPr lang="ru-RU" altLang="ru-RU" sz="3200" b="1"/>
          </a:p>
        </p:txBody>
      </p:sp>
      <p:pic>
        <p:nvPicPr>
          <p:cNvPr id="2765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341438"/>
            <a:ext cx="4248150" cy="24130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2765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50" y="3789363"/>
            <a:ext cx="7300913" cy="282416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7653" name="Text Box 6"/>
          <p:cNvSpPr txBox="1">
            <a:spLocks noChangeArrowheads="1"/>
          </p:cNvSpPr>
          <p:nvPr/>
        </p:nvSpPr>
        <p:spPr bwMode="auto">
          <a:xfrm>
            <a:off x="4840288" y="3160713"/>
            <a:ext cx="4011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altLang="ru-RU"/>
              <a:t>Рис Зворотній зв'язок з управління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800" b="1"/>
              <a:t>Функціональна (технологічна) зв'язок</a:t>
            </a:r>
            <a:r>
              <a:rPr lang="ru-RU" altLang="ru-RU" sz="3800"/>
              <a:t> </a:t>
            </a:r>
          </a:p>
        </p:txBody>
      </p:sp>
      <p:pic>
        <p:nvPicPr>
          <p:cNvPr id="2969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412875"/>
            <a:ext cx="7608888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1550" y="3500438"/>
            <a:ext cx="6913563" cy="238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2800" b="1"/>
              <a:t>Споживча (послідовна) і логічна зв'язку</a:t>
            </a:r>
          </a:p>
        </p:txBody>
      </p:sp>
      <p:pic>
        <p:nvPicPr>
          <p:cNvPr id="3072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412875"/>
            <a:ext cx="43338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51050" y="4076700"/>
            <a:ext cx="6532563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err="1"/>
              <a:t>Колегіальний</a:t>
            </a:r>
            <a:r>
              <a:rPr lang="ru-RU" altLang="ru-RU" sz="3200"/>
              <a:t> (</a:t>
            </a:r>
            <a:r>
              <a:rPr lang="ru-RU" altLang="ru-RU" sz="3200" err="1"/>
              <a:t>методичний</a:t>
            </a:r>
            <a:r>
              <a:rPr lang="ru-RU" altLang="ru-RU" sz="3200"/>
              <a:t>) і </a:t>
            </a:r>
            <a:r>
              <a:rPr lang="ru-RU" altLang="ru-RU" sz="3200" err="1"/>
              <a:t>ресурсний</a:t>
            </a:r>
            <a:r>
              <a:rPr lang="ru-RU" altLang="ru-RU" sz="3200"/>
              <a:t> </a:t>
            </a:r>
            <a:r>
              <a:rPr lang="ru-RU" altLang="ru-RU" sz="3200" err="1"/>
              <a:t>зв'язок</a:t>
            </a:r>
            <a:r>
              <a:rPr lang="ru-RU" altLang="ru-RU" sz="3800"/>
              <a:t> </a:t>
            </a:r>
          </a:p>
        </p:txBody>
      </p:sp>
      <p:pic>
        <p:nvPicPr>
          <p:cNvPr id="3277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341438"/>
            <a:ext cx="6408737" cy="27336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277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35150" y="4221163"/>
            <a:ext cx="6935788" cy="2179637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2773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341438"/>
            <a:ext cx="6408737" cy="27336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2774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341438"/>
            <a:ext cx="6408737" cy="27336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  <p:pic>
        <p:nvPicPr>
          <p:cNvPr id="32775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341438"/>
            <a:ext cx="6408737" cy="273367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err="1"/>
              <a:t>Інформаційний</a:t>
            </a:r>
            <a:r>
              <a:rPr lang="ru-RU" altLang="ru-RU" sz="3200"/>
              <a:t> </a:t>
            </a:r>
            <a:r>
              <a:rPr lang="ru-RU" altLang="ru-RU" sz="3200" err="1"/>
              <a:t>зв'язок</a:t>
            </a:r>
            <a:endParaRPr lang="ru-RU" altLang="ru-RU" sz="3200"/>
          </a:p>
        </p:txBody>
      </p:sp>
      <p:pic>
        <p:nvPicPr>
          <p:cNvPr id="3379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844675"/>
            <a:ext cx="7056438" cy="314642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195262" y="228600"/>
            <a:ext cx="80152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b="0" i="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8748712" cy="6686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65766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err="1"/>
              <a:t>Тимчасовий</a:t>
            </a:r>
            <a:r>
              <a:rPr lang="ru-RU" altLang="ru-RU" sz="3600"/>
              <a:t> </a:t>
            </a:r>
            <a:r>
              <a:rPr lang="ru-RU" altLang="ru-RU" sz="3600" err="1"/>
              <a:t>зв'язок</a:t>
            </a:r>
            <a:endParaRPr lang="ru-RU" altLang="ru-RU" sz="3600"/>
          </a:p>
        </p:txBody>
      </p:sp>
      <p:pic>
        <p:nvPicPr>
          <p:cNvPr id="3481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484313"/>
            <a:ext cx="80264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219394" cy="914400"/>
          </a:xfrm>
        </p:spPr>
        <p:txBody>
          <a:bodyPr/>
          <a:lstStyle/>
          <a:p>
            <a:pPr eaLnBrk="1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sz="3600" err="1"/>
              <a:t>Значення</a:t>
            </a:r>
            <a:r>
              <a:rPr lang="ru-RU" altLang="ru-RU" sz="3600"/>
              <a:t> </a:t>
            </a:r>
            <a:r>
              <a:rPr lang="ru-RU" altLang="ru-RU" sz="3600" err="1"/>
              <a:t>стрілок</a:t>
            </a:r>
            <a:r>
              <a:rPr lang="ru-RU" altLang="ru-RU" sz="3600"/>
              <a:t> на  </a:t>
            </a:r>
            <a:r>
              <a:rPr lang="ru-RU" altLang="ru-RU" sz="3600" err="1"/>
              <a:t>діаграмах</a:t>
            </a:r>
            <a:r>
              <a:rPr lang="ru-RU" altLang="ru-RU" sz="3600"/>
              <a:t>  IDEF0</a:t>
            </a:r>
            <a:endParaRPr lang="ru-RU" sz="3600">
              <a:solidFill>
                <a:srgbClr val="000000"/>
              </a:solidFill>
              <a:latin typeface="Arial"/>
              <a:cs typeface="Times New Roman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70000"/>
            <a:ext cx="8351838" cy="5035549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err="1">
                <a:latin typeface="Times New Roman"/>
              </a:rPr>
              <a:t>Представляючи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дані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або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матеріальні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об'єкти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b="1" err="1">
                <a:latin typeface="Times New Roman"/>
              </a:rPr>
              <a:t>одночасно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задають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свого</a:t>
            </a:r>
            <a:r>
              <a:rPr lang="ru-RU" altLang="ru-RU" sz="2400" b="1">
                <a:latin typeface="Times New Roman"/>
              </a:rPr>
              <a:t> роду </a:t>
            </a:r>
            <a:r>
              <a:rPr lang="ru-RU" altLang="ru-RU" sz="2400" b="1" err="1">
                <a:latin typeface="Times New Roman"/>
              </a:rPr>
              <a:t>обмеження</a:t>
            </a:r>
            <a:r>
              <a:rPr lang="ru-RU" altLang="ru-RU" sz="2400" b="1">
                <a:latin typeface="Times New Roman"/>
              </a:rPr>
              <a:t> (</a:t>
            </a:r>
            <a:r>
              <a:rPr lang="ru-RU" altLang="ru-RU" sz="2400" b="1" err="1">
                <a:latin typeface="Times New Roman"/>
              </a:rPr>
              <a:t>умови</a:t>
            </a:r>
            <a:r>
              <a:rPr lang="ru-RU" altLang="ru-RU" sz="2400" b="1">
                <a:latin typeface="Times New Roman"/>
              </a:rPr>
              <a:t>). </a:t>
            </a:r>
            <a:r>
              <a:rPr lang="ru-RU" altLang="ru-RU" sz="2400" err="1">
                <a:latin typeface="Times New Roman"/>
              </a:rPr>
              <a:t>Вхідні</a:t>
            </a:r>
            <a:r>
              <a:rPr lang="ru-RU" altLang="ru-RU" sz="2400">
                <a:latin typeface="Times New Roman"/>
              </a:rPr>
              <a:t> і </a:t>
            </a:r>
            <a:r>
              <a:rPr lang="ru-RU" altLang="ru-RU" sz="2400" err="1">
                <a:latin typeface="Times New Roman"/>
              </a:rPr>
              <a:t>керуючі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стрілки</a:t>
            </a:r>
            <a:r>
              <a:rPr lang="ru-RU" altLang="ru-RU" sz="2400">
                <a:latin typeface="Times New Roman"/>
              </a:rPr>
              <a:t> блоку, </a:t>
            </a:r>
            <a:r>
              <a:rPr lang="ru-RU" altLang="ru-RU" sz="2400" err="1">
                <a:latin typeface="Times New Roman"/>
              </a:rPr>
              <a:t>що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з'єднують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його</a:t>
            </a:r>
            <a:r>
              <a:rPr lang="ru-RU" altLang="ru-RU" sz="2400">
                <a:latin typeface="Times New Roman"/>
              </a:rPr>
              <a:t> з </a:t>
            </a:r>
            <a:r>
              <a:rPr lang="ru-RU" altLang="ru-RU" sz="2400" err="1">
                <a:latin typeface="Times New Roman"/>
              </a:rPr>
              <a:t>іншими</a:t>
            </a:r>
            <a:r>
              <a:rPr lang="ru-RU" altLang="ru-RU" sz="2400">
                <a:latin typeface="Times New Roman"/>
              </a:rPr>
              <a:t> блоками, по </a:t>
            </a:r>
            <a:r>
              <a:rPr lang="ru-RU" altLang="ru-RU" sz="2400" err="1">
                <a:latin typeface="Times New Roman"/>
              </a:rPr>
              <a:t>суті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описують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умови</a:t>
            </a:r>
            <a:r>
              <a:rPr lang="ru-RU" altLang="ru-RU" sz="2400" b="1">
                <a:latin typeface="Times New Roman"/>
              </a:rPr>
              <a:t>, </a:t>
            </a:r>
            <a:r>
              <a:rPr lang="ru-RU" altLang="ru-RU" sz="2400" b="1" err="1">
                <a:latin typeface="Times New Roman"/>
              </a:rPr>
              <a:t>які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повинні</a:t>
            </a:r>
            <a:r>
              <a:rPr lang="ru-RU" altLang="ru-RU" sz="2400" b="1">
                <a:latin typeface="Times New Roman"/>
              </a:rPr>
              <a:t> бути </a:t>
            </a:r>
            <a:r>
              <a:rPr lang="ru-RU" altLang="ru-RU" sz="2400" b="1" err="1">
                <a:latin typeface="Times New Roman"/>
              </a:rPr>
              <a:t>виконані</a:t>
            </a:r>
            <a:r>
              <a:rPr lang="ru-RU" altLang="ru-RU" sz="2400" b="1">
                <a:latin typeface="Times New Roman"/>
              </a:rPr>
              <a:t> для </a:t>
            </a:r>
            <a:r>
              <a:rPr lang="ru-RU" altLang="ru-RU" sz="2400" b="1" err="1">
                <a:latin typeface="Times New Roman"/>
              </a:rPr>
              <a:t>того,і</a:t>
            </a:r>
            <a:r>
              <a:rPr lang="ru-RU" altLang="ru-RU" sz="2400" b="1">
                <a:latin typeface="Times New Roman"/>
              </a:rPr>
              <a:t> </a:t>
            </a:r>
            <a:r>
              <a:rPr lang="ru-RU" altLang="ru-RU" sz="2400" b="1" err="1">
                <a:latin typeface="Times New Roman"/>
              </a:rPr>
              <a:t>щоб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реалізувалася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функція</a:t>
            </a:r>
            <a:r>
              <a:rPr lang="ru-RU" altLang="ru-RU" sz="2400" b="1">
                <a:latin typeface="Times New Roman"/>
              </a:rPr>
              <a:t>, записана в </a:t>
            </a:r>
            <a:r>
              <a:rPr lang="ru-RU" altLang="ru-RU" sz="2400" b="1" err="1">
                <a:latin typeface="Times New Roman"/>
              </a:rPr>
              <a:t>якості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імені</a:t>
            </a:r>
            <a:r>
              <a:rPr lang="ru-RU" altLang="ru-RU" sz="2400" b="1">
                <a:latin typeface="Times New Roman"/>
              </a:rPr>
              <a:t> блоку</a:t>
            </a:r>
            <a:r>
              <a:rPr lang="ru-RU" altLang="ru-RU" sz="2400">
                <a:latin typeface="Times New Roman"/>
              </a:rPr>
              <a:t>. </a:t>
            </a:r>
            <a:r>
              <a:rPr lang="ru-RU" altLang="ru-RU" sz="2400" err="1">
                <a:latin typeface="Times New Roman"/>
              </a:rPr>
              <a:t>Різні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функції</a:t>
            </a:r>
            <a:r>
              <a:rPr lang="ru-RU" altLang="ru-RU" sz="2400">
                <a:latin typeface="Times New Roman"/>
              </a:rPr>
              <a:t> в </a:t>
            </a:r>
            <a:r>
              <a:rPr lang="ru-RU" altLang="ru-RU" sz="2400" err="1">
                <a:latin typeface="Times New Roman"/>
              </a:rPr>
              <a:t>моделі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можуть</a:t>
            </a:r>
            <a:r>
              <a:rPr lang="ru-RU" altLang="ru-RU" sz="2400">
                <a:latin typeface="Times New Roman"/>
              </a:rPr>
              <a:t> бути </a:t>
            </a:r>
            <a:r>
              <a:rPr lang="ru-RU" altLang="ru-RU" sz="2400" err="1">
                <a:latin typeface="Times New Roman"/>
              </a:rPr>
              <a:t>виконані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паралельно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якщо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задовольняються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необхідні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обмеження</a:t>
            </a:r>
            <a:r>
              <a:rPr lang="ru-RU" altLang="ru-RU" sz="2400">
                <a:latin typeface="Times New Roman"/>
              </a:rPr>
              <a:t> (</a:t>
            </a:r>
            <a:r>
              <a:rPr lang="ru-RU" altLang="ru-RU" sz="2400" err="1">
                <a:latin typeface="Times New Roman"/>
              </a:rPr>
              <a:t>умови</a:t>
            </a:r>
            <a:r>
              <a:rPr lang="ru-RU" altLang="ru-RU" sz="2400">
                <a:latin typeface="Times New Roman"/>
              </a:rPr>
              <a:t>).</a:t>
            </a:r>
            <a:endParaRPr lang="en-US" altLang="ru-RU" sz="2400">
              <a:latin typeface="Times New Roman"/>
            </a:endParaRP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b="1" err="1">
                <a:latin typeface="Times New Roman"/>
              </a:rPr>
              <a:t>Розгалуження</a:t>
            </a:r>
            <a:r>
              <a:rPr lang="ru-RU" altLang="ru-RU" sz="2400" b="1">
                <a:latin typeface="Times New Roman"/>
              </a:rPr>
              <a:t> і </a:t>
            </a:r>
            <a:r>
              <a:rPr lang="ru-RU" altLang="ru-RU" sz="2400" b="1" err="1">
                <a:latin typeface="Times New Roman"/>
              </a:rPr>
              <a:t>злиття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стрілок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покликане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зменшити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завантаженість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діаграм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графічними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елементами</a:t>
            </a:r>
            <a:r>
              <a:rPr lang="ru-RU" altLang="ru-RU" sz="2400">
                <a:latin typeface="Times New Roman"/>
              </a:rPr>
              <a:t> (</a:t>
            </a:r>
            <a:r>
              <a:rPr lang="ru-RU" altLang="ru-RU" sz="2400" err="1">
                <a:latin typeface="Times New Roman"/>
              </a:rPr>
              <a:t>лініями</a:t>
            </a:r>
            <a:r>
              <a:rPr lang="ru-RU" altLang="ru-RU" sz="2400">
                <a:latin typeface="Times New Roman"/>
              </a:rPr>
              <a:t>). </a:t>
            </a:r>
            <a:r>
              <a:rPr lang="ru-RU" altLang="ru-RU" sz="2400" err="1">
                <a:latin typeface="Times New Roman"/>
              </a:rPr>
              <a:t>Щоб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стрілки</a:t>
            </a:r>
            <a:r>
              <a:rPr lang="ru-RU" altLang="ru-RU" sz="2400">
                <a:latin typeface="Times New Roman"/>
              </a:rPr>
              <a:t> і </a:t>
            </a:r>
            <a:r>
              <a:rPr lang="ru-RU" altLang="ru-RU" sz="2400" err="1">
                <a:latin typeface="Times New Roman"/>
              </a:rPr>
              <a:t>їх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сегменти</a:t>
            </a:r>
            <a:r>
              <a:rPr lang="ru-RU" altLang="ru-RU" sz="2400">
                <a:latin typeface="Times New Roman"/>
              </a:rPr>
              <a:t> правильно </a:t>
            </a:r>
            <a:r>
              <a:rPr lang="ru-RU" altLang="ru-RU" sz="2400" err="1">
                <a:latin typeface="Times New Roman"/>
              </a:rPr>
              <a:t>описували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зв'язку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між</a:t>
            </a:r>
            <a:r>
              <a:rPr lang="ru-RU" altLang="ru-RU" sz="2400">
                <a:latin typeface="Times New Roman"/>
              </a:rPr>
              <a:t> блоками - </a:t>
            </a:r>
            <a:r>
              <a:rPr lang="ru-RU" altLang="ru-RU" sz="2400" err="1">
                <a:latin typeface="Times New Roman"/>
              </a:rPr>
              <a:t>джерелами</a:t>
            </a:r>
            <a:r>
              <a:rPr lang="ru-RU" altLang="ru-RU" sz="2400">
                <a:latin typeface="Times New Roman"/>
              </a:rPr>
              <a:t> і блоками - </a:t>
            </a:r>
            <a:r>
              <a:rPr lang="ru-RU" altLang="ru-RU" sz="2400" err="1">
                <a:latin typeface="Times New Roman"/>
              </a:rPr>
              <a:t>споживачами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використовується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механізм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міток</a:t>
            </a:r>
            <a:r>
              <a:rPr lang="ru-RU" altLang="ru-RU" sz="2400">
                <a:latin typeface="Times New Roman"/>
              </a:rPr>
              <a:t>. </a:t>
            </a:r>
            <a:r>
              <a:rPr lang="ru-RU" altLang="ru-RU" sz="2400" err="1">
                <a:latin typeface="Times New Roman"/>
              </a:rPr>
              <a:t>Мітки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зв'язуються</a:t>
            </a:r>
            <a:r>
              <a:rPr lang="ru-RU" altLang="ru-RU" sz="2400">
                <a:latin typeface="Times New Roman"/>
              </a:rPr>
              <a:t> з сегментами за </a:t>
            </a:r>
            <a:r>
              <a:rPr lang="ru-RU" altLang="ru-RU" sz="2400" err="1">
                <a:latin typeface="Times New Roman"/>
              </a:rPr>
              <a:t>допомогою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тільди</a:t>
            </a:r>
            <a:endParaRPr lang="ru-RU" altLang="ru-RU" sz="2400" b="1">
              <a:latin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 err="1"/>
              <a:t>Стрілки</a:t>
            </a:r>
            <a:r>
              <a:rPr lang="ru-RU" altLang="ru-RU" sz="2800"/>
              <a:t> на </a:t>
            </a:r>
            <a:r>
              <a:rPr lang="ru-RU" altLang="ru-RU" sz="2800" err="1"/>
              <a:t>діаграмах</a:t>
            </a:r>
            <a:r>
              <a:rPr lang="ru-RU" altLang="ru-RU" sz="2800"/>
              <a:t> IDEF0</a:t>
            </a:r>
            <a:r>
              <a:rPr lang="en-US" altLang="ru-RU" sz="2800"/>
              <a:t> </a:t>
            </a:r>
            <a:r>
              <a:rPr lang="ru-RU" altLang="ru-RU" sz="2800" err="1"/>
              <a:t>задають</a:t>
            </a:r>
            <a:r>
              <a:rPr lang="ru-RU" altLang="ru-RU" sz="2800"/>
              <a:t> </a:t>
            </a:r>
            <a:r>
              <a:rPr lang="ru-RU" altLang="ru-RU" sz="2800" err="1"/>
              <a:t>свого</a:t>
            </a:r>
            <a:r>
              <a:rPr lang="ru-RU" altLang="ru-RU" sz="2800"/>
              <a:t> роду </a:t>
            </a:r>
            <a:r>
              <a:rPr lang="ru-RU" altLang="ru-RU" sz="2800" err="1"/>
              <a:t>обмеження</a:t>
            </a:r>
            <a:r>
              <a:rPr lang="ru-RU" altLang="ru-RU" sz="2800"/>
              <a:t> (</a:t>
            </a:r>
            <a:r>
              <a:rPr lang="ru-RU" altLang="ru-RU" sz="2800" err="1"/>
              <a:t>умови</a:t>
            </a:r>
            <a:r>
              <a:rPr lang="ru-RU" altLang="ru-RU" sz="2800"/>
              <a:t>).</a:t>
            </a:r>
            <a:r>
              <a:rPr lang="ru-RU" altLang="ru-RU" sz="3800"/>
              <a:t> </a:t>
            </a:r>
          </a:p>
        </p:txBody>
      </p:sp>
      <p:pic>
        <p:nvPicPr>
          <p:cNvPr id="3789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341438"/>
            <a:ext cx="4314825" cy="2811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7313" y="4149725"/>
            <a:ext cx="5915025" cy="235426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err="1"/>
              <a:t>Механізм</a:t>
            </a:r>
            <a:r>
              <a:rPr lang="ru-RU" altLang="ru-RU" sz="3200"/>
              <a:t> </a:t>
            </a:r>
            <a:r>
              <a:rPr lang="ru-RU" altLang="ru-RU" sz="3200" err="1"/>
              <a:t>міток</a:t>
            </a:r>
            <a:endParaRPr lang="ru-RU" altLang="ru-RU" sz="3200"/>
          </a:p>
        </p:txBody>
      </p:sp>
      <p:pic>
        <p:nvPicPr>
          <p:cNvPr id="39939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341438"/>
            <a:ext cx="4465637" cy="314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0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3670300"/>
            <a:ext cx="4500562" cy="318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1" name="Text Box 6"/>
          <p:cNvSpPr txBox="1">
            <a:spLocks noChangeArrowheads="1"/>
          </p:cNvSpPr>
          <p:nvPr/>
        </p:nvSpPr>
        <p:spPr bwMode="auto">
          <a:xfrm>
            <a:off x="4767263" y="128905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ru-RU" altLang="ru-RU"/>
          </a:p>
        </p:txBody>
      </p:sp>
      <p:sp>
        <p:nvSpPr>
          <p:cNvPr id="39942" name="Text Box 7"/>
          <p:cNvSpPr txBox="1">
            <a:spLocks noChangeArrowheads="1"/>
          </p:cNvSpPr>
          <p:nvPr/>
        </p:nvSpPr>
        <p:spPr bwMode="auto">
          <a:xfrm>
            <a:off x="4840288" y="1335088"/>
            <a:ext cx="1941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altLang="ru-RU" sz="2000" b="1"/>
              <a:t>Ставлення А.</a:t>
            </a:r>
          </a:p>
        </p:txBody>
      </p:sp>
      <p:sp>
        <p:nvSpPr>
          <p:cNvPr id="39943" name="Text Box 8"/>
          <p:cNvSpPr txBox="1">
            <a:spLocks noChangeArrowheads="1"/>
          </p:cNvSpPr>
          <p:nvPr/>
        </p:nvSpPr>
        <p:spPr bwMode="auto">
          <a:xfrm>
            <a:off x="6443663" y="3213100"/>
            <a:ext cx="1941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altLang="ru-RU" sz="2000" b="1"/>
              <a:t>Ставлення В.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/>
              <a:t>механізм міток</a:t>
            </a:r>
          </a:p>
        </p:txBody>
      </p:sp>
      <p:pic>
        <p:nvPicPr>
          <p:cNvPr id="4096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412875"/>
            <a:ext cx="4429125" cy="278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4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175" y="2997200"/>
            <a:ext cx="460057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5" name="Text Box 6"/>
          <p:cNvSpPr txBox="1">
            <a:spLocks noChangeArrowheads="1"/>
          </p:cNvSpPr>
          <p:nvPr/>
        </p:nvSpPr>
        <p:spPr bwMode="auto">
          <a:xfrm>
            <a:off x="4840288" y="1335088"/>
            <a:ext cx="1941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altLang="ru-RU" sz="2000" b="1"/>
              <a:t>Ставлення С.</a:t>
            </a:r>
          </a:p>
        </p:txBody>
      </p:sp>
      <p:sp>
        <p:nvSpPr>
          <p:cNvPr id="40966" name="Text Box 7"/>
          <p:cNvSpPr txBox="1">
            <a:spLocks noChangeArrowheads="1"/>
          </p:cNvSpPr>
          <p:nvPr/>
        </p:nvSpPr>
        <p:spPr bwMode="auto">
          <a:xfrm>
            <a:off x="6443663" y="2492375"/>
            <a:ext cx="19415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altLang="ru-RU" sz="2000" b="1"/>
              <a:t>ставлення </a:t>
            </a:r>
            <a:r>
              <a:rPr lang="en-US" altLang="ru-RU" sz="2000" b="1"/>
              <a:t>D</a:t>
            </a:r>
            <a:r>
              <a:rPr lang="ru-RU" altLang="ru-RU" sz="2000" b="1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/>
              <a:t>Відносини блоків на діаграмах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351838" cy="4824413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dirty="0">
                <a:latin typeface="Times New Roman"/>
              </a:rPr>
              <a:t>У </a:t>
            </a:r>
            <a:r>
              <a:rPr lang="ru-RU" altLang="ru-RU" sz="2400" dirty="0" err="1">
                <a:latin typeface="Times New Roman"/>
              </a:rPr>
              <a:t>методології</a:t>
            </a:r>
            <a:r>
              <a:rPr lang="ru-RU" altLang="ru-RU" sz="2400" dirty="0">
                <a:latin typeface="Times New Roman"/>
              </a:rPr>
              <a:t> IDEF0 </a:t>
            </a:r>
            <a:r>
              <a:rPr lang="ru-RU" altLang="ru-RU" sz="2400" dirty="0" err="1">
                <a:latin typeface="Times New Roman"/>
              </a:rPr>
              <a:t>існує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b="1" dirty="0">
                <a:latin typeface="Times New Roman"/>
              </a:rPr>
              <a:t>6 (</a:t>
            </a:r>
            <a:r>
              <a:rPr lang="ru-RU" altLang="ru-RU" sz="2400" b="1" dirty="0" err="1">
                <a:latin typeface="Times New Roman"/>
              </a:rPr>
              <a:t>шість</a:t>
            </a:r>
            <a:r>
              <a:rPr lang="ru-RU" altLang="ru-RU" sz="2400" b="1" dirty="0">
                <a:latin typeface="Times New Roman"/>
              </a:rPr>
              <a:t>) </a:t>
            </a:r>
            <a:r>
              <a:rPr lang="ru-RU" altLang="ru-RU" sz="2400" b="1" dirty="0" err="1">
                <a:latin typeface="Times New Roman"/>
              </a:rPr>
              <a:t>типів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зв'язків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між</a:t>
            </a:r>
            <a:r>
              <a:rPr lang="ru-RU" altLang="ru-RU" sz="2400" dirty="0">
                <a:latin typeface="Times New Roman"/>
              </a:rPr>
              <a:t> блоками в</a:t>
            </a:r>
            <a:r>
              <a:rPr lang="en-US" altLang="ru-RU" sz="2400" dirty="0">
                <a:latin typeface="Times New Roman"/>
              </a:rPr>
              <a:t> </a:t>
            </a:r>
            <a:r>
              <a:rPr lang="ru-RU" altLang="ru-RU" sz="2400" dirty="0">
                <a:latin typeface="Times New Roman"/>
              </a:rPr>
              <a:t> межах </a:t>
            </a:r>
            <a:r>
              <a:rPr lang="ru-RU" altLang="ru-RU" sz="2400" dirty="0" err="1">
                <a:latin typeface="Times New Roman"/>
              </a:rPr>
              <a:t>однієї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діаграми</a:t>
            </a:r>
            <a:r>
              <a:rPr lang="ru-RU" altLang="ru-RU" sz="2400" dirty="0">
                <a:latin typeface="Times New Roman"/>
              </a:rPr>
              <a:t>: </a:t>
            </a:r>
            <a:endParaRPr lang="en-US" altLang="ru-RU" sz="2400" dirty="0">
              <a:latin typeface="Times New Roman"/>
            </a:endParaRP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ru-RU" altLang="ru-RU" sz="2400" b="1" dirty="0" err="1">
                <a:latin typeface="Times New Roman"/>
              </a:rPr>
              <a:t>домінування</a:t>
            </a:r>
            <a:r>
              <a:rPr lang="en-US" altLang="ru-RU" sz="2400" dirty="0">
                <a:latin typeface="Times New Roman"/>
              </a:rPr>
              <a:t> -</a:t>
            </a:r>
            <a:r>
              <a:rPr lang="ru-RU" altLang="ru-RU" sz="2400" dirty="0" err="1">
                <a:latin typeface="Times New Roman"/>
              </a:rPr>
              <a:t>передбачається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dirty="0" err="1">
                <a:latin typeface="Times New Roman"/>
              </a:rPr>
              <a:t>що</a:t>
            </a:r>
            <a:r>
              <a:rPr lang="ru-RU" altLang="ru-RU" sz="2400" dirty="0">
                <a:latin typeface="Times New Roman"/>
              </a:rPr>
              <a:t> блоки, </a:t>
            </a:r>
            <a:r>
              <a:rPr lang="ru-RU" altLang="ru-RU" sz="2400" dirty="0" err="1">
                <a:latin typeface="Times New Roman"/>
              </a:rPr>
              <a:t>розташовані</a:t>
            </a:r>
            <a:r>
              <a:rPr lang="ru-RU" altLang="ru-RU" sz="2400" dirty="0">
                <a:latin typeface="Times New Roman"/>
              </a:rPr>
              <a:t> на </a:t>
            </a:r>
            <a:r>
              <a:rPr lang="ru-RU" altLang="ru-RU" sz="2400" dirty="0" err="1">
                <a:latin typeface="Times New Roman"/>
              </a:rPr>
              <a:t>діаграмі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вище</a:t>
            </a:r>
            <a:r>
              <a:rPr lang="ru-RU" altLang="ru-RU" sz="2400" dirty="0">
                <a:latin typeface="Times New Roman"/>
              </a:rPr>
              <a:t> і </a:t>
            </a:r>
            <a:r>
              <a:rPr lang="ru-RU" altLang="ru-RU" sz="2400" dirty="0" err="1">
                <a:latin typeface="Times New Roman"/>
              </a:rPr>
              <a:t>лівіше</a:t>
            </a:r>
            <a:r>
              <a:rPr lang="ru-RU" altLang="ru-RU" sz="2400" dirty="0">
                <a:latin typeface="Times New Roman"/>
              </a:rPr>
              <a:t>, «</a:t>
            </a:r>
            <a:r>
              <a:rPr lang="ru-RU" altLang="ru-RU" sz="2400" dirty="0" err="1">
                <a:latin typeface="Times New Roman"/>
              </a:rPr>
              <a:t>домінують</a:t>
            </a:r>
            <a:r>
              <a:rPr lang="ru-RU" altLang="ru-RU" sz="2400" dirty="0">
                <a:latin typeface="Times New Roman"/>
              </a:rPr>
              <a:t>» над блоками, </a:t>
            </a:r>
            <a:r>
              <a:rPr lang="ru-RU" altLang="ru-RU" sz="2400" dirty="0" err="1">
                <a:latin typeface="Times New Roman"/>
              </a:rPr>
              <a:t>розташованими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нижче</a:t>
            </a:r>
            <a:r>
              <a:rPr lang="ru-RU" altLang="ru-RU" sz="2400" dirty="0">
                <a:latin typeface="Times New Roman"/>
              </a:rPr>
              <a:t> і </a:t>
            </a:r>
            <a:r>
              <a:rPr lang="ru-RU" altLang="ru-RU" sz="2400" dirty="0" err="1">
                <a:latin typeface="Times New Roman"/>
              </a:rPr>
              <a:t>правіше</a:t>
            </a:r>
            <a:r>
              <a:rPr lang="ru-RU" altLang="ru-RU" sz="2400" dirty="0">
                <a:latin typeface="Times New Roman"/>
              </a:rPr>
              <a:t>. «</a:t>
            </a:r>
            <a:r>
              <a:rPr lang="ru-RU" altLang="ru-RU" sz="2400" dirty="0" err="1">
                <a:latin typeface="Times New Roman"/>
              </a:rPr>
              <a:t>Домінування</a:t>
            </a:r>
            <a:r>
              <a:rPr lang="ru-RU" altLang="ru-RU" sz="2400" dirty="0">
                <a:latin typeface="Times New Roman"/>
              </a:rPr>
              <a:t>» </a:t>
            </a:r>
            <a:r>
              <a:rPr lang="ru-RU" altLang="ru-RU" sz="2400" dirty="0" err="1">
                <a:latin typeface="Times New Roman"/>
              </a:rPr>
              <a:t>розуміється</a:t>
            </a:r>
            <a:r>
              <a:rPr lang="ru-RU" altLang="ru-RU" sz="2400" dirty="0">
                <a:latin typeface="Times New Roman"/>
              </a:rPr>
              <a:t> як </a:t>
            </a:r>
            <a:r>
              <a:rPr lang="ru-RU" altLang="ru-RU" sz="2400" dirty="0" err="1">
                <a:latin typeface="Times New Roman"/>
              </a:rPr>
              <a:t>вплив</a:t>
            </a:r>
            <a:r>
              <a:rPr lang="ru-RU" altLang="ru-RU" sz="2400" dirty="0">
                <a:latin typeface="Times New Roman"/>
              </a:rPr>
              <a:t>, яке один блок </a:t>
            </a:r>
            <a:r>
              <a:rPr lang="ru-RU" altLang="ru-RU" sz="2400" dirty="0" err="1">
                <a:latin typeface="Times New Roman"/>
              </a:rPr>
              <a:t>надає</a:t>
            </a:r>
            <a:r>
              <a:rPr lang="ru-RU" altLang="ru-RU" sz="2400" dirty="0">
                <a:latin typeface="Times New Roman"/>
              </a:rPr>
              <a:t> на </a:t>
            </a:r>
            <a:r>
              <a:rPr lang="ru-RU" altLang="ru-RU" sz="2400" dirty="0" err="1">
                <a:latin typeface="Times New Roman"/>
              </a:rPr>
              <a:t>інші</a:t>
            </a:r>
            <a:r>
              <a:rPr lang="ru-RU" altLang="ru-RU" sz="2400" dirty="0">
                <a:latin typeface="Times New Roman"/>
              </a:rPr>
              <a:t> блоки </a:t>
            </a:r>
            <a:r>
              <a:rPr lang="ru-RU" altLang="ru-RU" sz="2400" dirty="0" err="1">
                <a:latin typeface="Times New Roman"/>
              </a:rPr>
              <a:t>діаграми</a:t>
            </a:r>
            <a:r>
              <a:rPr lang="ru-RU" altLang="ru-RU" sz="2400" dirty="0">
                <a:latin typeface="Times New Roman"/>
              </a:rPr>
              <a:t>.</a:t>
            </a:r>
            <a:endParaRPr lang="en-US" altLang="ru-RU" sz="2400" dirty="0">
              <a:latin typeface="Times New Roman"/>
            </a:endParaRP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ru-RU" altLang="ru-RU" sz="2400" b="1" dirty="0" err="1">
                <a:latin typeface="Times New Roman"/>
              </a:rPr>
              <a:t>управління</a:t>
            </a:r>
            <a:r>
              <a:rPr lang="ru-RU" altLang="ru-RU" sz="2400" dirty="0">
                <a:latin typeface="Times New Roman"/>
              </a:rPr>
              <a:t> - </a:t>
            </a:r>
            <a:r>
              <a:rPr lang="ru-RU" altLang="ru-RU" sz="2400" dirty="0" err="1">
                <a:latin typeface="Times New Roman"/>
              </a:rPr>
              <a:t>виникає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тоді</a:t>
            </a:r>
            <a:r>
              <a:rPr lang="ru-RU" altLang="ru-RU" sz="2400" dirty="0">
                <a:latin typeface="Times New Roman"/>
              </a:rPr>
              <a:t>, коли </a:t>
            </a:r>
            <a:r>
              <a:rPr lang="ru-RU" altLang="ru-RU" sz="2400" dirty="0" err="1">
                <a:latin typeface="Times New Roman"/>
              </a:rPr>
              <a:t>вихід</a:t>
            </a:r>
            <a:r>
              <a:rPr lang="ru-RU" altLang="ru-RU" sz="2400" dirty="0">
                <a:latin typeface="Times New Roman"/>
              </a:rPr>
              <a:t> одного блоку служить </a:t>
            </a:r>
            <a:r>
              <a:rPr lang="ru-RU" altLang="ru-RU" sz="2400" dirty="0" err="1">
                <a:latin typeface="Times New Roman"/>
              </a:rPr>
              <a:t>керуючим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впливом</a:t>
            </a:r>
            <a:r>
              <a:rPr lang="ru-RU" altLang="ru-RU" sz="2400" dirty="0">
                <a:latin typeface="Times New Roman"/>
              </a:rPr>
              <a:t> на блок з </a:t>
            </a:r>
            <a:r>
              <a:rPr lang="ru-RU" altLang="ru-RU" sz="2400" dirty="0" err="1">
                <a:latin typeface="Times New Roman"/>
              </a:rPr>
              <a:t>меншим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домінуванням</a:t>
            </a:r>
            <a:r>
              <a:rPr lang="ru-RU" altLang="ru-RU" sz="2400" dirty="0">
                <a:latin typeface="Times New Roman"/>
              </a:rPr>
              <a:t>; </a:t>
            </a:r>
            <a:endParaRPr lang="en-US" altLang="ru-RU" sz="2400" dirty="0">
              <a:latin typeface="Times New Roman"/>
            </a:endParaRP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ru-RU" altLang="ru-RU" sz="2400" b="1" err="1">
                <a:latin typeface="Times New Roman"/>
              </a:rPr>
              <a:t>вихід</a:t>
            </a:r>
            <a:r>
              <a:rPr lang="ru-RU" altLang="ru-RU" sz="2400" b="1">
                <a:latin typeface="Times New Roman"/>
              </a:rPr>
              <a:t> - </a:t>
            </a:r>
            <a:r>
              <a:rPr lang="ru-RU" altLang="ru-RU" sz="2400" b="1" err="1">
                <a:latin typeface="Times New Roman"/>
              </a:rPr>
              <a:t>вхід</a:t>
            </a:r>
            <a:r>
              <a:rPr lang="ru-RU" altLang="ru-RU" sz="2400">
                <a:latin typeface="Times New Roman"/>
              </a:rPr>
              <a:t> - </a:t>
            </a:r>
            <a:r>
              <a:rPr lang="ru-RU" altLang="ru-RU" sz="2400" err="1">
                <a:latin typeface="Times New Roman"/>
              </a:rPr>
              <a:t>виникає</a:t>
            </a:r>
            <a:r>
              <a:rPr lang="ru-RU" altLang="ru-RU" sz="2400">
                <a:latin typeface="Times New Roman"/>
              </a:rPr>
              <a:t> при </a:t>
            </a:r>
            <a:r>
              <a:rPr lang="ru-RU" altLang="ru-RU" sz="2400" err="1">
                <a:latin typeface="Times New Roman"/>
              </a:rPr>
              <a:t>з'єднанні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виходу</a:t>
            </a:r>
            <a:r>
              <a:rPr lang="ru-RU" altLang="ru-RU" sz="2400">
                <a:latin typeface="Times New Roman"/>
              </a:rPr>
              <a:t> одного блоку з входом </a:t>
            </a:r>
            <a:r>
              <a:rPr lang="ru-RU" altLang="ru-RU" sz="2400" err="1">
                <a:latin typeface="Times New Roman"/>
              </a:rPr>
              <a:t>іншого</a:t>
            </a:r>
            <a:r>
              <a:rPr lang="ru-RU" altLang="ru-RU" sz="2400">
                <a:latin typeface="Times New Roman"/>
              </a:rPr>
              <a:t> блоку з </a:t>
            </a:r>
            <a:r>
              <a:rPr lang="ru-RU" altLang="ru-RU" sz="2400" err="1">
                <a:latin typeface="Times New Roman"/>
              </a:rPr>
              <a:t>меншим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домінуванням</a:t>
            </a:r>
            <a:r>
              <a:rPr lang="ru-RU" altLang="ru-RU" sz="2400">
                <a:latin typeface="Times New Roman"/>
              </a:rPr>
              <a:t>; </a:t>
            </a:r>
            <a:endParaRPr lang="en-US" altLang="ru-RU" sz="2400">
              <a:latin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b="1"/>
              <a:t>Відносини блоків на діаграмах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351838" cy="4895850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ru-RU" altLang="ru-RU" sz="2200" b="1" dirty="0" err="1">
                <a:latin typeface="Times New Roman"/>
              </a:rPr>
              <a:t>Зворотній</a:t>
            </a:r>
            <a:r>
              <a:rPr lang="ru-RU" altLang="ru-RU" sz="2200" b="1" dirty="0">
                <a:latin typeface="Times New Roman"/>
              </a:rPr>
              <a:t> </a:t>
            </a:r>
            <a:r>
              <a:rPr lang="ru-RU" altLang="ru-RU" sz="2200" b="1" dirty="0" err="1">
                <a:latin typeface="Times New Roman"/>
              </a:rPr>
              <a:t>зв'язок</a:t>
            </a:r>
            <a:r>
              <a:rPr lang="ru-RU" altLang="ru-RU" sz="2200" b="1" dirty="0">
                <a:latin typeface="Times New Roman"/>
              </a:rPr>
              <a:t> з </a:t>
            </a:r>
            <a:r>
              <a:rPr lang="ru-RU" altLang="ru-RU" sz="2200" b="1" dirty="0" err="1">
                <a:latin typeface="Times New Roman"/>
              </a:rPr>
              <a:t>управління</a:t>
            </a:r>
            <a:r>
              <a:rPr lang="ru-RU" altLang="ru-RU" sz="2200" dirty="0">
                <a:latin typeface="Times New Roman"/>
              </a:rPr>
              <a:t> - </a:t>
            </a:r>
            <a:r>
              <a:rPr lang="ru-RU" altLang="ru-RU" sz="2200" dirty="0" err="1">
                <a:latin typeface="Times New Roman"/>
              </a:rPr>
              <a:t>представляє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ітерацію</a:t>
            </a:r>
            <a:r>
              <a:rPr lang="ru-RU" altLang="ru-RU" sz="2200" dirty="0">
                <a:latin typeface="Times New Roman"/>
              </a:rPr>
              <a:t> (</a:t>
            </a:r>
            <a:r>
              <a:rPr lang="ru-RU" altLang="ru-RU" sz="2200" dirty="0" err="1">
                <a:latin typeface="Times New Roman"/>
              </a:rPr>
              <a:t>вихід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функції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впливає</a:t>
            </a:r>
            <a:r>
              <a:rPr lang="ru-RU" altLang="ru-RU" sz="2200" dirty="0">
                <a:latin typeface="Times New Roman"/>
              </a:rPr>
              <a:t> на </a:t>
            </a:r>
            <a:r>
              <a:rPr lang="ru-RU" altLang="ru-RU" sz="2200" dirty="0" err="1">
                <a:latin typeface="Times New Roman"/>
              </a:rPr>
              <a:t>майбутнє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виконання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інших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функцій</a:t>
            </a:r>
            <a:r>
              <a:rPr lang="ru-RU" altLang="ru-RU" sz="2200" dirty="0">
                <a:latin typeface="Times New Roman"/>
              </a:rPr>
              <a:t> з великим </a:t>
            </a:r>
            <a:r>
              <a:rPr lang="ru-RU" altLang="ru-RU" sz="2200" dirty="0" err="1">
                <a:latin typeface="Times New Roman"/>
              </a:rPr>
              <a:t>домінуванням</a:t>
            </a:r>
            <a:r>
              <a:rPr lang="ru-RU" altLang="ru-RU" sz="2200" dirty="0">
                <a:latin typeface="Times New Roman"/>
              </a:rPr>
              <a:t>, </a:t>
            </a:r>
            <a:r>
              <a:rPr lang="ru-RU" altLang="ru-RU" sz="2200" dirty="0" err="1">
                <a:latin typeface="Times New Roman"/>
              </a:rPr>
              <a:t>що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згодом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впливає</a:t>
            </a:r>
            <a:r>
              <a:rPr lang="ru-RU" altLang="ru-RU" sz="2200" dirty="0">
                <a:latin typeface="Times New Roman"/>
              </a:rPr>
              <a:t> на </a:t>
            </a:r>
            <a:r>
              <a:rPr lang="ru-RU" altLang="ru-RU" sz="2200" dirty="0" err="1">
                <a:latin typeface="Times New Roman"/>
              </a:rPr>
              <a:t>вихідну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функцію</a:t>
            </a:r>
            <a:r>
              <a:rPr lang="ru-RU" altLang="ru-RU" sz="2200" dirty="0">
                <a:latin typeface="Times New Roman"/>
              </a:rPr>
              <a:t>) і </a:t>
            </a:r>
            <a:r>
              <a:rPr lang="ru-RU" altLang="ru-RU" sz="2200" dirty="0" err="1">
                <a:latin typeface="Times New Roman"/>
              </a:rPr>
              <a:t>виникає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тоді</a:t>
            </a:r>
            <a:r>
              <a:rPr lang="ru-RU" altLang="ru-RU" sz="2200" dirty="0">
                <a:latin typeface="Times New Roman"/>
              </a:rPr>
              <a:t>, коли </a:t>
            </a:r>
            <a:r>
              <a:rPr lang="ru-RU" altLang="ru-RU" sz="2200" dirty="0" err="1">
                <a:latin typeface="Times New Roman"/>
              </a:rPr>
              <a:t>вихід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деякого</a:t>
            </a:r>
            <a:r>
              <a:rPr lang="ru-RU" altLang="ru-RU" sz="2200" dirty="0">
                <a:latin typeface="Times New Roman"/>
              </a:rPr>
              <a:t> блоку </a:t>
            </a:r>
            <a:r>
              <a:rPr lang="ru-RU" altLang="ru-RU" sz="2200" dirty="0" err="1">
                <a:latin typeface="Times New Roman"/>
              </a:rPr>
              <a:t>створює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керуючий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вплив</a:t>
            </a:r>
            <a:r>
              <a:rPr lang="ru-RU" altLang="ru-RU" sz="2200" dirty="0">
                <a:latin typeface="Times New Roman"/>
              </a:rPr>
              <a:t> на блок з великим </a:t>
            </a:r>
            <a:r>
              <a:rPr lang="ru-RU" altLang="ru-RU" sz="2200" dirty="0" err="1">
                <a:latin typeface="Times New Roman"/>
              </a:rPr>
              <a:t>домінуванням</a:t>
            </a:r>
            <a:r>
              <a:rPr lang="ru-RU" altLang="ru-RU" sz="2200" dirty="0">
                <a:latin typeface="Times New Roman"/>
              </a:rPr>
              <a:t>; </a:t>
            </a:r>
            <a:endParaRPr lang="en-US" altLang="ru-RU" sz="2200" dirty="0">
              <a:latin typeface="Times New Roman"/>
            </a:endParaRP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ru-RU" altLang="ru-RU" sz="2200" b="1" dirty="0" err="1">
                <a:latin typeface="Times New Roman"/>
              </a:rPr>
              <a:t>Зворотній</a:t>
            </a:r>
            <a:r>
              <a:rPr lang="ru-RU" altLang="ru-RU" sz="2200" b="1" dirty="0">
                <a:latin typeface="Times New Roman"/>
              </a:rPr>
              <a:t> </a:t>
            </a:r>
            <a:r>
              <a:rPr lang="ru-RU" altLang="ru-RU" sz="2200" b="1" dirty="0" err="1">
                <a:latin typeface="Times New Roman"/>
              </a:rPr>
              <a:t>зв'язок</a:t>
            </a:r>
            <a:r>
              <a:rPr lang="ru-RU" altLang="ru-RU" sz="2200" b="1" dirty="0">
                <a:latin typeface="Times New Roman"/>
              </a:rPr>
              <a:t> по входу</a:t>
            </a:r>
            <a:r>
              <a:rPr lang="ru-RU" altLang="ru-RU" sz="2200" dirty="0">
                <a:latin typeface="Times New Roman"/>
              </a:rPr>
              <a:t> -</a:t>
            </a:r>
            <a:r>
              <a:rPr lang="ru-RU" altLang="ru-RU" sz="2200" b="1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представляє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ітерацію</a:t>
            </a:r>
            <a:r>
              <a:rPr lang="ru-RU" altLang="ru-RU" sz="2200" dirty="0">
                <a:latin typeface="Times New Roman"/>
              </a:rPr>
              <a:t>, коли </a:t>
            </a:r>
            <a:r>
              <a:rPr lang="ru-RU" altLang="ru-RU" sz="2200" dirty="0" err="1">
                <a:latin typeface="Times New Roman"/>
              </a:rPr>
              <a:t>вихід</a:t>
            </a:r>
            <a:r>
              <a:rPr lang="ru-RU" altLang="ru-RU" sz="2200" dirty="0">
                <a:latin typeface="Times New Roman"/>
              </a:rPr>
              <a:t> блоку </a:t>
            </a:r>
            <a:r>
              <a:rPr lang="ru-RU" altLang="ru-RU" sz="2200" dirty="0" err="1">
                <a:latin typeface="Times New Roman"/>
              </a:rPr>
              <a:t>ставати</a:t>
            </a:r>
            <a:r>
              <a:rPr lang="ru-RU" altLang="ru-RU" sz="2200" dirty="0">
                <a:latin typeface="Times New Roman"/>
              </a:rPr>
              <a:t> входом </a:t>
            </a:r>
            <a:r>
              <a:rPr lang="ru-RU" altLang="ru-RU" sz="2200" dirty="0" err="1">
                <a:latin typeface="Times New Roman"/>
              </a:rPr>
              <a:t>іншого</a:t>
            </a:r>
            <a:r>
              <a:rPr lang="ru-RU" altLang="ru-RU" sz="2200" dirty="0">
                <a:latin typeface="Times New Roman"/>
              </a:rPr>
              <a:t> блоку з великим </a:t>
            </a:r>
            <a:r>
              <a:rPr lang="ru-RU" altLang="ru-RU" sz="2200" dirty="0" err="1">
                <a:latin typeface="Times New Roman"/>
              </a:rPr>
              <a:t>домінуванням</a:t>
            </a:r>
            <a:r>
              <a:rPr lang="ru-RU" altLang="ru-RU" sz="2200" dirty="0">
                <a:latin typeface="Times New Roman"/>
              </a:rPr>
              <a:t>. </a:t>
            </a:r>
            <a:endParaRPr lang="en-US" altLang="ru-RU" sz="2200" dirty="0">
              <a:latin typeface="Times New Roman"/>
            </a:endParaRP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ru-RU" altLang="ru-RU" sz="2200" b="1" dirty="0" err="1">
                <a:latin typeface="Times New Roman"/>
              </a:rPr>
              <a:t>Вихід</a:t>
            </a:r>
            <a:r>
              <a:rPr lang="ru-RU" altLang="ru-RU" sz="2200" b="1" dirty="0">
                <a:latin typeface="Times New Roman"/>
              </a:rPr>
              <a:t> - </a:t>
            </a:r>
            <a:r>
              <a:rPr lang="ru-RU" altLang="ru-RU" sz="2200" b="1" dirty="0" err="1">
                <a:latin typeface="Times New Roman"/>
              </a:rPr>
              <a:t>механізм</a:t>
            </a:r>
            <a:r>
              <a:rPr lang="ru-RU" altLang="ru-RU" sz="2200" dirty="0">
                <a:latin typeface="Times New Roman"/>
              </a:rPr>
              <a:t>- </a:t>
            </a:r>
            <a:r>
              <a:rPr lang="ru-RU" altLang="ru-RU" sz="2200" dirty="0" err="1">
                <a:latin typeface="Times New Roman"/>
              </a:rPr>
              <a:t>відображають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ситуацію</a:t>
            </a:r>
            <a:r>
              <a:rPr lang="ru-RU" altLang="ru-RU" sz="2200" dirty="0">
                <a:latin typeface="Times New Roman"/>
              </a:rPr>
              <a:t>, при </a:t>
            </a:r>
            <a:r>
              <a:rPr lang="ru-RU" altLang="ru-RU" sz="2200" dirty="0" err="1">
                <a:latin typeface="Times New Roman"/>
              </a:rPr>
              <a:t>якій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вихід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однієї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функції</a:t>
            </a:r>
            <a:r>
              <a:rPr lang="ru-RU" altLang="ru-RU" sz="2200" dirty="0">
                <a:latin typeface="Times New Roman"/>
              </a:rPr>
              <a:t> буде </a:t>
            </a:r>
            <a:r>
              <a:rPr lang="ru-RU" altLang="ru-RU" sz="2200" dirty="0" err="1">
                <a:latin typeface="Times New Roman"/>
              </a:rPr>
              <a:t>засобом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досягнення</a:t>
            </a:r>
            <a:r>
              <a:rPr lang="ru-RU" altLang="ru-RU" sz="2200" dirty="0">
                <a:latin typeface="Times New Roman"/>
              </a:rPr>
              <a:t> мети для </a:t>
            </a:r>
            <a:r>
              <a:rPr lang="ru-RU" altLang="ru-RU" sz="2200" dirty="0" err="1">
                <a:latin typeface="Times New Roman"/>
              </a:rPr>
              <a:t>іншої</a:t>
            </a:r>
            <a:r>
              <a:rPr lang="ru-RU" altLang="ru-RU" sz="2200" dirty="0">
                <a:latin typeface="Times New Roman"/>
              </a:rPr>
              <a:t>, </a:t>
            </a:r>
            <a:r>
              <a:rPr lang="ru-RU" altLang="ru-RU" sz="2200" dirty="0" err="1">
                <a:latin typeface="Times New Roman"/>
              </a:rPr>
              <a:t>тобто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виникають</a:t>
            </a:r>
            <a:r>
              <a:rPr lang="ru-RU" altLang="ru-RU" sz="2200" dirty="0">
                <a:latin typeface="Times New Roman"/>
              </a:rPr>
              <a:t> при </a:t>
            </a:r>
            <a:r>
              <a:rPr lang="ru-RU" altLang="ru-RU" sz="2200" dirty="0" err="1">
                <a:latin typeface="Times New Roman"/>
              </a:rPr>
              <a:t>відображенні</a:t>
            </a:r>
            <a:r>
              <a:rPr lang="ru-RU" altLang="ru-RU" sz="2200" dirty="0">
                <a:latin typeface="Times New Roman"/>
              </a:rPr>
              <a:t> в </a:t>
            </a:r>
            <a:r>
              <a:rPr lang="ru-RU" altLang="ru-RU" sz="2200" dirty="0" err="1">
                <a:latin typeface="Times New Roman"/>
              </a:rPr>
              <a:t>моделі</a:t>
            </a:r>
            <a:r>
              <a:rPr lang="ru-RU" altLang="ru-RU" sz="2200" dirty="0">
                <a:latin typeface="Times New Roman"/>
              </a:rPr>
              <a:t> процедур </a:t>
            </a:r>
            <a:r>
              <a:rPr lang="ru-RU" altLang="ru-RU" sz="2200" dirty="0" err="1">
                <a:latin typeface="Times New Roman"/>
              </a:rPr>
              <a:t>поповнення</a:t>
            </a:r>
            <a:r>
              <a:rPr lang="ru-RU" altLang="ru-RU" sz="2200" dirty="0">
                <a:latin typeface="Times New Roman"/>
              </a:rPr>
              <a:t> і </a:t>
            </a:r>
            <a:r>
              <a:rPr lang="ru-RU" altLang="ru-RU" sz="2200" dirty="0" err="1">
                <a:latin typeface="Times New Roman"/>
              </a:rPr>
              <a:t>розподілу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ресурсів</a:t>
            </a:r>
            <a:r>
              <a:rPr lang="ru-RU" altLang="ru-RU" sz="2200" dirty="0">
                <a:latin typeface="Times New Roman"/>
              </a:rPr>
              <a:t>, </a:t>
            </a:r>
            <a:r>
              <a:rPr lang="ru-RU" altLang="ru-RU" sz="2200" dirty="0" err="1">
                <a:latin typeface="Times New Roman"/>
              </a:rPr>
              <a:t>створення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або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підготовки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засобів</a:t>
            </a:r>
            <a:r>
              <a:rPr lang="ru-RU" altLang="ru-RU" sz="2200" dirty="0">
                <a:latin typeface="Times New Roman"/>
              </a:rPr>
              <a:t> для </a:t>
            </a:r>
            <a:r>
              <a:rPr lang="ru-RU" altLang="ru-RU" sz="2200" dirty="0" err="1">
                <a:latin typeface="Times New Roman"/>
              </a:rPr>
              <a:t>виконання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функцій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системи</a:t>
            </a:r>
            <a:r>
              <a:rPr lang="ru-RU" altLang="ru-RU" sz="2200" dirty="0">
                <a:latin typeface="Times New Roman"/>
              </a:rPr>
              <a:t> (</a:t>
            </a:r>
            <a:r>
              <a:rPr lang="ru-RU" altLang="ru-RU" sz="2200" dirty="0" err="1">
                <a:latin typeface="Times New Roman"/>
              </a:rPr>
              <a:t>наприклад</a:t>
            </a:r>
            <a:r>
              <a:rPr lang="ru-RU" altLang="ru-RU" sz="2200" dirty="0">
                <a:latin typeface="Times New Roman"/>
              </a:rPr>
              <a:t>, </a:t>
            </a:r>
            <a:r>
              <a:rPr lang="ru-RU" altLang="ru-RU" sz="2200" dirty="0" err="1">
                <a:latin typeface="Times New Roman"/>
              </a:rPr>
              <a:t>придбання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або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виготовлення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необхідних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інструментів</a:t>
            </a:r>
            <a:r>
              <a:rPr lang="ru-RU" altLang="ru-RU" sz="2200" dirty="0">
                <a:latin typeface="Times New Roman"/>
              </a:rPr>
              <a:t> і </a:t>
            </a:r>
            <a:r>
              <a:rPr lang="ru-RU" altLang="ru-RU" sz="2200" dirty="0" err="1">
                <a:latin typeface="Times New Roman"/>
              </a:rPr>
              <a:t>обладнання</a:t>
            </a:r>
            <a:r>
              <a:rPr lang="ru-RU" altLang="ru-RU" sz="2200" dirty="0">
                <a:latin typeface="Times New Roman"/>
              </a:rPr>
              <a:t>, </a:t>
            </a:r>
            <a:r>
              <a:rPr lang="ru-RU" altLang="ru-RU" sz="2200" dirty="0" err="1">
                <a:latin typeface="Times New Roman"/>
              </a:rPr>
              <a:t>навчання</a:t>
            </a:r>
            <a:r>
              <a:rPr lang="ru-RU" altLang="ru-RU" sz="2200" dirty="0">
                <a:latin typeface="Times New Roman"/>
              </a:rPr>
              <a:t> персоналу, </a:t>
            </a:r>
            <a:r>
              <a:rPr lang="ru-RU" altLang="ru-RU" sz="2200" dirty="0" err="1">
                <a:latin typeface="Times New Roman"/>
              </a:rPr>
              <a:t>організація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фізичного</a:t>
            </a:r>
            <a:r>
              <a:rPr lang="ru-RU" altLang="ru-RU" sz="2200" dirty="0">
                <a:latin typeface="Times New Roman"/>
              </a:rPr>
              <a:t> простору, </a:t>
            </a:r>
            <a:r>
              <a:rPr lang="ru-RU" altLang="ru-RU" sz="2200" dirty="0" err="1">
                <a:latin typeface="Times New Roman"/>
              </a:rPr>
              <a:t>фінансування</a:t>
            </a:r>
            <a:r>
              <a:rPr lang="ru-RU" altLang="ru-RU" sz="2200" dirty="0">
                <a:latin typeface="Times New Roman"/>
              </a:rPr>
              <a:t>, </a:t>
            </a:r>
            <a:r>
              <a:rPr lang="ru-RU" altLang="ru-RU" sz="2200" dirty="0" err="1">
                <a:latin typeface="Times New Roman"/>
              </a:rPr>
              <a:t>закупівля</a:t>
            </a:r>
            <a:r>
              <a:rPr lang="ru-RU" altLang="ru-RU" sz="2200" dirty="0">
                <a:latin typeface="Times New Roman"/>
              </a:rPr>
              <a:t> </a:t>
            </a:r>
            <a:r>
              <a:rPr lang="ru-RU" altLang="ru-RU" sz="2200" dirty="0" err="1">
                <a:latin typeface="Times New Roman"/>
              </a:rPr>
              <a:t>матеріалів</a:t>
            </a:r>
            <a:r>
              <a:rPr lang="ru-RU" altLang="ru-RU" sz="2200" dirty="0">
                <a:latin typeface="Times New Roman"/>
              </a:rPr>
              <a:t> і т.д.;</a:t>
            </a:r>
          </a:p>
          <a:p>
            <a:pPr eaLnBrk="1" hangingPunct="1">
              <a:lnSpc>
                <a:spcPct val="80000"/>
              </a:lnSpc>
            </a:pPr>
            <a:endParaRPr lang="ru-RU" altLang="ru-RU" sz="22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 b="1"/>
              <a:t>Управління, вихід - вхід, зворотний зв'язок з управління, зворотний зв'язок по входу</a:t>
            </a:r>
            <a:r>
              <a:rPr lang="ru-RU" altLang="ru-RU"/>
              <a:t> </a:t>
            </a:r>
          </a:p>
        </p:txBody>
      </p:sp>
      <p:pic>
        <p:nvPicPr>
          <p:cNvPr id="4403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8313" y="1341438"/>
            <a:ext cx="3228975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7538" y="1341438"/>
            <a:ext cx="3600450" cy="2392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7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8313" y="3860800"/>
            <a:ext cx="3429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8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3" y="3860800"/>
            <a:ext cx="3455987" cy="23828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4403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00563" y="3860800"/>
            <a:ext cx="3455987" cy="238283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/>
              <a:t>Відносини між блоками діаграми і іншими діаграмами (навколишнім середовищем).</a:t>
            </a:r>
            <a:r>
              <a:rPr lang="ru-RU" altLang="ru-RU" sz="3800"/>
              <a:t> 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139112" cy="4824413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ru-RU" altLang="ru-RU" sz="2400" err="1">
                <a:latin typeface="Times New Roman"/>
              </a:rPr>
              <a:t>Відносини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між</a:t>
            </a:r>
            <a:r>
              <a:rPr lang="ru-RU" altLang="ru-RU" sz="2400">
                <a:latin typeface="Times New Roman"/>
              </a:rPr>
              <a:t> блоками </a:t>
            </a:r>
            <a:r>
              <a:rPr lang="ru-RU" altLang="ru-RU" sz="2400" err="1">
                <a:latin typeface="Times New Roman"/>
              </a:rPr>
              <a:t>діаграми</a:t>
            </a:r>
            <a:r>
              <a:rPr lang="ru-RU" altLang="ru-RU" sz="2400">
                <a:latin typeface="Times New Roman"/>
              </a:rPr>
              <a:t> і </a:t>
            </a:r>
            <a:r>
              <a:rPr lang="ru-RU" altLang="ru-RU" sz="2400" err="1">
                <a:latin typeface="Times New Roman"/>
              </a:rPr>
              <a:t>іншими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діаграмами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які</a:t>
            </a:r>
            <a:r>
              <a:rPr lang="ru-RU" altLang="ru-RU" sz="2400">
                <a:latin typeface="Times New Roman"/>
              </a:rPr>
              <a:t> є по </a:t>
            </a:r>
            <a:r>
              <a:rPr lang="ru-RU" altLang="ru-RU" sz="2400" err="1">
                <a:latin typeface="Times New Roman"/>
              </a:rPr>
              <a:t>відношенню</a:t>
            </a:r>
            <a:r>
              <a:rPr lang="ru-RU" altLang="ru-RU" sz="2400">
                <a:latin typeface="Times New Roman"/>
              </a:rPr>
              <a:t> до </a:t>
            </a:r>
            <a:r>
              <a:rPr lang="ru-RU" altLang="ru-RU" sz="2400" err="1">
                <a:latin typeface="Times New Roman"/>
              </a:rPr>
              <a:t>даної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діаграмі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навколишнім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середовищем</a:t>
            </a:r>
            <a:r>
              <a:rPr lang="ru-RU" altLang="ru-RU" sz="2400">
                <a:latin typeface="Times New Roman"/>
              </a:rPr>
              <a:t> (</a:t>
            </a:r>
            <a:r>
              <a:rPr lang="ru-RU" altLang="ru-RU" sz="2400" err="1">
                <a:latin typeface="Times New Roman"/>
              </a:rPr>
              <a:t>оточенням</a:t>
            </a:r>
            <a:r>
              <a:rPr lang="ru-RU" altLang="ru-RU" sz="2400">
                <a:latin typeface="Times New Roman"/>
              </a:rPr>
              <a:t>), </a:t>
            </a:r>
            <a:r>
              <a:rPr lang="ru-RU" altLang="ru-RU" sz="2400" err="1">
                <a:latin typeface="Times New Roman"/>
              </a:rPr>
              <a:t>описуються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граничними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стрілками</a:t>
            </a:r>
            <a:r>
              <a:rPr lang="ru-RU" altLang="ru-RU" sz="2400">
                <a:latin typeface="Times New Roman"/>
              </a:rPr>
              <a:t>.</a:t>
            </a:r>
            <a:endParaRPr lang="ru-RU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ru-RU" altLang="ru-RU" sz="2400" b="1" dirty="0">
                <a:latin typeface="Times New Roman"/>
              </a:rPr>
              <a:t>На </a:t>
            </a:r>
            <a:r>
              <a:rPr lang="ru-RU" altLang="ru-RU" sz="2400" b="1" dirty="0" err="1">
                <a:latin typeface="Times New Roman"/>
              </a:rPr>
              <a:t>звичайній</a:t>
            </a:r>
            <a:r>
              <a:rPr lang="ru-RU" altLang="ru-RU" sz="2400" b="1" dirty="0">
                <a:latin typeface="Times New Roman"/>
              </a:rPr>
              <a:t> (НЕ </a:t>
            </a:r>
            <a:r>
              <a:rPr lang="ru-RU" altLang="ru-RU" sz="2400" b="1" dirty="0" err="1">
                <a:latin typeface="Times New Roman"/>
              </a:rPr>
              <a:t>контекстної</a:t>
            </a:r>
            <a:r>
              <a:rPr lang="ru-RU" altLang="ru-RU" sz="2400" b="1" dirty="0">
                <a:latin typeface="Times New Roman"/>
              </a:rPr>
              <a:t>) </a:t>
            </a:r>
            <a:r>
              <a:rPr lang="ru-RU" altLang="ru-RU" sz="2400" b="1" dirty="0" err="1">
                <a:latin typeface="Times New Roman"/>
              </a:rPr>
              <a:t>діаграмі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граничні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стрілки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представляють</a:t>
            </a:r>
            <a:r>
              <a:rPr lang="ru-RU" altLang="ru-RU" sz="2400" b="1" dirty="0">
                <a:latin typeface="Times New Roman"/>
              </a:rPr>
              <a:t> входи, </a:t>
            </a:r>
            <a:r>
              <a:rPr lang="ru-RU" altLang="ru-RU" sz="2400" b="1" dirty="0" err="1">
                <a:latin typeface="Times New Roman"/>
              </a:rPr>
              <a:t>управління</a:t>
            </a:r>
            <a:r>
              <a:rPr lang="ru-RU" altLang="ru-RU" sz="2400" b="1" dirty="0">
                <a:latin typeface="Times New Roman"/>
              </a:rPr>
              <a:t>, </a:t>
            </a:r>
            <a:r>
              <a:rPr lang="ru-RU" altLang="ru-RU" sz="2400" b="1" dirty="0" err="1">
                <a:latin typeface="Times New Roman"/>
              </a:rPr>
              <a:t>виходи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або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механізми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батьківського</a:t>
            </a:r>
            <a:r>
              <a:rPr lang="ru-RU" altLang="ru-RU" sz="2400" b="1" dirty="0">
                <a:latin typeface="Times New Roman"/>
              </a:rPr>
              <a:t> блоку </a:t>
            </a:r>
            <a:r>
              <a:rPr lang="ru-RU" altLang="ru-RU" sz="2400" b="1" dirty="0" err="1">
                <a:latin typeface="Times New Roman"/>
              </a:rPr>
              <a:t>діаграми</a:t>
            </a:r>
            <a:r>
              <a:rPr lang="ru-RU" altLang="ru-RU" sz="2400" dirty="0">
                <a:latin typeface="Times New Roman"/>
              </a:rPr>
              <a:t>. </a:t>
            </a:r>
            <a:r>
              <a:rPr lang="ru-RU" altLang="ru-RU" sz="2400" dirty="0" err="1">
                <a:latin typeface="Times New Roman"/>
              </a:rPr>
              <a:t>Джерело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або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споживач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граничних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стрілок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можна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виявити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dirty="0" err="1">
                <a:latin typeface="Times New Roman"/>
              </a:rPr>
              <a:t>тільки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вивчаючи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батьківську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діаграму</a:t>
            </a:r>
            <a:r>
              <a:rPr lang="ru-RU" altLang="ru-RU" sz="2400" dirty="0">
                <a:latin typeface="Times New Roman"/>
              </a:rPr>
              <a:t>.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ru-RU" altLang="ru-RU" sz="2400" b="1" dirty="0" err="1">
                <a:latin typeface="Times New Roman"/>
              </a:rPr>
              <a:t>Всі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граничні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стрілки</a:t>
            </a:r>
            <a:r>
              <a:rPr lang="ru-RU" altLang="ru-RU" sz="2400" b="1" dirty="0">
                <a:latin typeface="Times New Roman"/>
              </a:rPr>
              <a:t> на </a:t>
            </a:r>
            <a:r>
              <a:rPr lang="ru-RU" altLang="ru-RU" sz="2400" b="1" dirty="0" err="1">
                <a:latin typeface="Times New Roman"/>
              </a:rPr>
              <a:t>дочірньої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діаграмі</a:t>
            </a:r>
            <a:r>
              <a:rPr lang="ru-RU" altLang="ru-RU" sz="2400" b="1" dirty="0">
                <a:latin typeface="Times New Roman"/>
              </a:rPr>
              <a:t> (за </a:t>
            </a:r>
            <a:r>
              <a:rPr lang="ru-RU" altLang="ru-RU" sz="2400" b="1" dirty="0" err="1">
                <a:latin typeface="Times New Roman"/>
              </a:rPr>
              <a:t>винятком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стрілок</a:t>
            </a:r>
            <a:r>
              <a:rPr lang="ru-RU" altLang="ru-RU" sz="2400" b="1" dirty="0">
                <a:latin typeface="Times New Roman"/>
              </a:rPr>
              <a:t>, </a:t>
            </a:r>
            <a:r>
              <a:rPr lang="ru-RU" altLang="ru-RU" sz="2400" b="1" dirty="0" err="1">
                <a:latin typeface="Times New Roman"/>
              </a:rPr>
              <a:t>поміщених</a:t>
            </a:r>
            <a:r>
              <a:rPr lang="ru-RU" altLang="ru-RU" sz="2400" b="1" dirty="0">
                <a:latin typeface="Times New Roman"/>
              </a:rPr>
              <a:t> в </a:t>
            </a:r>
            <a:r>
              <a:rPr lang="ru-RU" altLang="ru-RU" sz="2400" b="1" dirty="0" err="1">
                <a:latin typeface="Times New Roman"/>
              </a:rPr>
              <a:t>тунель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повинні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відповідати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стрілкам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батьківського</a:t>
            </a:r>
            <a:r>
              <a:rPr lang="ru-RU" altLang="ru-RU" sz="2400" b="1" dirty="0">
                <a:latin typeface="Times New Roman"/>
              </a:rPr>
              <a:t> блоку.</a:t>
            </a:r>
            <a:endParaRPr lang="ru-RU" altLang="ru-RU" sz="2400" dirty="0">
              <a:latin typeface="Times New Roman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err="1"/>
              <a:t>Граничні</a:t>
            </a:r>
            <a:r>
              <a:rPr lang="ru-RU" altLang="ru-RU"/>
              <a:t> </a:t>
            </a:r>
            <a:r>
              <a:rPr lang="ru-RU" altLang="ru-RU" err="1"/>
              <a:t>стрілки</a:t>
            </a:r>
            <a:r>
              <a:rPr lang="ru-RU" altLang="ru-RU"/>
              <a:t>.</a:t>
            </a:r>
          </a:p>
        </p:txBody>
      </p:sp>
      <p:pic>
        <p:nvPicPr>
          <p:cNvPr id="46083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1412875"/>
            <a:ext cx="6048375" cy="4824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/>
              <a:t> </a:t>
            </a:r>
            <a:r>
              <a:rPr lang="ru-RU" altLang="ru-RU" sz="3200" err="1"/>
              <a:t>Сімейство</a:t>
            </a:r>
            <a:r>
              <a:rPr lang="ru-RU" altLang="ru-RU" sz="3200"/>
              <a:t> стандарту IDEF </a:t>
            </a:r>
            <a:r>
              <a:rPr lang="ru-RU" altLang="ru-RU" sz="3200" err="1"/>
              <a:t>має</a:t>
            </a:r>
            <a:r>
              <a:rPr lang="ru-RU" altLang="ru-RU" sz="3200"/>
              <a:t> 6 </a:t>
            </a:r>
            <a:r>
              <a:rPr lang="ru-RU" altLang="ru-RU" sz="3200" err="1"/>
              <a:t>типів</a:t>
            </a:r>
            <a:r>
              <a:rPr lang="ru-RU" altLang="ru-RU" sz="3200"/>
              <a:t> моделей</a:t>
            </a:r>
            <a:r>
              <a:rPr lang="ru-RU" altLang="ru-RU"/>
              <a:t> 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5849" y="1434874"/>
            <a:ext cx="8280400" cy="4895850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sz="2200" b="1">
                <a:latin typeface="Times New Roman"/>
              </a:rPr>
              <a:t>IDEF0</a:t>
            </a:r>
            <a:r>
              <a:rPr lang="ru-RU" altLang="ru-RU" sz="2200">
                <a:latin typeface="Times New Roman"/>
              </a:rPr>
              <a:t>- </a:t>
            </a:r>
            <a:r>
              <a:rPr lang="ru-RU" altLang="ru-RU" sz="2200" err="1">
                <a:latin typeface="Times New Roman"/>
              </a:rPr>
              <a:t>методологія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функціонального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моделювання</a:t>
            </a:r>
            <a:r>
              <a:rPr lang="ru-RU" altLang="ru-RU" sz="2200">
                <a:latin typeface="Times New Roman"/>
              </a:rPr>
              <a:t>. За </a:t>
            </a:r>
            <a:r>
              <a:rPr lang="ru-RU" altLang="ru-RU" sz="2200" err="1">
                <a:latin typeface="Times New Roman"/>
              </a:rPr>
              <a:t>допомогою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графічного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мови</a:t>
            </a:r>
            <a:r>
              <a:rPr lang="ru-RU" altLang="ru-RU" sz="2200">
                <a:latin typeface="Times New Roman"/>
              </a:rPr>
              <a:t> IDEF0, </a:t>
            </a:r>
            <a:r>
              <a:rPr lang="ru-RU" altLang="ru-RU" sz="2200" err="1">
                <a:latin typeface="Times New Roman"/>
              </a:rPr>
              <a:t>що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розробляється</a:t>
            </a:r>
            <a:r>
              <a:rPr lang="ru-RU" altLang="ru-RU" sz="2200">
                <a:latin typeface="Times New Roman"/>
              </a:rPr>
              <a:t> ІС </a:t>
            </a:r>
            <a:r>
              <a:rPr lang="ru-RU" altLang="ru-RU" sz="2200" err="1">
                <a:latin typeface="Times New Roman"/>
              </a:rPr>
              <a:t>представляється</a:t>
            </a:r>
            <a:r>
              <a:rPr lang="ru-RU" altLang="ru-RU" sz="2200">
                <a:latin typeface="Times New Roman"/>
              </a:rPr>
              <a:t> у </a:t>
            </a:r>
            <a:r>
              <a:rPr lang="ru-RU" altLang="ru-RU" sz="2200" err="1">
                <a:latin typeface="Times New Roman"/>
              </a:rPr>
              <a:t>вигляді</a:t>
            </a:r>
            <a:r>
              <a:rPr lang="ru-RU" altLang="ru-RU" sz="2200">
                <a:latin typeface="Times New Roman"/>
              </a:rPr>
              <a:t> набору </a:t>
            </a:r>
            <a:r>
              <a:rPr lang="ru-RU" altLang="ru-RU" sz="2200" err="1">
                <a:latin typeface="Times New Roman"/>
              </a:rPr>
              <a:t>взаємопов'язаних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функцій</a:t>
            </a:r>
            <a:r>
              <a:rPr lang="ru-RU" altLang="ru-RU" sz="2200">
                <a:latin typeface="Times New Roman"/>
              </a:rPr>
              <a:t> (</a:t>
            </a:r>
            <a:r>
              <a:rPr lang="ru-RU" altLang="ru-RU" sz="2200" err="1">
                <a:latin typeface="Times New Roman"/>
              </a:rPr>
              <a:t>функціональних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блоків</a:t>
            </a:r>
            <a:r>
              <a:rPr lang="ru-RU" altLang="ru-RU" sz="2200">
                <a:latin typeface="Times New Roman"/>
              </a:rPr>
              <a:t> - в </a:t>
            </a:r>
            <a:r>
              <a:rPr lang="ru-RU" altLang="ru-RU" sz="2200" err="1">
                <a:latin typeface="Times New Roman"/>
              </a:rPr>
              <a:t>термінах</a:t>
            </a:r>
            <a:r>
              <a:rPr lang="ru-RU" altLang="ru-RU" sz="2200">
                <a:latin typeface="Times New Roman"/>
              </a:rPr>
              <a:t> IDEF0). Як правило, </a:t>
            </a:r>
            <a:r>
              <a:rPr lang="ru-RU" altLang="ru-RU" sz="2200" err="1">
                <a:latin typeface="Times New Roman"/>
              </a:rPr>
              <a:t>моделювання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засобами</a:t>
            </a:r>
            <a:r>
              <a:rPr lang="ru-RU" altLang="ru-RU" sz="2200">
                <a:latin typeface="Times New Roman"/>
              </a:rPr>
              <a:t> IDEF0 є першим </a:t>
            </a:r>
            <a:r>
              <a:rPr lang="ru-RU" altLang="ru-RU" sz="2200" err="1">
                <a:latin typeface="Times New Roman"/>
              </a:rPr>
              <a:t>етапом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вивчення</a:t>
            </a:r>
            <a:r>
              <a:rPr lang="ru-RU" altLang="ru-RU" sz="2200">
                <a:latin typeface="Times New Roman"/>
              </a:rPr>
              <a:t> будь-</a:t>
            </a:r>
            <a:r>
              <a:rPr lang="ru-RU" altLang="ru-RU" sz="2200" err="1">
                <a:latin typeface="Times New Roman"/>
              </a:rPr>
              <a:t>якої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системи</a:t>
            </a:r>
            <a:r>
              <a:rPr lang="ru-RU" altLang="ru-RU" sz="2200">
                <a:latin typeface="Times New Roman"/>
              </a:rPr>
              <a:t>;</a:t>
            </a:r>
            <a:endParaRPr lang="ru-RU">
              <a:latin typeface="Times New Roman"/>
            </a:endParaRP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sz="2200" b="1">
                <a:latin typeface="Times New Roman"/>
              </a:rPr>
              <a:t>IDEF1X</a:t>
            </a:r>
            <a:r>
              <a:rPr lang="ru-RU" altLang="ru-RU" sz="2200">
                <a:latin typeface="Times New Roman"/>
              </a:rPr>
              <a:t>- </a:t>
            </a:r>
            <a:r>
              <a:rPr lang="ru-RU" altLang="ru-RU" sz="2200" err="1">
                <a:latin typeface="Times New Roman"/>
              </a:rPr>
              <a:t>відноситься</a:t>
            </a:r>
            <a:r>
              <a:rPr lang="ru-RU" altLang="ru-RU" sz="2200">
                <a:latin typeface="Times New Roman"/>
              </a:rPr>
              <a:t> до типу </a:t>
            </a:r>
            <a:r>
              <a:rPr lang="ru-RU" altLang="ru-RU" sz="2200" b="1">
                <a:latin typeface="Times New Roman"/>
              </a:rPr>
              <a:t>моделей "</a:t>
            </a:r>
            <a:r>
              <a:rPr lang="ru-RU" altLang="ru-RU" sz="2200" b="1" err="1">
                <a:latin typeface="Times New Roman"/>
              </a:rPr>
              <a:t>Сутність-взаємозв'язок</a:t>
            </a:r>
            <a:r>
              <a:rPr lang="ru-RU" altLang="ru-RU" sz="2200" b="1">
                <a:latin typeface="Times New Roman"/>
              </a:rPr>
              <a:t>»</a:t>
            </a:r>
            <a:r>
              <a:rPr lang="ru-RU" altLang="ru-RU" sz="2200">
                <a:latin typeface="Times New Roman"/>
              </a:rPr>
              <a:t> (ER - </a:t>
            </a:r>
            <a:r>
              <a:rPr lang="ru-RU" altLang="ru-RU" sz="2200" err="1">
                <a:latin typeface="Times New Roman"/>
              </a:rPr>
              <a:t>EntityRelationship</a:t>
            </a:r>
            <a:r>
              <a:rPr lang="ru-RU" altLang="ru-RU" sz="2200">
                <a:latin typeface="Times New Roman"/>
              </a:rPr>
              <a:t>) і, як правило, </a:t>
            </a:r>
            <a:r>
              <a:rPr lang="ru-RU" altLang="ru-RU" sz="2200" err="1">
                <a:latin typeface="Times New Roman"/>
              </a:rPr>
              <a:t>використовується</a:t>
            </a:r>
            <a:r>
              <a:rPr lang="ru-RU" altLang="ru-RU" sz="2200">
                <a:latin typeface="Times New Roman"/>
              </a:rPr>
              <a:t> для </a:t>
            </a:r>
            <a:r>
              <a:rPr lang="ru-RU" altLang="ru-RU" sz="2200" err="1">
                <a:latin typeface="Times New Roman"/>
              </a:rPr>
              <a:t>моделювання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реляційних</a:t>
            </a:r>
            <a:r>
              <a:rPr lang="ru-RU" altLang="ru-RU" sz="2200">
                <a:latin typeface="Times New Roman"/>
              </a:rPr>
              <a:t> баз </a:t>
            </a:r>
            <a:r>
              <a:rPr lang="ru-RU" altLang="ru-RU" sz="2200" err="1">
                <a:latin typeface="Times New Roman"/>
              </a:rPr>
              <a:t>даних</a:t>
            </a:r>
            <a:r>
              <a:rPr lang="ru-RU" altLang="ru-RU" sz="220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що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мають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відношення</a:t>
            </a:r>
            <a:r>
              <a:rPr lang="ru-RU" altLang="ru-RU" sz="2200">
                <a:latin typeface="Times New Roman"/>
              </a:rPr>
              <a:t> до </a:t>
            </a:r>
            <a:r>
              <a:rPr lang="ru-RU" altLang="ru-RU" sz="2200" err="1">
                <a:latin typeface="Times New Roman"/>
              </a:rPr>
              <a:t>даної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системи</a:t>
            </a:r>
            <a:r>
              <a:rPr lang="ru-RU" altLang="ru-RU" sz="2200">
                <a:latin typeface="Times New Roman"/>
              </a:rPr>
              <a:t>; </a:t>
            </a:r>
            <a:r>
              <a:rPr lang="ru-RU" altLang="ru-RU" sz="2200" err="1">
                <a:latin typeface="Times New Roman"/>
              </a:rPr>
              <a:t>використовується</a:t>
            </a:r>
            <a:r>
              <a:rPr lang="ru-RU" altLang="ru-RU" sz="2200">
                <a:latin typeface="Times New Roman"/>
              </a:rPr>
              <a:t> як одна з </a:t>
            </a:r>
            <a:r>
              <a:rPr lang="ru-RU" altLang="ru-RU" sz="2200" err="1">
                <a:latin typeface="Times New Roman"/>
              </a:rPr>
              <a:t>методологій</a:t>
            </a:r>
            <a:r>
              <a:rPr lang="ru-RU" altLang="ru-RU" sz="2200">
                <a:latin typeface="Times New Roman"/>
              </a:rPr>
              <a:t> в </a:t>
            </a:r>
            <a:r>
              <a:rPr lang="ru-RU" altLang="ru-RU" sz="2200" err="1">
                <a:latin typeface="Times New Roman"/>
              </a:rPr>
              <a:t>пакеті</a:t>
            </a:r>
            <a:r>
              <a:rPr lang="ru-RU" altLang="ru-RU" sz="2200">
                <a:latin typeface="Times New Roman"/>
              </a:rPr>
              <a:t> ER </a:t>
            </a:r>
            <a:r>
              <a:rPr lang="ru-RU" altLang="ru-RU" sz="2200" err="1">
                <a:latin typeface="Times New Roman"/>
              </a:rPr>
              <a:t>Win</a:t>
            </a:r>
            <a:r>
              <a:rPr lang="ru-RU" altLang="ru-RU" sz="2200">
                <a:latin typeface="Times New Roman"/>
              </a:rPr>
              <a:t>.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sz="2200" b="1">
                <a:latin typeface="Times New Roman"/>
              </a:rPr>
              <a:t>IDEF3</a:t>
            </a:r>
            <a:r>
              <a:rPr lang="ru-RU" altLang="ru-RU" sz="2200">
                <a:latin typeface="Times New Roman"/>
              </a:rPr>
              <a:t>- </a:t>
            </a:r>
            <a:r>
              <a:rPr lang="ru-RU" altLang="ru-RU" sz="2200" err="1">
                <a:latin typeface="Times New Roman"/>
              </a:rPr>
              <a:t>методологія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документування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процесів</a:t>
            </a:r>
            <a:r>
              <a:rPr lang="ru-RU" altLang="ru-RU" sz="220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що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відбуваються</a:t>
            </a:r>
            <a:r>
              <a:rPr lang="ru-RU" altLang="ru-RU" sz="2200">
                <a:latin typeface="Times New Roman"/>
              </a:rPr>
              <a:t> в </a:t>
            </a:r>
            <a:r>
              <a:rPr lang="ru-RU" altLang="ru-RU" sz="2200" err="1">
                <a:latin typeface="Times New Roman"/>
              </a:rPr>
              <a:t>системі</a:t>
            </a:r>
            <a:r>
              <a:rPr lang="ru-RU" altLang="ru-RU" sz="2200">
                <a:latin typeface="Times New Roman"/>
              </a:rPr>
              <a:t>, яка </a:t>
            </a:r>
            <a:r>
              <a:rPr lang="ru-RU" altLang="ru-RU" sz="2200" err="1">
                <a:latin typeface="Times New Roman"/>
              </a:rPr>
              <a:t>використовується</a:t>
            </a:r>
            <a:r>
              <a:rPr lang="ru-RU" altLang="ru-RU" sz="220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наприклад</a:t>
            </a:r>
            <a:r>
              <a:rPr lang="ru-RU" altLang="ru-RU" sz="2200">
                <a:latin typeface="Times New Roman"/>
              </a:rPr>
              <a:t>, при </a:t>
            </a:r>
            <a:r>
              <a:rPr lang="ru-RU" altLang="ru-RU" sz="2200" err="1">
                <a:latin typeface="Times New Roman"/>
              </a:rPr>
              <a:t>дослідженні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технологічних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процесів</a:t>
            </a:r>
            <a:r>
              <a:rPr lang="ru-RU" altLang="ru-RU" sz="2200">
                <a:latin typeface="Times New Roman"/>
              </a:rPr>
              <a:t> на </a:t>
            </a:r>
            <a:r>
              <a:rPr lang="ru-RU" altLang="ru-RU" sz="2200" err="1">
                <a:latin typeface="Times New Roman"/>
              </a:rPr>
              <a:t>підприємствах</a:t>
            </a:r>
            <a:r>
              <a:rPr lang="ru-RU" altLang="ru-RU" sz="2200">
                <a:latin typeface="Times New Roman"/>
              </a:rPr>
              <a:t>. 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err="1"/>
              <a:t>Стрілки</a:t>
            </a:r>
            <a:r>
              <a:rPr lang="ru-RU" altLang="ru-RU" sz="3200"/>
              <a:t>, </a:t>
            </a:r>
            <a:r>
              <a:rPr lang="ru-RU" altLang="ru-RU" sz="3200" err="1"/>
              <a:t>які</a:t>
            </a:r>
            <a:r>
              <a:rPr lang="ru-RU" altLang="ru-RU" sz="3200"/>
              <a:t> </a:t>
            </a:r>
            <a:r>
              <a:rPr lang="ru-RU" altLang="ru-RU" sz="3200" err="1"/>
              <a:t>поміщені</a:t>
            </a:r>
            <a:r>
              <a:rPr lang="ru-RU" altLang="ru-RU" sz="3200"/>
              <a:t> в «</a:t>
            </a:r>
            <a:r>
              <a:rPr lang="ru-RU" altLang="ru-RU" sz="3200" err="1"/>
              <a:t>тунель</a:t>
            </a:r>
            <a:r>
              <a:rPr lang="ru-RU" altLang="ru-RU" sz="3200"/>
              <a:t>».</a:t>
            </a:r>
            <a:r>
              <a:rPr lang="ru-RU" altLang="ru-RU"/>
              <a:t> 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80400" cy="4752975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400" b="1" err="1">
                <a:latin typeface="Times New Roman"/>
              </a:rPr>
              <a:t>Тунель</a:t>
            </a:r>
            <a:r>
              <a:rPr lang="ru-RU" altLang="ru-RU" sz="2400">
                <a:latin typeface="Times New Roman"/>
              </a:rPr>
              <a:t>- </a:t>
            </a:r>
            <a:r>
              <a:rPr lang="ru-RU" altLang="ru-RU" sz="2400" b="1" err="1">
                <a:latin typeface="Times New Roman"/>
              </a:rPr>
              <a:t>круглі</a:t>
            </a:r>
            <a:r>
              <a:rPr lang="ru-RU" altLang="ru-RU" sz="2400" b="1">
                <a:latin typeface="Times New Roman"/>
              </a:rPr>
              <a:t> дужки на початку і / </a:t>
            </a:r>
            <a:r>
              <a:rPr lang="ru-RU" altLang="ru-RU" sz="2400" b="1" err="1">
                <a:latin typeface="Times New Roman"/>
              </a:rPr>
              <a:t>або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закінчення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стрілки</a:t>
            </a:r>
            <a:r>
              <a:rPr lang="ru-RU" altLang="ru-RU" sz="2400" b="1">
                <a:latin typeface="Times New Roman"/>
              </a:rPr>
              <a:t>.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Тунельні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стрілки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означають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що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дані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виражені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цими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стрілками,</a:t>
            </a:r>
            <a:r>
              <a:rPr lang="ru-RU" altLang="ru-RU" sz="2400" b="1" err="1">
                <a:latin typeface="Times New Roman"/>
              </a:rPr>
              <a:t>не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розглядаються</a:t>
            </a:r>
            <a:r>
              <a:rPr lang="ru-RU" altLang="ru-RU" sz="2400" b="1">
                <a:latin typeface="Times New Roman"/>
              </a:rPr>
              <a:t> на </a:t>
            </a:r>
            <a:r>
              <a:rPr lang="ru-RU" altLang="ru-RU" sz="2400" b="1" err="1">
                <a:latin typeface="Times New Roman"/>
              </a:rPr>
              <a:t>батьківській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діаграмі</a:t>
            </a:r>
            <a:r>
              <a:rPr lang="ru-RU" altLang="ru-RU" sz="2400" b="1">
                <a:latin typeface="Times New Roman"/>
              </a:rPr>
              <a:t> і / </a:t>
            </a:r>
            <a:r>
              <a:rPr lang="ru-RU" altLang="ru-RU" sz="2400" b="1" err="1">
                <a:latin typeface="Times New Roman"/>
              </a:rPr>
              <a:t>або</a:t>
            </a:r>
            <a:r>
              <a:rPr lang="ru-RU" altLang="ru-RU" sz="2400" b="1">
                <a:latin typeface="Times New Roman"/>
              </a:rPr>
              <a:t> на </a:t>
            </a:r>
            <a:r>
              <a:rPr lang="ru-RU" altLang="ru-RU" sz="2400" b="1" err="1">
                <a:latin typeface="Times New Roman"/>
              </a:rPr>
              <a:t>дочірньої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діаграмі</a:t>
            </a:r>
            <a:r>
              <a:rPr lang="ru-RU" altLang="ru-RU" sz="2400" b="1">
                <a:latin typeface="Times New Roman"/>
              </a:rPr>
              <a:t>. </a:t>
            </a:r>
            <a:endParaRPr lang="ru-RU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UcPeriod"/>
            </a:pPr>
            <a:r>
              <a:rPr lang="ru-RU" altLang="ru-RU" sz="2400" err="1">
                <a:latin typeface="Times New Roman"/>
              </a:rPr>
              <a:t>Стрілка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вміщена</a:t>
            </a:r>
            <a:r>
              <a:rPr lang="ru-RU" altLang="ru-RU" sz="2400">
                <a:latin typeface="Times New Roman"/>
              </a:rPr>
              <a:t> в </a:t>
            </a:r>
            <a:r>
              <a:rPr lang="ru-RU" altLang="ru-RU" sz="2400" err="1">
                <a:latin typeface="Times New Roman"/>
              </a:rPr>
              <a:t>тунель</a:t>
            </a:r>
            <a:r>
              <a:rPr lang="ru-RU" altLang="ru-RU" sz="2400">
                <a:latin typeface="Times New Roman"/>
              </a:rPr>
              <a:t> там, де вона </a:t>
            </a:r>
            <a:r>
              <a:rPr lang="ru-RU" altLang="ru-RU" sz="2400" b="1" err="1">
                <a:latin typeface="Times New Roman"/>
              </a:rPr>
              <a:t>приєднується</a:t>
            </a:r>
            <a:r>
              <a:rPr lang="ru-RU" altLang="ru-RU" sz="2400" b="1">
                <a:latin typeface="Times New Roman"/>
              </a:rPr>
              <a:t> до блоку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означає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що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дані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виражені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цієї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стрілкою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b="1">
                <a:latin typeface="Times New Roman"/>
              </a:rPr>
              <a:t>не </a:t>
            </a:r>
            <a:r>
              <a:rPr lang="ru-RU" altLang="ru-RU" sz="2400" b="1" err="1">
                <a:latin typeface="Times New Roman"/>
              </a:rPr>
              <a:t>обов'язкові</a:t>
            </a:r>
            <a:r>
              <a:rPr lang="ru-RU" altLang="ru-RU" sz="2400" b="1">
                <a:latin typeface="Times New Roman"/>
              </a:rPr>
              <a:t> на </a:t>
            </a:r>
            <a:r>
              <a:rPr lang="ru-RU" altLang="ru-RU" sz="2400" b="1" err="1">
                <a:latin typeface="Times New Roman"/>
              </a:rPr>
              <a:t>наступному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рівні</a:t>
            </a:r>
            <a:r>
              <a:rPr lang="ru-RU" altLang="ru-RU" sz="2400" b="1">
                <a:latin typeface="Times New Roman"/>
              </a:rPr>
              <a:t> </a:t>
            </a:r>
            <a:r>
              <a:rPr lang="ru-RU" altLang="ru-RU" sz="2400" b="1" err="1">
                <a:latin typeface="Times New Roman"/>
              </a:rPr>
              <a:t>декомпозиції</a:t>
            </a:r>
            <a:r>
              <a:rPr lang="ru-RU" altLang="ru-RU" sz="2400" b="1">
                <a:latin typeface="Times New Roman"/>
              </a:rPr>
              <a:t>. 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lphaUcPeriod"/>
            </a:pPr>
            <a:r>
              <a:rPr lang="ru-RU" altLang="ru-RU" sz="2400" dirty="0" err="1">
                <a:latin typeface="Times New Roman"/>
              </a:rPr>
              <a:t>Стрілка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dirty="0" err="1">
                <a:latin typeface="Times New Roman"/>
              </a:rPr>
              <a:t>що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поміщається</a:t>
            </a:r>
            <a:r>
              <a:rPr lang="ru-RU" altLang="ru-RU" sz="2400" dirty="0">
                <a:latin typeface="Times New Roman"/>
              </a:rPr>
              <a:t> в </a:t>
            </a:r>
            <a:r>
              <a:rPr lang="ru-RU" altLang="ru-RU" sz="2400" dirty="0" err="1">
                <a:latin typeface="Times New Roman"/>
              </a:rPr>
              <a:t>тунель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b="1" dirty="0">
                <a:latin typeface="Times New Roman"/>
              </a:rPr>
              <a:t>на </a:t>
            </a:r>
            <a:r>
              <a:rPr lang="ru-RU" altLang="ru-RU" sz="2400" b="1" dirty="0" err="1">
                <a:latin typeface="Times New Roman"/>
              </a:rPr>
              <a:t>вільному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кінці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dirty="0" err="1">
                <a:latin typeface="Times New Roman"/>
              </a:rPr>
              <a:t>означає</a:t>
            </a:r>
            <a:r>
              <a:rPr lang="ru-RU" altLang="ru-RU" sz="2400" dirty="0">
                <a:latin typeface="Times New Roman"/>
              </a:rPr>
              <a:t>, </a:t>
            </a:r>
            <a:r>
              <a:rPr lang="ru-RU" altLang="ru-RU" sz="2400" dirty="0" err="1">
                <a:latin typeface="Times New Roman"/>
              </a:rPr>
              <a:t>що</a:t>
            </a:r>
            <a:r>
              <a:rPr lang="ru-RU" altLang="ru-RU" sz="2400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виражені</a:t>
            </a:r>
            <a:r>
              <a:rPr lang="ru-RU" altLang="ru-RU" sz="2400" b="1" dirty="0">
                <a:latin typeface="Times New Roman"/>
              </a:rPr>
              <a:t> нею </a:t>
            </a:r>
            <a:r>
              <a:rPr lang="ru-RU" altLang="ru-RU" sz="2400" b="1" dirty="0" err="1">
                <a:latin typeface="Times New Roman"/>
              </a:rPr>
              <a:t>дані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відсутні</a:t>
            </a:r>
            <a:r>
              <a:rPr lang="ru-RU" altLang="ru-RU" sz="2400" b="1" dirty="0">
                <a:latin typeface="Times New Roman"/>
              </a:rPr>
              <a:t> на </a:t>
            </a:r>
            <a:r>
              <a:rPr lang="ru-RU" altLang="ru-RU" sz="2400" b="1" dirty="0" err="1">
                <a:latin typeface="Times New Roman"/>
              </a:rPr>
              <a:t>батьківській</a:t>
            </a:r>
            <a:r>
              <a:rPr lang="ru-RU" altLang="ru-RU" sz="2400" b="1" dirty="0">
                <a:latin typeface="Times New Roman"/>
              </a:rPr>
              <a:t> </a:t>
            </a:r>
            <a:r>
              <a:rPr lang="ru-RU" altLang="ru-RU" sz="2400" b="1" dirty="0" err="1">
                <a:latin typeface="Times New Roman"/>
              </a:rPr>
              <a:t>діаграмі</a:t>
            </a:r>
            <a:r>
              <a:rPr lang="ru-RU" altLang="ru-RU" sz="2400" b="1" dirty="0"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dirty="0" err="1"/>
              <a:t>Стрілки</a:t>
            </a:r>
            <a:r>
              <a:rPr lang="ru-RU" altLang="ru-RU" sz="3200" dirty="0"/>
              <a:t>, </a:t>
            </a:r>
            <a:r>
              <a:rPr lang="ru-RU" altLang="ru-RU" sz="3200" dirty="0" err="1"/>
              <a:t>поміщені</a:t>
            </a:r>
            <a:r>
              <a:rPr lang="ru-RU" altLang="ru-RU" sz="3200" dirty="0"/>
              <a:t> в «</a:t>
            </a:r>
            <a:r>
              <a:rPr lang="ru-RU" altLang="ru-RU" sz="3200" dirty="0" err="1"/>
              <a:t>тунель</a:t>
            </a:r>
            <a:r>
              <a:rPr lang="ru-RU" altLang="ru-RU" sz="3200" dirty="0"/>
              <a:t>».</a:t>
            </a:r>
          </a:p>
        </p:txBody>
      </p:sp>
      <p:pic>
        <p:nvPicPr>
          <p:cNvPr id="48131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1196975"/>
            <a:ext cx="3671887" cy="320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2" name="Text Box 5"/>
          <p:cNvSpPr txBox="1">
            <a:spLocks noChangeArrowheads="1"/>
          </p:cNvSpPr>
          <p:nvPr/>
        </p:nvSpPr>
        <p:spPr bwMode="auto">
          <a:xfrm>
            <a:off x="4211638" y="1412875"/>
            <a:ext cx="316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altLang="ru-RU" sz="2400" b="1"/>
              <a:t>Тунель варіант А.</a:t>
            </a:r>
          </a:p>
        </p:txBody>
      </p:sp>
      <p:pic>
        <p:nvPicPr>
          <p:cNvPr id="48133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40200" y="2924175"/>
            <a:ext cx="4176713" cy="335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4" name="Text Box 7"/>
          <p:cNvSpPr txBox="1">
            <a:spLocks noChangeArrowheads="1"/>
          </p:cNvSpPr>
          <p:nvPr/>
        </p:nvSpPr>
        <p:spPr bwMode="auto">
          <a:xfrm>
            <a:off x="5364163" y="2420938"/>
            <a:ext cx="31654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ru-RU" altLang="ru-RU" sz="2400" b="1"/>
              <a:t>Тунель варіант В.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dirty="0" err="1"/>
              <a:t>Стрілки</a:t>
            </a:r>
            <a:r>
              <a:rPr lang="ru-RU" altLang="ru-RU" sz="3200" dirty="0"/>
              <a:t>, </a:t>
            </a:r>
            <a:r>
              <a:rPr lang="ru-RU" altLang="ru-RU" sz="3200" dirty="0" err="1"/>
              <a:t>поміщені</a:t>
            </a:r>
            <a:r>
              <a:rPr lang="ru-RU" altLang="ru-RU" sz="3200" dirty="0"/>
              <a:t> в «</a:t>
            </a:r>
            <a:r>
              <a:rPr lang="ru-RU" altLang="ru-RU" sz="3200" dirty="0" err="1"/>
              <a:t>тунель</a:t>
            </a:r>
            <a:r>
              <a:rPr lang="ru-RU" altLang="ru-RU" sz="3200" dirty="0"/>
              <a:t>».</a:t>
            </a:r>
          </a:p>
        </p:txBody>
      </p:sp>
      <p:pic>
        <p:nvPicPr>
          <p:cNvPr id="4915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341438"/>
            <a:ext cx="7848600" cy="464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915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1188" y="1341438"/>
            <a:ext cx="7848600" cy="4649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err="1"/>
              <a:t>Основи</a:t>
            </a:r>
            <a:r>
              <a:rPr lang="ru-RU" altLang="ru-RU" sz="3200"/>
              <a:t> </a:t>
            </a:r>
            <a:r>
              <a:rPr lang="ru-RU" altLang="ru-RU" sz="3200" err="1"/>
              <a:t>методології</a:t>
            </a:r>
            <a:r>
              <a:rPr lang="ru-RU" altLang="ru-RU" sz="3200"/>
              <a:t> IDEF0</a:t>
            </a:r>
            <a:r>
              <a:rPr lang="ru-RU" altLang="ru-RU"/>
              <a:t> 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351838" cy="4824413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b="1" err="1">
                <a:latin typeface="Times New Roman"/>
              </a:rPr>
              <a:t>Методологія</a:t>
            </a:r>
            <a:r>
              <a:rPr lang="ru-RU" altLang="ru-RU" sz="2200" b="1">
                <a:latin typeface="Times New Roman"/>
              </a:rPr>
              <a:t> IDEF0 </a:t>
            </a:r>
            <a:r>
              <a:rPr lang="ru-RU" altLang="ru-RU" sz="2200" b="1" err="1">
                <a:latin typeface="Times New Roman"/>
              </a:rPr>
              <a:t>являє</a:t>
            </a:r>
            <a:r>
              <a:rPr lang="ru-RU" altLang="ru-RU" sz="2200" b="1">
                <a:latin typeface="Times New Roman"/>
              </a:rPr>
              <a:t> собою </a:t>
            </a:r>
            <a:r>
              <a:rPr lang="ru-RU" altLang="ru-RU" sz="2200" b="1" err="1">
                <a:latin typeface="Times New Roman"/>
              </a:rPr>
              <a:t>серію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діаграм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із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супровідною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документацією</a:t>
            </a:r>
            <a:r>
              <a:rPr lang="ru-RU" altLang="ru-RU" sz="220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що</a:t>
            </a:r>
            <a:r>
              <a:rPr lang="ru-RU" altLang="ru-RU" sz="2200">
                <a:latin typeface="Times New Roman"/>
              </a:rPr>
              <a:t> </a:t>
            </a:r>
            <a:r>
              <a:rPr lang="ru-RU" altLang="ru-RU" sz="2200" err="1">
                <a:latin typeface="Times New Roman"/>
              </a:rPr>
              <a:t>складний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об'єкт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sz="2200" err="1">
                <a:latin typeface="Times New Roman"/>
                <a:cs typeface="Times New Roman"/>
              </a:rPr>
              <a:t>розбивають</a:t>
            </a:r>
            <a:r>
              <a:rPr lang="ru-RU" sz="2200">
                <a:latin typeface="Times New Roman"/>
                <a:cs typeface="Times New Roman"/>
              </a:rPr>
              <a:t> </a:t>
            </a:r>
            <a:r>
              <a:rPr lang="ru-RU" altLang="ru-RU" sz="2200">
                <a:latin typeface="Times New Roman"/>
              </a:rPr>
              <a:t>на </a:t>
            </a:r>
            <a:r>
              <a:rPr lang="ru-RU" altLang="ru-RU" sz="2200" err="1">
                <a:latin typeface="Times New Roman"/>
              </a:rPr>
              <a:t>складові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частини</a:t>
            </a:r>
            <a:r>
              <a:rPr lang="ru-RU" altLang="ru-RU" sz="2200">
                <a:latin typeface="Times New Roman"/>
              </a:rPr>
              <a:t> - блоки. </a:t>
            </a:r>
            <a:r>
              <a:rPr lang="ru-RU" altLang="ru-RU" sz="2200" err="1">
                <a:latin typeface="Times New Roman"/>
              </a:rPr>
              <a:t>Деталі</a:t>
            </a:r>
            <a:r>
              <a:rPr lang="ru-RU" altLang="ru-RU" sz="2200">
                <a:latin typeface="Times New Roman"/>
              </a:rPr>
              <a:t> кожного з </a:t>
            </a:r>
            <a:r>
              <a:rPr lang="ru-RU" altLang="ru-RU" sz="2200" err="1">
                <a:latin typeface="Times New Roman"/>
              </a:rPr>
              <a:t>основних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блоків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показані</a:t>
            </a:r>
            <a:r>
              <a:rPr lang="ru-RU" altLang="ru-RU" sz="2200">
                <a:latin typeface="Times New Roman"/>
              </a:rPr>
              <a:t> у </a:t>
            </a:r>
            <a:r>
              <a:rPr lang="ru-RU" altLang="ru-RU" sz="2200" err="1">
                <a:latin typeface="Times New Roman"/>
              </a:rPr>
              <a:t>вигляді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блоків</a:t>
            </a:r>
            <a:r>
              <a:rPr lang="ru-RU" altLang="ru-RU" sz="2200">
                <a:latin typeface="Times New Roman"/>
              </a:rPr>
              <a:t> на </a:t>
            </a:r>
            <a:r>
              <a:rPr lang="ru-RU" altLang="ru-RU" sz="2200" err="1">
                <a:latin typeface="Times New Roman"/>
              </a:rPr>
              <a:t>інших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діаграмах</a:t>
            </a:r>
            <a:r>
              <a:rPr lang="ru-RU" altLang="ru-RU" sz="2200">
                <a:latin typeface="Times New Roman"/>
              </a:rPr>
              <a:t>. </a:t>
            </a:r>
            <a:r>
              <a:rPr lang="ru-RU" altLang="ru-RU" sz="2200" err="1">
                <a:latin typeface="Times New Roman"/>
              </a:rPr>
              <a:t>Кожна</a:t>
            </a:r>
            <a:r>
              <a:rPr lang="ru-RU" altLang="ru-RU" sz="2200">
                <a:latin typeface="Times New Roman"/>
              </a:rPr>
              <a:t> детальна </a:t>
            </a:r>
            <a:r>
              <a:rPr lang="ru-RU" altLang="ru-RU" sz="2200" err="1">
                <a:latin typeface="Times New Roman"/>
              </a:rPr>
              <a:t>діаграма</a:t>
            </a:r>
            <a:r>
              <a:rPr lang="ru-RU" altLang="ru-RU" sz="2200">
                <a:latin typeface="Times New Roman"/>
              </a:rPr>
              <a:t> є </a:t>
            </a:r>
            <a:r>
              <a:rPr lang="ru-RU" altLang="ru-RU" sz="2200" err="1">
                <a:latin typeface="Times New Roman"/>
              </a:rPr>
              <a:t>декомпозицією</a:t>
            </a:r>
            <a:r>
              <a:rPr lang="ru-RU" altLang="ru-RU" sz="2200">
                <a:latin typeface="Times New Roman"/>
              </a:rPr>
              <a:t> блоку з </a:t>
            </a:r>
            <a:r>
              <a:rPr lang="ru-RU" altLang="ru-RU" sz="2200" err="1">
                <a:latin typeface="Times New Roman"/>
              </a:rPr>
              <a:t>більш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загальної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діаграми</a:t>
            </a:r>
            <a:r>
              <a:rPr lang="ru-RU" altLang="ru-RU" sz="2200">
                <a:latin typeface="Times New Roman"/>
              </a:rPr>
              <a:t>. На кожному </a:t>
            </a:r>
            <a:r>
              <a:rPr lang="ru-RU" altLang="ru-RU" sz="2200" err="1">
                <a:latin typeface="Times New Roman"/>
              </a:rPr>
              <a:t>кроці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декомпозиції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більш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загальна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діаграма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називається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батьківською</a:t>
            </a:r>
            <a:r>
              <a:rPr lang="ru-RU" altLang="ru-RU" sz="2200">
                <a:latin typeface="Times New Roman"/>
              </a:rPr>
              <a:t> для </a:t>
            </a:r>
            <a:r>
              <a:rPr lang="ru-RU" altLang="ru-RU" sz="2200" err="1">
                <a:latin typeface="Times New Roman"/>
              </a:rPr>
              <a:t>більш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детальної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діаграми</a:t>
            </a:r>
            <a:r>
              <a:rPr lang="ru-RU" altLang="ru-RU" sz="2200">
                <a:latin typeface="Times New Roman"/>
              </a:rPr>
              <a:t>.</a:t>
            </a:r>
            <a:endParaRPr lang="ru-RU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ru-RU" altLang="ru-RU" sz="2200" b="1">
                <a:latin typeface="Times New Roman"/>
              </a:rPr>
              <a:t>IDEF0-моделі </a:t>
            </a:r>
            <a:r>
              <a:rPr lang="ru-RU" altLang="ru-RU" sz="2200" b="1" err="1">
                <a:latin typeface="Times New Roman"/>
              </a:rPr>
              <a:t>складаються</a:t>
            </a:r>
            <a:r>
              <a:rPr lang="ru-RU" altLang="ru-RU" sz="2200" b="1">
                <a:latin typeface="Times New Roman"/>
              </a:rPr>
              <a:t> з </a:t>
            </a:r>
            <a:r>
              <a:rPr lang="ru-RU" altLang="ru-RU" sz="2200" b="1" err="1">
                <a:latin typeface="Times New Roman"/>
              </a:rPr>
              <a:t>трьох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типів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документів</a:t>
            </a:r>
            <a:r>
              <a:rPr lang="ru-RU" altLang="ru-RU" sz="2200" b="1">
                <a:latin typeface="Times New Roman"/>
              </a:rPr>
              <a:t>: </a:t>
            </a:r>
            <a:r>
              <a:rPr lang="ru-RU" altLang="ru-RU" sz="2200" b="1" err="1">
                <a:latin typeface="Times New Roman"/>
              </a:rPr>
              <a:t>графічних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діаграм</a:t>
            </a:r>
            <a:r>
              <a:rPr lang="ru-RU" altLang="ru-RU" sz="2200" b="1">
                <a:latin typeface="Times New Roman"/>
              </a:rPr>
              <a:t>, тексту і </a:t>
            </a:r>
            <a:r>
              <a:rPr lang="ru-RU" altLang="ru-RU" sz="2200" b="1" err="1">
                <a:latin typeface="Times New Roman"/>
              </a:rPr>
              <a:t>глосарію</a:t>
            </a:r>
            <a:r>
              <a:rPr lang="ru-RU" altLang="ru-RU" sz="2200">
                <a:latin typeface="Times New Roman"/>
              </a:rPr>
              <a:t>. </a:t>
            </a:r>
            <a:r>
              <a:rPr lang="ru-RU" altLang="ru-RU" sz="2200" err="1">
                <a:latin typeface="Times New Roman"/>
              </a:rPr>
              <a:t>Ці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документи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мають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перехресні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посилання</a:t>
            </a:r>
            <a:r>
              <a:rPr lang="ru-RU" altLang="ru-RU" sz="2200">
                <a:latin typeface="Times New Roman"/>
              </a:rPr>
              <a:t> один на одного. </a:t>
            </a:r>
            <a:r>
              <a:rPr lang="ru-RU" altLang="ru-RU" sz="2200" b="1" err="1">
                <a:latin typeface="Times New Roman"/>
              </a:rPr>
              <a:t>Кожна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діаграма</a:t>
            </a:r>
            <a:r>
              <a:rPr lang="ru-RU" altLang="ru-RU" sz="2200" b="1">
                <a:latin typeface="Times New Roman"/>
              </a:rPr>
              <a:t> є </a:t>
            </a:r>
            <a:r>
              <a:rPr lang="ru-RU" altLang="ru-RU" sz="2200" b="1" err="1">
                <a:latin typeface="Times New Roman"/>
              </a:rPr>
              <a:t>одиницею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опису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системи</a:t>
            </a:r>
            <a:r>
              <a:rPr lang="ru-RU" altLang="ru-RU" sz="2200" b="1">
                <a:latin typeface="Times New Roman"/>
              </a:rPr>
              <a:t> і </a:t>
            </a:r>
            <a:r>
              <a:rPr lang="ru-RU" altLang="ru-RU" sz="2200" b="1" err="1">
                <a:latin typeface="Times New Roman"/>
              </a:rPr>
              <a:t>розташовується</a:t>
            </a:r>
            <a:r>
              <a:rPr lang="ru-RU" altLang="ru-RU" sz="2200" b="1">
                <a:latin typeface="Times New Roman"/>
              </a:rPr>
              <a:t> на </a:t>
            </a:r>
            <a:r>
              <a:rPr lang="ru-RU" altLang="ru-RU" sz="2200" b="1" err="1">
                <a:latin typeface="Times New Roman"/>
              </a:rPr>
              <a:t>окремому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аркуші</a:t>
            </a:r>
            <a:r>
              <a:rPr lang="ru-RU" altLang="ru-RU" sz="2200" b="1">
                <a:latin typeface="Times New Roman"/>
              </a:rPr>
              <a:t>.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None/>
            </a:pPr>
            <a:r>
              <a:rPr lang="ru-RU" altLang="ru-RU" sz="2200" b="1" err="1">
                <a:latin typeface="Times New Roman"/>
              </a:rPr>
              <a:t>Графічна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діаграма</a:t>
            </a:r>
            <a:r>
              <a:rPr lang="ru-RU" altLang="ru-RU" sz="2200" b="1">
                <a:latin typeface="Times New Roman"/>
              </a:rPr>
              <a:t> - </a:t>
            </a:r>
            <a:r>
              <a:rPr lang="ru-RU" altLang="ru-RU" sz="2200" b="1" err="1">
                <a:latin typeface="Times New Roman"/>
              </a:rPr>
              <a:t>головний</a:t>
            </a:r>
            <a:r>
              <a:rPr lang="ru-RU" altLang="ru-RU" sz="2200" b="1">
                <a:latin typeface="Times New Roman"/>
              </a:rPr>
              <a:t> компонент IDEF0-моделі, </a:t>
            </a:r>
            <a:r>
              <a:rPr lang="ru-RU" altLang="ru-RU" sz="2200" b="1" err="1">
                <a:latin typeface="Times New Roman"/>
              </a:rPr>
              <a:t>що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містить</a:t>
            </a:r>
            <a:r>
              <a:rPr lang="ru-RU" altLang="ru-RU" sz="2200" b="1">
                <a:latin typeface="Times New Roman"/>
              </a:rPr>
              <a:t> блоки, дуги, </a:t>
            </a:r>
            <a:r>
              <a:rPr lang="ru-RU" altLang="ru-RU" sz="2200" b="1" err="1">
                <a:latin typeface="Times New Roman"/>
              </a:rPr>
              <a:t>з'єднання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блоків</a:t>
            </a:r>
            <a:r>
              <a:rPr lang="ru-RU" altLang="ru-RU" sz="2200" b="1">
                <a:latin typeface="Times New Roman"/>
              </a:rPr>
              <a:t> і дуг і </a:t>
            </a:r>
            <a:r>
              <a:rPr lang="ru-RU" altLang="ru-RU" sz="2200" b="1" err="1">
                <a:latin typeface="Times New Roman"/>
              </a:rPr>
              <a:t>асоційовані</a:t>
            </a:r>
            <a:r>
              <a:rPr lang="ru-RU" altLang="ru-RU" sz="2200" b="1">
                <a:latin typeface="Times New Roman"/>
              </a:rPr>
              <a:t> з ними </a:t>
            </a:r>
            <a:r>
              <a:rPr lang="ru-RU" altLang="ru-RU" sz="2200" b="1" err="1">
                <a:latin typeface="Times New Roman"/>
              </a:rPr>
              <a:t>відносини</a:t>
            </a:r>
            <a:r>
              <a:rPr lang="ru-RU" altLang="ru-RU" sz="2200" b="1"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</a:pPr>
            <a:r>
              <a:rPr lang="ru-RU" altLang="ru-RU" sz="3200"/>
              <a:t>В IDEF0 реалізовані три базові принципи моделювання процесів:</a:t>
            </a:r>
            <a:r>
              <a:rPr lang="ru-RU" altLang="ru-RU" sz="380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5493" y="1270001"/>
            <a:ext cx="8343220" cy="4895850"/>
          </a:xfrm>
        </p:spPr>
        <p:txBody>
          <a:bodyPr/>
          <a:lstStyle/>
          <a:p>
            <a:pPr marL="0" indent="457200" algn="just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200" b="1">
                <a:latin typeface="Times New Roman"/>
              </a:rPr>
              <a:t>Принцип </a:t>
            </a:r>
            <a:r>
              <a:rPr lang="ru-RU" altLang="ru-RU" sz="2200" b="1" err="1">
                <a:latin typeface="Times New Roman"/>
              </a:rPr>
              <a:t>функціональної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декомпозиції</a:t>
            </a:r>
            <a:r>
              <a:rPr lang="ru-RU" altLang="ru-RU" sz="2200">
                <a:latin typeface="Times New Roman"/>
              </a:rPr>
              <a:t> коли складна </a:t>
            </a:r>
            <a:r>
              <a:rPr lang="ru-RU" altLang="ru-RU" sz="2200" err="1">
                <a:latin typeface="Times New Roman"/>
              </a:rPr>
              <a:t>бізнес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функція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може</a:t>
            </a:r>
            <a:r>
              <a:rPr lang="ru-RU" altLang="ru-RU" sz="2200">
                <a:latin typeface="Times New Roman"/>
              </a:rPr>
              <a:t> бути представлена ​​у </a:t>
            </a:r>
            <a:r>
              <a:rPr lang="ru-RU" altLang="ru-RU" sz="2200" err="1">
                <a:latin typeface="Times New Roman"/>
              </a:rPr>
              <a:t>вигляді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сукупності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елементарних</a:t>
            </a:r>
            <a:r>
              <a:rPr lang="ru-RU" altLang="ru-RU" sz="2200">
                <a:latin typeface="Times New Roman"/>
              </a:rPr>
              <a:t> </a:t>
            </a:r>
            <a:r>
              <a:rPr lang="ru-RU" altLang="ru-RU" sz="2200" err="1">
                <a:latin typeface="Times New Roman"/>
              </a:rPr>
              <a:t>функцій</a:t>
            </a:r>
            <a:r>
              <a:rPr lang="ru-RU" altLang="ru-RU" sz="2200">
                <a:latin typeface="Times New Roman"/>
              </a:rPr>
              <a:t>. </a:t>
            </a:r>
            <a:r>
              <a:rPr lang="ru-RU" sz="2200">
                <a:latin typeface="Times New Roman"/>
              </a:rPr>
              <a:t>При </a:t>
            </a:r>
            <a:r>
              <a:rPr lang="ru-RU" sz="2200" err="1">
                <a:latin typeface="Times New Roman"/>
              </a:rPr>
              <a:t>цьому</a:t>
            </a:r>
            <a:r>
              <a:rPr lang="ru-RU" sz="2200">
                <a:latin typeface="Times New Roman"/>
              </a:rPr>
              <a:t> </a:t>
            </a:r>
            <a:r>
              <a:rPr lang="ru-RU" sz="2200" err="1">
                <a:latin typeface="Times New Roman"/>
              </a:rPr>
              <a:t>рівень</a:t>
            </a:r>
            <a:r>
              <a:rPr lang="ru-RU" sz="2200">
                <a:latin typeface="Times New Roman"/>
              </a:rPr>
              <a:t> </a:t>
            </a:r>
            <a:r>
              <a:rPr lang="ru-RU" sz="2200" err="1">
                <a:latin typeface="Times New Roman"/>
              </a:rPr>
              <a:t>деталізації</a:t>
            </a:r>
            <a:r>
              <a:rPr lang="ru-RU" sz="2200">
                <a:latin typeface="Times New Roman"/>
              </a:rPr>
              <a:t> </a:t>
            </a:r>
            <a:r>
              <a:rPr lang="ru-RU" sz="2200" err="1">
                <a:latin typeface="Times New Roman"/>
              </a:rPr>
              <a:t>процесу</a:t>
            </a:r>
            <a:r>
              <a:rPr lang="ru-RU" sz="2200">
                <a:latin typeface="Times New Roman"/>
              </a:rPr>
              <a:t> </a:t>
            </a:r>
            <a:r>
              <a:rPr lang="ru-RU" sz="2200" err="1">
                <a:latin typeface="Times New Roman"/>
              </a:rPr>
              <a:t>визначається</a:t>
            </a:r>
            <a:r>
              <a:rPr lang="ru-RU" sz="2200">
                <a:latin typeface="Times New Roman"/>
              </a:rPr>
              <a:t> </a:t>
            </a:r>
            <a:r>
              <a:rPr lang="ru-RU" sz="2200" err="1">
                <a:latin typeface="Times New Roman"/>
              </a:rPr>
              <a:t>безпосередньо</a:t>
            </a:r>
            <a:r>
              <a:rPr lang="ru-RU" sz="2200">
                <a:latin typeface="Times New Roman"/>
              </a:rPr>
              <a:t> </a:t>
            </a:r>
            <a:r>
              <a:rPr lang="ru-RU" sz="2200" err="1">
                <a:latin typeface="Times New Roman"/>
              </a:rPr>
              <a:t>розробником</a:t>
            </a:r>
            <a:r>
              <a:rPr lang="ru-RU" sz="2200">
                <a:latin typeface="Times New Roman"/>
              </a:rPr>
              <a:t> </a:t>
            </a:r>
            <a:r>
              <a:rPr lang="ru-RU" sz="2200" err="1">
                <a:latin typeface="Times New Roman"/>
              </a:rPr>
              <a:t>моделі</a:t>
            </a:r>
            <a:r>
              <a:rPr lang="ru-RU" sz="2200">
                <a:latin typeface="Times New Roman"/>
              </a:rPr>
              <a:t>. </a:t>
            </a:r>
            <a:r>
              <a:rPr lang="ru-RU" sz="2200" err="1">
                <a:latin typeface="Times New Roman"/>
              </a:rPr>
              <a:t>Декомпозиція</a:t>
            </a:r>
            <a:r>
              <a:rPr lang="ru-RU" sz="2200">
                <a:latin typeface="Times New Roman"/>
              </a:rPr>
              <a:t> </a:t>
            </a:r>
            <a:r>
              <a:rPr lang="ru-RU" sz="2200" err="1">
                <a:latin typeface="Times New Roman"/>
              </a:rPr>
              <a:t>дозволяє</a:t>
            </a:r>
            <a:r>
              <a:rPr lang="ru-RU" sz="2200">
                <a:latin typeface="Times New Roman"/>
              </a:rPr>
              <a:t> </a:t>
            </a:r>
            <a:r>
              <a:rPr lang="ru-RU" sz="2200" err="1">
                <a:latin typeface="Times New Roman"/>
              </a:rPr>
              <a:t>поступово</a:t>
            </a:r>
            <a:r>
              <a:rPr lang="ru-RU" sz="2200">
                <a:latin typeface="Times New Roman"/>
              </a:rPr>
              <a:t> і </a:t>
            </a:r>
            <a:r>
              <a:rPr lang="ru-RU" sz="2200" err="1">
                <a:latin typeface="Times New Roman"/>
              </a:rPr>
              <a:t>структуровано</a:t>
            </a:r>
            <a:r>
              <a:rPr lang="ru-RU" sz="2200">
                <a:latin typeface="Times New Roman"/>
              </a:rPr>
              <a:t> </a:t>
            </a:r>
            <a:r>
              <a:rPr lang="ru-RU" sz="2200" err="1">
                <a:latin typeface="Times New Roman"/>
              </a:rPr>
              <a:t>представляти</a:t>
            </a:r>
            <a:r>
              <a:rPr lang="ru-RU" sz="2200">
                <a:latin typeface="Times New Roman"/>
              </a:rPr>
              <a:t> модель </a:t>
            </a:r>
            <a:r>
              <a:rPr lang="ru-RU" sz="2200" err="1">
                <a:latin typeface="Times New Roman"/>
              </a:rPr>
              <a:t>системи</a:t>
            </a:r>
            <a:r>
              <a:rPr lang="ru-RU" sz="2200">
                <a:latin typeface="Times New Roman"/>
              </a:rPr>
              <a:t> у </a:t>
            </a:r>
            <a:r>
              <a:rPr lang="ru-RU" sz="2200" err="1">
                <a:latin typeface="Times New Roman"/>
              </a:rPr>
              <a:t>вигляді</a:t>
            </a:r>
            <a:r>
              <a:rPr lang="ru-RU" sz="2200">
                <a:latin typeface="Times New Roman"/>
              </a:rPr>
              <a:t> </a:t>
            </a:r>
            <a:r>
              <a:rPr lang="ru-RU" sz="2200" err="1">
                <a:latin typeface="Times New Roman"/>
              </a:rPr>
              <a:t>ієрархічної</a:t>
            </a:r>
            <a:r>
              <a:rPr lang="ru-RU" sz="2200">
                <a:latin typeface="Times New Roman"/>
              </a:rPr>
              <a:t> </a:t>
            </a:r>
            <a:r>
              <a:rPr lang="ru-RU" sz="2200" err="1">
                <a:latin typeface="Times New Roman"/>
              </a:rPr>
              <a:t>структури</a:t>
            </a:r>
            <a:r>
              <a:rPr lang="ru-RU" sz="2200">
                <a:latin typeface="Times New Roman"/>
              </a:rPr>
              <a:t> </a:t>
            </a:r>
            <a:r>
              <a:rPr lang="ru-RU" sz="2200" err="1">
                <a:latin typeface="Times New Roman"/>
              </a:rPr>
              <a:t>окремих</a:t>
            </a:r>
            <a:r>
              <a:rPr lang="ru-RU" sz="2200">
                <a:latin typeface="Times New Roman"/>
              </a:rPr>
              <a:t> </a:t>
            </a:r>
            <a:r>
              <a:rPr lang="ru-RU" sz="2200" err="1">
                <a:latin typeface="Times New Roman"/>
              </a:rPr>
              <a:t>діаграм</a:t>
            </a:r>
            <a:r>
              <a:rPr lang="ru-RU" sz="2200">
                <a:latin typeface="Times New Roman"/>
              </a:rPr>
              <a:t>.</a:t>
            </a:r>
            <a:endParaRPr lang="ru-RU"/>
          </a:p>
          <a:p>
            <a:pPr marL="0" indent="457200" algn="just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200">
                <a:latin typeface="Times New Roman"/>
              </a:rPr>
              <a:t> </a:t>
            </a:r>
            <a:r>
              <a:rPr lang="ru-RU" altLang="ru-RU" sz="2200" b="1">
                <a:latin typeface="Times New Roman"/>
              </a:rPr>
              <a:t>Принцип </a:t>
            </a:r>
            <a:r>
              <a:rPr lang="ru-RU" altLang="ru-RU" sz="2200" b="1" err="1">
                <a:latin typeface="Times New Roman"/>
              </a:rPr>
              <a:t>обмеження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складності</a:t>
            </a:r>
            <a:r>
              <a:rPr lang="ru-RU" altLang="ru-RU" sz="2200">
                <a:latin typeface="Times New Roman"/>
              </a:rPr>
              <a:t> -</a:t>
            </a:r>
            <a:r>
              <a:rPr lang="ru-RU" altLang="ru-RU" sz="2200" err="1">
                <a:latin typeface="Times New Roman"/>
              </a:rPr>
              <a:t>діаграмами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повинні</a:t>
            </a:r>
            <a:r>
              <a:rPr lang="ru-RU" altLang="ru-RU" sz="2200">
                <a:latin typeface="Times New Roman"/>
              </a:rPr>
              <a:t> бути </a:t>
            </a:r>
            <a:r>
              <a:rPr lang="ru-RU" altLang="ru-RU" sz="2200" err="1">
                <a:latin typeface="Times New Roman"/>
              </a:rPr>
              <a:t>розбірливими</a:t>
            </a:r>
            <a:r>
              <a:rPr lang="ru-RU" altLang="ru-RU" sz="2200">
                <a:latin typeface="Times New Roman"/>
              </a:rPr>
              <a:t> та легкими для </a:t>
            </a:r>
            <a:r>
              <a:rPr lang="ru-RU" altLang="ru-RU" sz="2200" err="1">
                <a:latin typeface="Times New Roman"/>
              </a:rPr>
              <a:t>читання</a:t>
            </a:r>
            <a:r>
              <a:rPr lang="ru-RU" altLang="ru-RU" sz="2200">
                <a:latin typeface="Times New Roman"/>
              </a:rPr>
              <a:t> (</a:t>
            </a:r>
            <a:r>
              <a:rPr lang="ru-RU" altLang="ru-RU" sz="2200" err="1">
                <a:latin typeface="Times New Roman"/>
              </a:rPr>
              <a:t>кількість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блоків</a:t>
            </a:r>
            <a:r>
              <a:rPr lang="ru-RU" altLang="ru-RU" sz="2200">
                <a:latin typeface="Times New Roman"/>
              </a:rPr>
              <a:t> на </a:t>
            </a:r>
            <a:r>
              <a:rPr lang="ru-RU" altLang="ru-RU" sz="2200" err="1">
                <a:latin typeface="Times New Roman"/>
              </a:rPr>
              <a:t>діаграмі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має</a:t>
            </a:r>
            <a:r>
              <a:rPr lang="ru-RU" altLang="ru-RU" sz="2200">
                <a:latin typeface="Times New Roman"/>
              </a:rPr>
              <a:t> бути не </a:t>
            </a:r>
            <a:r>
              <a:rPr lang="ru-RU" altLang="ru-RU" sz="2200" err="1">
                <a:latin typeface="Times New Roman"/>
              </a:rPr>
              <a:t>менше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двох</a:t>
            </a:r>
            <a:r>
              <a:rPr lang="ru-RU" altLang="ru-RU" sz="2200">
                <a:latin typeface="Times New Roman"/>
              </a:rPr>
              <a:t> і не </a:t>
            </a:r>
            <a:r>
              <a:rPr lang="ru-RU" altLang="ru-RU" sz="2200" err="1">
                <a:latin typeface="Times New Roman"/>
              </a:rPr>
              <a:t>більше</a:t>
            </a:r>
            <a:r>
              <a:rPr lang="ru-RU" altLang="ru-RU" sz="2200">
                <a:latin typeface="Times New Roman"/>
              </a:rPr>
              <a:t> шести). </a:t>
            </a:r>
            <a:r>
              <a:rPr lang="ru-RU" altLang="ru-RU" sz="2200" err="1">
                <a:latin typeface="Times New Roman"/>
              </a:rPr>
              <a:t>Дотримання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цього</a:t>
            </a:r>
            <a:r>
              <a:rPr lang="ru-RU" altLang="ru-RU" sz="2200">
                <a:latin typeface="Times New Roman"/>
              </a:rPr>
              <a:t> принципу </a:t>
            </a:r>
            <a:r>
              <a:rPr lang="ru-RU" altLang="ru-RU" sz="2200" err="1">
                <a:latin typeface="Times New Roman"/>
              </a:rPr>
              <a:t>призводить</a:t>
            </a:r>
            <a:r>
              <a:rPr lang="ru-RU" altLang="ru-RU" sz="2200">
                <a:latin typeface="Times New Roman"/>
              </a:rPr>
              <a:t> до того, </a:t>
            </a:r>
            <a:r>
              <a:rPr lang="ru-RU" altLang="ru-RU" sz="2200" err="1">
                <a:latin typeface="Times New Roman"/>
              </a:rPr>
              <a:t>що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функціональні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процеси</a:t>
            </a:r>
            <a:r>
              <a:rPr lang="ru-RU" altLang="ru-RU" sz="220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представлені</a:t>
            </a:r>
            <a:r>
              <a:rPr lang="ru-RU" altLang="ru-RU" sz="2200">
                <a:latin typeface="Times New Roman"/>
              </a:rPr>
              <a:t> у </a:t>
            </a:r>
            <a:r>
              <a:rPr lang="ru-RU" altLang="ru-RU" sz="2200" err="1">
                <a:latin typeface="Times New Roman"/>
              </a:rPr>
              <a:t>вигляді</a:t>
            </a:r>
            <a:r>
              <a:rPr lang="ru-RU" altLang="ru-RU" sz="2200">
                <a:latin typeface="Times New Roman"/>
              </a:rPr>
              <a:t> IDEF0 </a:t>
            </a:r>
            <a:r>
              <a:rPr lang="ru-RU" altLang="ru-RU" sz="2200" err="1">
                <a:latin typeface="Times New Roman"/>
              </a:rPr>
              <a:t>моделі</a:t>
            </a:r>
            <a:r>
              <a:rPr lang="ru-RU" altLang="ru-RU" sz="2200">
                <a:latin typeface="Times New Roman"/>
              </a:rPr>
              <a:t>, добре </a:t>
            </a:r>
            <a:r>
              <a:rPr lang="ru-RU" altLang="ru-RU" sz="2200" err="1">
                <a:latin typeface="Times New Roman"/>
              </a:rPr>
              <a:t>структуровані</a:t>
            </a:r>
            <a:r>
              <a:rPr lang="ru-RU" altLang="ru-RU" sz="220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зрозумілі</a:t>
            </a:r>
            <a:r>
              <a:rPr lang="ru-RU" altLang="ru-RU" sz="2200">
                <a:latin typeface="Times New Roman"/>
              </a:rPr>
              <a:t> і легко </a:t>
            </a:r>
            <a:r>
              <a:rPr lang="ru-RU" altLang="ru-RU" sz="2200" err="1">
                <a:latin typeface="Times New Roman"/>
              </a:rPr>
              <a:t>піддаються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аналізу</a:t>
            </a:r>
            <a:r>
              <a:rPr lang="ru-RU" altLang="ru-RU" sz="2200">
                <a:latin typeface="Times New Roman"/>
              </a:rPr>
              <a:t>.</a:t>
            </a:r>
          </a:p>
          <a:p>
            <a:pPr marL="0" indent="457200" algn="just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altLang="ru-RU" sz="2200">
                <a:latin typeface="Times New Roman"/>
              </a:rPr>
              <a:t> </a:t>
            </a:r>
            <a:r>
              <a:rPr lang="ru-RU" altLang="ru-RU" sz="2200" b="1">
                <a:latin typeface="Times New Roman"/>
              </a:rPr>
              <a:t>Принцип </a:t>
            </a:r>
            <a:r>
              <a:rPr lang="ru-RU" altLang="ru-RU" sz="2200" b="1" err="1">
                <a:latin typeface="Times New Roman"/>
              </a:rPr>
              <a:t>контекстної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діаграми</a:t>
            </a:r>
            <a:r>
              <a:rPr lang="ru-RU" altLang="ru-RU" sz="2200">
                <a:latin typeface="Times New Roman"/>
              </a:rPr>
              <a:t>. </a:t>
            </a:r>
            <a:r>
              <a:rPr lang="ru-RU" altLang="ru-RU" sz="2200" err="1">
                <a:latin typeface="Times New Roman"/>
              </a:rPr>
              <a:t>Моделювання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бізнес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процесу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починається</a:t>
            </a:r>
            <a:r>
              <a:rPr lang="ru-RU" altLang="ru-RU" sz="2200">
                <a:latin typeface="Times New Roman"/>
              </a:rPr>
              <a:t> з </a:t>
            </a:r>
            <a:r>
              <a:rPr lang="ru-RU" altLang="ru-RU" sz="2200" err="1">
                <a:latin typeface="Times New Roman"/>
              </a:rPr>
              <a:t>побудови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контекстної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діаграми</a:t>
            </a:r>
            <a:r>
              <a:rPr lang="ru-RU" altLang="ru-RU" sz="2200">
                <a:latin typeface="Times New Roman"/>
              </a:rPr>
              <a:t>. На </a:t>
            </a:r>
            <a:r>
              <a:rPr lang="ru-RU" altLang="ru-RU" sz="2200" err="1">
                <a:latin typeface="Times New Roman"/>
              </a:rPr>
              <a:t>цій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діаграмі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відображається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тільки</a:t>
            </a:r>
            <a:r>
              <a:rPr lang="ru-RU" altLang="ru-RU" sz="2200">
                <a:latin typeface="Times New Roman"/>
              </a:rPr>
              <a:t> один блок - </a:t>
            </a:r>
            <a:r>
              <a:rPr lang="ru-RU" altLang="ru-RU" sz="2200" err="1">
                <a:latin typeface="Times New Roman"/>
              </a:rPr>
              <a:t>головна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бізнес-функція</a:t>
            </a:r>
            <a:r>
              <a:rPr lang="ru-RU" altLang="ru-RU" sz="220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що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моделюється</a:t>
            </a:r>
            <a:r>
              <a:rPr lang="ru-RU" altLang="ru-RU" sz="2200">
                <a:latin typeface="Times New Roman"/>
              </a:rPr>
              <a:t>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200" err="1"/>
              <a:t>Методологія</a:t>
            </a:r>
            <a:r>
              <a:rPr lang="ru-RU" altLang="ru-RU" sz="3200"/>
              <a:t> IDEF0  </a:t>
            </a:r>
            <a:r>
              <a:rPr lang="ru-RU" altLang="ru-RU" sz="3200" err="1"/>
              <a:t>містити</a:t>
            </a:r>
            <a:r>
              <a:rPr lang="ru-RU" altLang="ru-RU" sz="3200"/>
              <a:t> 4 типи </a:t>
            </a:r>
            <a:r>
              <a:rPr lang="ru-RU" altLang="ru-RU" sz="3200" err="1"/>
              <a:t>діаграм</a:t>
            </a:r>
            <a:r>
              <a:rPr lang="ru-RU" altLang="ru-RU" sz="3200"/>
              <a:t>:</a:t>
            </a:r>
            <a:r>
              <a:rPr lang="ru-RU" altLang="ru-RU" sz="3800"/>
              <a:t> 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3289" y="1249589"/>
            <a:ext cx="8314192" cy="4824413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sz="2200" b="1" err="1">
                <a:latin typeface="Times New Roman"/>
              </a:rPr>
              <a:t>Контекстна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діаграма</a:t>
            </a:r>
            <a:r>
              <a:rPr lang="ru-RU" altLang="ru-RU" sz="2200">
                <a:latin typeface="Times New Roman"/>
              </a:rPr>
              <a:t> (</a:t>
            </a:r>
            <a:r>
              <a:rPr lang="ru-RU" altLang="ru-RU" sz="2200" err="1">
                <a:latin typeface="Times New Roman"/>
              </a:rPr>
              <a:t>Діаграма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верхнього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рівня</a:t>
            </a:r>
            <a:r>
              <a:rPr lang="ru-RU" altLang="ru-RU" sz="2200">
                <a:latin typeface="Times New Roman"/>
              </a:rPr>
              <a:t>), яка є вершиною </a:t>
            </a:r>
            <a:r>
              <a:rPr lang="ru-RU" altLang="ru-RU" sz="2200" err="1">
                <a:latin typeface="Times New Roman"/>
              </a:rPr>
              <a:t>деревовидної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структури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діаграм</a:t>
            </a:r>
            <a:r>
              <a:rPr lang="ru-RU" altLang="ru-RU" sz="2200">
                <a:latin typeface="Times New Roman"/>
              </a:rPr>
              <a:t> і </a:t>
            </a:r>
            <a:r>
              <a:rPr lang="ru-RU" altLang="ru-RU" sz="2200" b="1" err="1">
                <a:latin typeface="Times New Roman"/>
              </a:rPr>
              <a:t>показує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призначення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системи</a:t>
            </a:r>
            <a:r>
              <a:rPr lang="ru-RU" altLang="ru-RU" sz="2200" b="1">
                <a:latin typeface="Times New Roman"/>
              </a:rPr>
              <a:t> (</a:t>
            </a:r>
            <a:r>
              <a:rPr lang="ru-RU" altLang="ru-RU" sz="2200" b="1" err="1">
                <a:latin typeface="Times New Roman"/>
              </a:rPr>
              <a:t>основну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функцію</a:t>
            </a:r>
            <a:r>
              <a:rPr lang="ru-RU" altLang="ru-RU" sz="2200" b="1">
                <a:latin typeface="Times New Roman"/>
              </a:rPr>
              <a:t>) і </a:t>
            </a:r>
            <a:r>
              <a:rPr lang="ru-RU" altLang="ru-RU" sz="2200" b="1" err="1">
                <a:latin typeface="Times New Roman"/>
              </a:rPr>
              <a:t>її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взаємодію</a:t>
            </a:r>
            <a:r>
              <a:rPr lang="ru-RU" altLang="ru-RU" sz="2200" b="1">
                <a:latin typeface="Times New Roman"/>
              </a:rPr>
              <a:t> з </a:t>
            </a:r>
            <a:r>
              <a:rPr lang="ru-RU" altLang="ru-RU" sz="2200" b="1" err="1">
                <a:latin typeface="Times New Roman"/>
              </a:rPr>
              <a:t>зовнішнім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середовищем</a:t>
            </a:r>
            <a:r>
              <a:rPr lang="ru-RU" altLang="ru-RU" sz="2200">
                <a:latin typeface="Times New Roman"/>
              </a:rPr>
              <a:t>. У </a:t>
            </a:r>
            <a:r>
              <a:rPr lang="ru-RU" altLang="ru-RU" sz="2200" err="1">
                <a:latin typeface="Times New Roman"/>
              </a:rPr>
              <a:t>кожній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моделі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може</a:t>
            </a:r>
            <a:r>
              <a:rPr lang="ru-RU" altLang="ru-RU" sz="2200">
                <a:latin typeface="Times New Roman"/>
              </a:rPr>
              <a:t> бути </a:t>
            </a:r>
            <a:r>
              <a:rPr lang="ru-RU" altLang="ru-RU" sz="2200" err="1">
                <a:latin typeface="Times New Roman"/>
              </a:rPr>
              <a:t>тільки</a:t>
            </a:r>
            <a:r>
              <a:rPr lang="ru-RU" altLang="ru-RU" sz="2200">
                <a:latin typeface="Times New Roman"/>
              </a:rPr>
              <a:t> одна </a:t>
            </a:r>
            <a:r>
              <a:rPr lang="ru-RU" altLang="ru-RU" sz="2200" err="1">
                <a:latin typeface="Times New Roman"/>
              </a:rPr>
              <a:t>контекстна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діаграма</a:t>
            </a:r>
            <a:r>
              <a:rPr lang="ru-RU" altLang="ru-RU" sz="2200">
                <a:latin typeface="Times New Roman"/>
              </a:rPr>
              <a:t>.</a:t>
            </a:r>
            <a:endParaRPr lang="ru-RU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sz="2200" b="1" err="1">
                <a:latin typeface="Times New Roman"/>
              </a:rPr>
              <a:t>Діаграмами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декомпозиції</a:t>
            </a:r>
            <a:r>
              <a:rPr lang="ru-RU" altLang="ru-RU" sz="2200">
                <a:latin typeface="Times New Roman"/>
              </a:rPr>
              <a:t> - </a:t>
            </a:r>
            <a:r>
              <a:rPr lang="ru-RU" altLang="ru-RU" sz="2200" err="1">
                <a:latin typeface="Times New Roman"/>
              </a:rPr>
              <a:t>далі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функції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діляться</a:t>
            </a:r>
            <a:r>
              <a:rPr lang="ru-RU" altLang="ru-RU" sz="2200">
                <a:latin typeface="Times New Roman"/>
              </a:rPr>
              <a:t> на </a:t>
            </a:r>
            <a:r>
              <a:rPr lang="ru-RU" altLang="ru-RU" sz="2200" err="1">
                <a:latin typeface="Times New Roman"/>
              </a:rPr>
              <a:t>підфункції</a:t>
            </a:r>
            <a:r>
              <a:rPr lang="ru-RU" altLang="ru-RU" sz="2200">
                <a:latin typeface="Times New Roman"/>
              </a:rPr>
              <a:t> і так до </a:t>
            </a:r>
            <a:r>
              <a:rPr lang="ru-RU" altLang="ru-RU" sz="2200" err="1">
                <a:latin typeface="Times New Roman"/>
              </a:rPr>
              <a:t>досягнення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необхідного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рівня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деталізації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досліджуваної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системи</a:t>
            </a:r>
            <a:r>
              <a:rPr lang="ru-RU" altLang="ru-RU" sz="2200">
                <a:latin typeface="Times New Roman"/>
              </a:rPr>
              <a:t>. 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sz="2200" b="1" err="1">
                <a:latin typeface="Times New Roman"/>
              </a:rPr>
              <a:t>Діаграма</a:t>
            </a:r>
            <a:r>
              <a:rPr lang="ru-RU" altLang="ru-RU" sz="2200" b="1">
                <a:latin typeface="Times New Roman"/>
              </a:rPr>
              <a:t> дерева </a:t>
            </a:r>
            <a:r>
              <a:rPr lang="ru-RU" altLang="ru-RU" sz="2200" b="1" err="1">
                <a:latin typeface="Times New Roman"/>
              </a:rPr>
              <a:t>вузлів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показує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ієрархічну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залежність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функцій</a:t>
            </a:r>
            <a:r>
              <a:rPr lang="ru-RU" altLang="ru-RU" sz="2200" b="1">
                <a:latin typeface="Times New Roman"/>
              </a:rPr>
              <a:t> (</a:t>
            </a:r>
            <a:r>
              <a:rPr lang="ru-RU" altLang="ru-RU" sz="2200" b="1" err="1">
                <a:latin typeface="Times New Roman"/>
              </a:rPr>
              <a:t>робіт</a:t>
            </a:r>
            <a:r>
              <a:rPr lang="ru-RU" altLang="ru-RU" sz="2200" b="1">
                <a:latin typeface="Times New Roman"/>
              </a:rPr>
              <a:t>), але не </a:t>
            </a:r>
            <a:r>
              <a:rPr lang="ru-RU" altLang="ru-RU" sz="2200" b="1" err="1">
                <a:latin typeface="Times New Roman"/>
              </a:rPr>
              <a:t>зв'язку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між</a:t>
            </a:r>
            <a:r>
              <a:rPr lang="ru-RU" altLang="ru-RU" sz="2200" b="1">
                <a:latin typeface="Times New Roman"/>
              </a:rPr>
              <a:t> ними.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Їх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може</a:t>
            </a:r>
            <a:r>
              <a:rPr lang="ru-RU" altLang="ru-RU" sz="2200">
                <a:latin typeface="Times New Roman"/>
              </a:rPr>
              <a:t> бути </a:t>
            </a:r>
            <a:r>
              <a:rPr lang="ru-RU" altLang="ru-RU" sz="2200" err="1">
                <a:latin typeface="Times New Roman"/>
              </a:rPr>
              <a:t>скільки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завгодно</a:t>
            </a:r>
            <a:r>
              <a:rPr lang="ru-RU" altLang="ru-RU" sz="220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оскільки</a:t>
            </a:r>
            <a:r>
              <a:rPr lang="ru-RU" altLang="ru-RU" sz="2200">
                <a:latin typeface="Times New Roman"/>
              </a:rPr>
              <a:t> дерево </a:t>
            </a:r>
            <a:r>
              <a:rPr lang="ru-RU" altLang="ru-RU" sz="2200" err="1">
                <a:latin typeface="Times New Roman"/>
              </a:rPr>
              <a:t>можна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побудувати</a:t>
            </a:r>
            <a:r>
              <a:rPr lang="ru-RU" altLang="ru-RU" sz="2200">
                <a:latin typeface="Times New Roman"/>
              </a:rPr>
              <a:t> на </a:t>
            </a:r>
            <a:r>
              <a:rPr lang="ru-RU" altLang="ru-RU" sz="2200" err="1">
                <a:latin typeface="Times New Roman"/>
              </a:rPr>
              <a:t>довільну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глибину</a:t>
            </a:r>
            <a:r>
              <a:rPr lang="ru-RU" altLang="ru-RU" sz="2200">
                <a:latin typeface="Times New Roman"/>
              </a:rPr>
              <a:t> і з </a:t>
            </a:r>
            <a:r>
              <a:rPr lang="ru-RU" altLang="ru-RU" sz="2200" err="1">
                <a:latin typeface="Times New Roman"/>
              </a:rPr>
              <a:t>довільного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вузла</a:t>
            </a:r>
            <a:r>
              <a:rPr lang="ru-RU" altLang="ru-RU" sz="2200">
                <a:latin typeface="Times New Roman"/>
              </a:rPr>
              <a:t>.</a:t>
            </a:r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</a:pPr>
            <a:r>
              <a:rPr lang="ru-RU" altLang="ru-RU" sz="2200" b="1" err="1">
                <a:latin typeface="Times New Roman"/>
              </a:rPr>
              <a:t>Діаграми</a:t>
            </a:r>
            <a:r>
              <a:rPr lang="ru-RU" altLang="ru-RU" sz="2200" b="1">
                <a:latin typeface="Times New Roman"/>
              </a:rPr>
              <a:t> для </a:t>
            </a:r>
            <a:r>
              <a:rPr lang="ru-RU" altLang="ru-RU" sz="2200" b="1" err="1">
                <a:latin typeface="Times New Roman"/>
              </a:rPr>
              <a:t>експозиції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будуються</a:t>
            </a:r>
            <a:r>
              <a:rPr lang="ru-RU" altLang="ru-RU" sz="2200">
                <a:latin typeface="Times New Roman"/>
              </a:rPr>
              <a:t> для </a:t>
            </a:r>
            <a:r>
              <a:rPr lang="ru-RU" altLang="ru-RU" sz="2200" err="1">
                <a:latin typeface="Times New Roman"/>
              </a:rPr>
              <a:t>ілюстрації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окремих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фрагментів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моделі</a:t>
            </a:r>
            <a:r>
              <a:rPr lang="ru-RU" altLang="ru-RU" sz="2200">
                <a:latin typeface="Times New Roman"/>
              </a:rPr>
              <a:t> з метою </a:t>
            </a:r>
            <a:r>
              <a:rPr lang="ru-RU" altLang="ru-RU" sz="2200" err="1">
                <a:latin typeface="Times New Roman"/>
              </a:rPr>
              <a:t>відображення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альтернативної</a:t>
            </a:r>
            <a:r>
              <a:rPr lang="ru-RU" altLang="ru-RU" sz="2200">
                <a:latin typeface="Times New Roman"/>
              </a:rPr>
              <a:t> точки </a:t>
            </a:r>
            <a:r>
              <a:rPr lang="ru-RU" altLang="ru-RU" sz="2200" err="1">
                <a:latin typeface="Times New Roman"/>
              </a:rPr>
              <a:t>зору</a:t>
            </a:r>
            <a:r>
              <a:rPr lang="ru-RU" altLang="ru-RU" sz="2200">
                <a:latin typeface="Times New Roman"/>
              </a:rPr>
              <a:t> . </a:t>
            </a:r>
          </a:p>
          <a:p>
            <a:pPr eaLnBrk="1" hangingPunct="1">
              <a:lnSpc>
                <a:spcPct val="80000"/>
              </a:lnSpc>
            </a:pPr>
            <a:endParaRPr lang="ru-RU" altLang="ru-RU"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Правила побудови моделі включають:</a:t>
            </a:r>
            <a:r>
              <a:rPr lang="ru-RU" altLang="ru-RU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7924800" cy="44196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ru-RU" altLang="ru-RU" sz="2400" err="1">
                <a:latin typeface="Times New Roman"/>
              </a:rPr>
              <a:t>обмеження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кількості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блоків</a:t>
            </a:r>
            <a:r>
              <a:rPr lang="ru-RU" altLang="ru-RU" sz="2400">
                <a:latin typeface="Times New Roman"/>
              </a:rPr>
              <a:t> на кожному </a:t>
            </a:r>
            <a:r>
              <a:rPr lang="ru-RU" altLang="ru-RU" sz="2400" err="1">
                <a:latin typeface="Times New Roman"/>
              </a:rPr>
              <a:t>рівні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декомпозиції</a:t>
            </a:r>
            <a:r>
              <a:rPr lang="ru-RU" altLang="ru-RU" sz="2400">
                <a:latin typeface="Times New Roman"/>
              </a:rPr>
              <a:t> (правило 3-6 </a:t>
            </a:r>
            <a:r>
              <a:rPr lang="ru-RU" altLang="ru-RU" sz="2400" err="1">
                <a:latin typeface="Times New Roman"/>
              </a:rPr>
              <a:t>блоків</a:t>
            </a:r>
            <a:r>
              <a:rPr lang="ru-RU" altLang="ru-RU" sz="2400">
                <a:latin typeface="Times New Roman"/>
              </a:rPr>
              <a:t>); </a:t>
            </a:r>
            <a:endParaRPr lang="en-US" altLang="ru-RU" sz="2400">
              <a:latin typeface="Times New Roman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u-RU" altLang="ru-RU" sz="2400" err="1">
                <a:latin typeface="Times New Roman"/>
              </a:rPr>
              <a:t>зв'язність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діаграм</a:t>
            </a:r>
            <a:r>
              <a:rPr lang="ru-RU" altLang="ru-RU" sz="2400">
                <a:latin typeface="Times New Roman"/>
              </a:rPr>
              <a:t> (</a:t>
            </a:r>
            <a:r>
              <a:rPr lang="ru-RU" altLang="ru-RU" sz="2400" err="1">
                <a:latin typeface="Times New Roman"/>
              </a:rPr>
              <a:t>номери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блоків</a:t>
            </a:r>
            <a:r>
              <a:rPr lang="ru-RU" altLang="ru-RU" sz="2400">
                <a:latin typeface="Times New Roman"/>
              </a:rPr>
              <a:t>);</a:t>
            </a:r>
            <a:endParaRPr lang="en-US" altLang="ru-RU" sz="2400">
              <a:latin typeface="Times New Roman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u-RU" altLang="ru-RU" sz="2400" err="1">
                <a:latin typeface="Times New Roman"/>
              </a:rPr>
              <a:t>унікальність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міток</a:t>
            </a:r>
            <a:r>
              <a:rPr lang="ru-RU" altLang="ru-RU" sz="2400">
                <a:latin typeface="Times New Roman"/>
              </a:rPr>
              <a:t> і </a:t>
            </a:r>
            <a:r>
              <a:rPr lang="ru-RU" altLang="ru-RU" sz="2400" err="1">
                <a:latin typeface="Times New Roman"/>
              </a:rPr>
              <a:t>найменувань</a:t>
            </a:r>
            <a:r>
              <a:rPr lang="ru-RU" altLang="ru-RU" sz="2400">
                <a:latin typeface="Times New Roman"/>
              </a:rPr>
              <a:t> (</a:t>
            </a:r>
            <a:r>
              <a:rPr lang="ru-RU" altLang="ru-RU" sz="2400" err="1">
                <a:latin typeface="Times New Roman"/>
              </a:rPr>
              <a:t>відсутність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повторюваних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імен</a:t>
            </a:r>
            <a:r>
              <a:rPr lang="ru-RU" altLang="ru-RU" sz="2400">
                <a:latin typeface="Times New Roman"/>
              </a:rPr>
              <a:t>); </a:t>
            </a:r>
            <a:endParaRPr lang="en-US" altLang="ru-RU" sz="2400">
              <a:latin typeface="Times New Roman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u-RU" altLang="ru-RU" sz="2400" err="1">
                <a:latin typeface="Times New Roman"/>
              </a:rPr>
              <a:t>синтаксичні</a:t>
            </a:r>
            <a:r>
              <a:rPr lang="ru-RU" altLang="ru-RU" sz="2400">
                <a:latin typeface="Times New Roman"/>
              </a:rPr>
              <a:t> правила для </a:t>
            </a:r>
            <a:r>
              <a:rPr lang="ru-RU" altLang="ru-RU" sz="2400" err="1">
                <a:latin typeface="Times New Roman"/>
              </a:rPr>
              <a:t>графіки</a:t>
            </a:r>
            <a:r>
              <a:rPr lang="ru-RU" altLang="ru-RU" sz="2400">
                <a:latin typeface="Times New Roman"/>
              </a:rPr>
              <a:t> (</a:t>
            </a:r>
            <a:r>
              <a:rPr lang="ru-RU" altLang="ru-RU" sz="2400" err="1">
                <a:latin typeface="Times New Roman"/>
              </a:rPr>
              <a:t>блоків</a:t>
            </a:r>
            <a:r>
              <a:rPr lang="ru-RU" altLang="ru-RU" sz="2400">
                <a:latin typeface="Times New Roman"/>
              </a:rPr>
              <a:t> і дуг);</a:t>
            </a:r>
            <a:endParaRPr lang="en-US" altLang="ru-RU" sz="2400">
              <a:latin typeface="Times New Roman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ru-RU" altLang="ru-RU" sz="2400">
                <a:latin typeface="Times New Roman"/>
              </a:rPr>
              <a:t> </a:t>
            </a:r>
            <a:r>
              <a:rPr lang="ru-RU" altLang="ru-RU" sz="2400" err="1">
                <a:latin typeface="Times New Roman"/>
              </a:rPr>
              <a:t>поділ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входів</a:t>
            </a:r>
            <a:r>
              <a:rPr lang="ru-RU" altLang="ru-RU" sz="2400">
                <a:latin typeface="Times New Roman"/>
              </a:rPr>
              <a:t> та </a:t>
            </a:r>
            <a:r>
              <a:rPr lang="ru-RU" altLang="ru-RU" sz="2400" err="1">
                <a:latin typeface="Times New Roman"/>
              </a:rPr>
              <a:t>управлінь</a:t>
            </a:r>
            <a:r>
              <a:rPr lang="ru-RU" altLang="ru-RU" sz="2400">
                <a:latin typeface="Times New Roman"/>
              </a:rPr>
              <a:t> (правило </a:t>
            </a:r>
            <a:r>
              <a:rPr lang="ru-RU" altLang="ru-RU" sz="2400" err="1">
                <a:latin typeface="Times New Roman"/>
              </a:rPr>
              <a:t>визначення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ролі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даних</a:t>
            </a:r>
            <a:r>
              <a:rPr lang="ru-RU" altLang="ru-RU" sz="2400">
                <a:latin typeface="Times New Roman"/>
              </a:rPr>
              <a:t>). </a:t>
            </a:r>
          </a:p>
          <a:p>
            <a:pPr algn="just" eaLnBrk="1" hangingPunct="1">
              <a:lnSpc>
                <a:spcPct val="90000"/>
              </a:lnSpc>
            </a:pPr>
            <a:r>
              <a:rPr lang="ru-RU" altLang="ru-RU" sz="2400" err="1">
                <a:latin typeface="Times New Roman"/>
              </a:rPr>
              <a:t>відділення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організації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від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функції</a:t>
            </a:r>
            <a:r>
              <a:rPr lang="ru-RU" altLang="ru-RU" sz="2400">
                <a:latin typeface="Times New Roman"/>
              </a:rPr>
              <a:t>, </a:t>
            </a:r>
            <a:r>
              <a:rPr lang="ru-RU" altLang="ru-RU" sz="2400" err="1">
                <a:latin typeface="Times New Roman"/>
              </a:rPr>
              <a:t>тобто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виключення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впливу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організаційної</a:t>
            </a:r>
            <a:r>
              <a:rPr lang="ru-RU" altLang="ru-RU" sz="2400">
                <a:latin typeface="Times New Roman"/>
              </a:rPr>
              <a:t> </a:t>
            </a:r>
            <a:r>
              <a:rPr lang="ru-RU" altLang="ru-RU" sz="2400" err="1">
                <a:latin typeface="Times New Roman"/>
              </a:rPr>
              <a:t>структури</a:t>
            </a:r>
            <a:r>
              <a:rPr lang="ru-RU" altLang="ru-RU" sz="2400">
                <a:latin typeface="Times New Roman"/>
              </a:rPr>
              <a:t> на </a:t>
            </a:r>
            <a:r>
              <a:rPr lang="ru-RU" altLang="ru-RU" sz="2400" err="1">
                <a:latin typeface="Times New Roman"/>
              </a:rPr>
              <a:t>функціональну</a:t>
            </a:r>
            <a:r>
              <a:rPr lang="ru-RU" altLang="ru-RU" sz="2400">
                <a:latin typeface="Times New Roman"/>
              </a:rPr>
              <a:t> модель.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Основні елементи діаграм:</a:t>
            </a:r>
            <a:r>
              <a:rPr lang="ru-RU" altLang="ru-RU"/>
              <a:t> 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6109" y="1280205"/>
            <a:ext cx="8179935" cy="4824413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200" b="1" err="1">
                <a:latin typeface="Times New Roman"/>
              </a:rPr>
              <a:t>Функціональний</a:t>
            </a:r>
            <a:r>
              <a:rPr lang="ru-RU" altLang="ru-RU" sz="2200" b="1">
                <a:latin typeface="Times New Roman"/>
              </a:rPr>
              <a:t> блок (</a:t>
            </a:r>
            <a:r>
              <a:rPr lang="ru-RU" altLang="ru-RU" sz="2200" b="1" err="1">
                <a:latin typeface="Times New Roman"/>
              </a:rPr>
              <a:t>Activity</a:t>
            </a:r>
            <a:r>
              <a:rPr lang="ru-RU" altLang="ru-RU" sz="2200" b="1">
                <a:latin typeface="Times New Roman"/>
              </a:rPr>
              <a:t> Box)</a:t>
            </a:r>
            <a:r>
              <a:rPr lang="ru-RU" altLang="ru-RU" sz="2200">
                <a:latin typeface="Times New Roman"/>
              </a:rPr>
              <a:t> (</a:t>
            </a:r>
            <a:r>
              <a:rPr lang="ru-RU" altLang="ru-RU" sz="2200" err="1">
                <a:latin typeface="Times New Roman"/>
              </a:rPr>
              <a:t>Прямокутник</a:t>
            </a:r>
            <a:r>
              <a:rPr lang="ru-RU" altLang="ru-RU" sz="2200">
                <a:latin typeface="Times New Roman"/>
              </a:rPr>
              <a:t>) </a:t>
            </a:r>
            <a:r>
              <a:rPr lang="ru-RU" altLang="ru-RU" sz="2200" err="1">
                <a:latin typeface="Times New Roman"/>
              </a:rPr>
              <a:t>представляє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деяку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конкретну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функцію</a:t>
            </a:r>
            <a:r>
              <a:rPr lang="ru-RU" altLang="ru-RU" sz="2200">
                <a:latin typeface="Times New Roman"/>
              </a:rPr>
              <a:t> в рамках </a:t>
            </a:r>
            <a:r>
              <a:rPr lang="ru-RU" altLang="ru-RU" sz="2200" err="1">
                <a:latin typeface="Times New Roman"/>
              </a:rPr>
              <a:t>даної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системи</a:t>
            </a:r>
            <a:r>
              <a:rPr lang="ru-RU" altLang="ru-RU" sz="2200">
                <a:latin typeface="Times New Roman"/>
              </a:rPr>
              <a:t>.  За </a:t>
            </a:r>
            <a:r>
              <a:rPr lang="ru-RU" altLang="ru-RU" sz="2200" err="1">
                <a:latin typeface="Times New Roman"/>
              </a:rPr>
              <a:t>вимогами</a:t>
            </a:r>
            <a:r>
              <a:rPr lang="ru-RU" altLang="ru-RU" sz="2200">
                <a:latin typeface="Times New Roman"/>
              </a:rPr>
              <a:t> стандарту </a:t>
            </a:r>
            <a:r>
              <a:rPr lang="ru-RU" altLang="ru-RU" sz="2200" err="1">
                <a:latin typeface="Times New Roman"/>
              </a:rPr>
              <a:t>назва</a:t>
            </a:r>
            <a:r>
              <a:rPr lang="ru-RU" altLang="ru-RU" sz="2200">
                <a:latin typeface="Times New Roman"/>
              </a:rPr>
              <a:t> кожного </a:t>
            </a:r>
            <a:r>
              <a:rPr lang="ru-RU" altLang="ru-RU" sz="2200" err="1">
                <a:latin typeface="Times New Roman"/>
              </a:rPr>
              <a:t>функціонального</a:t>
            </a:r>
            <a:r>
              <a:rPr lang="ru-RU" altLang="ru-RU" sz="2200">
                <a:latin typeface="Times New Roman"/>
              </a:rPr>
              <a:t> блоку </a:t>
            </a:r>
            <a:r>
              <a:rPr lang="ru-RU" altLang="ru-RU" sz="2200" err="1">
                <a:latin typeface="Times New Roman"/>
              </a:rPr>
              <a:t>має</a:t>
            </a:r>
            <a:r>
              <a:rPr lang="ru-RU" altLang="ru-RU" sz="2200">
                <a:latin typeface="Times New Roman"/>
              </a:rPr>
              <a:t> бути </a:t>
            </a:r>
            <a:r>
              <a:rPr lang="ru-RU" altLang="ru-RU" sz="2200" err="1">
                <a:latin typeface="Times New Roman"/>
              </a:rPr>
              <a:t>сформульовано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b="1">
                <a:latin typeface="Times New Roman"/>
              </a:rPr>
              <a:t>в глагольном </a:t>
            </a:r>
            <a:r>
              <a:rPr lang="ru-RU" altLang="ru-RU" sz="2200" b="1" err="1">
                <a:latin typeface="Times New Roman"/>
              </a:rPr>
              <a:t>способі</a:t>
            </a:r>
            <a:r>
              <a:rPr lang="ru-RU" altLang="ru-RU" sz="220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тобто</a:t>
            </a:r>
            <a:r>
              <a:rPr lang="ru-RU" altLang="ru-RU" sz="2200">
                <a:latin typeface="Times New Roman"/>
              </a:rPr>
              <a:t> бути </a:t>
            </a:r>
            <a:r>
              <a:rPr lang="ru-RU" altLang="ru-RU" sz="2200" err="1">
                <a:latin typeface="Times New Roman"/>
              </a:rPr>
              <a:t>дієсловом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або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дієслівним</a:t>
            </a:r>
            <a:r>
              <a:rPr lang="ru-RU" altLang="ru-RU" sz="2200">
                <a:latin typeface="Times New Roman"/>
              </a:rPr>
              <a:t> оборотом.</a:t>
            </a:r>
            <a:endParaRPr lang="ru-RU"/>
          </a:p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200">
                <a:latin typeface="Times New Roman"/>
              </a:rPr>
              <a:t> </a:t>
            </a:r>
            <a:r>
              <a:rPr lang="ru-RU" altLang="ru-RU" sz="2200" b="1" err="1">
                <a:latin typeface="Times New Roman"/>
              </a:rPr>
              <a:t>Інтерфейсна</a:t>
            </a:r>
            <a:r>
              <a:rPr lang="ru-RU" altLang="ru-RU" sz="2200" b="1">
                <a:latin typeface="Times New Roman"/>
              </a:rPr>
              <a:t> дуга (</a:t>
            </a:r>
            <a:r>
              <a:rPr lang="ru-RU" altLang="ru-RU" sz="2200" b="1" err="1">
                <a:latin typeface="Times New Roman"/>
              </a:rPr>
              <a:t>Arrow</a:t>
            </a:r>
            <a:r>
              <a:rPr lang="ru-RU" altLang="ru-RU" sz="2200" b="1">
                <a:latin typeface="Times New Roman"/>
              </a:rPr>
              <a:t>) </a:t>
            </a:r>
            <a:r>
              <a:rPr lang="ru-RU" altLang="ru-RU" sz="2200" err="1">
                <a:latin typeface="Times New Roman"/>
              </a:rPr>
              <a:t>відображає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елемент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системи</a:t>
            </a:r>
            <a:r>
              <a:rPr lang="ru-RU" altLang="ru-RU" sz="2200" b="1">
                <a:latin typeface="Times New Roman"/>
              </a:rPr>
              <a:t>, </a:t>
            </a:r>
            <a:r>
              <a:rPr lang="ru-RU" altLang="ru-RU" sz="2200" b="1" err="1">
                <a:latin typeface="Times New Roman"/>
              </a:rPr>
              <a:t>який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обробляється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функціональним</a:t>
            </a:r>
            <a:r>
              <a:rPr lang="ru-RU" altLang="ru-RU" sz="2200" b="1">
                <a:latin typeface="Times New Roman"/>
              </a:rPr>
              <a:t> блоком </a:t>
            </a:r>
            <a:r>
              <a:rPr lang="ru-RU" altLang="ru-RU" sz="2200" b="1" err="1">
                <a:latin typeface="Times New Roman"/>
              </a:rPr>
              <a:t>або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впливає</a:t>
            </a:r>
            <a:r>
              <a:rPr lang="ru-RU" altLang="ru-RU" sz="2200" b="1">
                <a:latin typeface="Times New Roman"/>
              </a:rPr>
              <a:t> на </a:t>
            </a:r>
            <a:r>
              <a:rPr lang="ru-RU" altLang="ru-RU" sz="2200" b="1" err="1">
                <a:latin typeface="Times New Roman"/>
              </a:rPr>
              <a:t>функцію</a:t>
            </a:r>
            <a:r>
              <a:rPr lang="ru-RU" altLang="ru-RU" sz="2200">
                <a:latin typeface="Times New Roman"/>
              </a:rPr>
              <a:t>, </a:t>
            </a:r>
            <a:r>
              <a:rPr lang="ru-RU" altLang="ru-RU" sz="2200" b="1" err="1">
                <a:latin typeface="Times New Roman"/>
              </a:rPr>
              <a:t>відображену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даними</a:t>
            </a:r>
            <a:r>
              <a:rPr lang="ru-RU" altLang="ru-RU" sz="2200" b="1">
                <a:latin typeface="Times New Roman"/>
              </a:rPr>
              <a:t> </a:t>
            </a:r>
            <a:r>
              <a:rPr lang="ru-RU" altLang="ru-RU" sz="2200" b="1" err="1">
                <a:latin typeface="Times New Roman"/>
              </a:rPr>
              <a:t>функціональним</a:t>
            </a:r>
            <a:r>
              <a:rPr lang="ru-RU" altLang="ru-RU" sz="2200" b="1">
                <a:latin typeface="Times New Roman"/>
              </a:rPr>
              <a:t> блоком</a:t>
            </a:r>
            <a:r>
              <a:rPr lang="ru-RU" altLang="ru-RU" sz="2200">
                <a:latin typeface="Times New Roman"/>
              </a:rPr>
              <a:t>. </a:t>
            </a:r>
            <a:r>
              <a:rPr lang="ru-RU" altLang="ru-RU" sz="2200" err="1">
                <a:latin typeface="Times New Roman"/>
              </a:rPr>
              <a:t>Кожна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інтерфейсна</a:t>
            </a:r>
            <a:r>
              <a:rPr lang="ru-RU" altLang="ru-RU" sz="2200">
                <a:latin typeface="Times New Roman"/>
              </a:rPr>
              <a:t> дуга повинна </a:t>
            </a:r>
            <a:r>
              <a:rPr lang="ru-RU" altLang="ru-RU" sz="2200" err="1">
                <a:latin typeface="Times New Roman"/>
              </a:rPr>
              <a:t>мати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своє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унікальне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найменування</a:t>
            </a:r>
            <a:r>
              <a:rPr lang="ru-RU" altLang="ru-RU" sz="2200">
                <a:latin typeface="Times New Roman"/>
              </a:rPr>
              <a:t> (</a:t>
            </a:r>
            <a:r>
              <a:rPr lang="ru-RU" altLang="ru-RU" sz="2200" err="1">
                <a:latin typeface="Times New Roman"/>
              </a:rPr>
              <a:t>Arrow</a:t>
            </a:r>
            <a:r>
              <a:rPr lang="ru-RU" altLang="ru-RU" sz="2200">
                <a:latin typeface="Times New Roman"/>
              </a:rPr>
              <a:t> Label). На </a:t>
            </a:r>
            <a:r>
              <a:rPr lang="ru-RU" altLang="ru-RU" sz="2200" err="1">
                <a:latin typeface="Times New Roman"/>
              </a:rPr>
              <a:t>вимогу</a:t>
            </a:r>
            <a:r>
              <a:rPr lang="ru-RU" altLang="ru-RU" sz="2200">
                <a:latin typeface="Times New Roman"/>
              </a:rPr>
              <a:t> стандарту, </a:t>
            </a:r>
            <a:r>
              <a:rPr lang="ru-RU" altLang="ru-RU" sz="2200" err="1">
                <a:latin typeface="Times New Roman"/>
              </a:rPr>
              <a:t>найменування</a:t>
            </a:r>
            <a:r>
              <a:rPr lang="ru-RU" altLang="ru-RU" sz="2200">
                <a:latin typeface="Times New Roman"/>
              </a:rPr>
              <a:t> повинно бути </a:t>
            </a:r>
            <a:r>
              <a:rPr lang="ru-RU" altLang="ru-RU" sz="2200" b="1">
                <a:latin typeface="Times New Roman"/>
              </a:rPr>
              <a:t>оборотом </a:t>
            </a:r>
            <a:r>
              <a:rPr lang="ru-RU" altLang="ru-RU" sz="2200" b="1" err="1">
                <a:latin typeface="Times New Roman"/>
              </a:rPr>
              <a:t>іменника</a:t>
            </a:r>
            <a:r>
              <a:rPr lang="ru-RU" altLang="ru-RU" sz="2200" b="1">
                <a:latin typeface="Times New Roman"/>
              </a:rPr>
              <a:t>.</a:t>
            </a:r>
            <a:r>
              <a:rPr lang="ru-RU" altLang="ru-RU" sz="2200">
                <a:latin typeface="Times New Roman"/>
              </a:rPr>
              <a:t> За </a:t>
            </a:r>
            <a:r>
              <a:rPr lang="ru-RU" altLang="ru-RU" sz="2200" err="1">
                <a:latin typeface="Times New Roman"/>
              </a:rPr>
              <a:t>допомогою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інтерфейсних</a:t>
            </a:r>
            <a:r>
              <a:rPr lang="ru-RU" altLang="ru-RU" sz="2200">
                <a:latin typeface="Times New Roman"/>
              </a:rPr>
              <a:t> дуг </a:t>
            </a:r>
            <a:r>
              <a:rPr lang="ru-RU" altLang="ru-RU" sz="2200" err="1">
                <a:latin typeface="Times New Roman"/>
              </a:rPr>
              <a:t>відображають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різні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об'єкти</a:t>
            </a:r>
            <a:r>
              <a:rPr lang="ru-RU" altLang="ru-RU" sz="2200">
                <a:latin typeface="Times New Roman"/>
              </a:rPr>
              <a:t>, в </a:t>
            </a:r>
            <a:r>
              <a:rPr lang="ru-RU" altLang="ru-RU" sz="2200" err="1">
                <a:latin typeface="Times New Roman"/>
              </a:rPr>
              <a:t>тій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чи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іншій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мірі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визначають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процеси</a:t>
            </a:r>
            <a:r>
              <a:rPr lang="ru-RU" altLang="ru-RU" sz="2200">
                <a:latin typeface="Times New Roman"/>
              </a:rPr>
              <a:t>, </a:t>
            </a:r>
            <a:r>
              <a:rPr lang="ru-RU" altLang="ru-RU" sz="2200" err="1">
                <a:latin typeface="Times New Roman"/>
              </a:rPr>
              <a:t>що</a:t>
            </a:r>
            <a:r>
              <a:rPr lang="ru-RU" altLang="ru-RU" sz="2200">
                <a:latin typeface="Times New Roman"/>
              </a:rPr>
              <a:t> </a:t>
            </a:r>
            <a:r>
              <a:rPr lang="ru-RU" altLang="ru-RU" sz="2200" err="1">
                <a:latin typeface="Times New Roman"/>
              </a:rPr>
              <a:t>відбуваються</a:t>
            </a:r>
            <a:r>
              <a:rPr lang="ru-RU" altLang="ru-RU" sz="2200">
                <a:latin typeface="Times New Roman"/>
              </a:rPr>
              <a:t> в </a:t>
            </a:r>
            <a:r>
              <a:rPr lang="ru-RU" altLang="ru-RU" sz="2200" err="1">
                <a:latin typeface="Times New Roman"/>
              </a:rPr>
              <a:t>системі</a:t>
            </a:r>
            <a:r>
              <a:rPr lang="ru-RU" altLang="ru-RU" sz="2200">
                <a:latin typeface="Times New Roman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Скругленный">
  <a:themeElements>
    <a:clrScheme name="default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99CCFF"/>
      </a:accent4>
      <a:accent5>
        <a:srgbClr val="9999FF"/>
      </a:accent5>
      <a:accent6>
        <a:srgbClr val="FFFFFF"/>
      </a:accent6>
      <a:hlink>
        <a:srgbClr val="996666"/>
      </a:hlink>
      <a:folHlink>
        <a:srgbClr val="6666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Application>Microsoft Office PowerPoint</Application>
  <PresentationFormat>Экран (4:3)</PresentationFormat>
  <Slides>42</Slides>
  <Notes>2</Notes>
  <HiddenSlides>0</HiddenSlide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42</vt:i4>
      </vt:variant>
    </vt:vector>
  </HeadingPairs>
  <TitlesOfParts>
    <vt:vector size="44" baseType="lpstr">
      <vt:lpstr>Скругленный</vt:lpstr>
      <vt:lpstr>Скругленный</vt:lpstr>
      <vt:lpstr>Лекція 3.1 Методологія функціонального моделювання IDEF0 (SADT)</vt:lpstr>
      <vt:lpstr>У структурному аналізі використовуються наступні методи та нотації:</vt:lpstr>
      <vt:lpstr>Презентация PowerPoint</vt:lpstr>
      <vt:lpstr> Сімейство стандарту IDEF має 6 типів моделей </vt:lpstr>
      <vt:lpstr>Основи методології IDEF0 </vt:lpstr>
      <vt:lpstr>В IDEF0 реалізовані три базові принципи моделювання процесів: </vt:lpstr>
      <vt:lpstr>Методологія IDEF0  містити 4 типи діаграм: </vt:lpstr>
      <vt:lpstr>Правила побудови моделі включають: </vt:lpstr>
      <vt:lpstr>Основні елементи діаграм: </vt:lpstr>
      <vt:lpstr>функціональний блок</vt:lpstr>
      <vt:lpstr>Інтерфейсна дуга (Arrow)</vt:lpstr>
      <vt:lpstr>Контекстна діаграма </vt:lpstr>
      <vt:lpstr>Контекстна діаграма</vt:lpstr>
      <vt:lpstr>Приклад. Предметна область: діяльність підприємства по збірці і продажу комп'ютерів </vt:lpstr>
      <vt:lpstr>Контекстна діаграма «Діяльність підприємства по збірці і продажу комп'ютерів»</vt:lpstr>
      <vt:lpstr>Контекстна діаграма «Діяльність підприємства по збірці і продажу комп'ютерів»</vt:lpstr>
      <vt:lpstr>Діаграми декомпозиції </vt:lpstr>
      <vt:lpstr>Діаграми декомпозиції для системи «Діяльність підприємства по збірці і продажу комп'ютерів» </vt:lpstr>
      <vt:lpstr>Діаграма декомпозиції першого рівня А0</vt:lpstr>
      <vt:lpstr>Другий рівень декомпозиції блоку «Збірка і тестування комп'ютерів» складається з:</vt:lpstr>
      <vt:lpstr>Діаграма декомпозиції блоку «Збірка і тестування комп'ютерів» А3</vt:lpstr>
      <vt:lpstr>Діаграма дерева вузлів </vt:lpstr>
      <vt:lpstr> ДДіаграма дерева вузлів для системи «Діяльність підприємства по збірці і продажу комп'ютерів» </vt:lpstr>
      <vt:lpstr> Типи зв'язків між блокам </vt:lpstr>
      <vt:lpstr>Нормативний (керуючий, підпорядкований) зв'язок</vt:lpstr>
      <vt:lpstr>Функціональна (технологічна) зв'язок </vt:lpstr>
      <vt:lpstr>Споживча (послідовна) і логічна зв'язку</vt:lpstr>
      <vt:lpstr>Колегіальний (методичний) і ресурсний зв'язок </vt:lpstr>
      <vt:lpstr>Інформаційний зв'язок</vt:lpstr>
      <vt:lpstr>Тимчасовий зв'язок</vt:lpstr>
      <vt:lpstr>Значення стрілок на  діаграмах  IDEF0</vt:lpstr>
      <vt:lpstr>Стрілки на діаграмах IDEF0 задають свого роду обмеження (умови). </vt:lpstr>
      <vt:lpstr>Механізм міток</vt:lpstr>
      <vt:lpstr>механізм міток</vt:lpstr>
      <vt:lpstr>Відносини блоків на діаграмах</vt:lpstr>
      <vt:lpstr>Відносини блоків на діаграмах</vt:lpstr>
      <vt:lpstr>Управління, вихід - вхід, зворотний зв'язок з управління, зворотний зв'язок по входу </vt:lpstr>
      <vt:lpstr>Відносини між блоками діаграми і іншими діаграмами (навколишнім середовищем). </vt:lpstr>
      <vt:lpstr>Граничні стрілки.</vt:lpstr>
      <vt:lpstr>Стрілки, які поміщені в «тунель». </vt:lpstr>
      <vt:lpstr>Стрілки, поміщені в «тунель».</vt:lpstr>
      <vt:lpstr>Стрілки, поміщені в «тунель».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6. Методология функционального моделирования IDEF0 </dc:title>
  <dc:creator>Windows User</dc:creator>
  <cp:revision>22</cp:revision>
  <dcterms:created xsi:type="dcterms:W3CDTF">2016-09-21T18:39:13Z</dcterms:created>
  <dcterms:modified xsi:type="dcterms:W3CDTF">2023-09-11T12:25:56Z</dcterms:modified>
</cp:coreProperties>
</file>