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52"/>
  </p:notesMasterIdLst>
  <p:sldIdLst>
    <p:sldId id="256" r:id="rId2"/>
    <p:sldId id="303" r:id="rId3"/>
    <p:sldId id="302" r:id="rId4"/>
    <p:sldId id="301" r:id="rId5"/>
    <p:sldId id="304" r:id="rId6"/>
    <p:sldId id="306" r:id="rId7"/>
    <p:sldId id="300" r:id="rId8"/>
    <p:sldId id="308" r:id="rId9"/>
    <p:sldId id="309" r:id="rId10"/>
    <p:sldId id="307" r:id="rId11"/>
    <p:sldId id="258" r:id="rId12"/>
    <p:sldId id="259" r:id="rId13"/>
    <p:sldId id="262" r:id="rId14"/>
    <p:sldId id="263" r:id="rId15"/>
    <p:sldId id="264" r:id="rId16"/>
    <p:sldId id="267" r:id="rId17"/>
    <p:sldId id="265" r:id="rId18"/>
    <p:sldId id="278" r:id="rId19"/>
    <p:sldId id="266" r:id="rId20"/>
    <p:sldId id="268" r:id="rId21"/>
    <p:sldId id="270" r:id="rId22"/>
    <p:sldId id="269" r:id="rId23"/>
    <p:sldId id="271" r:id="rId24"/>
    <p:sldId id="272" r:id="rId25"/>
    <p:sldId id="279" r:id="rId26"/>
    <p:sldId id="273" r:id="rId27"/>
    <p:sldId id="274" r:id="rId28"/>
    <p:sldId id="275" r:id="rId29"/>
    <p:sldId id="276" r:id="rId30"/>
    <p:sldId id="280" r:id="rId31"/>
    <p:sldId id="281" r:id="rId32"/>
    <p:sldId id="277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107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424F8988-794E-4628-94B8-2A7D47E16A04}" type="datetimeFigureOut">
              <a:rPr lang="ru-RU"/>
              <a:pPr>
                <a:defRPr/>
              </a:pPr>
              <a:t>09.10.2022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ru-RU" noProof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1D2DC80E-B526-4AA8-877B-54AB679D815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7347" name="Заметки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ru-RU" altLang="ru-RU" b="1" i="1"/>
              <a:t>Каждый класс и его подкласс анализируются в три этапа: информационное </a:t>
            </a:r>
            <a:endParaRPr lang="ru-RU" altLang="ru-RU"/>
          </a:p>
        </p:txBody>
      </p:sp>
      <p:sp>
        <p:nvSpPr>
          <p:cNvPr id="5734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807858CE-1C0F-4DF9-86E4-8C893280630D}" type="slidenum">
              <a:rPr lang="ru-RU" altLang="ru-RU" smtClean="0"/>
              <a:pPr/>
              <a:t>4</a:t>
            </a:fld>
            <a:endParaRPr lang="ru-RU" alt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927100"/>
            <a:ext cx="8991600" cy="4495800"/>
            <a:chOff x="0" y="584"/>
            <a:chExt cx="5664" cy="2832"/>
          </a:xfrm>
        </p:grpSpPr>
        <p:sp>
          <p:nvSpPr>
            <p:cNvPr id="5" name="AutoShape 3"/>
            <p:cNvSpPr>
              <a:spLocks noChangeArrowheads="1"/>
            </p:cNvSpPr>
            <p:nvPr userDrawn="1"/>
          </p:nvSpPr>
          <p:spPr bwMode="auto">
            <a:xfrm>
              <a:off x="432" y="1304"/>
              <a:ext cx="4656" cy="2112"/>
            </a:xfrm>
            <a:prstGeom prst="roundRect">
              <a:avLst>
                <a:gd name="adj" fmla="val 1666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endParaRPr lang="ru-RU" altLang="ru-RU" sz="2400">
                <a:latin typeface="Times New Roman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 userDrawn="1"/>
          </p:nvSpPr>
          <p:spPr bwMode="blackWhite">
            <a:xfrm>
              <a:off x="144" y="584"/>
              <a:ext cx="4512" cy="624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bg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endParaRPr lang="ru-RU" altLang="ru-RU" sz="2400">
                <a:latin typeface="Times New Roman" pitchFamily="18" charset="0"/>
              </a:endParaRPr>
            </a:p>
          </p:txBody>
        </p:sp>
        <p:sp>
          <p:nvSpPr>
            <p:cNvPr id="7" name="AutoShape 5"/>
            <p:cNvSpPr>
              <a:spLocks noChangeArrowheads="1"/>
            </p:cNvSpPr>
            <p:nvPr userDrawn="1"/>
          </p:nvSpPr>
          <p:spPr bwMode="blackWhite">
            <a:xfrm>
              <a:off x="0" y="872"/>
              <a:ext cx="5664" cy="1152"/>
            </a:xfrm>
            <a:custGeom>
              <a:avLst/>
              <a:gdLst>
                <a:gd name="T0" fmla="*/ 0 w 4917"/>
                <a:gd name="T1" fmla="*/ 0 h 1000"/>
                <a:gd name="T2" fmla="*/ 33189 w 4917"/>
                <a:gd name="T3" fmla="*/ 0 h 1000"/>
                <a:gd name="T4" fmla="*/ 36955 w 4917"/>
                <a:gd name="T5" fmla="*/ 765 h 1000"/>
                <a:gd name="T6" fmla="*/ 33197 w 4917"/>
                <a:gd name="T7" fmla="*/ 1529 h 1000"/>
                <a:gd name="T8" fmla="*/ 0 w 4917"/>
                <a:gd name="T9" fmla="*/ 1529 h 1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917"/>
                <a:gd name="T16" fmla="*/ 0 h 1000"/>
                <a:gd name="T17" fmla="*/ 2459 w 4917"/>
                <a:gd name="T18" fmla="*/ 1000 h 1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917" h="1000">
                  <a:moveTo>
                    <a:pt x="0" y="0"/>
                  </a:moveTo>
                  <a:lnTo>
                    <a:pt x="4416" y="0"/>
                  </a:lnTo>
                  <a:cubicBezTo>
                    <a:pt x="4693" y="0"/>
                    <a:pt x="4917" y="223"/>
                    <a:pt x="4917" y="500"/>
                  </a:cubicBezTo>
                  <a:cubicBezTo>
                    <a:pt x="4917" y="776"/>
                    <a:pt x="4693" y="999"/>
                    <a:pt x="4417" y="1000"/>
                  </a:cubicBezTo>
                  <a:lnTo>
                    <a:pt x="0" y="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8" name="Line 6"/>
            <p:cNvSpPr>
              <a:spLocks noChangeShapeType="1"/>
            </p:cNvSpPr>
            <p:nvPr userDrawn="1"/>
          </p:nvSpPr>
          <p:spPr bwMode="auto">
            <a:xfrm>
              <a:off x="0" y="1928"/>
              <a:ext cx="5232" cy="0"/>
            </a:xfrm>
            <a:prstGeom prst="line">
              <a:avLst/>
            </a:prstGeom>
            <a:noFill/>
            <a:ln w="508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5127" name="Rectangle 7"/>
          <p:cNvSpPr>
            <a:spLocks noGrp="1" noChangeArrowheads="1"/>
          </p:cNvSpPr>
          <p:nvPr>
            <p:ph type="ctrTitle"/>
          </p:nvPr>
        </p:nvSpPr>
        <p:spPr>
          <a:xfrm>
            <a:off x="228600" y="1427163"/>
            <a:ext cx="8077200" cy="1609725"/>
          </a:xfrm>
        </p:spPr>
        <p:txBody>
          <a:bodyPr/>
          <a:lstStyle>
            <a:lvl1pPr>
              <a:defRPr sz="4600"/>
            </a:lvl1pPr>
          </a:lstStyle>
          <a:p>
            <a:pPr lvl="0"/>
            <a:r>
              <a:rPr lang="ru-RU" altLang="ru-RU" noProof="0"/>
              <a:t>Образец заголовка</a:t>
            </a:r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1066800" y="3441700"/>
            <a:ext cx="6629400" cy="16764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pPr lvl="0"/>
            <a:r>
              <a:rPr lang="ru-RU" altLang="ru-RU" noProof="0"/>
              <a:t>Образец подзаголовка</a:t>
            </a:r>
          </a:p>
        </p:txBody>
      </p:sp>
      <p:sp>
        <p:nvSpPr>
          <p:cNvPr id="9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71488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10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53163"/>
            <a:ext cx="2895600" cy="4572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11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71488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A4DDFC-D5FB-4D8D-88F1-D9461DE1C7C5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26313E-9C6C-4062-B338-17587F6E3693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450013" y="228600"/>
            <a:ext cx="2084387" cy="57912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95263" y="228600"/>
            <a:ext cx="6102350" cy="57912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DC59B9-E9BB-4693-8194-D79FC1F9DCC3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79824B-6000-4545-A35D-27FFCE462C0C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E916FF-6EF2-46D9-9608-F07A777A95DF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3886200" cy="4419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2CB051-586B-408B-91E1-4C437383540F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8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9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5D7187-CCB5-4E63-848C-036192CDC0F1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A984B1-7F19-4CE4-95EE-B11E4C98D44E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7D9723-6BFD-43FA-B082-EB5ADF7C80BF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4579B1-DE4C-4BC1-A2D9-36DB8B831867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6" name="Rectangle 9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A992CC-4556-4F7D-8306-F0CBD914D906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152400"/>
            <a:ext cx="8686800" cy="6096000"/>
            <a:chOff x="0" y="96"/>
            <a:chExt cx="5472" cy="3840"/>
          </a:xfrm>
        </p:grpSpPr>
        <p:sp>
          <p:nvSpPr>
            <p:cNvPr id="1032" name="AutoShape 3"/>
            <p:cNvSpPr>
              <a:spLocks noChangeArrowheads="1"/>
            </p:cNvSpPr>
            <p:nvPr/>
          </p:nvSpPr>
          <p:spPr bwMode="auto">
            <a:xfrm>
              <a:off x="240" y="336"/>
              <a:ext cx="5232" cy="3600"/>
            </a:xfrm>
            <a:prstGeom prst="roundRect">
              <a:avLst>
                <a:gd name="adj" fmla="val 13727"/>
              </a:avLst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algn="ctr" eaLnBrk="1" hangingPunct="1">
                <a:defRPr/>
              </a:pPr>
              <a:endParaRPr lang="ru-RU" altLang="ru-RU" sz="2400">
                <a:latin typeface="Times New Roman" pitchFamily="18" charset="0"/>
              </a:endParaRPr>
            </a:p>
          </p:txBody>
        </p:sp>
        <p:sp>
          <p:nvSpPr>
            <p:cNvPr id="1033" name="AutoShape 4"/>
            <p:cNvSpPr>
              <a:spLocks noChangeArrowheads="1"/>
            </p:cNvSpPr>
            <p:nvPr/>
          </p:nvSpPr>
          <p:spPr bwMode="blackWhite">
            <a:xfrm>
              <a:off x="0" y="96"/>
              <a:ext cx="5376" cy="768"/>
            </a:xfrm>
            <a:custGeom>
              <a:avLst/>
              <a:gdLst>
                <a:gd name="T0" fmla="*/ 0 w 7000"/>
                <a:gd name="T1" fmla="*/ 0 h 1000"/>
                <a:gd name="T2" fmla="*/ 20608 w 7000"/>
                <a:gd name="T3" fmla="*/ 0 h 1000"/>
                <a:gd name="T4" fmla="*/ 22196 w 7000"/>
                <a:gd name="T5" fmla="*/ 227 h 1000"/>
                <a:gd name="T6" fmla="*/ 20611 w 7000"/>
                <a:gd name="T7" fmla="*/ 453 h 1000"/>
                <a:gd name="T8" fmla="*/ 0 w 7000"/>
                <a:gd name="T9" fmla="*/ 453 h 10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000"/>
                <a:gd name="T16" fmla="*/ 0 h 1000"/>
                <a:gd name="T17" fmla="*/ 3500 w 7000"/>
                <a:gd name="T18" fmla="*/ 1000 h 10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000" h="1000">
                  <a:moveTo>
                    <a:pt x="0" y="0"/>
                  </a:moveTo>
                  <a:lnTo>
                    <a:pt x="6499" y="0"/>
                  </a:lnTo>
                  <a:cubicBezTo>
                    <a:pt x="6776" y="0"/>
                    <a:pt x="7000" y="223"/>
                    <a:pt x="7000" y="500"/>
                  </a:cubicBezTo>
                  <a:cubicBezTo>
                    <a:pt x="7000" y="776"/>
                    <a:pt x="6776" y="999"/>
                    <a:pt x="6500" y="1000"/>
                  </a:cubicBezTo>
                  <a:lnTo>
                    <a:pt x="0" y="1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034" name="Line 5"/>
            <p:cNvSpPr>
              <a:spLocks noChangeShapeType="1"/>
            </p:cNvSpPr>
            <p:nvPr/>
          </p:nvSpPr>
          <p:spPr bwMode="auto">
            <a:xfrm>
              <a:off x="0" y="768"/>
              <a:ext cx="5088" cy="0"/>
            </a:xfrm>
            <a:prstGeom prst="line">
              <a:avLst/>
            </a:prstGeom>
            <a:noFill/>
            <a:ln w="38100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102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195263" y="228600"/>
            <a:ext cx="8015287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заголовка</a:t>
            </a:r>
          </a:p>
        </p:txBody>
      </p:sp>
      <p:sp>
        <p:nvSpPr>
          <p:cNvPr id="1028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79248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ru-RU"/>
              <a:t>Образец текста</a:t>
            </a:r>
          </a:p>
          <a:p>
            <a:pPr lvl="1"/>
            <a:r>
              <a:rPr lang="ru-RU" altLang="ru-RU"/>
              <a:t>Второй уровень</a:t>
            </a:r>
          </a:p>
          <a:p>
            <a:pPr lvl="2"/>
            <a:r>
              <a:rPr lang="ru-RU" altLang="ru-RU"/>
              <a:t>Третий уровень</a:t>
            </a:r>
          </a:p>
          <a:p>
            <a:pPr lvl="3"/>
            <a:r>
              <a:rPr lang="ru-RU" altLang="ru-RU"/>
              <a:t>Четвертый уровень</a:t>
            </a:r>
          </a:p>
          <a:p>
            <a:pPr lvl="4"/>
            <a:r>
              <a:rPr lang="ru-RU" altLang="ru-RU"/>
              <a:t>Пятый уровень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/>
            </a:lvl1pPr>
          </a:lstStyle>
          <a:p>
            <a:pPr>
              <a:defRPr/>
            </a:pPr>
            <a:endParaRPr lang="ru-RU" altLang="ru-RU"/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itchFamily="34" charset="0"/>
              </a:defRPr>
            </a:lvl1pPr>
          </a:lstStyle>
          <a:p>
            <a:pPr>
              <a:defRPr/>
            </a:pPr>
            <a:fld id="{CE34B965-A31D-4358-8561-45ACF268B6B9}" type="slidenum">
              <a:rPr lang="ru-RU" altLang="ru-RU"/>
              <a:pPr>
                <a:defRPr/>
              </a:pPr>
              <a:t>‹#›</a:t>
            </a:fld>
            <a:endParaRPr lang="ru-RU" alt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Wingding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l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SzPct val="40000"/>
        <a:buFont typeface="Wingdings" pitchFamily="2" charset="2"/>
        <a:buChar char="l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ru-RU" altLang="ru-RU" sz="4200" dirty="0" err="1"/>
              <a:t>Лекція</a:t>
            </a:r>
            <a:r>
              <a:rPr lang="ru-RU" altLang="ru-RU" sz="4200" dirty="0"/>
              <a:t> 5.1 </a:t>
            </a:r>
            <a:r>
              <a:rPr lang="uk-UA" altLang="ru-RU" sz="4200" dirty="0"/>
              <a:t>ООМ. </a:t>
            </a:r>
            <a:r>
              <a:rPr lang="en-US" altLang="ru-RU" sz="4200" dirty="0"/>
              <a:t>UML. </a:t>
            </a:r>
            <a:r>
              <a:rPr lang="ru-RU" altLang="ru-RU" sz="4200" dirty="0" err="1"/>
              <a:t>Діаграма</a:t>
            </a:r>
            <a:r>
              <a:rPr lang="ru-RU" altLang="ru-RU" sz="4200" dirty="0"/>
              <a:t> </a:t>
            </a:r>
            <a:r>
              <a:rPr lang="ru-RU" altLang="ru-RU" sz="4200" dirty="0" err="1"/>
              <a:t>варіантів</a:t>
            </a:r>
            <a:r>
              <a:rPr lang="en-US" altLang="ru-RU" sz="4200" dirty="0"/>
              <a:t> </a:t>
            </a:r>
            <a:r>
              <a:rPr lang="uk-UA" altLang="ru-RU" sz="4200" dirty="0"/>
              <a:t>з</a:t>
            </a:r>
            <a:r>
              <a:rPr lang="ru-RU" altLang="ru-RU" sz="4200" dirty="0" err="1"/>
              <a:t>астосування</a:t>
            </a:r>
            <a:endParaRPr lang="ru-RU" altLang="ru-RU" sz="4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 sz="3600"/>
              <a:t>Use case: </a:t>
            </a:r>
            <a:r>
              <a:rPr lang="ru-RU" altLang="ru-RU" sz="3600"/>
              <a:t>основні поняття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9" y="1341438"/>
            <a:ext cx="8281168" cy="4679950"/>
          </a:xfrm>
        </p:spPr>
        <p:txBody>
          <a:bodyPr/>
          <a:lstStyle/>
          <a:p>
            <a:pPr marL="0" indent="0" algn="just" eaLnBrk="1" hangingPunct="1">
              <a:buFont typeface="Wingdings" pitchFamily="2" charset="2"/>
              <a:buNone/>
            </a:pPr>
            <a:r>
              <a:rPr lang="ru-RU" altLang="ru-RU" sz="2200" b="1" i="1" dirty="0"/>
              <a:t>      </a:t>
            </a:r>
            <a:r>
              <a:rPr lang="ru-RU" altLang="ru-RU" sz="2400" b="1" i="1" dirty="0" err="1"/>
              <a:t>Діаграми</a:t>
            </a:r>
            <a:r>
              <a:rPr lang="ru-RU" altLang="ru-RU" sz="2400" b="1" i="1" dirty="0"/>
              <a:t> </a:t>
            </a:r>
            <a:r>
              <a:rPr lang="ru-RU" altLang="ru-RU" sz="2400" b="1" i="1" dirty="0" err="1"/>
              <a:t>варіантів</a:t>
            </a:r>
            <a:r>
              <a:rPr lang="ru-RU" altLang="ru-RU" sz="2400" b="1" i="1" dirty="0"/>
              <a:t> </a:t>
            </a:r>
            <a:r>
              <a:rPr lang="ru-RU" altLang="ru-RU" sz="2400" b="1" i="1" dirty="0" err="1"/>
              <a:t>використання</a:t>
            </a:r>
            <a:r>
              <a:rPr lang="ru-RU" altLang="ru-RU" sz="2400" b="1" i="1" dirty="0"/>
              <a:t> </a:t>
            </a:r>
            <a:r>
              <a:rPr lang="ru-RU" altLang="ru-RU" sz="2400" b="1" i="1" dirty="0" err="1"/>
              <a:t>показують</a:t>
            </a:r>
            <a:r>
              <a:rPr lang="ru-RU" altLang="ru-RU" sz="2400" b="1" i="1" dirty="0"/>
              <a:t> </a:t>
            </a:r>
            <a:r>
              <a:rPr lang="ru-RU" altLang="ru-RU" sz="2400" b="1" i="1" dirty="0" err="1"/>
              <a:t>взаємодії</a:t>
            </a:r>
            <a:r>
              <a:rPr lang="ru-RU" altLang="ru-RU" sz="2400" b="1" i="1" dirty="0"/>
              <a:t> </a:t>
            </a:r>
            <a:r>
              <a:rPr lang="ru-RU" altLang="ru-RU" sz="2400" b="1" i="1" dirty="0" err="1"/>
              <a:t>між</a:t>
            </a:r>
            <a:r>
              <a:rPr lang="ru-RU" altLang="ru-RU" sz="2400" b="1" i="1" dirty="0"/>
              <a:t> </a:t>
            </a:r>
            <a:r>
              <a:rPr lang="ru-RU" altLang="ru-RU" sz="2400" b="1" i="1" dirty="0" err="1"/>
              <a:t>варіантами</a:t>
            </a:r>
            <a:r>
              <a:rPr lang="ru-RU" altLang="ru-RU" sz="2400" b="1" i="1" dirty="0"/>
              <a:t> </a:t>
            </a:r>
            <a:r>
              <a:rPr lang="ru-RU" altLang="ru-RU" sz="2400" b="1" i="1" dirty="0" err="1"/>
              <a:t>використання</a:t>
            </a:r>
            <a:r>
              <a:rPr lang="en-US" altLang="ru-RU" sz="2400" b="1" i="1" dirty="0"/>
              <a:t> (</a:t>
            </a:r>
            <a:r>
              <a:rPr lang="ru-RU" altLang="ru-RU" sz="2400" b="1" i="1" dirty="0"/>
              <a:t>прецедентом) і </a:t>
            </a:r>
            <a:r>
              <a:rPr lang="ru-RU" altLang="ru-RU" sz="2400" b="1" i="1" dirty="0" err="1"/>
              <a:t>діючими</a:t>
            </a:r>
            <a:r>
              <a:rPr lang="ru-RU" altLang="ru-RU" sz="2400" b="1" i="1" dirty="0"/>
              <a:t> особами, </a:t>
            </a:r>
            <a:r>
              <a:rPr lang="ru-RU" altLang="ru-RU" sz="2400" b="1" i="1" dirty="0" err="1"/>
              <a:t>відображаючи</a:t>
            </a:r>
            <a:r>
              <a:rPr lang="ru-RU" altLang="ru-RU" sz="2400" b="1" i="1" dirty="0"/>
              <a:t> </a:t>
            </a:r>
            <a:r>
              <a:rPr lang="ru-RU" altLang="ru-RU" sz="2400" b="1" i="1" dirty="0" err="1"/>
              <a:t>функціональні</a:t>
            </a:r>
            <a:r>
              <a:rPr lang="ru-RU" altLang="ru-RU" sz="2400" b="1" i="1" dirty="0"/>
              <a:t> </a:t>
            </a:r>
            <a:r>
              <a:rPr lang="ru-RU" altLang="ru-RU" sz="2400" b="1" i="1" dirty="0" err="1"/>
              <a:t>вимоги</a:t>
            </a:r>
            <a:r>
              <a:rPr lang="ru-RU" altLang="ru-RU" sz="2400" b="1" i="1" dirty="0"/>
              <a:t> до </a:t>
            </a:r>
            <a:r>
              <a:rPr lang="ru-RU" altLang="ru-RU" sz="2400" b="1" i="1" dirty="0" err="1"/>
              <a:t>системи</a:t>
            </a:r>
            <a:r>
              <a:rPr lang="ru-RU" altLang="ru-RU" sz="2400" b="1" i="1" dirty="0"/>
              <a:t> з точки </a:t>
            </a:r>
            <a:r>
              <a:rPr lang="ru-RU" altLang="ru-RU" sz="2400" b="1" i="1" dirty="0" err="1"/>
              <a:t>зору</a:t>
            </a:r>
            <a:r>
              <a:rPr lang="ru-RU" altLang="ru-RU" sz="2400" b="1" i="1" dirty="0"/>
              <a:t> </a:t>
            </a:r>
            <a:r>
              <a:rPr lang="ru-RU" altLang="ru-RU" sz="2400" b="1" i="1" dirty="0" err="1"/>
              <a:t>користувача</a:t>
            </a:r>
            <a:r>
              <a:rPr lang="ru-RU" altLang="ru-RU" sz="2400" dirty="0"/>
              <a:t>. </a:t>
            </a:r>
            <a:endParaRPr lang="ru-RU" altLang="ru-RU" sz="2400" b="1" i="1" dirty="0"/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ru-RU" altLang="ru-RU" sz="2400" b="1" i="1" dirty="0"/>
              <a:t>      Мета </a:t>
            </a:r>
            <a:r>
              <a:rPr lang="ru-RU" altLang="ru-RU" sz="2400" b="1" i="1" dirty="0" err="1"/>
              <a:t>побудови</a:t>
            </a:r>
            <a:r>
              <a:rPr lang="ru-RU" altLang="ru-RU" sz="2400" b="1" i="1" dirty="0"/>
              <a:t> </a:t>
            </a:r>
            <a:r>
              <a:rPr lang="ru-RU" altLang="ru-RU" sz="2400" b="1" i="1" dirty="0" err="1"/>
              <a:t>діаграм</a:t>
            </a:r>
            <a:r>
              <a:rPr lang="ru-RU" altLang="ru-RU" sz="2400" b="1" i="1" dirty="0"/>
              <a:t> </a:t>
            </a:r>
            <a:r>
              <a:rPr lang="ru-RU" altLang="ru-RU" sz="2400" b="1" i="1" dirty="0" err="1"/>
              <a:t>варіантів</a:t>
            </a:r>
            <a:r>
              <a:rPr lang="ru-RU" altLang="ru-RU" sz="2400" b="1" i="1" dirty="0"/>
              <a:t> </a:t>
            </a:r>
            <a:r>
              <a:rPr lang="ru-RU" altLang="ru-RU" sz="2400" b="1" i="1" dirty="0" err="1"/>
              <a:t>використання</a:t>
            </a:r>
            <a:r>
              <a:rPr lang="ru-RU" altLang="ru-RU" sz="2400" dirty="0"/>
              <a:t> - </a:t>
            </a:r>
            <a:r>
              <a:rPr lang="ru-RU" altLang="ru-RU" sz="2400" dirty="0" err="1"/>
              <a:t>документування</a:t>
            </a:r>
            <a:r>
              <a:rPr lang="ru-RU" altLang="ru-RU" sz="2400" dirty="0"/>
              <a:t> </a:t>
            </a:r>
            <a:r>
              <a:rPr lang="ru-RU" altLang="ru-RU" sz="2400" dirty="0" err="1"/>
              <a:t>функціональних</a:t>
            </a:r>
            <a:r>
              <a:rPr lang="ru-RU" altLang="ru-RU" sz="2400" dirty="0"/>
              <a:t> </a:t>
            </a:r>
            <a:r>
              <a:rPr lang="ru-RU" altLang="ru-RU" sz="2400" dirty="0" err="1"/>
              <a:t>вимог</a:t>
            </a:r>
            <a:r>
              <a:rPr lang="ru-RU" altLang="ru-RU" sz="2400" dirty="0"/>
              <a:t> в </a:t>
            </a:r>
            <a:r>
              <a:rPr lang="ru-RU" altLang="ru-RU" sz="2400" dirty="0" err="1"/>
              <a:t>найзагальнішому</a:t>
            </a:r>
            <a:r>
              <a:rPr lang="ru-RU" altLang="ru-RU" sz="2400" dirty="0"/>
              <a:t> </a:t>
            </a:r>
            <a:r>
              <a:rPr lang="ru-RU" altLang="ru-RU" sz="2400" dirty="0" err="1"/>
              <a:t>вигляді</a:t>
            </a:r>
            <a:r>
              <a:rPr lang="ru-RU" altLang="ru-RU" sz="2400" dirty="0"/>
              <a:t>, тому вони </a:t>
            </a:r>
            <a:r>
              <a:rPr lang="ru-RU" altLang="ru-RU" sz="2400" dirty="0" err="1"/>
              <a:t>повинні</a:t>
            </a:r>
            <a:r>
              <a:rPr lang="ru-RU" altLang="ru-RU" sz="2400" dirty="0"/>
              <a:t> бути </a:t>
            </a:r>
            <a:r>
              <a:rPr lang="ru-RU" altLang="ru-RU" sz="2400" dirty="0" err="1"/>
              <a:t>гранично</a:t>
            </a:r>
            <a:r>
              <a:rPr lang="ru-RU" altLang="ru-RU" sz="2400" dirty="0"/>
              <a:t> </a:t>
            </a:r>
            <a:r>
              <a:rPr lang="ru-RU" altLang="ru-RU" sz="2400" dirty="0" err="1"/>
              <a:t>простими</a:t>
            </a:r>
            <a:r>
              <a:rPr lang="ru-RU" altLang="ru-RU" sz="2400" dirty="0"/>
              <a:t>. </a:t>
            </a:r>
            <a:endParaRPr lang="ru-RU" altLang="ru-RU" sz="2400" b="1" i="1" dirty="0"/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ru-RU" altLang="ru-RU" sz="2400" b="1" i="1" dirty="0"/>
              <a:t>      </a:t>
            </a:r>
            <a:r>
              <a:rPr lang="ru-RU" altLang="ru-RU" sz="2400" b="1" i="1" dirty="0" err="1"/>
              <a:t>Варіант</a:t>
            </a:r>
            <a:r>
              <a:rPr lang="ru-RU" altLang="ru-RU" sz="2400" b="1" i="1" dirty="0"/>
              <a:t> </a:t>
            </a:r>
            <a:r>
              <a:rPr lang="ru-RU" altLang="ru-RU" sz="2400" b="1" i="1" dirty="0" err="1"/>
              <a:t>використання</a:t>
            </a:r>
            <a:r>
              <a:rPr lang="ru-RU" altLang="ru-RU" sz="2400" i="1" dirty="0"/>
              <a:t> </a:t>
            </a:r>
            <a:r>
              <a:rPr lang="ru-RU" altLang="ru-RU" sz="2400" i="1" dirty="0" err="1"/>
              <a:t>являє</a:t>
            </a:r>
            <a:r>
              <a:rPr lang="ru-RU" altLang="ru-RU" sz="2400" i="1" dirty="0"/>
              <a:t> собою </a:t>
            </a:r>
            <a:r>
              <a:rPr lang="ru-RU" altLang="ru-RU" sz="2400" i="1" dirty="0" err="1"/>
              <a:t>послідовність</a:t>
            </a:r>
            <a:r>
              <a:rPr lang="ru-RU" altLang="ru-RU" sz="2400" i="1" dirty="0"/>
              <a:t> </a:t>
            </a:r>
            <a:r>
              <a:rPr lang="ru-RU" altLang="ru-RU" sz="2400" i="1" dirty="0" err="1"/>
              <a:t>дій</a:t>
            </a:r>
            <a:r>
              <a:rPr lang="ru-RU" altLang="ru-RU" sz="2400" i="1" dirty="0"/>
              <a:t> (</a:t>
            </a:r>
            <a:r>
              <a:rPr lang="ru-RU" altLang="ru-RU" sz="2400" i="1" dirty="0" err="1"/>
              <a:t>транзакцій</a:t>
            </a:r>
            <a:r>
              <a:rPr lang="ru-RU" altLang="ru-RU" sz="2400" i="1" dirty="0"/>
              <a:t>), </a:t>
            </a:r>
            <a:r>
              <a:rPr lang="ru-RU" altLang="ru-RU" sz="2400" i="1" dirty="0" err="1"/>
              <a:t>виконуваних</a:t>
            </a:r>
            <a:r>
              <a:rPr lang="ru-RU" altLang="ru-RU" sz="2400" i="1" dirty="0"/>
              <a:t> системою у </a:t>
            </a:r>
            <a:r>
              <a:rPr lang="ru-RU" altLang="ru-RU" sz="2400" i="1" dirty="0" err="1"/>
              <a:t>відповідь</a:t>
            </a:r>
            <a:r>
              <a:rPr lang="ru-RU" altLang="ru-RU" sz="2400" i="1" dirty="0"/>
              <a:t> на </a:t>
            </a:r>
            <a:r>
              <a:rPr lang="ru-RU" altLang="ru-RU" sz="2400" i="1" dirty="0" err="1"/>
              <a:t>подію</a:t>
            </a:r>
            <a:r>
              <a:rPr lang="ru-RU" altLang="ru-RU" sz="2400" i="1" dirty="0"/>
              <a:t>, </a:t>
            </a:r>
            <a:r>
              <a:rPr lang="ru-RU" altLang="ru-RU" sz="2400" i="1" dirty="0" err="1"/>
              <a:t>що</a:t>
            </a:r>
            <a:r>
              <a:rPr lang="ru-RU" altLang="ru-RU" sz="2400" i="1" dirty="0"/>
              <a:t> </a:t>
            </a:r>
            <a:r>
              <a:rPr lang="ru-RU" altLang="ru-RU" sz="2400" i="1" dirty="0" err="1"/>
              <a:t>ініціюється</a:t>
            </a:r>
            <a:r>
              <a:rPr lang="ru-RU" altLang="ru-RU" sz="2400" i="1" dirty="0"/>
              <a:t> </a:t>
            </a:r>
            <a:r>
              <a:rPr lang="ru-RU" altLang="ru-RU" sz="2400" i="1" dirty="0" err="1"/>
              <a:t>деяким</a:t>
            </a:r>
            <a:r>
              <a:rPr lang="ru-RU" altLang="ru-RU" sz="2400" i="1" dirty="0"/>
              <a:t> </a:t>
            </a:r>
            <a:r>
              <a:rPr lang="ru-RU" altLang="ru-RU" sz="2400" i="1" dirty="0" err="1"/>
              <a:t>зовнішнім</a:t>
            </a:r>
            <a:r>
              <a:rPr lang="ru-RU" altLang="ru-RU" sz="2400" i="1" dirty="0"/>
              <a:t> </a:t>
            </a:r>
            <a:r>
              <a:rPr lang="ru-RU" altLang="ru-RU" sz="2400" i="1" dirty="0" err="1"/>
              <a:t>об'єктом</a:t>
            </a:r>
            <a:r>
              <a:rPr lang="ru-RU" altLang="ru-RU" sz="2400" i="1" dirty="0"/>
              <a:t> (</a:t>
            </a:r>
            <a:r>
              <a:rPr lang="ru-RU" altLang="ru-RU" sz="2400" i="1" dirty="0" err="1"/>
              <a:t>дійовою</a:t>
            </a:r>
            <a:r>
              <a:rPr lang="ru-RU" altLang="ru-RU" sz="2400" i="1" dirty="0"/>
              <a:t> особою). </a:t>
            </a:r>
          </a:p>
          <a:p>
            <a:pPr marL="0" indent="0" algn="just" eaLnBrk="1" hangingPunct="1">
              <a:buFont typeface="Wingdings" pitchFamily="2" charset="2"/>
              <a:buNone/>
            </a:pPr>
            <a:r>
              <a:rPr lang="ru-RU" altLang="ru-RU" sz="2400" b="1" i="1" dirty="0"/>
              <a:t> </a:t>
            </a:r>
            <a:endParaRPr lang="ru-RU" altLang="ru-RU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3600" dirty="0" err="1"/>
              <a:t>Цілі</a:t>
            </a:r>
            <a:r>
              <a:rPr lang="ru-RU" altLang="ru-RU" sz="3600" dirty="0"/>
              <a:t> </a:t>
            </a:r>
            <a:r>
              <a:rPr lang="ru-RU" altLang="ru-RU" sz="3600" dirty="0" err="1"/>
              <a:t>діаграми</a:t>
            </a:r>
            <a:r>
              <a:rPr lang="en-US" altLang="ru-RU" sz="3600" dirty="0"/>
              <a:t> </a:t>
            </a:r>
            <a:r>
              <a:rPr lang="ru-RU" altLang="ru-RU" sz="3600" dirty="0" err="1"/>
              <a:t>прецедентів</a:t>
            </a:r>
            <a:endParaRPr lang="ru-RU" altLang="ru-RU" sz="3600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412875"/>
            <a:ext cx="8137152" cy="4248150"/>
          </a:xfrm>
        </p:spPr>
        <p:txBody>
          <a:bodyPr/>
          <a:lstStyle/>
          <a:p>
            <a:pPr algn="just" eaLnBrk="1" hangingPunct="1"/>
            <a:r>
              <a:rPr lang="ru-RU" altLang="ru-RU" sz="2400" dirty="0" err="1"/>
              <a:t>Визначити</a:t>
            </a:r>
            <a:r>
              <a:rPr lang="ru-RU" altLang="ru-RU" sz="2400" dirty="0"/>
              <a:t> </a:t>
            </a:r>
            <a:r>
              <a:rPr lang="ru-RU" altLang="ru-RU" sz="2400" dirty="0" err="1"/>
              <a:t>загальні</a:t>
            </a:r>
            <a:r>
              <a:rPr lang="ru-RU" altLang="ru-RU" sz="2400" dirty="0"/>
              <a:t> </a:t>
            </a:r>
            <a:r>
              <a:rPr lang="ru-RU" altLang="ru-RU" sz="2400" dirty="0" err="1"/>
              <a:t>межі</a:t>
            </a:r>
            <a:r>
              <a:rPr lang="ru-RU" altLang="ru-RU" sz="2400" dirty="0"/>
              <a:t> і контекст </a:t>
            </a:r>
            <a:r>
              <a:rPr lang="ru-RU" altLang="ru-RU" sz="2400" dirty="0" err="1"/>
              <a:t>модельованої</a:t>
            </a:r>
            <a:r>
              <a:rPr lang="ru-RU" altLang="ru-RU" sz="2400" dirty="0"/>
              <a:t> </a:t>
            </a:r>
            <a:r>
              <a:rPr lang="ru-RU" altLang="ru-RU" sz="2400" dirty="0" err="1"/>
              <a:t>предметної</a:t>
            </a:r>
            <a:r>
              <a:rPr lang="ru-RU" altLang="ru-RU" sz="2400" dirty="0"/>
              <a:t> </a:t>
            </a:r>
            <a:r>
              <a:rPr lang="ru-RU" altLang="ru-RU" sz="2400" dirty="0" err="1"/>
              <a:t>області</a:t>
            </a:r>
            <a:r>
              <a:rPr lang="ru-RU" altLang="ru-RU" sz="2400" dirty="0"/>
              <a:t> на </a:t>
            </a:r>
            <a:r>
              <a:rPr lang="ru-RU" altLang="ru-RU" sz="2400" dirty="0" err="1"/>
              <a:t>початкових</a:t>
            </a:r>
            <a:r>
              <a:rPr lang="ru-RU" altLang="ru-RU" sz="2400" dirty="0"/>
              <a:t> </a:t>
            </a:r>
            <a:r>
              <a:rPr lang="ru-RU" altLang="ru-RU" sz="2400" dirty="0" err="1"/>
              <a:t>етапах</a:t>
            </a:r>
            <a:r>
              <a:rPr lang="ru-RU" altLang="ru-RU" sz="2400" dirty="0"/>
              <a:t> </a:t>
            </a:r>
            <a:r>
              <a:rPr lang="ru-RU" altLang="ru-RU" sz="2400" dirty="0" err="1"/>
              <a:t>проектування</a:t>
            </a:r>
            <a:r>
              <a:rPr lang="ru-RU" altLang="ru-RU" sz="2400" dirty="0"/>
              <a:t> </a:t>
            </a:r>
            <a:r>
              <a:rPr lang="ru-RU" altLang="ru-RU" sz="2400" dirty="0" err="1"/>
              <a:t>системи</a:t>
            </a:r>
            <a:r>
              <a:rPr lang="ru-RU" altLang="ru-RU" sz="2400" dirty="0"/>
              <a:t>.</a:t>
            </a:r>
          </a:p>
          <a:p>
            <a:pPr algn="just" eaLnBrk="1" hangingPunct="1"/>
            <a:r>
              <a:rPr lang="ru-RU" altLang="ru-RU" sz="2400" dirty="0" err="1"/>
              <a:t>Сформулювати</a:t>
            </a:r>
            <a:r>
              <a:rPr lang="ru-RU" altLang="ru-RU" sz="2400" dirty="0"/>
              <a:t> </a:t>
            </a:r>
            <a:r>
              <a:rPr lang="ru-RU" altLang="ru-RU" sz="2400" dirty="0" err="1"/>
              <a:t>загальні</a:t>
            </a:r>
            <a:r>
              <a:rPr lang="ru-RU" altLang="ru-RU" sz="2400" dirty="0"/>
              <a:t> </a:t>
            </a:r>
            <a:r>
              <a:rPr lang="ru-RU" altLang="ru-RU" sz="2400" dirty="0" err="1"/>
              <a:t>вимоги</a:t>
            </a:r>
            <a:r>
              <a:rPr lang="ru-RU" altLang="ru-RU" sz="2400" dirty="0"/>
              <a:t> до </a:t>
            </a:r>
            <a:r>
              <a:rPr lang="ru-RU" altLang="ru-RU" sz="2400" dirty="0" err="1"/>
              <a:t>функціонального</a:t>
            </a:r>
            <a:r>
              <a:rPr lang="ru-RU" altLang="ru-RU" sz="2400" dirty="0"/>
              <a:t> </a:t>
            </a:r>
            <a:r>
              <a:rPr lang="ru-RU" altLang="ru-RU" sz="2400" dirty="0" err="1"/>
              <a:t>поведінки</a:t>
            </a:r>
            <a:r>
              <a:rPr lang="ru-RU" altLang="ru-RU" sz="2400" dirty="0"/>
              <a:t> </a:t>
            </a:r>
            <a:r>
              <a:rPr lang="ru-RU" altLang="ru-RU" sz="2400" dirty="0" err="1"/>
              <a:t>проектованої</a:t>
            </a:r>
            <a:r>
              <a:rPr lang="ru-RU" altLang="ru-RU" sz="2400" dirty="0"/>
              <a:t> </a:t>
            </a:r>
            <a:r>
              <a:rPr lang="ru-RU" altLang="ru-RU" sz="2400" dirty="0" err="1"/>
              <a:t>системи</a:t>
            </a:r>
            <a:r>
              <a:rPr lang="ru-RU" altLang="ru-RU" sz="2400" dirty="0"/>
              <a:t>.</a:t>
            </a:r>
          </a:p>
          <a:p>
            <a:pPr algn="just" eaLnBrk="1" hangingPunct="1"/>
            <a:r>
              <a:rPr lang="ru-RU" altLang="ru-RU" sz="2400" dirty="0" err="1"/>
              <a:t>Розробити</a:t>
            </a:r>
            <a:r>
              <a:rPr lang="ru-RU" altLang="ru-RU" sz="2400" dirty="0"/>
              <a:t> </a:t>
            </a:r>
            <a:r>
              <a:rPr lang="ru-RU" altLang="ru-RU" sz="2400" dirty="0" err="1"/>
              <a:t>вихідну</a:t>
            </a:r>
            <a:r>
              <a:rPr lang="ru-RU" altLang="ru-RU" sz="2400" dirty="0"/>
              <a:t> </a:t>
            </a:r>
            <a:r>
              <a:rPr lang="ru-RU" altLang="ru-RU" sz="2400" dirty="0" err="1"/>
              <a:t>концептуальну</a:t>
            </a:r>
            <a:r>
              <a:rPr lang="ru-RU" altLang="ru-RU" sz="2400" dirty="0"/>
              <a:t> модель </a:t>
            </a:r>
            <a:r>
              <a:rPr lang="ru-RU" altLang="ru-RU" sz="2400" dirty="0" err="1"/>
              <a:t>системи</a:t>
            </a:r>
            <a:r>
              <a:rPr lang="ru-RU" altLang="ru-RU" sz="2400" dirty="0"/>
              <a:t> для </a:t>
            </a:r>
            <a:r>
              <a:rPr lang="ru-RU" altLang="ru-RU" sz="2400" dirty="0" err="1"/>
              <a:t>її</a:t>
            </a:r>
            <a:r>
              <a:rPr lang="ru-RU" altLang="ru-RU" sz="2400" dirty="0"/>
              <a:t> </a:t>
            </a:r>
            <a:r>
              <a:rPr lang="ru-RU" altLang="ru-RU" sz="2400" dirty="0" err="1"/>
              <a:t>подальшої</a:t>
            </a:r>
            <a:r>
              <a:rPr lang="ru-RU" altLang="ru-RU" sz="2400" dirty="0"/>
              <a:t> </a:t>
            </a:r>
            <a:r>
              <a:rPr lang="ru-RU" altLang="ru-RU" sz="2400" dirty="0" err="1"/>
              <a:t>деталізації</a:t>
            </a:r>
            <a:r>
              <a:rPr lang="ru-RU" altLang="ru-RU" sz="2400" dirty="0"/>
              <a:t> у </a:t>
            </a:r>
            <a:r>
              <a:rPr lang="ru-RU" altLang="ru-RU" sz="2400" dirty="0" err="1"/>
              <a:t>формі</a:t>
            </a:r>
            <a:r>
              <a:rPr lang="ru-RU" altLang="ru-RU" sz="2400" dirty="0"/>
              <a:t> </a:t>
            </a:r>
            <a:r>
              <a:rPr lang="ru-RU" altLang="ru-RU" sz="2400" dirty="0" err="1"/>
              <a:t>логічних</a:t>
            </a:r>
            <a:r>
              <a:rPr lang="ru-RU" altLang="ru-RU" sz="2400" dirty="0"/>
              <a:t> і </a:t>
            </a:r>
            <a:r>
              <a:rPr lang="ru-RU" altLang="ru-RU" sz="2400" dirty="0" err="1"/>
              <a:t>фізичних</a:t>
            </a:r>
            <a:r>
              <a:rPr lang="ru-RU" altLang="ru-RU" sz="2400" dirty="0"/>
              <a:t> моделей.</a:t>
            </a:r>
          </a:p>
          <a:p>
            <a:pPr algn="just" eaLnBrk="1" hangingPunct="1"/>
            <a:r>
              <a:rPr lang="ru-RU" altLang="ru-RU" sz="2400" dirty="0" err="1"/>
              <a:t>Підготувати</a:t>
            </a:r>
            <a:r>
              <a:rPr lang="ru-RU" altLang="ru-RU" sz="2400" dirty="0"/>
              <a:t> </a:t>
            </a:r>
            <a:r>
              <a:rPr lang="ru-RU" altLang="ru-RU" sz="2400" dirty="0" err="1"/>
              <a:t>вихідну</a:t>
            </a:r>
            <a:r>
              <a:rPr lang="ru-RU" altLang="ru-RU" sz="2400" dirty="0"/>
              <a:t> </a:t>
            </a:r>
            <a:r>
              <a:rPr lang="ru-RU" altLang="ru-RU" sz="2400" dirty="0" err="1"/>
              <a:t>документацію</a:t>
            </a:r>
            <a:r>
              <a:rPr lang="ru-RU" altLang="ru-RU" sz="2400" dirty="0"/>
              <a:t> для </a:t>
            </a:r>
            <a:r>
              <a:rPr lang="ru-RU" altLang="ru-RU" sz="2400" dirty="0" err="1"/>
              <a:t>взаємодії</a:t>
            </a:r>
            <a:r>
              <a:rPr lang="ru-RU" altLang="ru-RU" sz="2400" dirty="0"/>
              <a:t> </a:t>
            </a:r>
            <a:r>
              <a:rPr lang="ru-RU" altLang="ru-RU" sz="2400" dirty="0" err="1"/>
              <a:t>розробників</a:t>
            </a:r>
            <a:r>
              <a:rPr lang="ru-RU" altLang="ru-RU" sz="2400" dirty="0"/>
              <a:t> </a:t>
            </a:r>
            <a:r>
              <a:rPr lang="ru-RU" altLang="ru-RU" sz="2400" dirty="0" err="1"/>
              <a:t>системи</a:t>
            </a:r>
            <a:r>
              <a:rPr lang="ru-RU" altLang="ru-RU" sz="2400" dirty="0"/>
              <a:t> з </a:t>
            </a:r>
            <a:r>
              <a:rPr lang="ru-RU" altLang="ru-RU" sz="2400" dirty="0" err="1"/>
              <a:t>її</a:t>
            </a:r>
            <a:r>
              <a:rPr lang="ru-RU" altLang="ru-RU" sz="2400" dirty="0"/>
              <a:t> </a:t>
            </a:r>
            <a:r>
              <a:rPr lang="ru-RU" altLang="ru-RU" sz="2400" dirty="0" err="1"/>
              <a:t>замовниками</a:t>
            </a:r>
            <a:r>
              <a:rPr lang="ru-RU" altLang="ru-RU" sz="2400" dirty="0"/>
              <a:t> і </a:t>
            </a:r>
            <a:r>
              <a:rPr lang="ru-RU" altLang="ru-RU" sz="2400" dirty="0" err="1"/>
              <a:t>користувачами</a:t>
            </a:r>
            <a:r>
              <a:rPr lang="ru-RU" altLang="ru-RU" sz="2400" dirty="0"/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dirty="0" err="1"/>
              <a:t>Елементи</a:t>
            </a:r>
            <a:r>
              <a:rPr lang="ru-RU" altLang="ru-RU" dirty="0"/>
              <a:t> </a:t>
            </a:r>
            <a:r>
              <a:rPr lang="ru-RU" altLang="ru-RU" dirty="0" err="1"/>
              <a:t>діаграми</a:t>
            </a:r>
            <a:endParaRPr lang="ru-RU" altLang="ru-RU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9" y="1341438"/>
            <a:ext cx="6011862" cy="2735262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  <a:buFont typeface="Wingdings" pitchFamily="2" charset="2"/>
              <a:buBlip>
                <a:blip r:embed="rId2"/>
              </a:buBlip>
              <a:defRPr/>
            </a:pPr>
            <a:r>
              <a:rPr lang="ru-RU" altLang="ru-RU" sz="2400" b="1" dirty="0" err="1"/>
              <a:t>варіант</a:t>
            </a:r>
            <a:r>
              <a:rPr lang="ru-RU" altLang="ru-RU" sz="2400" b="1" dirty="0"/>
              <a:t> </a:t>
            </a:r>
            <a:r>
              <a:rPr lang="ru-RU" altLang="ru-RU" sz="2400" b="1" dirty="0" err="1"/>
              <a:t>використання</a:t>
            </a:r>
            <a:r>
              <a:rPr lang="en-US" altLang="ru-RU" sz="2400" dirty="0"/>
              <a:t> </a:t>
            </a:r>
            <a:r>
              <a:rPr lang="ru-RU" altLang="ru-RU" sz="2400" b="1" dirty="0"/>
              <a:t>(Прецедент, </a:t>
            </a:r>
            <a:r>
              <a:rPr lang="en-US" altLang="ru-RU" sz="2400" b="1" dirty="0"/>
              <a:t>use case)</a:t>
            </a:r>
            <a:r>
              <a:rPr lang="en-US" altLang="ru-RU" sz="2400" dirty="0"/>
              <a:t> - </a:t>
            </a:r>
            <a:r>
              <a:rPr lang="ru-RU" altLang="ru-RU" sz="2400" i="1" dirty="0" err="1"/>
              <a:t>опис</a:t>
            </a:r>
            <a:r>
              <a:rPr lang="ru-RU" altLang="ru-RU" sz="2400" i="1" dirty="0"/>
              <a:t> </a:t>
            </a:r>
            <a:r>
              <a:rPr lang="ru-RU" altLang="ru-RU" sz="2400" i="1" dirty="0" err="1"/>
              <a:t>окремого</a:t>
            </a:r>
            <a:r>
              <a:rPr lang="ru-RU" altLang="ru-RU" sz="2400" i="1" dirty="0"/>
              <a:t> аспекту </a:t>
            </a:r>
            <a:r>
              <a:rPr lang="ru-RU" altLang="ru-RU" sz="2400" i="1" dirty="0" err="1"/>
              <a:t>поведінки</a:t>
            </a:r>
            <a:r>
              <a:rPr lang="ru-RU" altLang="ru-RU" sz="2400" i="1" dirty="0"/>
              <a:t> </a:t>
            </a:r>
            <a:r>
              <a:rPr lang="ru-RU" altLang="ru-RU" sz="2400" i="1" dirty="0" err="1"/>
              <a:t>системи</a:t>
            </a:r>
            <a:r>
              <a:rPr lang="ru-RU" altLang="ru-RU" sz="2400" i="1" dirty="0"/>
              <a:t> з точки </a:t>
            </a:r>
            <a:r>
              <a:rPr lang="ru-RU" altLang="ru-RU" sz="2400" i="1" dirty="0" err="1"/>
              <a:t>зору</a:t>
            </a:r>
            <a:r>
              <a:rPr lang="ru-RU" altLang="ru-RU" sz="2400" i="1" dirty="0"/>
              <a:t> </a:t>
            </a:r>
            <a:r>
              <a:rPr lang="ru-RU" altLang="ru-RU" sz="2400" i="1" dirty="0" err="1"/>
              <a:t>користувача</a:t>
            </a:r>
            <a:r>
              <a:rPr lang="ru-RU" altLang="ru-RU" sz="2400" i="1" dirty="0"/>
              <a:t>. </a:t>
            </a:r>
          </a:p>
          <a:p>
            <a:pPr marL="0" indent="0" algn="just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ru-RU" altLang="ru-RU" sz="2400" i="1" dirty="0" err="1"/>
              <a:t>Кожен</a:t>
            </a:r>
            <a:r>
              <a:rPr lang="ru-RU" altLang="ru-RU" sz="2400" i="1" dirty="0"/>
              <a:t> </a:t>
            </a:r>
            <a:r>
              <a:rPr lang="ru-RU" altLang="ru-RU" sz="2400" i="1" dirty="0" err="1"/>
              <a:t>варіант</a:t>
            </a:r>
            <a:r>
              <a:rPr lang="ru-RU" altLang="ru-RU" sz="2400" i="1" dirty="0"/>
              <a:t> </a:t>
            </a:r>
            <a:r>
              <a:rPr lang="ru-RU" altLang="ru-RU" sz="2400" i="1" dirty="0" err="1"/>
              <a:t>використання</a:t>
            </a:r>
            <a:r>
              <a:rPr lang="ru-RU" altLang="ru-RU" sz="2400" i="1" dirty="0"/>
              <a:t> </a:t>
            </a:r>
            <a:r>
              <a:rPr lang="ru-RU" altLang="ru-RU" sz="2400" i="1" dirty="0" err="1"/>
              <a:t>визначає</a:t>
            </a:r>
            <a:r>
              <a:rPr lang="ru-RU" altLang="ru-RU" sz="2400" i="1" dirty="0"/>
              <a:t> </a:t>
            </a:r>
            <a:r>
              <a:rPr lang="ru-RU" altLang="ru-RU" sz="2400" i="1" dirty="0" err="1"/>
              <a:t>послідовність</a:t>
            </a:r>
            <a:r>
              <a:rPr lang="ru-RU" altLang="ru-RU" sz="2400" i="1" dirty="0"/>
              <a:t> </a:t>
            </a:r>
            <a:r>
              <a:rPr lang="ru-RU" altLang="ru-RU" sz="2400" i="1" dirty="0" err="1"/>
              <a:t>дій</a:t>
            </a:r>
            <a:r>
              <a:rPr lang="ru-RU" altLang="ru-RU" sz="2400" i="1" dirty="0"/>
              <a:t>, </a:t>
            </a:r>
            <a:r>
              <a:rPr lang="ru-RU" altLang="ru-RU" sz="2400" i="1" dirty="0" err="1"/>
              <a:t>які</a:t>
            </a:r>
            <a:r>
              <a:rPr lang="ru-RU" altLang="ru-RU" sz="2400" i="1" dirty="0"/>
              <a:t> </a:t>
            </a:r>
            <a:r>
              <a:rPr lang="ru-RU" altLang="ru-RU" sz="2400" i="1" dirty="0" err="1"/>
              <a:t>повинні</a:t>
            </a:r>
            <a:r>
              <a:rPr lang="ru-RU" altLang="ru-RU" sz="2400" i="1" dirty="0"/>
              <a:t> бути </a:t>
            </a:r>
            <a:r>
              <a:rPr lang="ru-RU" altLang="ru-RU" sz="2400" i="1" dirty="0" err="1"/>
              <a:t>виконані</a:t>
            </a:r>
            <a:r>
              <a:rPr lang="ru-RU" altLang="ru-RU" sz="2400" i="1" dirty="0"/>
              <a:t> </a:t>
            </a:r>
            <a:r>
              <a:rPr lang="ru-RU" altLang="ru-RU" sz="2400" i="1" dirty="0" err="1"/>
              <a:t>проектованої</a:t>
            </a:r>
            <a:r>
              <a:rPr lang="ru-RU" altLang="ru-RU" sz="2400" i="1" dirty="0"/>
              <a:t> системою при </a:t>
            </a:r>
            <a:r>
              <a:rPr lang="ru-RU" altLang="ru-RU" sz="2400" i="1" dirty="0" err="1"/>
              <a:t>взаємодії</a:t>
            </a:r>
            <a:r>
              <a:rPr lang="ru-RU" altLang="ru-RU" sz="2400" i="1" dirty="0"/>
              <a:t> </a:t>
            </a:r>
            <a:r>
              <a:rPr lang="ru-RU" altLang="ru-RU" sz="2400" i="1" dirty="0" err="1"/>
              <a:t>її</a:t>
            </a:r>
            <a:r>
              <a:rPr lang="ru-RU" altLang="ru-RU" sz="2400" i="1" dirty="0"/>
              <a:t> з </a:t>
            </a:r>
            <a:r>
              <a:rPr lang="ru-RU" altLang="ru-RU" sz="2400" i="1" dirty="0" err="1"/>
              <a:t>відповідним</a:t>
            </a:r>
            <a:r>
              <a:rPr lang="ru-RU" altLang="ru-RU" sz="2400" i="1" dirty="0"/>
              <a:t> </a:t>
            </a:r>
            <a:r>
              <a:rPr lang="ru-RU" altLang="ru-RU" sz="2400" i="1" dirty="0" err="1"/>
              <a:t>актором</a:t>
            </a:r>
            <a:r>
              <a:rPr lang="ru-RU" altLang="ru-RU" sz="2400" i="1" dirty="0"/>
              <a:t>. </a:t>
            </a:r>
          </a:p>
        </p:txBody>
      </p:sp>
      <p:pic>
        <p:nvPicPr>
          <p:cNvPr id="1638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07150" y="2060575"/>
            <a:ext cx="2736850" cy="1484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395288" y="4091365"/>
            <a:ext cx="6192837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Blip>
                <a:blip r:embed="rId2"/>
              </a:buBlip>
            </a:pPr>
            <a:r>
              <a:rPr lang="en-US" altLang="ru-RU" dirty="0"/>
              <a:t> </a:t>
            </a:r>
            <a:r>
              <a:rPr lang="ru-RU" altLang="ru-RU" sz="2400" b="1" dirty="0" err="1"/>
              <a:t>актором</a:t>
            </a:r>
            <a:r>
              <a:rPr lang="ru-RU" altLang="ru-RU" sz="2400" b="1" dirty="0"/>
              <a:t> (</a:t>
            </a:r>
            <a:r>
              <a:rPr lang="en-US" altLang="ru-RU" sz="2400" b="1" dirty="0"/>
              <a:t>actor)</a:t>
            </a:r>
            <a:r>
              <a:rPr lang="en-US" altLang="ru-RU" sz="2400" dirty="0"/>
              <a:t> </a:t>
            </a:r>
            <a:r>
              <a:rPr lang="ru-RU" altLang="ru-RU" sz="2400" i="1" dirty="0" err="1"/>
              <a:t>називається</a:t>
            </a:r>
            <a:r>
              <a:rPr lang="ru-RU" altLang="ru-RU" sz="2400" i="1" dirty="0"/>
              <a:t> будь-</a:t>
            </a:r>
            <a:r>
              <a:rPr lang="ru-RU" altLang="ru-RU" sz="2400" i="1" dirty="0" err="1"/>
              <a:t>який</a:t>
            </a:r>
            <a:r>
              <a:rPr lang="ru-RU" altLang="ru-RU" sz="2400" i="1" dirty="0"/>
              <a:t> </a:t>
            </a:r>
            <a:r>
              <a:rPr lang="ru-RU" altLang="ru-RU" sz="2400" i="1" dirty="0" err="1"/>
              <a:t>об'єкт</a:t>
            </a:r>
            <a:r>
              <a:rPr lang="ru-RU" altLang="ru-RU" sz="2400" i="1" dirty="0"/>
              <a:t>, </a:t>
            </a:r>
            <a:r>
              <a:rPr lang="ru-RU" altLang="ru-RU" sz="2400" i="1" dirty="0" err="1"/>
              <a:t>суб'єкт</a:t>
            </a:r>
            <a:r>
              <a:rPr lang="ru-RU" altLang="ru-RU" sz="2400" i="1" dirty="0"/>
              <a:t> </a:t>
            </a:r>
            <a:r>
              <a:rPr lang="ru-RU" altLang="ru-RU" sz="2400" i="1" dirty="0" err="1"/>
              <a:t>або</a:t>
            </a:r>
            <a:r>
              <a:rPr lang="ru-RU" altLang="ru-RU" sz="2400" i="1" dirty="0"/>
              <a:t> система, </a:t>
            </a:r>
            <a:r>
              <a:rPr lang="ru-RU" altLang="ru-RU" sz="2400" i="1" dirty="0" err="1"/>
              <a:t>що</a:t>
            </a:r>
            <a:r>
              <a:rPr lang="ru-RU" altLang="ru-RU" sz="2400" i="1" dirty="0"/>
              <a:t> </a:t>
            </a:r>
            <a:r>
              <a:rPr lang="ru-RU" altLang="ru-RU" sz="2400" i="1" dirty="0" err="1"/>
              <a:t>взаємодіє</a:t>
            </a:r>
            <a:r>
              <a:rPr lang="ru-RU" altLang="ru-RU" sz="2400" i="1" dirty="0"/>
              <a:t> з </a:t>
            </a:r>
            <a:r>
              <a:rPr lang="ru-RU" altLang="ru-RU" sz="2400" i="1" dirty="0" err="1"/>
              <a:t>моделюється</a:t>
            </a:r>
            <a:r>
              <a:rPr lang="ru-RU" altLang="ru-RU" sz="2400" i="1" dirty="0"/>
              <a:t> системою </a:t>
            </a:r>
            <a:r>
              <a:rPr lang="ru-RU" altLang="ru-RU" sz="2400" i="1" dirty="0" err="1"/>
              <a:t>ззовні</a:t>
            </a:r>
            <a:r>
              <a:rPr lang="ru-RU" altLang="ru-RU" sz="2400" i="1" dirty="0"/>
              <a:t>.</a:t>
            </a:r>
          </a:p>
        </p:txBody>
      </p:sp>
      <p:pic>
        <p:nvPicPr>
          <p:cNvPr id="1639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050088" y="4005263"/>
            <a:ext cx="1311275" cy="1655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dirty="0" err="1"/>
              <a:t>Елементи</a:t>
            </a:r>
            <a:r>
              <a:rPr lang="ru-RU" altLang="ru-RU" dirty="0"/>
              <a:t> </a:t>
            </a:r>
            <a:r>
              <a:rPr lang="ru-RU" altLang="ru-RU" dirty="0" err="1"/>
              <a:t>діаграми</a:t>
            </a:r>
            <a:endParaRPr lang="ru-RU" altLang="ru-RU" dirty="0"/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412875"/>
            <a:ext cx="8139112" cy="4824413"/>
          </a:xfrm>
        </p:spPr>
        <p:txBody>
          <a:bodyPr/>
          <a:lstStyle/>
          <a:p>
            <a:pPr eaLnBrk="1" hangingPunct="1"/>
            <a:r>
              <a:rPr lang="ru-RU" altLang="ru-RU" sz="2200" b="1"/>
              <a:t>Примітки (notes)</a:t>
            </a:r>
            <a:r>
              <a:rPr lang="ru-RU" altLang="ru-RU" sz="2200"/>
              <a:t> призначені для включення в модель довільної текстової інформації, що має безпосереднє відношення до контексту розроблюваного проекту </a:t>
            </a:r>
          </a:p>
          <a:p>
            <a:pPr eaLnBrk="1" hangingPunct="1"/>
            <a:r>
              <a:rPr lang="ru-RU" altLang="ru-RU" sz="2200"/>
              <a:t>Якщо в примітці зазначається ключове слово </a:t>
            </a:r>
            <a:r>
              <a:rPr lang="ru-RU" altLang="ru-RU" sz="2200" b="1"/>
              <a:t>"Constraint",</a:t>
            </a:r>
            <a:r>
              <a:rPr lang="ru-RU" altLang="ru-RU" sz="2200"/>
              <a:t> то дана примітка є обмеженням, що накладаються на відповідний елемент моделі, але не на саму діаграму </a:t>
            </a:r>
          </a:p>
        </p:txBody>
      </p:sp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24525" y="4076700"/>
            <a:ext cx="2305050" cy="21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dirty="0" err="1"/>
              <a:t>Види</a:t>
            </a:r>
            <a:r>
              <a:rPr lang="ru-RU" altLang="ru-RU" dirty="0"/>
              <a:t> </a:t>
            </a:r>
            <a:r>
              <a:rPr lang="ru-RU" altLang="ru-RU" dirty="0" err="1"/>
              <a:t>відносин</a:t>
            </a:r>
            <a:endParaRPr lang="ru-RU" altLang="ru-RU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536" y="1412875"/>
            <a:ext cx="8138864" cy="4606925"/>
          </a:xfrm>
        </p:spPr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ru-RU" altLang="ru-RU" sz="2400" dirty="0" err="1"/>
              <a:t>Відносини</a:t>
            </a:r>
            <a:r>
              <a:rPr lang="ru-RU" altLang="ru-RU" sz="2400" dirty="0"/>
              <a:t> </a:t>
            </a:r>
            <a:r>
              <a:rPr lang="ru-RU" altLang="ru-RU" sz="2400" dirty="0" err="1"/>
              <a:t>асоціації</a:t>
            </a:r>
            <a:r>
              <a:rPr lang="ru-RU" altLang="ru-RU" sz="2400" dirty="0"/>
              <a:t> (</a:t>
            </a:r>
            <a:r>
              <a:rPr lang="ru-RU" altLang="ru-RU" sz="2400" dirty="0" err="1"/>
              <a:t>association</a:t>
            </a:r>
            <a:r>
              <a:rPr lang="ru-RU" altLang="ru-RU" sz="2400" dirty="0"/>
              <a:t> </a:t>
            </a:r>
            <a:r>
              <a:rPr lang="ru-RU" altLang="ru-RU" sz="2400" dirty="0" err="1"/>
              <a:t>relationship</a:t>
            </a:r>
            <a:r>
              <a:rPr lang="ru-RU" altLang="ru-RU" sz="2400" dirty="0"/>
              <a:t>)</a:t>
            </a:r>
          </a:p>
          <a:p>
            <a:pPr eaLnBrk="1" hangingPunct="1">
              <a:spcBef>
                <a:spcPts val="600"/>
              </a:spcBef>
            </a:pPr>
            <a:r>
              <a:rPr lang="ru-RU" altLang="ru-RU" sz="2400" dirty="0" err="1"/>
              <a:t>Відносини</a:t>
            </a:r>
            <a:r>
              <a:rPr lang="ru-RU" altLang="ru-RU" sz="2400" dirty="0"/>
              <a:t> </a:t>
            </a:r>
            <a:r>
              <a:rPr lang="ru-RU" altLang="ru-RU" sz="2400" dirty="0" err="1"/>
              <a:t>включення</a:t>
            </a:r>
            <a:r>
              <a:rPr lang="ru-RU" altLang="ru-RU" sz="2400" dirty="0"/>
              <a:t> (</a:t>
            </a:r>
            <a:r>
              <a:rPr lang="ru-RU" altLang="ru-RU" sz="2400" dirty="0" err="1"/>
              <a:t>include</a:t>
            </a:r>
            <a:r>
              <a:rPr lang="ru-RU" altLang="ru-RU" sz="2400" dirty="0"/>
              <a:t> </a:t>
            </a:r>
            <a:r>
              <a:rPr lang="ru-RU" altLang="ru-RU" sz="2400" dirty="0" err="1"/>
              <a:t>relationship</a:t>
            </a:r>
            <a:r>
              <a:rPr lang="ru-RU" altLang="ru-RU" sz="2400" dirty="0"/>
              <a:t>)</a:t>
            </a:r>
          </a:p>
          <a:p>
            <a:pPr eaLnBrk="1" hangingPunct="1">
              <a:spcBef>
                <a:spcPts val="600"/>
              </a:spcBef>
            </a:pPr>
            <a:r>
              <a:rPr lang="ru-RU" altLang="ru-RU" sz="2400" dirty="0" err="1"/>
              <a:t>Відносини</a:t>
            </a:r>
            <a:r>
              <a:rPr lang="ru-RU" altLang="ru-RU" sz="2400" dirty="0"/>
              <a:t> </a:t>
            </a:r>
            <a:r>
              <a:rPr lang="ru-RU" altLang="ru-RU" sz="2400" dirty="0" err="1"/>
              <a:t>розширення</a:t>
            </a:r>
            <a:r>
              <a:rPr lang="ru-RU" altLang="ru-RU" sz="2400" dirty="0"/>
              <a:t> (</a:t>
            </a:r>
            <a:r>
              <a:rPr lang="ru-RU" altLang="ru-RU" sz="2400" dirty="0" err="1"/>
              <a:t>extend</a:t>
            </a:r>
            <a:r>
              <a:rPr lang="ru-RU" altLang="ru-RU" sz="2400" dirty="0"/>
              <a:t> </a:t>
            </a:r>
            <a:r>
              <a:rPr lang="ru-RU" altLang="ru-RU" sz="2400" dirty="0" err="1"/>
              <a:t>relationship</a:t>
            </a:r>
            <a:r>
              <a:rPr lang="ru-RU" altLang="ru-RU" sz="2400" dirty="0"/>
              <a:t>)</a:t>
            </a:r>
          </a:p>
          <a:p>
            <a:pPr eaLnBrk="1" hangingPunct="1">
              <a:spcBef>
                <a:spcPts val="600"/>
              </a:spcBef>
            </a:pPr>
            <a:r>
              <a:rPr lang="ru-RU" altLang="ru-RU" sz="2400" dirty="0" err="1"/>
              <a:t>Відносини</a:t>
            </a:r>
            <a:r>
              <a:rPr lang="ru-RU" altLang="ru-RU" sz="2400" dirty="0"/>
              <a:t> </a:t>
            </a:r>
            <a:r>
              <a:rPr lang="ru-RU" altLang="ru-RU" sz="2400" dirty="0" err="1"/>
              <a:t>узагальнення</a:t>
            </a:r>
            <a:r>
              <a:rPr lang="ru-RU" altLang="ru-RU" sz="2400" dirty="0"/>
              <a:t> (</a:t>
            </a:r>
            <a:r>
              <a:rPr lang="ru-RU" altLang="ru-RU" sz="2400" dirty="0" err="1"/>
              <a:t>generalization</a:t>
            </a:r>
            <a:r>
              <a:rPr lang="ru-RU" altLang="ru-RU" sz="2400" dirty="0"/>
              <a:t> </a:t>
            </a:r>
            <a:r>
              <a:rPr lang="ru-RU" altLang="ru-RU" sz="2400" dirty="0" err="1"/>
              <a:t>relationship</a:t>
            </a:r>
            <a:r>
              <a:rPr lang="ru-RU" altLang="ru-RU" sz="2400" dirty="0"/>
              <a:t>)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ru-RU" altLang="ru-RU" sz="2600" dirty="0"/>
          </a:p>
          <a:p>
            <a:pPr marL="0" algn="just" eaLnBrk="1" hangingPunct="1">
              <a:spcBef>
                <a:spcPts val="600"/>
              </a:spcBef>
              <a:buFont typeface="Wingdings" pitchFamily="2" charset="2"/>
              <a:buNone/>
            </a:pPr>
            <a:r>
              <a:rPr lang="ru-RU" altLang="ru-RU" dirty="0"/>
              <a:t>   </a:t>
            </a:r>
            <a:r>
              <a:rPr lang="ru-RU" altLang="ru-RU" sz="2400" dirty="0" err="1"/>
              <a:t>Загальні</a:t>
            </a:r>
            <a:r>
              <a:rPr lang="ru-RU" altLang="ru-RU" sz="2400" dirty="0"/>
              <a:t> </a:t>
            </a:r>
            <a:r>
              <a:rPr lang="ru-RU" altLang="ru-RU" sz="2400" dirty="0" err="1"/>
              <a:t>властивості</a:t>
            </a:r>
            <a:r>
              <a:rPr lang="ru-RU" altLang="ru-RU" sz="2400" dirty="0"/>
              <a:t> </a:t>
            </a:r>
            <a:r>
              <a:rPr lang="ru-RU" altLang="ru-RU" sz="2400" dirty="0" err="1"/>
              <a:t>варіантів</a:t>
            </a:r>
            <a:r>
              <a:rPr lang="ru-RU" altLang="ru-RU" sz="2400" dirty="0"/>
              <a:t> </a:t>
            </a:r>
            <a:r>
              <a:rPr lang="ru-RU" altLang="ru-RU" sz="2400" dirty="0" err="1"/>
              <a:t>використання</a:t>
            </a:r>
            <a:r>
              <a:rPr lang="ru-RU" altLang="ru-RU" sz="2400" dirty="0"/>
              <a:t> </a:t>
            </a:r>
            <a:r>
              <a:rPr lang="ru-RU" altLang="ru-RU" sz="2400" dirty="0" err="1"/>
              <a:t>можуть</a:t>
            </a:r>
            <a:r>
              <a:rPr lang="ru-RU" altLang="ru-RU" sz="2400" dirty="0"/>
              <a:t> бути </a:t>
            </a:r>
            <a:r>
              <a:rPr lang="ru-RU" altLang="ru-RU" sz="2400" dirty="0" err="1"/>
              <a:t>представлені</a:t>
            </a:r>
            <a:r>
              <a:rPr lang="ru-RU" altLang="ru-RU" sz="2400" dirty="0"/>
              <a:t> </a:t>
            </a:r>
            <a:r>
              <a:rPr lang="ru-RU" altLang="ru-RU" sz="2400" dirty="0" err="1"/>
              <a:t>трьома</a:t>
            </a:r>
            <a:r>
              <a:rPr lang="ru-RU" altLang="ru-RU" sz="2400" dirty="0"/>
              <a:t> </a:t>
            </a:r>
            <a:r>
              <a:rPr lang="ru-RU" altLang="ru-RU" sz="2400" dirty="0" err="1"/>
              <a:t>різними</a:t>
            </a:r>
            <a:r>
              <a:rPr lang="ru-RU" altLang="ru-RU" sz="2400" dirty="0"/>
              <a:t> способами, а </a:t>
            </a:r>
            <a:r>
              <a:rPr lang="ru-RU" altLang="ru-RU" sz="2400" dirty="0" err="1"/>
              <a:t>саме</a:t>
            </a:r>
            <a:r>
              <a:rPr lang="ru-RU" altLang="ru-RU" sz="2400" dirty="0"/>
              <a:t> за </a:t>
            </a:r>
            <a:r>
              <a:rPr lang="ru-RU" altLang="ru-RU" sz="2400" dirty="0" err="1"/>
              <a:t>допомогою</a:t>
            </a:r>
            <a:r>
              <a:rPr lang="ru-RU" altLang="ru-RU" sz="2400" dirty="0"/>
              <a:t> </a:t>
            </a:r>
            <a:r>
              <a:rPr lang="ru-RU" altLang="ru-RU" sz="2400" dirty="0" err="1"/>
              <a:t>відносин</a:t>
            </a:r>
            <a:r>
              <a:rPr lang="ru-RU" altLang="ru-RU" sz="2400" dirty="0"/>
              <a:t> </a:t>
            </a:r>
            <a:r>
              <a:rPr lang="ru-RU" altLang="ru-RU" sz="2400" dirty="0" err="1"/>
              <a:t>розширення</a:t>
            </a:r>
            <a:r>
              <a:rPr lang="ru-RU" altLang="ru-RU" sz="2400" dirty="0"/>
              <a:t>, </a:t>
            </a:r>
            <a:r>
              <a:rPr lang="ru-RU" altLang="ru-RU" sz="2400" dirty="0" err="1"/>
              <a:t>узагальнення</a:t>
            </a:r>
            <a:r>
              <a:rPr lang="ru-RU" altLang="ru-RU" sz="2400" dirty="0"/>
              <a:t> </a:t>
            </a:r>
            <a:r>
              <a:rPr lang="ru-RU" altLang="ru-RU" sz="2400" dirty="0" err="1"/>
              <a:t>і</a:t>
            </a:r>
            <a:r>
              <a:rPr lang="ru-RU" altLang="ru-RU" sz="2400" dirty="0"/>
              <a:t> </a:t>
            </a:r>
            <a:r>
              <a:rPr lang="ru-RU" altLang="ru-RU" sz="2400" dirty="0" err="1"/>
              <a:t>включення</a:t>
            </a:r>
            <a:r>
              <a:rPr lang="ru-RU" altLang="ru-RU" sz="2200" dirty="0"/>
              <a:t>.</a:t>
            </a:r>
            <a:r>
              <a:rPr lang="ru-RU" altLang="ru-RU" dirty="0"/>
              <a:t>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3200" dirty="0" err="1"/>
              <a:t>Відносини</a:t>
            </a:r>
            <a:r>
              <a:rPr lang="ru-RU" altLang="ru-RU" sz="3200" dirty="0"/>
              <a:t> </a:t>
            </a:r>
            <a:r>
              <a:rPr lang="ru-RU" altLang="ru-RU" sz="3200" dirty="0" err="1"/>
              <a:t>асоціації</a:t>
            </a:r>
            <a:endParaRPr lang="ru-RU" altLang="ru-RU" sz="3200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0212" y="1376363"/>
            <a:ext cx="8174235" cy="4419600"/>
          </a:xfrm>
        </p:spPr>
        <p:txBody>
          <a:bodyPr/>
          <a:lstStyle/>
          <a:p>
            <a:pPr marL="0" algn="just" eaLnBrk="1" hangingPunct="1">
              <a:spcBef>
                <a:spcPts val="0"/>
              </a:spcBef>
              <a:buFont typeface="Wingdings" pitchFamily="2" charset="2"/>
              <a:buNone/>
            </a:pPr>
            <a:r>
              <a:rPr lang="ru-RU" altLang="ru-RU" sz="2200" dirty="0"/>
              <a:t>          </a:t>
            </a:r>
            <a:r>
              <a:rPr lang="ru-RU" altLang="ru-RU" sz="2200" dirty="0" err="1"/>
              <a:t>Відносини</a:t>
            </a:r>
            <a:r>
              <a:rPr lang="ru-RU" altLang="ru-RU" sz="2200" b="1" dirty="0"/>
              <a:t> </a:t>
            </a:r>
            <a:r>
              <a:rPr lang="ru-RU" altLang="ru-RU" sz="2200" b="1" dirty="0" err="1"/>
              <a:t>асоціації</a:t>
            </a:r>
            <a:r>
              <a:rPr lang="ru-RU" altLang="ru-RU" sz="2200" dirty="0"/>
              <a:t> </a:t>
            </a:r>
            <a:r>
              <a:rPr lang="ru-RU" altLang="ru-RU" sz="2200" dirty="0" err="1"/>
              <a:t>це</a:t>
            </a:r>
            <a:r>
              <a:rPr lang="ru-RU" altLang="ru-RU" sz="2200" dirty="0"/>
              <a:t> </a:t>
            </a:r>
            <a:r>
              <a:rPr lang="ru-RU" altLang="ru-RU" sz="2200" dirty="0" err="1"/>
              <a:t>структурний</a:t>
            </a:r>
            <a:r>
              <a:rPr lang="ru-RU" altLang="ru-RU" sz="2200" dirty="0"/>
              <a:t> </a:t>
            </a:r>
            <a:r>
              <a:rPr lang="ru-RU" altLang="ru-RU" sz="2200" dirty="0" err="1"/>
              <a:t>ставлення</a:t>
            </a:r>
            <a:r>
              <a:rPr lang="ru-RU" altLang="ru-RU" sz="2200" dirty="0"/>
              <a:t>, </a:t>
            </a:r>
            <a:r>
              <a:rPr lang="ru-RU" altLang="ru-RU" sz="2200" dirty="0" err="1"/>
              <a:t>що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показує</a:t>
            </a:r>
            <a:r>
              <a:rPr lang="ru-RU" altLang="ru-RU" sz="2200" dirty="0"/>
              <a:t>, </a:t>
            </a:r>
            <a:r>
              <a:rPr lang="ru-RU" altLang="ru-RU" sz="2200" dirty="0" err="1"/>
              <a:t>що</a:t>
            </a:r>
            <a:r>
              <a:rPr lang="ru-RU" altLang="ru-RU" sz="2200" dirty="0"/>
              <a:t> </a:t>
            </a:r>
            <a:r>
              <a:rPr lang="ru-RU" altLang="ru-RU" sz="2200" b="1" dirty="0" err="1"/>
              <a:t>об'єкт</a:t>
            </a:r>
            <a:r>
              <a:rPr lang="ru-RU" altLang="ru-RU" sz="2200" b="1" dirty="0"/>
              <a:t> </a:t>
            </a:r>
            <a:r>
              <a:rPr lang="ru-RU" altLang="ru-RU" sz="2200" b="1" dirty="0" err="1"/>
              <a:t>певним</a:t>
            </a:r>
            <a:r>
              <a:rPr lang="ru-RU" altLang="ru-RU" sz="2200" b="1" dirty="0"/>
              <a:t> чином </a:t>
            </a:r>
            <a:r>
              <a:rPr lang="ru-RU" altLang="ru-RU" sz="2200" b="1" dirty="0" err="1"/>
              <a:t>пов'язаний</a:t>
            </a:r>
            <a:r>
              <a:rPr lang="ru-RU" altLang="ru-RU" sz="2200" b="1" dirty="0"/>
              <a:t> з </a:t>
            </a:r>
            <a:r>
              <a:rPr lang="ru-RU" altLang="ru-RU" sz="2200" b="1" dirty="0" err="1"/>
              <a:t>іншим</a:t>
            </a:r>
            <a:r>
              <a:rPr lang="ru-RU" altLang="ru-RU" sz="2200" b="1" dirty="0"/>
              <a:t> </a:t>
            </a:r>
            <a:r>
              <a:rPr lang="ru-RU" altLang="ru-RU" sz="2200" b="1" dirty="0" err="1"/>
              <a:t>об'єктом</a:t>
            </a:r>
            <a:r>
              <a:rPr lang="ru-RU" altLang="ru-RU" sz="2200" b="1" dirty="0"/>
              <a:t>. </a:t>
            </a:r>
          </a:p>
          <a:p>
            <a:pPr marL="0" algn="just" eaLnBrk="1" hangingPunct="1">
              <a:spcBef>
                <a:spcPts val="0"/>
              </a:spcBef>
              <a:buFont typeface="Wingdings" pitchFamily="2" charset="2"/>
              <a:buNone/>
            </a:pPr>
            <a:r>
              <a:rPr lang="ru-RU" altLang="ru-RU" sz="2000" dirty="0"/>
              <a:t>            </a:t>
            </a:r>
            <a:r>
              <a:rPr lang="ru-RU" altLang="ru-RU" sz="2000" dirty="0" err="1"/>
              <a:t>Відносини</a:t>
            </a:r>
            <a:r>
              <a:rPr lang="ru-RU" altLang="ru-RU" sz="2200" dirty="0"/>
              <a:t> </a:t>
            </a:r>
            <a:r>
              <a:rPr lang="ru-RU" altLang="ru-RU" sz="2200" dirty="0" err="1"/>
              <a:t>цього</a:t>
            </a:r>
            <a:r>
              <a:rPr lang="ru-RU" altLang="ru-RU" sz="2200" dirty="0"/>
              <a:t> типу </a:t>
            </a:r>
            <a:r>
              <a:rPr lang="ru-RU" altLang="ru-RU" sz="2200" dirty="0" err="1"/>
              <a:t>використовується</a:t>
            </a:r>
            <a:r>
              <a:rPr lang="ru-RU" altLang="ru-RU" sz="2200" dirty="0"/>
              <a:t> не </a:t>
            </a:r>
            <a:r>
              <a:rPr lang="ru-RU" altLang="ru-RU" sz="2200" dirty="0" err="1"/>
              <a:t>тільки</a:t>
            </a:r>
            <a:r>
              <a:rPr lang="ru-RU" altLang="ru-RU" sz="2200" dirty="0"/>
              <a:t> на </a:t>
            </a:r>
            <a:r>
              <a:rPr lang="ru-RU" altLang="ru-RU" sz="2200" dirty="0" err="1"/>
              <a:t>діаграмах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прецедентів</a:t>
            </a:r>
            <a:r>
              <a:rPr lang="ru-RU" altLang="ru-RU" sz="2200" dirty="0"/>
              <a:t>, а й на </a:t>
            </a:r>
            <a:r>
              <a:rPr lang="ru-RU" altLang="ru-RU" sz="2200" dirty="0" err="1"/>
              <a:t>інших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діаграмах</a:t>
            </a:r>
            <a:r>
              <a:rPr lang="ru-RU" altLang="ru-RU" sz="2200" dirty="0"/>
              <a:t>.</a:t>
            </a:r>
          </a:p>
          <a:p>
            <a:pPr marL="0" algn="just" eaLnBrk="1" hangingPunct="1">
              <a:spcBef>
                <a:spcPts val="0"/>
              </a:spcBef>
              <a:buFont typeface="Wingdings" pitchFamily="2" charset="2"/>
              <a:buNone/>
            </a:pPr>
            <a:r>
              <a:rPr lang="ru-RU" altLang="ru-RU" sz="2200" dirty="0"/>
              <a:t>            </a:t>
            </a:r>
            <a:r>
              <a:rPr lang="ru-RU" altLang="ru-RU" sz="2200" dirty="0" err="1"/>
              <a:t>Асоціативне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відношення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може</a:t>
            </a:r>
            <a:r>
              <a:rPr lang="ru-RU" altLang="ru-RU" sz="2200" dirty="0"/>
              <a:t> бути </a:t>
            </a:r>
            <a:r>
              <a:rPr lang="ru-RU" altLang="ru-RU" sz="2200" dirty="0" err="1"/>
              <a:t>спрямованим</a:t>
            </a:r>
            <a:r>
              <a:rPr lang="ru-RU" altLang="ru-RU" sz="2200" dirty="0"/>
              <a:t>. У </a:t>
            </a:r>
            <a:r>
              <a:rPr lang="ru-RU" altLang="ru-RU" sz="2200" dirty="0" err="1"/>
              <a:t>цьому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випадку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напрямок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зв'язку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показує</a:t>
            </a:r>
            <a:r>
              <a:rPr lang="ru-RU" altLang="ru-RU" sz="2200" dirty="0"/>
              <a:t>, </a:t>
            </a:r>
            <a:r>
              <a:rPr lang="ru-RU" altLang="ru-RU" sz="2200" dirty="0" err="1"/>
              <a:t>хто</a:t>
            </a:r>
            <a:r>
              <a:rPr lang="ru-RU" altLang="ru-RU" sz="2200" dirty="0"/>
              <a:t> є </a:t>
            </a:r>
            <a:r>
              <a:rPr lang="ru-RU" altLang="ru-RU" sz="2200" dirty="0" err="1"/>
              <a:t>ініціатором</a:t>
            </a:r>
            <a:r>
              <a:rPr lang="ru-RU" altLang="ru-RU" sz="2200" dirty="0"/>
              <a:t>. </a:t>
            </a:r>
            <a:r>
              <a:rPr lang="ru-RU" altLang="ru-RU" sz="2200" dirty="0" err="1"/>
              <a:t>Якщо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відношення</a:t>
            </a:r>
            <a:r>
              <a:rPr lang="ru-RU" altLang="ru-RU" sz="2200" dirty="0"/>
              <a:t> направлено </a:t>
            </a:r>
            <a:r>
              <a:rPr lang="ru-RU" altLang="ru-RU" sz="2200" dirty="0" err="1"/>
              <a:t>від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актора</a:t>
            </a:r>
            <a:r>
              <a:rPr lang="ru-RU" altLang="ru-RU" sz="2200" dirty="0"/>
              <a:t> до прецеденту, то </a:t>
            </a:r>
            <a:r>
              <a:rPr lang="ru-RU" altLang="ru-RU" sz="2200" dirty="0" err="1"/>
              <a:t>це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означає</a:t>
            </a:r>
            <a:r>
              <a:rPr lang="ru-RU" altLang="ru-RU" sz="2200" dirty="0"/>
              <a:t>, </a:t>
            </a:r>
            <a:r>
              <a:rPr lang="ru-RU" altLang="ru-RU" sz="2200" dirty="0" err="1"/>
              <a:t>що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актор</a:t>
            </a:r>
            <a:r>
              <a:rPr lang="ru-RU" altLang="ru-RU" sz="2200" dirty="0"/>
              <a:t> </a:t>
            </a:r>
            <a:r>
              <a:rPr lang="ru-RU" altLang="ru-RU" sz="2200" dirty="0" err="1"/>
              <a:t>ініціює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виконання</a:t>
            </a:r>
            <a:r>
              <a:rPr lang="ru-RU" altLang="ru-RU" sz="2200" dirty="0"/>
              <a:t> прецеденту</a:t>
            </a:r>
          </a:p>
        </p:txBody>
      </p:sp>
      <p:pic>
        <p:nvPicPr>
          <p:cNvPr id="19460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34857" y="4545012"/>
            <a:ext cx="6281738" cy="1873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3600" dirty="0" err="1"/>
              <a:t>Відносини</a:t>
            </a:r>
            <a:r>
              <a:rPr lang="ru-RU" altLang="ru-RU" sz="3600" dirty="0"/>
              <a:t> </a:t>
            </a:r>
            <a:r>
              <a:rPr lang="ru-RU" altLang="ru-RU" sz="3600" dirty="0" err="1"/>
              <a:t>включення</a:t>
            </a:r>
            <a:endParaRPr lang="ru-RU" altLang="ru-RU" sz="3600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341438"/>
            <a:ext cx="8280598" cy="4419600"/>
          </a:xfrm>
        </p:spPr>
        <p:txBody>
          <a:bodyPr/>
          <a:lstStyle/>
          <a:p>
            <a:pPr algn="just" eaLnBrk="1" hangingPunct="1">
              <a:spcBef>
                <a:spcPts val="0"/>
              </a:spcBef>
            </a:pPr>
            <a:r>
              <a:rPr lang="ru-RU" altLang="ru-RU" sz="2200" b="1" dirty="0" err="1"/>
              <a:t>Відносини</a:t>
            </a:r>
            <a:r>
              <a:rPr lang="ru-RU" altLang="ru-RU" sz="2200" b="1" dirty="0"/>
              <a:t> </a:t>
            </a:r>
            <a:r>
              <a:rPr lang="ru-RU" altLang="ru-RU" sz="2200" b="1" dirty="0" err="1"/>
              <a:t>включення</a:t>
            </a:r>
            <a:r>
              <a:rPr lang="ru-RU" altLang="ru-RU" sz="2200" dirty="0"/>
              <a:t> </a:t>
            </a:r>
            <a:r>
              <a:rPr lang="ru-RU" altLang="ru-RU" sz="2200" dirty="0" err="1"/>
              <a:t>це</a:t>
            </a:r>
            <a:r>
              <a:rPr lang="ru-RU" altLang="ru-RU" sz="2200" dirty="0"/>
              <a:t> </a:t>
            </a:r>
            <a:r>
              <a:rPr lang="ru-RU" altLang="ru-RU" sz="2200" dirty="0" err="1"/>
              <a:t>різновид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відносини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залежності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між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базовим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варіантом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використання</a:t>
            </a:r>
            <a:r>
              <a:rPr lang="ru-RU" altLang="ru-RU" sz="2200" dirty="0"/>
              <a:t> і </a:t>
            </a:r>
            <a:r>
              <a:rPr lang="ru-RU" altLang="ru-RU" sz="2200" dirty="0" err="1"/>
              <a:t>його</a:t>
            </a:r>
            <a:r>
              <a:rPr lang="ru-RU" altLang="ru-RU" sz="2200" dirty="0"/>
              <a:t> </a:t>
            </a:r>
            <a:r>
              <a:rPr lang="ru-RU" altLang="ru-RU" sz="2200" dirty="0" err="1"/>
              <a:t>спеціальним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випадком</a:t>
            </a:r>
            <a:r>
              <a:rPr lang="ru-RU" altLang="ru-RU" sz="2200" dirty="0"/>
              <a:t>. </a:t>
            </a:r>
          </a:p>
          <a:p>
            <a:pPr algn="just" eaLnBrk="1" hangingPunct="1">
              <a:spcBef>
                <a:spcPts val="0"/>
              </a:spcBef>
            </a:pPr>
            <a:r>
              <a:rPr lang="ru-RU" altLang="ru-RU" sz="2200" dirty="0"/>
              <a:t> </a:t>
            </a:r>
            <a:r>
              <a:rPr lang="ru-RU" altLang="ru-RU" sz="2200" dirty="0" err="1"/>
              <a:t>Включення</a:t>
            </a:r>
            <a:r>
              <a:rPr lang="ru-RU" altLang="ru-RU" sz="2200" dirty="0"/>
              <a:t> </a:t>
            </a:r>
            <a:r>
              <a:rPr lang="ru-RU" altLang="ru-RU" sz="2200" dirty="0" err="1"/>
              <a:t>створюється</a:t>
            </a:r>
            <a:r>
              <a:rPr lang="ru-RU" altLang="ru-RU" sz="2200" dirty="0"/>
              <a:t>, коли один прецедент (</a:t>
            </a:r>
            <a:r>
              <a:rPr lang="ru-RU" altLang="ru-RU" sz="2200" dirty="0" err="1"/>
              <a:t>базовий</a:t>
            </a:r>
            <a:r>
              <a:rPr lang="ru-RU" altLang="ru-RU" sz="2200" dirty="0"/>
              <a:t>) </a:t>
            </a:r>
            <a:r>
              <a:rPr lang="ru-RU" altLang="ru-RU" sz="2200" dirty="0" err="1"/>
              <a:t>використовує</a:t>
            </a:r>
            <a:r>
              <a:rPr lang="ru-RU" altLang="ru-RU" sz="2200" dirty="0"/>
              <a:t> </a:t>
            </a:r>
            <a:r>
              <a:rPr lang="ru-RU" altLang="ru-RU" sz="2200" dirty="0" err="1"/>
              <a:t>інший</a:t>
            </a:r>
            <a:r>
              <a:rPr lang="ru-RU" altLang="ru-RU" sz="2200" dirty="0"/>
              <a:t>. </a:t>
            </a:r>
            <a:r>
              <a:rPr lang="ru-RU" altLang="ru-RU" sz="2200" b="1" dirty="0"/>
              <a:t>При </a:t>
            </a:r>
            <a:r>
              <a:rPr lang="ru-RU" altLang="ru-RU" sz="2200" b="1" dirty="0" err="1"/>
              <a:t>цьому</a:t>
            </a:r>
            <a:r>
              <a:rPr lang="ru-RU" altLang="ru-RU" sz="2200" b="1" dirty="0"/>
              <a:t> </a:t>
            </a:r>
            <a:r>
              <a:rPr lang="ru-RU" altLang="ru-RU" sz="2200" b="1" dirty="0" err="1"/>
              <a:t>виконання</a:t>
            </a:r>
            <a:r>
              <a:rPr lang="ru-RU" altLang="ru-RU" sz="2200" b="1" dirty="0"/>
              <a:t> базового прецеденту </a:t>
            </a:r>
            <a:r>
              <a:rPr lang="ru-RU" altLang="ru-RU" sz="2200" b="1" dirty="0" err="1"/>
              <a:t>неможливо</a:t>
            </a:r>
            <a:r>
              <a:rPr lang="ru-RU" altLang="ru-RU" sz="2200" b="1" dirty="0"/>
              <a:t> без </a:t>
            </a:r>
            <a:r>
              <a:rPr lang="ru-RU" altLang="ru-RU" sz="2200" b="1" dirty="0" err="1"/>
              <a:t>виконання</a:t>
            </a:r>
            <a:r>
              <a:rPr lang="ru-RU" altLang="ru-RU" sz="2200" b="1" dirty="0"/>
              <a:t> </a:t>
            </a:r>
            <a:r>
              <a:rPr lang="ru-RU" altLang="ru-RU" sz="2200" b="1" dirty="0" err="1"/>
              <a:t>цього</a:t>
            </a:r>
            <a:r>
              <a:rPr lang="ru-RU" altLang="ru-RU" sz="2200" b="1" dirty="0"/>
              <a:t> прецедент</a:t>
            </a:r>
            <a:r>
              <a:rPr lang="ru-RU" altLang="ru-RU" sz="2200" dirty="0"/>
              <a:t>. </a:t>
            </a:r>
            <a:r>
              <a:rPr lang="ru-RU" altLang="ru-RU" sz="2200" dirty="0" err="1"/>
              <a:t>Зображується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включення</a:t>
            </a:r>
            <a:r>
              <a:rPr lang="ru-RU" altLang="ru-RU" sz="2200" dirty="0"/>
              <a:t> у </a:t>
            </a:r>
            <a:r>
              <a:rPr lang="ru-RU" altLang="ru-RU" sz="2200" dirty="0" err="1"/>
              <a:t>вигляді</a:t>
            </a:r>
            <a:r>
              <a:rPr lang="ru-RU" altLang="ru-RU" sz="2200" dirty="0"/>
              <a:t> пунктирною </a:t>
            </a:r>
            <a:r>
              <a:rPr lang="ru-RU" altLang="ru-RU" sz="2200" dirty="0" err="1"/>
              <a:t>стрілки</a:t>
            </a:r>
            <a:r>
              <a:rPr lang="ru-RU" altLang="ru-RU" sz="2200" dirty="0"/>
              <a:t> з </a:t>
            </a:r>
            <a:r>
              <a:rPr lang="ru-RU" altLang="ru-RU" sz="2200" dirty="0" err="1"/>
              <a:t>написом</a:t>
            </a:r>
            <a:r>
              <a:rPr lang="ru-RU" altLang="ru-RU" sz="2200" b="1" dirty="0"/>
              <a:t>&lt;&lt; </a:t>
            </a:r>
            <a:r>
              <a:rPr lang="ru-RU" altLang="ru-RU" sz="2200" b="1" dirty="0" err="1"/>
              <a:t>include</a:t>
            </a:r>
            <a:r>
              <a:rPr lang="ru-RU" altLang="ru-RU" sz="2200" b="1" dirty="0"/>
              <a:t> &gt;&gt;</a:t>
            </a:r>
            <a:r>
              <a:rPr lang="ru-RU" altLang="ru-RU" sz="2200" dirty="0"/>
              <a:t>, Яка </a:t>
            </a:r>
            <a:r>
              <a:rPr lang="ru-RU" altLang="ru-RU" sz="2200" dirty="0" err="1"/>
              <a:t>спрямована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від</a:t>
            </a:r>
            <a:r>
              <a:rPr lang="ru-RU" altLang="ru-RU" sz="2200" dirty="0"/>
              <a:t> базового </a:t>
            </a:r>
            <a:r>
              <a:rPr lang="ru-RU" altLang="ru-RU" sz="2200" dirty="0" err="1"/>
              <a:t>елементу</a:t>
            </a:r>
            <a:r>
              <a:rPr lang="ru-RU" altLang="ru-RU" sz="2200" dirty="0"/>
              <a:t> до </a:t>
            </a:r>
            <a:r>
              <a:rPr lang="ru-RU" altLang="ru-RU" sz="2200" dirty="0" err="1"/>
              <a:t>використовуваного</a:t>
            </a:r>
            <a:r>
              <a:rPr lang="ru-RU" altLang="ru-RU" sz="2200" dirty="0"/>
              <a:t>. </a:t>
            </a:r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55576" y="4592638"/>
            <a:ext cx="7219950" cy="1366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3600" dirty="0" err="1"/>
              <a:t>Відносини</a:t>
            </a:r>
            <a:r>
              <a:rPr lang="ru-RU" altLang="ru-RU" sz="3600" dirty="0"/>
              <a:t> </a:t>
            </a:r>
            <a:r>
              <a:rPr lang="ru-RU" altLang="ru-RU" sz="3600" dirty="0" err="1"/>
              <a:t>розширення</a:t>
            </a:r>
            <a:endParaRPr lang="ru-RU" altLang="ru-RU" sz="3600" dirty="0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268760"/>
            <a:ext cx="8209160" cy="4797425"/>
          </a:xfrm>
        </p:spPr>
        <p:txBody>
          <a:bodyPr/>
          <a:lstStyle/>
          <a:p>
            <a:pPr marL="0" algn="just" eaLnBrk="1" hangingPunct="1">
              <a:spcBef>
                <a:spcPts val="0"/>
              </a:spcBef>
              <a:buFont typeface="Wingdings" pitchFamily="2" charset="2"/>
              <a:buNone/>
            </a:pPr>
            <a:r>
              <a:rPr lang="ru-RU" altLang="ru-RU" sz="2000" b="1" dirty="0"/>
              <a:t>           </a:t>
            </a:r>
            <a:r>
              <a:rPr lang="ru-RU" altLang="ru-RU" sz="2000" b="1" dirty="0" err="1"/>
              <a:t>Відносини</a:t>
            </a:r>
            <a:r>
              <a:rPr lang="ru-RU" altLang="ru-RU" sz="2200" b="1" dirty="0"/>
              <a:t> </a:t>
            </a:r>
            <a:r>
              <a:rPr lang="ru-RU" altLang="ru-RU" sz="2200" b="1" dirty="0" err="1"/>
              <a:t>розширення</a:t>
            </a:r>
            <a:r>
              <a:rPr lang="ru-RU" altLang="ru-RU" sz="2200" b="1" dirty="0"/>
              <a:t> (</a:t>
            </a:r>
            <a:r>
              <a:rPr lang="ru-RU" altLang="ru-RU" sz="2200" b="1" dirty="0" err="1"/>
              <a:t>extend</a:t>
            </a:r>
            <a:r>
              <a:rPr lang="ru-RU" altLang="ru-RU" sz="2200" b="1" dirty="0"/>
              <a:t>)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визначає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взаємозв'язок</a:t>
            </a:r>
            <a:r>
              <a:rPr lang="ru-RU" altLang="ru-RU" sz="2200" dirty="0"/>
              <a:t> базового </a:t>
            </a:r>
            <a:r>
              <a:rPr lang="ru-RU" altLang="ru-RU" sz="2200" dirty="0" err="1"/>
              <a:t>варіанту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використання</a:t>
            </a:r>
            <a:r>
              <a:rPr lang="ru-RU" altLang="ru-RU" sz="2200" dirty="0"/>
              <a:t> з </a:t>
            </a:r>
            <a:r>
              <a:rPr lang="ru-RU" altLang="ru-RU" sz="2200" dirty="0" err="1"/>
              <a:t>іншим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варіантом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використання</a:t>
            </a:r>
            <a:r>
              <a:rPr lang="ru-RU" altLang="ru-RU" sz="2200" dirty="0"/>
              <a:t>, </a:t>
            </a:r>
            <a:r>
              <a:rPr lang="ru-RU" altLang="ru-RU" sz="2200" b="1" dirty="0" err="1"/>
              <a:t>функціональне</a:t>
            </a:r>
            <a:r>
              <a:rPr lang="ru-RU" altLang="ru-RU" sz="2200" b="1" dirty="0"/>
              <a:t> </a:t>
            </a:r>
            <a:r>
              <a:rPr lang="ru-RU" altLang="ru-RU" sz="2200" b="1" dirty="0" err="1"/>
              <a:t>поведінка</a:t>
            </a:r>
            <a:r>
              <a:rPr lang="ru-RU" altLang="ru-RU" sz="2200" b="1" dirty="0"/>
              <a:t> </a:t>
            </a:r>
            <a:r>
              <a:rPr lang="ru-RU" altLang="ru-RU" sz="2200" b="1" dirty="0" err="1"/>
              <a:t>якого</a:t>
            </a:r>
            <a:r>
              <a:rPr lang="ru-RU" altLang="ru-RU" sz="2200" b="1" dirty="0"/>
              <a:t> </a:t>
            </a:r>
            <a:r>
              <a:rPr lang="ru-RU" altLang="ru-RU" sz="2200" b="1" dirty="0" err="1"/>
              <a:t>задіюється</a:t>
            </a:r>
            <a:r>
              <a:rPr lang="ru-RU" altLang="ru-RU" sz="2200" b="1" dirty="0"/>
              <a:t> </a:t>
            </a:r>
            <a:r>
              <a:rPr lang="ru-RU" altLang="ru-RU" sz="2200" b="1" dirty="0" err="1"/>
              <a:t>базовим</a:t>
            </a:r>
            <a:r>
              <a:rPr lang="ru-RU" altLang="ru-RU" sz="2200" b="1" dirty="0"/>
              <a:t> не </a:t>
            </a:r>
            <a:r>
              <a:rPr lang="ru-RU" altLang="ru-RU" sz="2200" b="1" dirty="0" err="1"/>
              <a:t>завжди</a:t>
            </a:r>
            <a:r>
              <a:rPr lang="ru-RU" altLang="ru-RU" sz="2200" dirty="0"/>
              <a:t>, А </a:t>
            </a:r>
            <a:r>
              <a:rPr lang="ru-RU" altLang="ru-RU" sz="2200" dirty="0" err="1"/>
              <a:t>тільки</a:t>
            </a:r>
            <a:r>
              <a:rPr lang="ru-RU" altLang="ru-RU" sz="2200" dirty="0"/>
              <a:t> при </a:t>
            </a:r>
            <a:r>
              <a:rPr lang="ru-RU" altLang="ru-RU" sz="2200" dirty="0" err="1"/>
              <a:t>виконанні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додаткових</a:t>
            </a:r>
            <a:r>
              <a:rPr lang="ru-RU" altLang="ru-RU" sz="2200" dirty="0"/>
              <a:t> умов. </a:t>
            </a:r>
          </a:p>
          <a:p>
            <a:pPr marL="0" algn="just" eaLnBrk="1" hangingPunct="1">
              <a:spcBef>
                <a:spcPts val="0"/>
              </a:spcBef>
              <a:buFont typeface="Wingdings" pitchFamily="2" charset="2"/>
              <a:buNone/>
            </a:pPr>
            <a:r>
              <a:rPr lang="ru-RU" altLang="ru-RU" sz="2200" dirty="0"/>
              <a:t>          </a:t>
            </a:r>
            <a:r>
              <a:rPr lang="ru-RU" altLang="ru-RU" sz="2200" dirty="0" err="1"/>
              <a:t>Використовуваний</a:t>
            </a:r>
            <a:r>
              <a:rPr lang="ru-RU" altLang="ru-RU" sz="2200" dirty="0"/>
              <a:t> прецедент </a:t>
            </a:r>
            <a:r>
              <a:rPr lang="ru-RU" altLang="ru-RU" sz="2200" dirty="0" err="1"/>
              <a:t>виконується</a:t>
            </a:r>
            <a:r>
              <a:rPr lang="ru-RU" altLang="ru-RU" sz="2200" dirty="0"/>
              <a:t> не </a:t>
            </a:r>
            <a:r>
              <a:rPr lang="ru-RU" altLang="ru-RU" sz="2200" dirty="0" err="1"/>
              <a:t>завжди</a:t>
            </a:r>
            <a:r>
              <a:rPr lang="ru-RU" altLang="ru-RU" sz="2200" dirty="0"/>
              <a:t> разом з </a:t>
            </a:r>
            <a:r>
              <a:rPr lang="ru-RU" altLang="ru-RU" sz="2200" dirty="0" err="1"/>
              <a:t>базовим</a:t>
            </a:r>
            <a:r>
              <a:rPr lang="ru-RU" altLang="ru-RU" sz="2200" dirty="0"/>
              <a:t>, а </a:t>
            </a:r>
            <a:r>
              <a:rPr lang="ru-RU" altLang="ru-RU" sz="2200" dirty="0" err="1"/>
              <a:t>тільки</a:t>
            </a:r>
            <a:r>
              <a:rPr lang="ru-RU" altLang="ru-RU" sz="2200" dirty="0"/>
              <a:t> при </a:t>
            </a:r>
            <a:r>
              <a:rPr lang="ru-RU" altLang="ru-RU" sz="2200" dirty="0" err="1"/>
              <a:t>виконанні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додаткових</a:t>
            </a:r>
            <a:r>
              <a:rPr lang="ru-RU" altLang="ru-RU" sz="2200" dirty="0"/>
              <a:t> умов, таким чином, </a:t>
            </a:r>
            <a:r>
              <a:rPr lang="ru-RU" altLang="ru-RU" sz="2200" b="1" dirty="0" err="1"/>
              <a:t>розширюючи</a:t>
            </a:r>
            <a:r>
              <a:rPr lang="ru-RU" altLang="ru-RU" sz="2200" b="1" dirty="0"/>
              <a:t> </a:t>
            </a:r>
            <a:r>
              <a:rPr lang="ru-RU" altLang="ru-RU" sz="2200" b="1" dirty="0" err="1"/>
              <a:t>функціональність</a:t>
            </a:r>
            <a:r>
              <a:rPr lang="ru-RU" altLang="ru-RU" sz="2200" b="1" dirty="0"/>
              <a:t> базового </a:t>
            </a:r>
            <a:r>
              <a:rPr lang="ru-RU" altLang="ru-RU" sz="2200" b="1" dirty="0" err="1"/>
              <a:t>елементу</a:t>
            </a:r>
            <a:endParaRPr lang="ru-RU" altLang="ru-RU" sz="2200" b="1" dirty="0"/>
          </a:p>
          <a:p>
            <a:pPr marL="0" algn="just" eaLnBrk="1" hangingPunct="1">
              <a:spcBef>
                <a:spcPts val="0"/>
              </a:spcBef>
              <a:buFont typeface="Wingdings" pitchFamily="2" charset="2"/>
              <a:buNone/>
            </a:pPr>
            <a:r>
              <a:rPr lang="ru-RU" altLang="ru-RU" sz="2000" dirty="0"/>
              <a:t>           </a:t>
            </a:r>
            <a:r>
              <a:rPr lang="ru-RU" altLang="ru-RU" sz="2000" dirty="0" err="1"/>
              <a:t>Відносини</a:t>
            </a:r>
            <a:r>
              <a:rPr lang="ru-RU" altLang="ru-RU" sz="2200" dirty="0"/>
              <a:t> </a:t>
            </a:r>
            <a:r>
              <a:rPr lang="ru-RU" altLang="ru-RU" sz="2200" dirty="0" err="1"/>
              <a:t>розширення</a:t>
            </a:r>
            <a:r>
              <a:rPr lang="ru-RU" altLang="ru-RU" sz="2200" dirty="0"/>
              <a:t> є </a:t>
            </a:r>
            <a:r>
              <a:rPr lang="ru-RU" altLang="ru-RU" sz="2200" dirty="0" err="1"/>
              <a:t>залежністю</a:t>
            </a:r>
            <a:r>
              <a:rPr lang="ru-RU" altLang="ru-RU" sz="2200" dirty="0"/>
              <a:t>, </a:t>
            </a:r>
            <a:r>
              <a:rPr lang="ru-RU" altLang="ru-RU" sz="2200" b="1" dirty="0" err="1"/>
              <a:t>спрямованої</a:t>
            </a:r>
            <a:r>
              <a:rPr lang="ru-RU" altLang="ru-RU" sz="2200" b="1" dirty="0"/>
              <a:t> до базового </a:t>
            </a:r>
            <a:r>
              <a:rPr lang="ru-RU" altLang="ru-RU" sz="2200" b="1" dirty="0" err="1"/>
              <a:t>варіанту</a:t>
            </a:r>
            <a:r>
              <a:rPr lang="ru-RU" altLang="ru-RU" sz="2200" b="1" dirty="0"/>
              <a:t> </a:t>
            </a:r>
            <a:r>
              <a:rPr lang="ru-RU" altLang="ru-RU" sz="2200" b="1" dirty="0" err="1"/>
              <a:t>використання</a:t>
            </a:r>
            <a:r>
              <a:rPr lang="ru-RU" altLang="ru-RU" sz="2200" dirty="0"/>
              <a:t>. </a:t>
            </a:r>
            <a:r>
              <a:rPr lang="ru-RU" altLang="ru-RU" sz="2200" dirty="0" err="1"/>
              <a:t>Ставлення</a:t>
            </a:r>
            <a:r>
              <a:rPr lang="ru-RU" altLang="ru-RU" sz="2200" dirty="0"/>
              <a:t> </a:t>
            </a:r>
            <a:r>
              <a:rPr lang="ru-RU" altLang="ru-RU" sz="2200" dirty="0" err="1"/>
              <a:t>розширення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між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варіантами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використання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позначається</a:t>
            </a:r>
            <a:r>
              <a:rPr lang="ru-RU" altLang="ru-RU" sz="2200" dirty="0"/>
              <a:t> пунктирною </a:t>
            </a:r>
            <a:r>
              <a:rPr lang="ru-RU" altLang="ru-RU" sz="2200" dirty="0" err="1"/>
              <a:t>лінією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зі</a:t>
            </a:r>
            <a:r>
              <a:rPr lang="ru-RU" altLang="ru-RU" sz="2200" dirty="0"/>
              <a:t> </a:t>
            </a:r>
            <a:r>
              <a:rPr lang="ru-RU" altLang="ru-RU" sz="2200" dirty="0" err="1"/>
              <a:t>стрілкою</a:t>
            </a:r>
            <a:endParaRPr lang="ru-RU" altLang="ru-RU" sz="2200" dirty="0"/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87824" y="5432425"/>
            <a:ext cx="5688632" cy="1196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79388" y="260350"/>
            <a:ext cx="8280400" cy="9144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altLang="ru-RU" sz="2800" b="1"/>
              <a:t>Стереотип (Stereotype)</a:t>
            </a:r>
            <a:r>
              <a:rPr lang="ru-RU" altLang="ru-RU" sz="2800"/>
              <a:t> - це механізм, що дозволяє категоризувати елементи моделі.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6081" y="1340768"/>
            <a:ext cx="8280400" cy="4752975"/>
          </a:xfrm>
        </p:spPr>
        <p:txBody>
          <a:bodyPr/>
          <a:lstStyle/>
          <a:p>
            <a:pPr marL="0" algn="just" eaLnBrk="1" hangingPunct="1">
              <a:spcBef>
                <a:spcPts val="0"/>
              </a:spcBef>
              <a:buFont typeface="Wingdings" pitchFamily="2" charset="2"/>
              <a:buNone/>
            </a:pPr>
            <a:r>
              <a:rPr lang="ru-RU" altLang="ru-RU" sz="2200" dirty="0"/>
              <a:t>          </a:t>
            </a:r>
            <a:r>
              <a:rPr lang="ru-RU" altLang="ru-RU" sz="2200" dirty="0" err="1"/>
              <a:t>Позначення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відносин</a:t>
            </a:r>
            <a:r>
              <a:rPr lang="ru-RU" altLang="ru-RU" sz="2200" dirty="0"/>
              <a:t> &lt;&lt; </a:t>
            </a:r>
            <a:r>
              <a:rPr lang="ru-RU" altLang="ru-RU" sz="2200" dirty="0" err="1"/>
              <a:t>include</a:t>
            </a:r>
            <a:r>
              <a:rPr lang="ru-RU" altLang="ru-RU" sz="2200" dirty="0"/>
              <a:t> &gt;&gt; і &lt;&lt; </a:t>
            </a:r>
            <a:r>
              <a:rPr lang="ru-RU" altLang="ru-RU" sz="2200" dirty="0" err="1"/>
              <a:t>extend</a:t>
            </a:r>
            <a:r>
              <a:rPr lang="ru-RU" altLang="ru-RU" sz="2200" dirty="0"/>
              <a:t> &gt;&gt; - </a:t>
            </a:r>
            <a:r>
              <a:rPr lang="ru-RU" altLang="ru-RU" sz="2200" dirty="0" err="1"/>
              <a:t>це</a:t>
            </a:r>
            <a:r>
              <a:rPr lang="ru-RU" altLang="ru-RU" sz="2200" dirty="0"/>
              <a:t> </a:t>
            </a:r>
            <a:r>
              <a:rPr lang="ru-RU" altLang="ru-RU" sz="2200" b="1" dirty="0" err="1"/>
              <a:t>позначення</a:t>
            </a:r>
            <a:r>
              <a:rPr lang="ru-RU" altLang="ru-RU" sz="2200" b="1" dirty="0"/>
              <a:t> </a:t>
            </a:r>
            <a:r>
              <a:rPr lang="ru-RU" altLang="ru-RU" sz="2200" b="1" dirty="0" err="1"/>
              <a:t>стереотипів</a:t>
            </a:r>
            <a:r>
              <a:rPr lang="ru-RU" altLang="ru-RU" sz="2200" dirty="0"/>
              <a:t>, </a:t>
            </a:r>
            <a:r>
              <a:rPr lang="ru-RU" altLang="ru-RU" sz="2200" dirty="0" err="1"/>
              <a:t>Які</a:t>
            </a:r>
            <a:r>
              <a:rPr lang="ru-RU" altLang="ru-RU" sz="2200" dirty="0"/>
              <a:t> широко </a:t>
            </a:r>
            <a:r>
              <a:rPr lang="ru-RU" altLang="ru-RU" sz="2200" dirty="0" err="1"/>
              <a:t>використовуються</a:t>
            </a:r>
            <a:r>
              <a:rPr lang="ru-RU" altLang="ru-RU" sz="2200" dirty="0"/>
              <a:t> в UML </a:t>
            </a:r>
            <a:r>
              <a:rPr lang="ru-RU" altLang="ru-RU" sz="2200" b="1" dirty="0"/>
              <a:t>для </a:t>
            </a:r>
            <a:r>
              <a:rPr lang="ru-RU" altLang="ru-RU" sz="2200" b="1" dirty="0" err="1"/>
              <a:t>створення</a:t>
            </a:r>
            <a:r>
              <a:rPr lang="ru-RU" altLang="ru-RU" sz="2200" b="1" dirty="0"/>
              <a:t> </a:t>
            </a:r>
            <a:r>
              <a:rPr lang="ru-RU" altLang="ru-RU" sz="2200" b="1" dirty="0" err="1"/>
              <a:t>нових</a:t>
            </a:r>
            <a:r>
              <a:rPr lang="ru-RU" altLang="ru-RU" sz="2200" b="1" dirty="0"/>
              <a:t> </a:t>
            </a:r>
            <a:r>
              <a:rPr lang="ru-RU" altLang="ru-RU" sz="2200" b="1" dirty="0" err="1"/>
              <a:t>елементів</a:t>
            </a:r>
            <a:r>
              <a:rPr lang="ru-RU" altLang="ru-RU" sz="2200" b="1" dirty="0"/>
              <a:t> </a:t>
            </a:r>
            <a:r>
              <a:rPr lang="ru-RU" altLang="ru-RU" sz="2200" b="1" dirty="0" err="1"/>
              <a:t>моделі</a:t>
            </a:r>
            <a:r>
              <a:rPr lang="ru-RU" altLang="ru-RU" sz="2200" b="1" dirty="0"/>
              <a:t> шляхом </a:t>
            </a:r>
            <a:r>
              <a:rPr lang="ru-RU" altLang="ru-RU" sz="2200" b="1" dirty="0" err="1"/>
              <a:t>розширення</a:t>
            </a:r>
            <a:r>
              <a:rPr lang="ru-RU" altLang="ru-RU" sz="2200" b="1" dirty="0"/>
              <a:t> </a:t>
            </a:r>
            <a:r>
              <a:rPr lang="ru-RU" altLang="ru-RU" sz="2200" b="1" dirty="0" err="1"/>
              <a:t>функціональності</a:t>
            </a:r>
            <a:r>
              <a:rPr lang="ru-RU" altLang="ru-RU" sz="2200" b="1" dirty="0"/>
              <a:t> </a:t>
            </a:r>
            <a:r>
              <a:rPr lang="ru-RU" altLang="ru-RU" sz="2200" b="1" dirty="0" err="1"/>
              <a:t>базових</a:t>
            </a:r>
            <a:r>
              <a:rPr lang="ru-RU" altLang="ru-RU" sz="2200" b="1" dirty="0"/>
              <a:t> </a:t>
            </a:r>
            <a:r>
              <a:rPr lang="ru-RU" altLang="ru-RU" sz="2200" b="1" dirty="0" err="1"/>
              <a:t>елементів</a:t>
            </a:r>
            <a:endParaRPr lang="ru-RU" altLang="ru-RU" sz="2200" b="1" dirty="0"/>
          </a:p>
          <a:p>
            <a:pPr marL="0" algn="just" eaLnBrk="1" hangingPunct="1">
              <a:spcBef>
                <a:spcPts val="0"/>
              </a:spcBef>
              <a:buFont typeface="Wingdings" pitchFamily="2" charset="2"/>
              <a:buNone/>
            </a:pPr>
            <a:r>
              <a:rPr lang="ru-RU" altLang="ru-RU" sz="2200" dirty="0"/>
              <a:t>          За </a:t>
            </a:r>
            <a:r>
              <a:rPr lang="ru-RU" altLang="ru-RU" sz="2200" dirty="0" err="1"/>
              <a:t>допомогою</a:t>
            </a:r>
            <a:r>
              <a:rPr lang="ru-RU" altLang="ru-RU" sz="2200" dirty="0"/>
              <a:t> </a:t>
            </a:r>
            <a:r>
              <a:rPr lang="ru-RU" altLang="ru-RU" sz="2200" dirty="0" err="1"/>
              <a:t>стереотипів</a:t>
            </a:r>
            <a:r>
              <a:rPr lang="ru-RU" altLang="ru-RU" sz="2200" dirty="0"/>
              <a:t> ми </a:t>
            </a:r>
            <a:r>
              <a:rPr lang="ru-RU" altLang="ru-RU" sz="2200" dirty="0" err="1"/>
              <a:t>можемо</a:t>
            </a:r>
            <a:r>
              <a:rPr lang="ru-RU" altLang="ru-RU" sz="2200" dirty="0"/>
              <a:t> </a:t>
            </a:r>
            <a:r>
              <a:rPr lang="ru-RU" altLang="ru-RU" sz="2200" b="1" dirty="0" err="1"/>
              <a:t>створювати</a:t>
            </a:r>
            <a:r>
              <a:rPr lang="ru-RU" altLang="ru-RU" sz="2200" b="1" dirty="0"/>
              <a:t> </a:t>
            </a:r>
            <a:r>
              <a:rPr lang="ru-RU" altLang="ru-RU" sz="2200" b="1" dirty="0" err="1"/>
              <a:t>свого</a:t>
            </a:r>
            <a:r>
              <a:rPr lang="ru-RU" altLang="ru-RU" sz="2200" b="1" dirty="0"/>
              <a:t> роду </a:t>
            </a:r>
            <a:r>
              <a:rPr lang="ru-RU" altLang="ru-RU" sz="2200" b="1" dirty="0" err="1"/>
              <a:t>підтипи</a:t>
            </a:r>
            <a:r>
              <a:rPr lang="ru-RU" altLang="ru-RU" sz="2200" b="1" dirty="0"/>
              <a:t> </a:t>
            </a:r>
            <a:r>
              <a:rPr lang="ru-RU" altLang="ru-RU" sz="2200" b="1" dirty="0" err="1"/>
              <a:t>типів</a:t>
            </a:r>
            <a:r>
              <a:rPr lang="ru-RU" altLang="ru-RU" sz="2200" b="1" dirty="0"/>
              <a:t>.</a:t>
            </a:r>
            <a:r>
              <a:rPr lang="ru-RU" altLang="ru-RU" sz="2200" dirty="0"/>
              <a:t> </a:t>
            </a:r>
            <a:r>
              <a:rPr lang="ru-RU" altLang="ru-RU" sz="2200" dirty="0" err="1"/>
              <a:t>Це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дозволяє</a:t>
            </a:r>
            <a:r>
              <a:rPr lang="ru-RU" altLang="ru-RU" sz="2200" dirty="0"/>
              <a:t> UML </a:t>
            </a:r>
            <a:r>
              <a:rPr lang="ru-RU" altLang="ru-RU" sz="2200" dirty="0" err="1"/>
              <a:t>мати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мінімальний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набір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елементів</a:t>
            </a:r>
            <a:r>
              <a:rPr lang="ru-RU" altLang="ru-RU" sz="2200" dirty="0"/>
              <a:t>, </a:t>
            </a:r>
            <a:r>
              <a:rPr lang="ru-RU" altLang="ru-RU" sz="2200" dirty="0" err="1"/>
              <a:t>які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можуть</a:t>
            </a:r>
            <a:r>
              <a:rPr lang="ru-RU" altLang="ru-RU" sz="2200" dirty="0"/>
              <a:t> бути </a:t>
            </a:r>
            <a:r>
              <a:rPr lang="ru-RU" altLang="ru-RU" sz="2200" dirty="0" err="1"/>
              <a:t>доповнені</a:t>
            </a:r>
            <a:r>
              <a:rPr lang="ru-RU" altLang="ru-RU" sz="2200" dirty="0"/>
              <a:t> при </a:t>
            </a:r>
            <a:r>
              <a:rPr lang="ru-RU" altLang="ru-RU" sz="2200" dirty="0" err="1"/>
              <a:t>необхідності</a:t>
            </a:r>
            <a:r>
              <a:rPr lang="ru-RU" altLang="ru-RU" sz="2200" dirty="0"/>
              <a:t> для </a:t>
            </a:r>
            <a:r>
              <a:rPr lang="ru-RU" altLang="ru-RU" sz="2200" dirty="0" err="1"/>
              <a:t>створення</a:t>
            </a:r>
            <a:r>
              <a:rPr lang="ru-RU" altLang="ru-RU" sz="2200" dirty="0"/>
              <a:t> </a:t>
            </a:r>
            <a:r>
              <a:rPr lang="ru-RU" altLang="ru-RU" sz="2200" dirty="0" err="1"/>
              <a:t>сполучних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базових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елементів</a:t>
            </a:r>
            <a:r>
              <a:rPr lang="ru-RU" altLang="ru-RU" sz="2200" dirty="0"/>
              <a:t> в </a:t>
            </a:r>
            <a:r>
              <a:rPr lang="ru-RU" altLang="ru-RU" sz="2200" dirty="0" err="1"/>
              <a:t>системі</a:t>
            </a:r>
            <a:r>
              <a:rPr lang="ru-RU" altLang="ru-RU" sz="2200" dirty="0"/>
              <a:t>.</a:t>
            </a:r>
          </a:p>
          <a:p>
            <a:pPr marL="0" algn="just" eaLnBrk="1" hangingPunct="1">
              <a:spcBef>
                <a:spcPts val="0"/>
              </a:spcBef>
              <a:buFont typeface="Wingdings" pitchFamily="2" charset="2"/>
              <a:buNone/>
            </a:pPr>
            <a:r>
              <a:rPr lang="ru-RU" altLang="ru-RU" sz="2200" dirty="0"/>
              <a:t>          В UML стереотип </a:t>
            </a:r>
            <a:r>
              <a:rPr lang="ru-RU" altLang="ru-RU" sz="2200" dirty="0" err="1"/>
              <a:t>позначається</a:t>
            </a:r>
            <a:r>
              <a:rPr lang="ru-RU" altLang="ru-RU" sz="2200" dirty="0"/>
              <a:t> </a:t>
            </a:r>
            <a:r>
              <a:rPr lang="ru-RU" altLang="ru-RU" sz="2200" dirty="0" err="1"/>
              <a:t>ім'ям</a:t>
            </a:r>
            <a:r>
              <a:rPr lang="ru-RU" altLang="ru-RU" sz="2200" dirty="0"/>
              <a:t>, яке </a:t>
            </a:r>
            <a:r>
              <a:rPr lang="ru-RU" altLang="ru-RU" sz="2200" dirty="0" err="1"/>
              <a:t>записується</a:t>
            </a:r>
            <a:r>
              <a:rPr lang="ru-RU" altLang="ru-RU" sz="2200" dirty="0"/>
              <a:t> в </a:t>
            </a:r>
            <a:r>
              <a:rPr lang="ru-RU" altLang="ru-RU" sz="2200" dirty="0" err="1"/>
              <a:t>подвійних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кутових</a:t>
            </a:r>
            <a:r>
              <a:rPr lang="ru-RU" altLang="ru-RU" sz="2200" dirty="0"/>
              <a:t> дужках: &lt;&lt; </a:t>
            </a:r>
            <a:r>
              <a:rPr lang="ru-RU" altLang="ru-RU" sz="2200" dirty="0" err="1"/>
              <a:t>ім'я</a:t>
            </a:r>
            <a:r>
              <a:rPr lang="ru-RU" altLang="ru-RU" sz="2200" dirty="0"/>
              <a:t> стереотипу &gt;&gt;. </a:t>
            </a:r>
          </a:p>
          <a:p>
            <a:pPr marL="0" algn="just" eaLnBrk="1" hangingPunct="1">
              <a:spcBef>
                <a:spcPts val="0"/>
              </a:spcBef>
              <a:buFont typeface="Wingdings" pitchFamily="2" charset="2"/>
              <a:buNone/>
            </a:pPr>
            <a:r>
              <a:rPr lang="ru-RU" altLang="ru-RU" sz="2200" dirty="0"/>
              <a:t>          В UML ми </a:t>
            </a:r>
            <a:r>
              <a:rPr lang="ru-RU" altLang="ru-RU" sz="2200" dirty="0" err="1"/>
              <a:t>можемо</a:t>
            </a:r>
            <a:r>
              <a:rPr lang="ru-RU" altLang="ru-RU" sz="2200" dirty="0"/>
              <a:t> </a:t>
            </a:r>
            <a:r>
              <a:rPr lang="ru-RU" altLang="ru-RU" sz="2200" dirty="0" err="1"/>
              <a:t>створювати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власні</a:t>
            </a:r>
            <a:r>
              <a:rPr lang="ru-RU" altLang="ru-RU" sz="2200" dirty="0"/>
              <a:t> </a:t>
            </a:r>
            <a:r>
              <a:rPr lang="ru-RU" altLang="ru-RU" sz="2200" dirty="0" err="1"/>
              <a:t>стереотипи</a:t>
            </a:r>
            <a:r>
              <a:rPr lang="ru-RU" altLang="ru-RU" sz="2200" dirty="0"/>
              <a:t> на </a:t>
            </a:r>
            <a:r>
              <a:rPr lang="ru-RU" altLang="ru-RU" sz="2200" dirty="0" err="1"/>
              <a:t>основі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вже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наявних</a:t>
            </a:r>
            <a:r>
              <a:rPr lang="ru-RU" altLang="ru-RU" sz="2200" dirty="0"/>
              <a:t> </a:t>
            </a:r>
            <a:r>
              <a:rPr lang="ru-RU" altLang="ru-RU" sz="2200" dirty="0" err="1"/>
              <a:t>типів</a:t>
            </a:r>
            <a:r>
              <a:rPr lang="ru-RU" altLang="ru-RU" sz="2200" dirty="0"/>
              <a:t>, але </a:t>
            </a:r>
            <a:r>
              <a:rPr lang="ru-RU" altLang="ru-RU" sz="2200" dirty="0" err="1"/>
              <a:t>також</a:t>
            </a:r>
            <a:r>
              <a:rPr lang="ru-RU" altLang="ru-RU" sz="2200" dirty="0"/>
              <a:t> </a:t>
            </a:r>
            <a:r>
              <a:rPr lang="ru-RU" altLang="ru-RU" sz="2200" dirty="0" err="1"/>
              <a:t>існують</a:t>
            </a:r>
            <a:r>
              <a:rPr lang="ru-RU" altLang="ru-RU" sz="2200" dirty="0"/>
              <a:t> і </a:t>
            </a:r>
            <a:r>
              <a:rPr lang="ru-RU" altLang="ru-RU" sz="2200" dirty="0" err="1"/>
              <a:t>стандартні</a:t>
            </a:r>
            <a:r>
              <a:rPr lang="ru-RU" altLang="ru-RU" sz="2200" dirty="0"/>
              <a:t>, </a:t>
            </a:r>
            <a:r>
              <a:rPr lang="ru-RU" altLang="ru-RU" sz="2200" dirty="0" err="1"/>
              <a:t>заздалегідь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певні</a:t>
            </a:r>
            <a:r>
              <a:rPr lang="ru-RU" altLang="ru-RU" sz="2200" dirty="0"/>
              <a:t> </a:t>
            </a:r>
            <a:r>
              <a:rPr lang="ru-RU" altLang="ru-RU" sz="2200" dirty="0" err="1"/>
              <a:t>стереотипи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нотації</a:t>
            </a:r>
            <a:r>
              <a:rPr lang="ru-RU" altLang="ru-RU" sz="2200" dirty="0"/>
              <a:t> UML. </a:t>
            </a:r>
          </a:p>
          <a:p>
            <a:pPr eaLnBrk="1" hangingPunct="1">
              <a:lnSpc>
                <a:spcPct val="80000"/>
              </a:lnSpc>
            </a:pPr>
            <a:endParaRPr lang="ru-RU" altLang="ru-RU" sz="22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3600" dirty="0" err="1"/>
              <a:t>Відносини</a:t>
            </a:r>
            <a:r>
              <a:rPr lang="ru-RU" altLang="ru-RU" sz="3600" dirty="0"/>
              <a:t> </a:t>
            </a:r>
            <a:r>
              <a:rPr lang="ru-RU" altLang="ru-RU" sz="3600" dirty="0" err="1"/>
              <a:t>узагальнення</a:t>
            </a:r>
            <a:endParaRPr lang="ru-RU" altLang="ru-RU" sz="3600" dirty="0"/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1" y="1341438"/>
            <a:ext cx="8424614" cy="4419600"/>
          </a:xfrm>
        </p:spPr>
        <p:txBody>
          <a:bodyPr/>
          <a:lstStyle/>
          <a:p>
            <a:pPr marL="0" indent="457200" algn="just" eaLnBrk="1" hangingPunct="1">
              <a:spcBef>
                <a:spcPts val="0"/>
              </a:spcBef>
              <a:buNone/>
            </a:pPr>
            <a:r>
              <a:rPr lang="ru-RU" altLang="ru-RU" sz="2200" b="1" dirty="0" err="1"/>
              <a:t>Відносини</a:t>
            </a:r>
            <a:r>
              <a:rPr lang="ru-RU" altLang="ru-RU" sz="2200" b="1" dirty="0"/>
              <a:t> </a:t>
            </a:r>
            <a:r>
              <a:rPr lang="ru-RU" altLang="ru-RU" sz="2200" b="1" dirty="0" err="1"/>
              <a:t>узагальнення</a:t>
            </a:r>
            <a:r>
              <a:rPr lang="ru-RU" altLang="ru-RU" sz="2200" b="1" dirty="0"/>
              <a:t> - </a:t>
            </a:r>
            <a:r>
              <a:rPr lang="ru-RU" altLang="ru-RU" sz="2200" dirty="0"/>
              <a:t> </a:t>
            </a:r>
            <a:r>
              <a:rPr lang="ru-RU" altLang="ru-RU" sz="2200" b="1" dirty="0" err="1"/>
              <a:t>це</a:t>
            </a:r>
            <a:r>
              <a:rPr lang="ru-RU" altLang="ru-RU" sz="2200" b="1" dirty="0"/>
              <a:t> </a:t>
            </a:r>
            <a:r>
              <a:rPr lang="ru-RU" altLang="ru-RU" sz="2200" b="1" dirty="0" err="1"/>
              <a:t>відношення</a:t>
            </a:r>
            <a:r>
              <a:rPr lang="ru-RU" altLang="ru-RU" sz="2200" b="1" dirty="0"/>
              <a:t> </a:t>
            </a:r>
            <a:r>
              <a:rPr lang="ru-RU" altLang="ru-RU" sz="2200" b="1" dirty="0" err="1"/>
              <a:t>між</a:t>
            </a:r>
            <a:r>
              <a:rPr lang="ru-RU" altLang="ru-RU" sz="2200" b="1" dirty="0"/>
              <a:t> </a:t>
            </a:r>
            <a:r>
              <a:rPr lang="ru-RU" altLang="ru-RU" sz="2200" b="1" dirty="0" err="1"/>
              <a:t>загальною</a:t>
            </a:r>
            <a:r>
              <a:rPr lang="ru-RU" altLang="ru-RU" sz="2200" b="1" dirty="0"/>
              <a:t> </a:t>
            </a:r>
            <a:r>
              <a:rPr lang="ru-RU" altLang="ru-RU" sz="2200" b="1" dirty="0" err="1"/>
              <a:t>сутністю</a:t>
            </a:r>
            <a:r>
              <a:rPr lang="ru-RU" altLang="ru-RU" sz="2200" b="1" dirty="0"/>
              <a:t> і </a:t>
            </a:r>
            <a:r>
              <a:rPr lang="ru-RU" altLang="ru-RU" sz="2200" b="1" dirty="0" err="1"/>
              <a:t>її</a:t>
            </a:r>
            <a:r>
              <a:rPr lang="ru-RU" altLang="ru-RU" sz="2200" b="1" dirty="0"/>
              <a:t> </a:t>
            </a:r>
            <a:r>
              <a:rPr lang="ru-RU" altLang="ru-RU" sz="2200" b="1" dirty="0" err="1"/>
              <a:t>конкретним</a:t>
            </a:r>
            <a:r>
              <a:rPr lang="ru-RU" altLang="ru-RU" sz="2200" b="1" dirty="0"/>
              <a:t> </a:t>
            </a:r>
            <a:r>
              <a:rPr lang="ru-RU" altLang="ru-RU" sz="2200" b="1" dirty="0" err="1"/>
              <a:t>втіленням</a:t>
            </a:r>
            <a:r>
              <a:rPr lang="ru-RU" altLang="ru-RU" sz="2200" dirty="0"/>
              <a:t>. </a:t>
            </a:r>
          </a:p>
          <a:p>
            <a:pPr marL="0" indent="457200" algn="just" eaLnBrk="1" hangingPunct="1">
              <a:spcBef>
                <a:spcPts val="0"/>
              </a:spcBef>
              <a:buNone/>
            </a:pPr>
            <a:r>
              <a:rPr lang="ru-RU" altLang="ru-RU" sz="2200" dirty="0"/>
              <a:t>Два і </a:t>
            </a:r>
            <a:r>
              <a:rPr lang="ru-RU" altLang="ru-RU" sz="2200" dirty="0" err="1"/>
              <a:t>більш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актора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можуть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мати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загальні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властивості</a:t>
            </a:r>
            <a:r>
              <a:rPr lang="ru-RU" altLang="ru-RU" sz="2200" dirty="0"/>
              <a:t>, </a:t>
            </a:r>
            <a:r>
              <a:rPr lang="ru-RU" altLang="ru-RU" sz="2200" dirty="0" err="1"/>
              <a:t>тобто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взаємодіяти</a:t>
            </a:r>
            <a:r>
              <a:rPr lang="ru-RU" altLang="ru-RU" sz="2200" dirty="0"/>
              <a:t> з одним і </a:t>
            </a:r>
            <a:r>
              <a:rPr lang="ru-RU" altLang="ru-RU" sz="2200" dirty="0" err="1"/>
              <a:t>тим</a:t>
            </a:r>
            <a:r>
              <a:rPr lang="ru-RU" altLang="ru-RU" sz="2200" dirty="0"/>
              <a:t> же </a:t>
            </a:r>
            <a:r>
              <a:rPr lang="ru-RU" altLang="ru-RU" sz="2200" dirty="0" err="1"/>
              <a:t>безліччю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варіантів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використання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однаковим</a:t>
            </a:r>
            <a:r>
              <a:rPr lang="ru-RU" altLang="ru-RU" sz="2200" dirty="0"/>
              <a:t> чином. </a:t>
            </a:r>
            <a:r>
              <a:rPr lang="ru-RU" altLang="ru-RU" sz="2200" dirty="0" err="1"/>
              <a:t>Така</a:t>
            </a:r>
            <a:r>
              <a:rPr lang="ru-RU" altLang="ru-RU" sz="2200" dirty="0"/>
              <a:t> </a:t>
            </a:r>
            <a:r>
              <a:rPr lang="ru-RU" altLang="ru-RU" sz="2200" dirty="0" err="1"/>
              <a:t>спільність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властивостей</a:t>
            </a:r>
            <a:r>
              <a:rPr lang="ru-RU" altLang="ru-RU" sz="2200" dirty="0"/>
              <a:t> і </a:t>
            </a:r>
            <a:r>
              <a:rPr lang="ru-RU" altLang="ru-RU" sz="2200" dirty="0" err="1"/>
              <a:t>поведінки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представляється</a:t>
            </a:r>
            <a:r>
              <a:rPr lang="ru-RU" altLang="ru-RU" sz="2200" dirty="0"/>
              <a:t> у </a:t>
            </a:r>
            <a:r>
              <a:rPr lang="ru-RU" altLang="ru-RU" sz="2200" dirty="0" err="1"/>
              <a:t>вигляді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відношення</a:t>
            </a:r>
            <a:r>
              <a:rPr lang="ru-RU" altLang="ru-RU" sz="2200" dirty="0"/>
              <a:t> </a:t>
            </a:r>
            <a:r>
              <a:rPr lang="ru-RU" altLang="ru-RU" sz="2200" dirty="0" err="1"/>
              <a:t>узагальнення</a:t>
            </a:r>
            <a:r>
              <a:rPr lang="ru-RU" altLang="ru-RU" sz="2200" dirty="0"/>
              <a:t> з </a:t>
            </a:r>
            <a:r>
              <a:rPr lang="ru-RU" altLang="ru-RU" sz="2200" dirty="0" err="1"/>
              <a:t>іншим</a:t>
            </a:r>
            <a:r>
              <a:rPr lang="ru-RU" altLang="ru-RU" sz="2200" dirty="0"/>
              <a:t>, </a:t>
            </a:r>
            <a:r>
              <a:rPr lang="ru-RU" altLang="ru-RU" sz="2200" dirty="0" err="1"/>
              <a:t>можливо</a:t>
            </a:r>
            <a:r>
              <a:rPr lang="ru-RU" altLang="ru-RU" sz="2200" dirty="0"/>
              <a:t>, </a:t>
            </a:r>
            <a:r>
              <a:rPr lang="ru-RU" altLang="ru-RU" sz="2200" dirty="0" err="1"/>
              <a:t>абстрактним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актором</a:t>
            </a:r>
            <a:r>
              <a:rPr lang="ru-RU" altLang="ru-RU" sz="2200" dirty="0"/>
              <a:t>, </a:t>
            </a:r>
            <a:r>
              <a:rPr lang="ru-RU" altLang="ru-RU" sz="2200" dirty="0" err="1"/>
              <a:t>який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моделює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відповідну</a:t>
            </a:r>
            <a:r>
              <a:rPr lang="ru-RU" altLang="ru-RU" sz="2200" dirty="0"/>
              <a:t> </a:t>
            </a:r>
            <a:r>
              <a:rPr lang="ru-RU" altLang="ru-RU" sz="2200" dirty="0" err="1"/>
              <a:t>спільність</a:t>
            </a:r>
            <a:r>
              <a:rPr lang="ru-RU" altLang="ru-RU" sz="2200" dirty="0"/>
              <a:t> ролей.</a:t>
            </a:r>
          </a:p>
          <a:p>
            <a:pPr marL="0" indent="457200" algn="just" eaLnBrk="1" hangingPunct="1">
              <a:spcBef>
                <a:spcPts val="0"/>
              </a:spcBef>
              <a:buNone/>
            </a:pPr>
            <a:r>
              <a:rPr lang="ru-RU" altLang="ru-RU" sz="2200" dirty="0" err="1"/>
              <a:t>Графічно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дане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відношення</a:t>
            </a:r>
            <a:r>
              <a:rPr lang="ru-RU" altLang="ru-RU" sz="2200" dirty="0"/>
              <a:t> </a:t>
            </a:r>
            <a:r>
              <a:rPr lang="ru-RU" altLang="ru-RU" sz="2200" b="1" dirty="0" err="1"/>
              <a:t>позначається</a:t>
            </a:r>
            <a:r>
              <a:rPr lang="ru-RU" altLang="ru-RU" sz="2200" b="1" dirty="0"/>
              <a:t> </a:t>
            </a:r>
            <a:r>
              <a:rPr lang="ru-RU" altLang="ru-RU" sz="2200" b="1" dirty="0" err="1"/>
              <a:t>суцільною</a:t>
            </a:r>
            <a:r>
              <a:rPr lang="ru-RU" altLang="ru-RU" sz="2200" b="1" dirty="0"/>
              <a:t> </a:t>
            </a:r>
            <a:r>
              <a:rPr lang="ru-RU" altLang="ru-RU" sz="2200" b="1" dirty="0" err="1"/>
              <a:t>лінією</a:t>
            </a:r>
            <a:r>
              <a:rPr lang="ru-RU" altLang="ru-RU" sz="2200" b="1" dirty="0"/>
              <a:t> </a:t>
            </a:r>
            <a:r>
              <a:rPr lang="ru-RU" altLang="ru-RU" sz="2200" b="1" dirty="0" err="1"/>
              <a:t>зі</a:t>
            </a:r>
            <a:r>
              <a:rPr lang="ru-RU" altLang="ru-RU" sz="2200" b="1" dirty="0"/>
              <a:t> </a:t>
            </a:r>
            <a:r>
              <a:rPr lang="ru-RU" altLang="ru-RU" sz="2200" b="1" dirty="0" err="1"/>
              <a:t>стрілкою</a:t>
            </a:r>
            <a:r>
              <a:rPr lang="ru-RU" altLang="ru-RU" sz="2200" dirty="0"/>
              <a:t> </a:t>
            </a:r>
            <a:r>
              <a:rPr lang="ru-RU" altLang="ru-RU" sz="2200" b="1" dirty="0"/>
              <a:t>в </a:t>
            </a:r>
            <a:r>
              <a:rPr lang="ru-RU" altLang="ru-RU" sz="2200" b="1" dirty="0" err="1"/>
              <a:t>формі</a:t>
            </a:r>
            <a:r>
              <a:rPr lang="ru-RU" altLang="ru-RU" sz="2200" b="1" dirty="0"/>
              <a:t> </a:t>
            </a:r>
            <a:r>
              <a:rPr lang="ru-RU" altLang="ru-RU" sz="2200" b="1" dirty="0" err="1"/>
              <a:t>незафарбовані</a:t>
            </a:r>
            <a:r>
              <a:rPr lang="ru-RU" altLang="ru-RU" sz="2200" b="1" dirty="0"/>
              <a:t> </a:t>
            </a:r>
            <a:r>
              <a:rPr lang="ru-RU" altLang="ru-RU" sz="2200" b="1" dirty="0" err="1"/>
              <a:t>трикутника</a:t>
            </a:r>
            <a:r>
              <a:rPr lang="ru-RU" altLang="ru-RU" sz="2200" dirty="0"/>
              <a:t>, Яка </a:t>
            </a:r>
            <a:r>
              <a:rPr lang="ru-RU" altLang="ru-RU" sz="2200" dirty="0" err="1"/>
              <a:t>вказує</a:t>
            </a:r>
            <a:r>
              <a:rPr lang="ru-RU" altLang="ru-RU" sz="2200" dirty="0"/>
              <a:t> на </a:t>
            </a:r>
            <a:r>
              <a:rPr lang="ru-RU" altLang="ru-RU" sz="2200" dirty="0" err="1"/>
              <a:t>батьківський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варіант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використання</a:t>
            </a:r>
            <a:r>
              <a:rPr lang="ru-RU" altLang="ru-RU" sz="2200" dirty="0"/>
              <a:t> </a:t>
            </a:r>
          </a:p>
        </p:txBody>
      </p:sp>
      <p:pic>
        <p:nvPicPr>
          <p:cNvPr id="2355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5288" y="5157192"/>
            <a:ext cx="5184775" cy="884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51500" y="4994473"/>
            <a:ext cx="2952750" cy="1209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3600" b="1" dirty="0"/>
              <a:t> </a:t>
            </a:r>
            <a:r>
              <a:rPr lang="ru-RU" altLang="ru-RU" sz="3600" dirty="0" err="1"/>
              <a:t>Об'єктно-орієнтована</a:t>
            </a:r>
            <a:r>
              <a:rPr lang="ru-RU" altLang="ru-RU" sz="3600" dirty="0"/>
              <a:t> </a:t>
            </a:r>
            <a:r>
              <a:rPr lang="ru-RU" altLang="ru-RU" sz="3600" dirty="0" err="1"/>
              <a:t>методологія</a:t>
            </a:r>
            <a:r>
              <a:rPr lang="ru-RU" altLang="ru-RU" sz="3600" dirty="0"/>
              <a:t> 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9" y="1341438"/>
            <a:ext cx="8281168" cy="4967287"/>
          </a:xfrm>
        </p:spPr>
        <p:txBody>
          <a:bodyPr/>
          <a:lstStyle/>
          <a:p>
            <a:pPr marL="0" indent="0"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ru-RU" altLang="ru-RU" sz="2400" dirty="0"/>
              <a:t>    </a:t>
            </a:r>
            <a:r>
              <a:rPr lang="ru-RU" altLang="ru-RU" sz="2400" dirty="0" err="1"/>
              <a:t>Існує</a:t>
            </a:r>
            <a:r>
              <a:rPr lang="ru-RU" altLang="ru-RU" sz="2400" dirty="0"/>
              <a:t> </a:t>
            </a:r>
            <a:r>
              <a:rPr lang="ru-RU" altLang="ru-RU" sz="2400" dirty="0" err="1"/>
              <a:t>дві</a:t>
            </a:r>
            <a:r>
              <a:rPr lang="ru-RU" altLang="ru-RU" sz="2400" dirty="0"/>
              <a:t> </a:t>
            </a:r>
            <a:r>
              <a:rPr lang="ru-RU" altLang="ru-RU" sz="2400" dirty="0" err="1"/>
              <a:t>методології</a:t>
            </a:r>
            <a:r>
              <a:rPr lang="ru-RU" altLang="ru-RU" sz="2400" dirty="0"/>
              <a:t> </a:t>
            </a:r>
            <a:r>
              <a:rPr lang="ru-RU" altLang="ru-RU" sz="2400" dirty="0" err="1"/>
              <a:t>моделювання</a:t>
            </a:r>
            <a:r>
              <a:rPr lang="ru-RU" altLang="ru-RU" sz="2400" dirty="0"/>
              <a:t> ПС</a:t>
            </a:r>
            <a:r>
              <a:rPr lang="en-US" altLang="ru-RU" sz="2400" dirty="0"/>
              <a:t>:</a:t>
            </a:r>
          </a:p>
          <a:p>
            <a:pPr marL="0" indent="0"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ru-RU" altLang="ru-RU" sz="2400" dirty="0"/>
              <a:t>структурна і </a:t>
            </a:r>
            <a:r>
              <a:rPr lang="ru-RU" altLang="ru-RU" sz="2400" dirty="0" err="1"/>
              <a:t>об'єктно-орієнтована</a:t>
            </a:r>
            <a:r>
              <a:rPr lang="ru-RU" altLang="ru-RU" sz="2400" dirty="0"/>
              <a:t>. </a:t>
            </a:r>
          </a:p>
          <a:p>
            <a:pPr marL="0" indent="0" algn="just" eaLnBrk="1" hangingPunct="1">
              <a:spcBef>
                <a:spcPct val="0"/>
              </a:spcBef>
              <a:buFont typeface="Wingdings" pitchFamily="2" charset="2"/>
              <a:buNone/>
            </a:pPr>
            <a:endParaRPr lang="ru-RU" altLang="ru-RU" sz="2400" dirty="0"/>
          </a:p>
          <a:p>
            <a:pPr marL="0" indent="0"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ru-RU" altLang="ru-RU" sz="2400" dirty="0"/>
              <a:t> </a:t>
            </a:r>
            <a:r>
              <a:rPr lang="ru-RU" altLang="ru-RU" sz="2400" b="1" dirty="0"/>
              <a:t>Суть </a:t>
            </a:r>
            <a:r>
              <a:rPr lang="ru-RU" altLang="ru-RU" sz="2400" b="1" dirty="0" err="1"/>
              <a:t>структурної</a:t>
            </a:r>
            <a:r>
              <a:rPr lang="ru-RU" altLang="ru-RU" sz="2400" b="1" dirty="0"/>
              <a:t> </a:t>
            </a:r>
            <a:r>
              <a:rPr lang="ru-RU" altLang="ru-RU" sz="2400" b="1" dirty="0" err="1"/>
              <a:t>методології</a:t>
            </a:r>
            <a:r>
              <a:rPr lang="ru-RU" altLang="ru-RU" sz="2400" b="1" dirty="0"/>
              <a:t> </a:t>
            </a:r>
            <a:r>
              <a:rPr lang="ru-RU" altLang="ru-RU" sz="2400" dirty="0" err="1"/>
              <a:t>складається</a:t>
            </a:r>
            <a:r>
              <a:rPr lang="ru-RU" altLang="ru-RU" sz="2400" dirty="0"/>
              <a:t> в </a:t>
            </a:r>
            <a:r>
              <a:rPr lang="ru-RU" altLang="ru-RU" sz="2400" dirty="0" err="1"/>
              <a:t>декомпозиції</a:t>
            </a:r>
            <a:r>
              <a:rPr lang="ru-RU" altLang="ru-RU" sz="2400" dirty="0"/>
              <a:t> </a:t>
            </a:r>
            <a:r>
              <a:rPr lang="ru-RU" altLang="ru-RU" sz="2400" dirty="0" err="1"/>
              <a:t>системи</a:t>
            </a:r>
            <a:r>
              <a:rPr lang="ru-RU" altLang="ru-RU" sz="2400" dirty="0"/>
              <a:t> на ряд </a:t>
            </a:r>
            <a:r>
              <a:rPr lang="ru-RU" altLang="ru-RU" sz="2400" dirty="0" err="1"/>
              <a:t>модулів</a:t>
            </a:r>
            <a:r>
              <a:rPr lang="ru-RU" altLang="ru-RU" sz="2400" dirty="0"/>
              <a:t>, процедур, </a:t>
            </a:r>
            <a:r>
              <a:rPr lang="ru-RU" altLang="ru-RU" sz="2400" dirty="0" err="1"/>
              <a:t>функцій</a:t>
            </a:r>
            <a:r>
              <a:rPr lang="ru-RU" altLang="ru-RU" sz="2400" dirty="0"/>
              <a:t> і структур </a:t>
            </a:r>
            <a:r>
              <a:rPr lang="ru-RU" altLang="ru-RU" sz="2400" dirty="0" err="1"/>
              <a:t>даних</a:t>
            </a:r>
            <a:r>
              <a:rPr lang="ru-RU" altLang="ru-RU" sz="2400" dirty="0"/>
              <a:t>, </a:t>
            </a:r>
            <a:r>
              <a:rPr lang="ru-RU" altLang="ru-RU" sz="2400" dirty="0" err="1"/>
              <a:t>пов'язаних</a:t>
            </a:r>
            <a:r>
              <a:rPr lang="ru-RU" altLang="ru-RU" sz="2400" dirty="0"/>
              <a:t> </a:t>
            </a:r>
            <a:r>
              <a:rPr lang="ru-RU" altLang="ru-RU" sz="2400" dirty="0" err="1"/>
              <a:t>загальним</a:t>
            </a:r>
            <a:r>
              <a:rPr lang="ru-RU" altLang="ru-RU" sz="2400" dirty="0"/>
              <a:t> алгоритмом </a:t>
            </a:r>
            <a:r>
              <a:rPr lang="ru-RU" altLang="ru-RU" sz="2400" dirty="0" err="1"/>
              <a:t>функціонування</a:t>
            </a:r>
            <a:r>
              <a:rPr lang="ru-RU" altLang="ru-RU" sz="2400" dirty="0"/>
              <a:t>. </a:t>
            </a:r>
          </a:p>
          <a:p>
            <a:pPr marL="0" indent="0" algn="just" eaLnBrk="1" hangingPunct="1">
              <a:spcBef>
                <a:spcPct val="0"/>
              </a:spcBef>
              <a:buFont typeface="Wingdings" pitchFamily="2" charset="2"/>
              <a:buNone/>
            </a:pPr>
            <a:endParaRPr lang="ru-RU" altLang="ru-RU" sz="2400" dirty="0"/>
          </a:p>
          <a:p>
            <a:pPr marL="0" indent="0" algn="just">
              <a:buFont typeface="Wingdings" pitchFamily="2" charset="2"/>
              <a:buNone/>
            </a:pPr>
            <a:r>
              <a:rPr lang="ru-RU" altLang="ru-RU" sz="2400" b="1" dirty="0"/>
              <a:t> </a:t>
            </a:r>
            <a:r>
              <a:rPr lang="ru-RU" altLang="ru-RU" sz="2400" b="1" dirty="0" err="1"/>
              <a:t>Об'єктно-орієнтована</a:t>
            </a:r>
            <a:r>
              <a:rPr lang="ru-RU" altLang="ru-RU" sz="2400" b="1" dirty="0"/>
              <a:t> </a:t>
            </a:r>
            <a:r>
              <a:rPr lang="ru-RU" altLang="ru-RU" sz="2400" b="1" dirty="0" err="1"/>
              <a:t>методологія</a:t>
            </a:r>
            <a:r>
              <a:rPr lang="ru-RU" altLang="ru-RU" sz="2400" b="1" dirty="0"/>
              <a:t> (ООМ) </a:t>
            </a:r>
            <a:r>
              <a:rPr lang="ru-RU" altLang="ru-RU" sz="2400" b="1" dirty="0" err="1"/>
              <a:t>спеціалізується</a:t>
            </a:r>
            <a:r>
              <a:rPr lang="ru-RU" altLang="ru-RU" sz="2400" b="1" dirty="0"/>
              <a:t> на </a:t>
            </a:r>
            <a:r>
              <a:rPr lang="ru-RU" altLang="ru-RU" sz="2400" b="1" dirty="0" err="1"/>
              <a:t>створення</a:t>
            </a:r>
            <a:r>
              <a:rPr lang="ru-RU" altLang="ru-RU" sz="2400" b="1" dirty="0"/>
              <a:t> великих систем, </a:t>
            </a:r>
            <a:r>
              <a:rPr lang="ru-RU" altLang="ru-RU" sz="2400" b="1" dirty="0" err="1"/>
              <a:t>колективну</a:t>
            </a:r>
            <a:r>
              <a:rPr lang="ru-RU" altLang="ru-RU" sz="2400" b="1" dirty="0"/>
              <a:t> </a:t>
            </a:r>
            <a:r>
              <a:rPr lang="ru-RU" altLang="ru-RU" sz="2400" b="1" dirty="0" err="1"/>
              <a:t>їх</a:t>
            </a:r>
            <a:r>
              <a:rPr lang="ru-RU" altLang="ru-RU" sz="2400" b="1" dirty="0"/>
              <a:t> </a:t>
            </a:r>
            <a:r>
              <a:rPr lang="ru-RU" altLang="ru-RU" sz="2400" b="1" dirty="0" err="1"/>
              <a:t>розробку</a:t>
            </a:r>
            <a:r>
              <a:rPr lang="ru-RU" altLang="ru-RU" sz="2400" b="1" dirty="0"/>
              <a:t>, </a:t>
            </a:r>
            <a:r>
              <a:rPr lang="ru-RU" altLang="ru-RU" sz="2400" b="1" dirty="0" err="1"/>
              <a:t>подальший</a:t>
            </a:r>
            <a:r>
              <a:rPr lang="ru-RU" altLang="ru-RU" sz="2400" b="1" dirty="0"/>
              <a:t> </a:t>
            </a:r>
            <a:r>
              <a:rPr lang="ru-RU" altLang="ru-RU" sz="2400" b="1" dirty="0" err="1"/>
              <a:t>активний</a:t>
            </a:r>
            <a:r>
              <a:rPr lang="ru-RU" altLang="ru-RU" sz="2400" b="1" dirty="0"/>
              <a:t> </a:t>
            </a:r>
            <a:r>
              <a:rPr lang="ru-RU" altLang="ru-RU" sz="2400" b="1" dirty="0" err="1"/>
              <a:t>супровід</a:t>
            </a:r>
            <a:r>
              <a:rPr lang="ru-RU" altLang="ru-RU" sz="2400" b="1" dirty="0"/>
              <a:t> при </a:t>
            </a:r>
            <a:r>
              <a:rPr lang="ru-RU" altLang="ru-RU" sz="2400" b="1" dirty="0" err="1"/>
              <a:t>експлуатації</a:t>
            </a:r>
            <a:r>
              <a:rPr lang="ru-RU" altLang="ru-RU" sz="2400" b="1" dirty="0"/>
              <a:t> і </a:t>
            </a:r>
            <a:r>
              <a:rPr lang="ru-RU" altLang="ru-RU" sz="2400" b="1" dirty="0" err="1"/>
              <a:t>регулярні</a:t>
            </a:r>
            <a:r>
              <a:rPr lang="ru-RU" altLang="ru-RU" sz="2400" b="1" dirty="0"/>
              <a:t> </a:t>
            </a:r>
            <a:r>
              <a:rPr lang="ru-RU" altLang="ru-RU" sz="2400" b="1" dirty="0" err="1"/>
              <a:t>модифікації</a:t>
            </a:r>
            <a:r>
              <a:rPr lang="ru-RU" altLang="ru-RU" sz="2400" dirty="0"/>
              <a:t>.</a:t>
            </a:r>
          </a:p>
          <a:p>
            <a:pPr marL="0" indent="0" algn="just" eaLnBrk="1" hangingPunct="1">
              <a:spcBef>
                <a:spcPct val="0"/>
              </a:spcBef>
              <a:buFont typeface="Wingdings" pitchFamily="2" charset="2"/>
              <a:buNone/>
            </a:pPr>
            <a:r>
              <a:rPr lang="ru-RU" altLang="ru-RU" sz="2400" b="1" dirty="0"/>
              <a:t>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3600" dirty="0"/>
              <a:t>Приклад 1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412875"/>
            <a:ext cx="7924800" cy="4419600"/>
          </a:xfrm>
        </p:spPr>
        <p:txBody>
          <a:bodyPr/>
          <a:lstStyle/>
          <a:p>
            <a:pPr marL="0" indent="457200" algn="just" eaLnBrk="1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ru-RU" altLang="ru-RU" sz="2200" dirty="0" err="1"/>
              <a:t>Процес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моделювання</a:t>
            </a:r>
            <a:r>
              <a:rPr lang="ru-RU" altLang="ru-RU" sz="2200" dirty="0"/>
              <a:t> </a:t>
            </a:r>
            <a:r>
              <a:rPr lang="ru-RU" altLang="ru-RU" sz="2200" dirty="0" err="1"/>
              <a:t>системи</a:t>
            </a:r>
            <a:r>
              <a:rPr lang="ru-RU" altLang="ru-RU" sz="2200" dirty="0"/>
              <a:t> продажу </a:t>
            </a:r>
            <a:r>
              <a:rPr lang="ru-RU" altLang="ru-RU" sz="2200" dirty="0" err="1"/>
              <a:t>товарів</a:t>
            </a:r>
            <a:r>
              <a:rPr lang="ru-RU" altLang="ru-RU" sz="2200" dirty="0"/>
              <a:t> по каталогу, яка </a:t>
            </a:r>
            <a:r>
              <a:rPr lang="ru-RU" altLang="ru-RU" sz="2200" dirty="0" err="1"/>
              <a:t>може</a:t>
            </a:r>
            <a:r>
              <a:rPr lang="ru-RU" altLang="ru-RU" sz="2200" dirty="0"/>
              <a:t> бути </a:t>
            </a:r>
            <a:r>
              <a:rPr lang="ru-RU" altLang="ru-RU" sz="2200" dirty="0" err="1"/>
              <a:t>використана</a:t>
            </a:r>
            <a:r>
              <a:rPr lang="ru-RU" altLang="ru-RU" sz="2200" dirty="0"/>
              <a:t> при </a:t>
            </a:r>
            <a:r>
              <a:rPr lang="ru-RU" altLang="ru-RU" sz="2200" dirty="0" err="1"/>
              <a:t>створенні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відповідних</a:t>
            </a:r>
            <a:r>
              <a:rPr lang="ru-RU" altLang="ru-RU" sz="2200" dirty="0"/>
              <a:t> </a:t>
            </a:r>
            <a:r>
              <a:rPr lang="ru-RU" altLang="ru-RU" sz="2200" dirty="0" err="1"/>
              <a:t>інформаційних</a:t>
            </a:r>
            <a:r>
              <a:rPr lang="ru-RU" altLang="ru-RU" sz="2200" dirty="0"/>
              <a:t> систем.</a:t>
            </a:r>
            <a:r>
              <a:rPr lang="ru-RU" altLang="ru-RU" dirty="0"/>
              <a:t> </a:t>
            </a:r>
          </a:p>
        </p:txBody>
      </p:sp>
      <p:pic>
        <p:nvPicPr>
          <p:cNvPr id="24580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31913" y="3141663"/>
            <a:ext cx="6192837" cy="221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3600"/>
              <a:t>Приклад 1. Деталізація 1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341438"/>
            <a:ext cx="7924800" cy="4895850"/>
          </a:xfrm>
        </p:spPr>
        <p:txBody>
          <a:bodyPr/>
          <a:lstStyle/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200" b="1"/>
              <a:t>Варіант використання "Оформити замовлення на покупку товару" може бути уточнений на основі введення додаткових варіантів використання</a:t>
            </a:r>
            <a:r>
              <a:rPr lang="ru-RU" altLang="ru-RU" sz="2200"/>
              <a:t>. Це випливає з більш детального аналізу процесу продажу товарів, що дозволяє виділити в якості окремих сервісів такі дії, як</a:t>
            </a:r>
            <a:r>
              <a:rPr lang="en-US" altLang="ru-RU" sz="2200"/>
              <a:t>:</a:t>
            </a:r>
          </a:p>
          <a:p>
            <a:pPr marL="381000" indent="-381000" eaLnBrk="1" hangingPunct="1">
              <a:lnSpc>
                <a:spcPct val="80000"/>
              </a:lnSpc>
              <a:buClr>
                <a:schemeClr val="tx1"/>
              </a:buClr>
              <a:buSzTx/>
              <a:buFont typeface="Wingdings" pitchFamily="2" charset="2"/>
              <a:buAutoNum type="arabicPeriod"/>
            </a:pPr>
            <a:r>
              <a:rPr lang="ru-RU" altLang="ru-RU" sz="2200" b="1"/>
              <a:t>забезпечити покупця інформацією про товар</a:t>
            </a:r>
            <a:endParaRPr lang="en-US" altLang="ru-RU" sz="2200" b="1"/>
          </a:p>
          <a:p>
            <a:pPr marL="381000" indent="-381000" eaLnBrk="1" hangingPunct="1">
              <a:lnSpc>
                <a:spcPct val="80000"/>
              </a:lnSpc>
              <a:buClr>
                <a:schemeClr val="tx1"/>
              </a:buClr>
              <a:buSzTx/>
              <a:buFont typeface="Wingdings" pitchFamily="2" charset="2"/>
              <a:buAutoNum type="arabicPeriod"/>
            </a:pPr>
            <a:r>
              <a:rPr lang="ru-RU" altLang="ru-RU" sz="2200" b="1"/>
              <a:t>узгодити умови оплати товару </a:t>
            </a:r>
            <a:endParaRPr lang="en-US" altLang="ru-RU" sz="2200" b="1"/>
          </a:p>
          <a:p>
            <a:pPr marL="381000" indent="-381000" eaLnBrk="1" hangingPunct="1">
              <a:lnSpc>
                <a:spcPct val="80000"/>
              </a:lnSpc>
              <a:buClr>
                <a:schemeClr val="tx1"/>
              </a:buClr>
              <a:buSzTx/>
              <a:buFont typeface="Wingdings" pitchFamily="2" charset="2"/>
              <a:buAutoNum type="arabicPeriod"/>
            </a:pPr>
            <a:r>
              <a:rPr lang="ru-RU" altLang="ru-RU" sz="2200" b="1"/>
              <a:t>замовити товар зі складу. </a:t>
            </a:r>
            <a:endParaRPr lang="en-US" altLang="ru-RU" sz="2200" b="1"/>
          </a:p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200"/>
              <a:t>Зазначені дії розкривають поведінку початкового варіанту використання </a:t>
            </a:r>
            <a:r>
              <a:rPr lang="ru-RU" altLang="ru-RU" sz="2200" b="1"/>
              <a:t>в сенсі його конкретизації</a:t>
            </a:r>
            <a:r>
              <a:rPr lang="ru-RU" altLang="ru-RU" sz="2200"/>
              <a:t>, І тому між ними матиме місце </a:t>
            </a:r>
            <a:r>
              <a:rPr lang="ru-RU" altLang="ru-RU" sz="2200" b="1"/>
              <a:t>відношення включення</a:t>
            </a:r>
            <a:r>
              <a:rPr lang="ru-RU" altLang="ru-RU" sz="2200"/>
              <a:t>. </a:t>
            </a:r>
          </a:p>
          <a:p>
            <a:pPr marL="381000" indent="-381000" eaLnBrk="1" hangingPunct="1">
              <a:lnSpc>
                <a:spcPct val="80000"/>
              </a:lnSpc>
              <a:buClr>
                <a:schemeClr val="tx1"/>
              </a:buClr>
              <a:buSzTx/>
              <a:buFont typeface="Wingdings" pitchFamily="2" charset="2"/>
              <a:buAutoNum type="arabicPeriod" startAt="4"/>
            </a:pPr>
            <a:r>
              <a:rPr lang="ru-RU" altLang="ru-RU" sz="2200"/>
              <a:t>Товар буде запитуватися </a:t>
            </a:r>
            <a:r>
              <a:rPr lang="ru-RU" altLang="ru-RU" sz="2200" b="1"/>
              <a:t>через додатковий варіант використання</a:t>
            </a:r>
            <a:r>
              <a:rPr lang="ru-RU" altLang="ru-RU" sz="2200"/>
              <a:t> </a:t>
            </a:r>
            <a:r>
              <a:rPr lang="en-US" altLang="ru-RU" sz="2200" b="1"/>
              <a:t>"</a:t>
            </a:r>
            <a:r>
              <a:rPr lang="ru-RU" altLang="ru-RU" sz="2200" b="1"/>
              <a:t>Замовити каталог товарів</a:t>
            </a:r>
            <a:r>
              <a:rPr lang="en-US" altLang="ru-RU" sz="2200"/>
              <a:t>"</a:t>
            </a:r>
            <a:r>
              <a:rPr lang="ru-RU" altLang="ru-RU" sz="2200"/>
              <a:t>, Котрий </a:t>
            </a:r>
            <a:r>
              <a:rPr lang="ru-RU" altLang="ru-RU" sz="2200" b="1"/>
              <a:t>буде розширенням </a:t>
            </a:r>
            <a:r>
              <a:rPr lang="ru-RU" altLang="ru-RU" sz="2200"/>
              <a:t>для варіанту використання "Оформити замовлення на покупку товару" 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3600"/>
              <a:t>Приклад 1. Деталізація 1</a:t>
            </a:r>
          </a:p>
        </p:txBody>
      </p:sp>
      <p:pic>
        <p:nvPicPr>
          <p:cNvPr id="26627" name="Picture 8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1550" y="1484313"/>
            <a:ext cx="7224713" cy="426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3600" dirty="0" err="1"/>
              <a:t>Деталізація</a:t>
            </a:r>
            <a:r>
              <a:rPr lang="ru-RU" altLang="ru-RU" sz="3600" dirty="0"/>
              <a:t> 2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341438"/>
            <a:ext cx="8281168" cy="4419600"/>
          </a:xfrm>
        </p:spPr>
        <p:txBody>
          <a:bodyPr/>
          <a:lstStyle/>
          <a:p>
            <a:pPr marL="0" indent="457200" algn="just" eaLnBrk="1" hangingPunct="1">
              <a:spcBef>
                <a:spcPts val="0"/>
              </a:spcBef>
              <a:buFont typeface="Wingdings" pitchFamily="2" charset="2"/>
              <a:buNone/>
            </a:pPr>
            <a:r>
              <a:rPr lang="ru-RU" altLang="ru-RU" sz="2200" dirty="0" err="1"/>
              <a:t>Деталізація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може</a:t>
            </a:r>
            <a:r>
              <a:rPr lang="ru-RU" altLang="ru-RU" sz="2200" dirty="0"/>
              <a:t> бути </a:t>
            </a:r>
            <a:r>
              <a:rPr lang="ru-RU" altLang="ru-RU" sz="2200" dirty="0" err="1"/>
              <a:t>виконана</a:t>
            </a:r>
            <a:r>
              <a:rPr lang="ru-RU" altLang="ru-RU" sz="2200" dirty="0"/>
              <a:t> на </a:t>
            </a:r>
            <a:r>
              <a:rPr lang="ru-RU" altLang="ru-RU" sz="2200" dirty="0" err="1"/>
              <a:t>основі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встановлення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додаткових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відносин</a:t>
            </a:r>
            <a:r>
              <a:rPr lang="ru-RU" altLang="ru-RU" sz="2200" dirty="0"/>
              <a:t> типу </a:t>
            </a:r>
            <a:r>
              <a:rPr lang="ru-RU" altLang="ru-RU" sz="2200" dirty="0" err="1"/>
              <a:t>відносини</a:t>
            </a:r>
            <a:r>
              <a:rPr lang="ru-RU" altLang="ru-RU" sz="2200" dirty="0"/>
              <a:t> "</a:t>
            </a:r>
            <a:r>
              <a:rPr lang="ru-RU" altLang="ru-RU" sz="2200" dirty="0" err="1"/>
              <a:t>узагальнення-спеціалізація</a:t>
            </a:r>
            <a:r>
              <a:rPr lang="ru-RU" altLang="ru-RU" sz="2200" dirty="0"/>
              <a:t>" для </a:t>
            </a:r>
            <a:r>
              <a:rPr lang="ru-RU" altLang="ru-RU" sz="2200" dirty="0" err="1"/>
              <a:t>вже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наявних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компонентів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діаграми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варіантів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використання</a:t>
            </a:r>
            <a:r>
              <a:rPr lang="ru-RU" altLang="ru-RU" sz="2200" dirty="0"/>
              <a:t>. </a:t>
            </a:r>
          </a:p>
          <a:p>
            <a:pPr marL="0" indent="457200" algn="just" eaLnBrk="1" hangingPunct="1">
              <a:spcBef>
                <a:spcPts val="0"/>
              </a:spcBef>
              <a:buFont typeface="Wingdings" pitchFamily="2" charset="2"/>
              <a:buNone/>
            </a:pPr>
            <a:r>
              <a:rPr lang="ru-RU" altLang="ru-RU" sz="2200" dirty="0"/>
              <a:t>В рамках </a:t>
            </a:r>
            <a:r>
              <a:rPr lang="ru-RU" altLang="ru-RU" sz="2200" dirty="0" err="1"/>
              <a:t>даної</a:t>
            </a:r>
            <a:r>
              <a:rPr lang="ru-RU" altLang="ru-RU" sz="2200" dirty="0"/>
              <a:t> </a:t>
            </a:r>
            <a:r>
              <a:rPr lang="ru-RU" altLang="ru-RU" sz="2200" dirty="0" err="1"/>
              <a:t>системи</a:t>
            </a:r>
            <a:r>
              <a:rPr lang="ru-RU" altLang="ru-RU" sz="2200" dirty="0"/>
              <a:t> продажу </a:t>
            </a:r>
            <a:r>
              <a:rPr lang="ru-RU" altLang="ru-RU" sz="2200" dirty="0" err="1"/>
              <a:t>товарів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може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мати</a:t>
            </a:r>
            <a:r>
              <a:rPr lang="ru-RU" altLang="ru-RU" sz="2200" dirty="0"/>
              <a:t> </a:t>
            </a:r>
            <a:r>
              <a:rPr lang="ru-RU" altLang="ru-RU" sz="2200" b="1" dirty="0" err="1"/>
              <a:t>самостійне</a:t>
            </a:r>
            <a:r>
              <a:rPr lang="ru-RU" altLang="ru-RU" sz="2200" b="1" dirty="0"/>
              <a:t> </a:t>
            </a:r>
            <a:r>
              <a:rPr lang="ru-RU" altLang="ru-RU" sz="2200" b="1" dirty="0" err="1"/>
              <a:t>значення</a:t>
            </a:r>
            <a:r>
              <a:rPr lang="ru-RU" altLang="ru-RU" sz="2200" b="1" dirty="0"/>
              <a:t> і </a:t>
            </a:r>
            <a:r>
              <a:rPr lang="ru-RU" altLang="ru-RU" sz="2200" b="1" dirty="0" err="1"/>
              <a:t>специфічні</a:t>
            </a:r>
            <a:r>
              <a:rPr lang="ru-RU" altLang="ru-RU" sz="2200" b="1" dirty="0"/>
              <a:t> </a:t>
            </a:r>
            <a:r>
              <a:rPr lang="ru-RU" altLang="ru-RU" sz="2200" b="1" dirty="0" err="1"/>
              <a:t>особливості</a:t>
            </a:r>
            <a:r>
              <a:rPr lang="ru-RU" altLang="ru-RU" sz="2200" b="1" dirty="0"/>
              <a:t> </a:t>
            </a:r>
            <a:r>
              <a:rPr lang="ru-RU" altLang="ru-RU" sz="2200" b="1" dirty="0" err="1"/>
              <a:t>окрема</a:t>
            </a:r>
            <a:r>
              <a:rPr lang="ru-RU" altLang="ru-RU" sz="2200" b="1" dirty="0"/>
              <a:t> </a:t>
            </a:r>
            <a:r>
              <a:rPr lang="ru-RU" altLang="ru-RU" sz="2200" b="1" dirty="0" err="1"/>
              <a:t>категорія</a:t>
            </a:r>
            <a:r>
              <a:rPr lang="ru-RU" altLang="ru-RU" sz="2200" b="1" dirty="0"/>
              <a:t> </a:t>
            </a:r>
            <a:r>
              <a:rPr lang="ru-RU" altLang="ru-RU" sz="2200" b="1" dirty="0" err="1"/>
              <a:t>товарів</a:t>
            </a:r>
            <a:r>
              <a:rPr lang="ru-RU" altLang="ru-RU" sz="2200" b="1" dirty="0"/>
              <a:t> - </a:t>
            </a:r>
            <a:r>
              <a:rPr lang="ru-RU" altLang="ru-RU" sz="2200" b="1" dirty="0" err="1"/>
              <a:t>комп'ютери</a:t>
            </a:r>
            <a:r>
              <a:rPr lang="ru-RU" altLang="ru-RU" sz="2200" b="1" dirty="0"/>
              <a:t> </a:t>
            </a:r>
          </a:p>
          <a:p>
            <a:pPr marL="0" indent="457200" algn="just" eaLnBrk="1" hangingPunct="1">
              <a:spcBef>
                <a:spcPts val="0"/>
              </a:spcBef>
              <a:buFont typeface="Wingdings" pitchFamily="2" charset="2"/>
              <a:buNone/>
            </a:pPr>
            <a:r>
              <a:rPr lang="ru-RU" altLang="ru-RU" sz="2200" dirty="0"/>
              <a:t>У </a:t>
            </a:r>
            <a:r>
              <a:rPr lang="ru-RU" altLang="ru-RU" sz="2200" dirty="0" err="1"/>
              <a:t>цьому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випадку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діаграма</a:t>
            </a:r>
            <a:r>
              <a:rPr lang="ru-RU" altLang="ru-RU" sz="2200" dirty="0"/>
              <a:t> </a:t>
            </a:r>
            <a:r>
              <a:rPr lang="ru-RU" altLang="ru-RU" sz="2200" b="1" dirty="0" err="1"/>
              <a:t>може</a:t>
            </a:r>
            <a:r>
              <a:rPr lang="ru-RU" altLang="ru-RU" sz="2200" b="1" dirty="0"/>
              <a:t> бути </a:t>
            </a:r>
            <a:r>
              <a:rPr lang="ru-RU" altLang="ru-RU" sz="2200" b="1" dirty="0" err="1"/>
              <a:t>доповнена</a:t>
            </a:r>
            <a:r>
              <a:rPr lang="ru-RU" altLang="ru-RU" sz="2200" b="1" dirty="0"/>
              <a:t> </a:t>
            </a:r>
            <a:r>
              <a:rPr lang="ru-RU" altLang="ru-RU" sz="2200" b="1" dirty="0" err="1"/>
              <a:t>варіантом</a:t>
            </a:r>
            <a:r>
              <a:rPr lang="ru-RU" altLang="ru-RU" sz="2200" b="1" dirty="0"/>
              <a:t> </a:t>
            </a:r>
            <a:r>
              <a:rPr lang="ru-RU" altLang="ru-RU" sz="2200" b="1" dirty="0" err="1"/>
              <a:t>використання</a:t>
            </a:r>
            <a:r>
              <a:rPr lang="ru-RU" altLang="ru-RU" sz="2200" b="1" dirty="0"/>
              <a:t> "</a:t>
            </a:r>
            <a:r>
              <a:rPr lang="ru-RU" altLang="ru-RU" sz="2200" b="1" dirty="0" err="1"/>
              <a:t>Оформити</a:t>
            </a:r>
            <a:r>
              <a:rPr lang="ru-RU" altLang="ru-RU" sz="2200" b="1" dirty="0"/>
              <a:t> </a:t>
            </a:r>
            <a:r>
              <a:rPr lang="ru-RU" altLang="ru-RU" sz="2200" b="1" dirty="0" err="1"/>
              <a:t>замовлення</a:t>
            </a:r>
            <a:r>
              <a:rPr lang="ru-RU" altLang="ru-RU" sz="2200" b="1" dirty="0"/>
              <a:t> на покупку </a:t>
            </a:r>
            <a:r>
              <a:rPr lang="ru-RU" altLang="ru-RU" sz="2200" b="1" dirty="0" err="1"/>
              <a:t>комп'ютера</a:t>
            </a:r>
            <a:r>
              <a:rPr lang="ru-RU" altLang="ru-RU" sz="2200" b="1" dirty="0"/>
              <a:t>" і </a:t>
            </a:r>
            <a:r>
              <a:rPr lang="ru-RU" altLang="ru-RU" sz="2200" b="1" dirty="0" err="1"/>
              <a:t>акторами</a:t>
            </a:r>
            <a:r>
              <a:rPr lang="ru-RU" altLang="ru-RU" sz="2200" b="1" dirty="0"/>
              <a:t> "</a:t>
            </a:r>
            <a:r>
              <a:rPr lang="ru-RU" altLang="ru-RU" sz="2200" b="1" dirty="0" err="1"/>
              <a:t>Покупець</a:t>
            </a:r>
            <a:r>
              <a:rPr lang="ru-RU" altLang="ru-RU" sz="2200" b="1" dirty="0"/>
              <a:t> </a:t>
            </a:r>
            <a:r>
              <a:rPr lang="ru-RU" altLang="ru-RU" sz="2200" b="1" dirty="0" err="1"/>
              <a:t>комп'ютера</a:t>
            </a:r>
            <a:r>
              <a:rPr lang="ru-RU" altLang="ru-RU" sz="2200" b="1" dirty="0"/>
              <a:t>" і "</a:t>
            </a:r>
            <a:r>
              <a:rPr lang="ru-RU" altLang="ru-RU" sz="2200" b="1" dirty="0" err="1"/>
              <a:t>Продавець</a:t>
            </a:r>
            <a:r>
              <a:rPr lang="ru-RU" altLang="ru-RU" sz="2200" b="1" dirty="0"/>
              <a:t> </a:t>
            </a:r>
            <a:r>
              <a:rPr lang="ru-RU" altLang="ru-RU" sz="2200" b="1" dirty="0" err="1"/>
              <a:t>комп'ютерів</a:t>
            </a:r>
            <a:r>
              <a:rPr lang="ru-RU" altLang="ru-RU" sz="2200" dirty="0"/>
              <a:t>", </a:t>
            </a:r>
            <a:r>
              <a:rPr lang="ru-RU" altLang="ru-RU" sz="2200" dirty="0" err="1"/>
              <a:t>Які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пов'язані</a:t>
            </a:r>
            <a:r>
              <a:rPr lang="ru-RU" altLang="ru-RU" sz="2200" dirty="0"/>
              <a:t> з </a:t>
            </a:r>
            <a:r>
              <a:rPr lang="ru-RU" altLang="ru-RU" sz="2200" dirty="0" err="1"/>
              <a:t>відповідними</a:t>
            </a:r>
            <a:r>
              <a:rPr lang="ru-RU" altLang="ru-RU" sz="2200" dirty="0"/>
              <a:t> компонентами </a:t>
            </a:r>
            <a:r>
              <a:rPr lang="ru-RU" altLang="ru-RU" sz="2200" dirty="0" err="1"/>
              <a:t>діаграми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відношенням</a:t>
            </a:r>
            <a:r>
              <a:rPr lang="ru-RU" altLang="ru-RU" sz="2200" dirty="0"/>
              <a:t> </a:t>
            </a:r>
            <a:r>
              <a:rPr lang="ru-RU" altLang="ru-RU" sz="2200" dirty="0" err="1"/>
              <a:t>узагальнення</a:t>
            </a:r>
            <a:r>
              <a:rPr lang="ru-RU" altLang="ru-RU" sz="2400" dirty="0"/>
              <a:t>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3600" dirty="0" err="1"/>
              <a:t>Деталізація</a:t>
            </a:r>
            <a:r>
              <a:rPr lang="ru-RU" altLang="ru-RU" sz="3600" dirty="0"/>
              <a:t> 2</a:t>
            </a:r>
          </a:p>
        </p:txBody>
      </p:sp>
      <p:pic>
        <p:nvPicPr>
          <p:cNvPr id="28675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971550" y="1358900"/>
            <a:ext cx="6624638" cy="4510088"/>
          </a:xfrm>
          <a:noFill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3200"/>
              <a:t>Документування елементів моделі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412875"/>
            <a:ext cx="8351838" cy="4419600"/>
          </a:xfrm>
        </p:spPr>
        <p:txBody>
          <a:bodyPr/>
          <a:lstStyle/>
          <a:p>
            <a:pPr algn="just" eaLnBrk="1" hangingPunct="1"/>
            <a:r>
              <a:rPr lang="ru-RU" altLang="ru-RU" sz="2400" dirty="0" err="1"/>
              <a:t>Всі</a:t>
            </a:r>
            <a:r>
              <a:rPr lang="ru-RU" altLang="ru-RU" sz="2400" dirty="0"/>
              <a:t> </a:t>
            </a:r>
            <a:r>
              <a:rPr lang="ru-RU" altLang="ru-RU" sz="2400" dirty="0" err="1"/>
              <a:t>елементи</a:t>
            </a:r>
            <a:r>
              <a:rPr lang="ru-RU" altLang="ru-RU" sz="2400" dirty="0"/>
              <a:t> </a:t>
            </a:r>
            <a:r>
              <a:rPr lang="ru-RU" altLang="ru-RU" sz="2400" dirty="0" err="1"/>
              <a:t>моделі</a:t>
            </a:r>
            <a:r>
              <a:rPr lang="ru-RU" altLang="ru-RU" sz="2400" dirty="0"/>
              <a:t> </a:t>
            </a:r>
            <a:r>
              <a:rPr lang="ru-RU" altLang="ru-RU" sz="2400" dirty="0" err="1"/>
              <a:t>повинні</a:t>
            </a:r>
            <a:r>
              <a:rPr lang="ru-RU" altLang="ru-RU" sz="2400" dirty="0"/>
              <a:t> бути </a:t>
            </a:r>
            <a:r>
              <a:rPr lang="ru-RU" altLang="ru-RU" sz="2400" dirty="0" err="1"/>
              <a:t>задокументовані</a:t>
            </a:r>
            <a:r>
              <a:rPr lang="ru-RU" altLang="ru-RU" sz="2400" dirty="0"/>
              <a:t>. </a:t>
            </a:r>
          </a:p>
          <a:p>
            <a:pPr algn="just" eaLnBrk="1" hangingPunct="1"/>
            <a:r>
              <a:rPr lang="ru-RU" altLang="ru-RU" sz="2400" dirty="0"/>
              <a:t>У </a:t>
            </a:r>
            <a:r>
              <a:rPr lang="ru-RU" altLang="ru-RU" sz="2400" dirty="0" err="1"/>
              <a:t>StarUML</a:t>
            </a:r>
            <a:r>
              <a:rPr lang="ru-RU" altLang="ru-RU" sz="2400" dirty="0"/>
              <a:t> </a:t>
            </a:r>
            <a:r>
              <a:rPr lang="ru-RU" altLang="ru-RU" sz="2400" dirty="0" err="1"/>
              <a:t>додавання</a:t>
            </a:r>
            <a:r>
              <a:rPr lang="ru-RU" altLang="ru-RU" sz="2400" dirty="0"/>
              <a:t> </a:t>
            </a:r>
            <a:r>
              <a:rPr lang="ru-RU" altLang="ru-RU" sz="2400" dirty="0" err="1"/>
              <a:t>опису</a:t>
            </a:r>
            <a:r>
              <a:rPr lang="ru-RU" altLang="ru-RU" sz="2400" dirty="0"/>
              <a:t> до </a:t>
            </a:r>
            <a:r>
              <a:rPr lang="ru-RU" altLang="ru-RU" sz="2400" dirty="0" err="1"/>
              <a:t>елементів</a:t>
            </a:r>
            <a:r>
              <a:rPr lang="ru-RU" altLang="ru-RU" sz="2400" dirty="0"/>
              <a:t> </a:t>
            </a:r>
            <a:r>
              <a:rPr lang="ru-RU" altLang="ru-RU" sz="2400" dirty="0" err="1"/>
              <a:t>моделі</a:t>
            </a:r>
            <a:r>
              <a:rPr lang="ru-RU" altLang="ru-RU" sz="2400" dirty="0"/>
              <a:t> робиться </a:t>
            </a:r>
            <a:r>
              <a:rPr lang="ru-RU" altLang="ru-RU" sz="2400" dirty="0" err="1"/>
              <a:t>наступним</a:t>
            </a:r>
            <a:r>
              <a:rPr lang="ru-RU" altLang="ru-RU" sz="2400" dirty="0"/>
              <a:t> чином. </a:t>
            </a:r>
            <a:r>
              <a:rPr lang="ru-RU" altLang="ru-RU" sz="2400" b="1" dirty="0" err="1"/>
              <a:t>Виділіть</a:t>
            </a:r>
            <a:r>
              <a:rPr lang="ru-RU" altLang="ru-RU" sz="2400" b="1" dirty="0"/>
              <a:t> </a:t>
            </a:r>
            <a:r>
              <a:rPr lang="ru-RU" altLang="ru-RU" sz="2400" b="1" dirty="0" err="1"/>
              <a:t>елемент</a:t>
            </a:r>
            <a:r>
              <a:rPr lang="ru-RU" altLang="ru-RU" sz="2400" b="1" dirty="0"/>
              <a:t> </a:t>
            </a:r>
            <a:r>
              <a:rPr lang="ru-RU" altLang="ru-RU" sz="2400" b="1" dirty="0" err="1"/>
              <a:t>моделі</a:t>
            </a:r>
            <a:r>
              <a:rPr lang="ru-RU" altLang="ru-RU" sz="2400" b="1" dirty="0"/>
              <a:t>, клацнувши по </a:t>
            </a:r>
            <a:r>
              <a:rPr lang="ru-RU" altLang="ru-RU" sz="2400" b="1" dirty="0" err="1"/>
              <a:t>ньому</a:t>
            </a:r>
            <a:r>
              <a:rPr lang="ru-RU" altLang="ru-RU" sz="2400" b="1" dirty="0"/>
              <a:t> мишкою, і </a:t>
            </a:r>
            <a:r>
              <a:rPr lang="ru-RU" altLang="ru-RU" sz="2400" b="1" dirty="0" err="1"/>
              <a:t>відкрийте</a:t>
            </a:r>
            <a:r>
              <a:rPr lang="ru-RU" altLang="ru-RU" sz="2400" b="1" dirty="0"/>
              <a:t> редактор </a:t>
            </a:r>
            <a:r>
              <a:rPr lang="ru-RU" altLang="ru-RU" sz="2400" b="1" dirty="0" err="1"/>
              <a:t>Documentation</a:t>
            </a:r>
            <a:r>
              <a:rPr lang="ru-RU" altLang="ru-RU" sz="2400" dirty="0"/>
              <a:t>. </a:t>
            </a:r>
            <a:r>
              <a:rPr lang="ru-RU" altLang="ru-RU" sz="2400" dirty="0" err="1"/>
              <a:t>Якщо</a:t>
            </a:r>
            <a:r>
              <a:rPr lang="ru-RU" altLang="ru-RU" sz="2400" dirty="0"/>
              <a:t> </a:t>
            </a:r>
            <a:r>
              <a:rPr lang="ru-RU" altLang="ru-RU" sz="2400" dirty="0" err="1"/>
              <a:t>він</a:t>
            </a:r>
            <a:r>
              <a:rPr lang="ru-RU" altLang="ru-RU" sz="2400" dirty="0"/>
              <a:t> не </a:t>
            </a:r>
            <a:r>
              <a:rPr lang="ru-RU" altLang="ru-RU" sz="2400" dirty="0" err="1"/>
              <a:t>відображається</a:t>
            </a:r>
            <a:r>
              <a:rPr lang="ru-RU" altLang="ru-RU" sz="2400" dirty="0"/>
              <a:t> </a:t>
            </a:r>
            <a:r>
              <a:rPr lang="ru-RU" altLang="ru-RU" sz="2400" dirty="0" err="1"/>
              <a:t>праворуч</a:t>
            </a:r>
            <a:r>
              <a:rPr lang="ru-RU" altLang="ru-RU" sz="2400" dirty="0"/>
              <a:t> на </a:t>
            </a:r>
            <a:r>
              <a:rPr lang="ru-RU" altLang="ru-RU" sz="2400" dirty="0" err="1"/>
              <a:t>одній</a:t>
            </a:r>
            <a:r>
              <a:rPr lang="ru-RU" altLang="ru-RU" sz="2400" dirty="0"/>
              <a:t> з вкладок </a:t>
            </a:r>
            <a:r>
              <a:rPr lang="ru-RU" altLang="ru-RU" sz="2400" dirty="0" err="1"/>
              <a:t>інспектора</a:t>
            </a:r>
            <a:r>
              <a:rPr lang="ru-RU" altLang="ru-RU" sz="2400" dirty="0"/>
              <a:t> </a:t>
            </a:r>
            <a:r>
              <a:rPr lang="ru-RU" altLang="ru-RU" sz="2400" dirty="0" err="1"/>
              <a:t>моделі</a:t>
            </a:r>
            <a:r>
              <a:rPr lang="ru-RU" altLang="ru-RU" sz="2400" dirty="0"/>
              <a:t>, то </a:t>
            </a:r>
            <a:r>
              <a:rPr lang="ru-RU" altLang="ru-RU" sz="2400" dirty="0" err="1"/>
              <a:t>відкрийте</a:t>
            </a:r>
            <a:r>
              <a:rPr lang="ru-RU" altLang="ru-RU" sz="2400" dirty="0"/>
              <a:t> </a:t>
            </a:r>
            <a:r>
              <a:rPr lang="ru-RU" altLang="ru-RU" sz="2400" dirty="0" err="1"/>
              <a:t>його</a:t>
            </a:r>
            <a:r>
              <a:rPr lang="ru-RU" altLang="ru-RU" sz="2400" dirty="0"/>
              <a:t>, </a:t>
            </a:r>
            <a:r>
              <a:rPr lang="ru-RU" altLang="ru-RU" sz="2400" dirty="0" err="1"/>
              <a:t>використовуючи</a:t>
            </a:r>
            <a:r>
              <a:rPr lang="ru-RU" altLang="ru-RU" sz="2400" dirty="0"/>
              <a:t> меню View → </a:t>
            </a:r>
            <a:r>
              <a:rPr lang="ru-RU" altLang="ru-RU" sz="2400" dirty="0" err="1"/>
              <a:t>Documentation</a:t>
            </a:r>
            <a:r>
              <a:rPr lang="ru-RU" altLang="ru-RU" sz="2400" dirty="0"/>
              <a:t>.</a:t>
            </a:r>
          </a:p>
          <a:p>
            <a:pPr algn="just" eaLnBrk="1" hangingPunct="1"/>
            <a:r>
              <a:rPr lang="ru-RU" altLang="ru-RU" sz="2400" dirty="0"/>
              <a:t>Описаний </a:t>
            </a:r>
            <a:r>
              <a:rPr lang="ru-RU" altLang="ru-RU" sz="2400" dirty="0" err="1"/>
              <a:t>вище</a:t>
            </a:r>
            <a:r>
              <a:rPr lang="ru-RU" altLang="ru-RU" sz="2400" dirty="0"/>
              <a:t> </a:t>
            </a:r>
            <a:r>
              <a:rPr lang="ru-RU" altLang="ru-RU" sz="2400" dirty="0" err="1"/>
              <a:t>спосіб</a:t>
            </a:r>
            <a:r>
              <a:rPr lang="ru-RU" altLang="ru-RU" sz="2400" dirty="0"/>
              <a:t> </a:t>
            </a:r>
            <a:r>
              <a:rPr lang="ru-RU" altLang="ru-RU" sz="2400" dirty="0" err="1"/>
              <a:t>підходить</a:t>
            </a:r>
            <a:r>
              <a:rPr lang="ru-RU" altLang="ru-RU" sz="2400" dirty="0"/>
              <a:t> для будь-</a:t>
            </a:r>
            <a:r>
              <a:rPr lang="ru-RU" altLang="ru-RU" sz="2400" dirty="0" err="1"/>
              <a:t>якого</a:t>
            </a:r>
            <a:r>
              <a:rPr lang="ru-RU" altLang="ru-RU" sz="2400" dirty="0"/>
              <a:t> </a:t>
            </a:r>
            <a:r>
              <a:rPr lang="ru-RU" altLang="ru-RU" sz="2400" dirty="0" err="1"/>
              <a:t>елементу</a:t>
            </a:r>
            <a:r>
              <a:rPr lang="ru-RU" altLang="ru-RU" sz="2400" dirty="0"/>
              <a:t> будь-</a:t>
            </a:r>
            <a:r>
              <a:rPr lang="ru-RU" altLang="ru-RU" sz="2400" dirty="0" err="1"/>
              <a:t>якої</a:t>
            </a:r>
            <a:r>
              <a:rPr lang="ru-RU" altLang="ru-RU" sz="2400" dirty="0"/>
              <a:t> </a:t>
            </a:r>
            <a:r>
              <a:rPr lang="ru-RU" altLang="ru-RU" sz="2400" dirty="0" err="1"/>
              <a:t>діаграми</a:t>
            </a:r>
            <a:r>
              <a:rPr lang="ru-RU" altLang="ru-RU" sz="2400" dirty="0"/>
              <a:t>.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3200"/>
              <a:t>Приклад 2. Діяльність підприємства по збірці і продажу комп'ютерів</a:t>
            </a:r>
            <a:r>
              <a:rPr lang="ru-RU" altLang="ru-RU" sz="3800"/>
              <a:t> </a:t>
            </a:r>
          </a:p>
        </p:txBody>
      </p:sp>
      <p:pic>
        <p:nvPicPr>
          <p:cNvPr id="30723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395288" y="1484313"/>
            <a:ext cx="8202612" cy="3673475"/>
          </a:xfrm>
          <a:noFill/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3200"/>
              <a:t>Приклад 2. </a:t>
            </a:r>
            <a:r>
              <a:rPr lang="ru-RU" altLang="ru-RU" sz="3800"/>
              <a:t>Можливості системи: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412875"/>
            <a:ext cx="8280400" cy="4824413"/>
          </a:xfrm>
        </p:spPr>
        <p:txBody>
          <a:bodyPr/>
          <a:lstStyle/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b="1"/>
              <a:t> актор Менеджер по роботі з клієнтами </a:t>
            </a:r>
            <a:r>
              <a:rPr lang="ru-RU" altLang="ru-RU" sz="2000"/>
              <a:t>використовує систему для оформлення, редагування замовлень і управління інформацією про клієнтів підприємства; 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b="1"/>
              <a:t> актор Менеджер з постачання </a:t>
            </a:r>
            <a:r>
              <a:rPr lang="ru-RU" altLang="ru-RU" sz="2000"/>
              <a:t>використовує систему для перегляду переліку необхідних для закупівлі комплектуючих і ведення інформації про постачання;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b="1"/>
              <a:t> актор Інженер по збірці настільних комп'ютерів </a:t>
            </a:r>
            <a:r>
              <a:rPr lang="ru-RU" altLang="ru-RU" sz="2000"/>
              <a:t>використовує систему для перегляду нарядів на збірку персональних комп'ютерів, для замовлення комплектуючих зі складу та позначки про хід виконання роботи;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b="1"/>
              <a:t> актор Інженер по збірці ноутбуків </a:t>
            </a:r>
            <a:r>
              <a:rPr lang="ru-RU" altLang="ru-RU" sz="2000"/>
              <a:t>використовує систему для перегляду нарядів на збірку ноутбуків, для замовлення комплектуючих зі складу та позначки про хід виконання роботи;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b="1"/>
              <a:t> актор Інженер з тестування</a:t>
            </a:r>
            <a:r>
              <a:rPr lang="ru-RU" altLang="ru-RU" sz="2000"/>
              <a:t> використовує систему для перегляду нарядів на тестування зібраної продукції і позначки про хід виконання роботи;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b="1"/>
              <a:t> актор Завскладом </a:t>
            </a:r>
            <a:r>
              <a:rPr lang="ru-RU" altLang="ru-RU" sz="2000"/>
              <a:t>використовує систему для обліку надходження і видачі комплектуючих 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3600"/>
              <a:t>Приклад 2. Прецеденти системи</a:t>
            </a:r>
            <a:r>
              <a:rPr lang="en-US" altLang="ru-RU" sz="3600"/>
              <a:t>:</a:t>
            </a:r>
            <a:endParaRPr lang="ru-RU" altLang="ru-RU" sz="3600"/>
          </a:p>
        </p:txBody>
      </p:sp>
      <p:pic>
        <p:nvPicPr>
          <p:cNvPr id="32771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323850" y="1268413"/>
            <a:ext cx="8496300" cy="5238750"/>
          </a:xfrm>
          <a:noFill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3600"/>
              <a:t>Приклад 2.</a:t>
            </a:r>
            <a:r>
              <a:rPr lang="en-US" altLang="ru-RU" sz="3600"/>
              <a:t> </a:t>
            </a:r>
            <a:r>
              <a:rPr lang="ru-RU" altLang="ru-RU" sz="3600"/>
              <a:t>діаграма прецедентів</a:t>
            </a:r>
          </a:p>
        </p:txBody>
      </p:sp>
      <p:pic>
        <p:nvPicPr>
          <p:cNvPr id="33795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107950" y="1196975"/>
            <a:ext cx="8280400" cy="5256213"/>
          </a:xfr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3600"/>
              <a:t>Основні принципи об'єктного підходу: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1" y="1341438"/>
            <a:ext cx="8424614" cy="4967287"/>
          </a:xfrm>
        </p:spPr>
        <p:txBody>
          <a:bodyPr/>
          <a:lstStyle/>
          <a:p>
            <a:pPr marL="381000" indent="-381000" algn="just" eaLnBrk="1" hangingPunct="1">
              <a:spcBef>
                <a:spcPts val="0"/>
              </a:spcBef>
              <a:spcAft>
                <a:spcPts val="0"/>
              </a:spcAft>
              <a:buSzTx/>
              <a:buFont typeface="Wingdings" pitchFamily="2" charset="2"/>
              <a:buAutoNum type="arabicPeriod"/>
              <a:defRPr/>
            </a:pPr>
            <a:r>
              <a:rPr lang="ru-RU" altLang="ru-RU" sz="2200" b="1" dirty="0"/>
              <a:t>Абстрагування.</a:t>
            </a:r>
            <a:r>
              <a:rPr lang="ru-RU" altLang="ru-RU" sz="2200" dirty="0"/>
              <a:t>Виділення таких істотних для даного завдання характеристик об'єктів, які відрізняють його від всіх інших об'єктів і які чітко визначають особливості даного об'єкта з точки зору подальшого розгляду і аналізу. Мінімальною одиницею абстракції в ООМ є клас.</a:t>
            </a:r>
          </a:p>
          <a:p>
            <a:pPr marL="381000" indent="-381000" algn="just" eaLnBrk="1" hangingPunct="1">
              <a:spcBef>
                <a:spcPts val="0"/>
              </a:spcBef>
              <a:spcAft>
                <a:spcPts val="0"/>
              </a:spcAft>
              <a:buSzTx/>
              <a:buFont typeface="Wingdings" pitchFamily="2" charset="2"/>
              <a:buAutoNum type="arabicPeriod"/>
              <a:defRPr/>
            </a:pPr>
            <a:r>
              <a:rPr lang="ru-RU" altLang="ru-RU" sz="2200" b="1" dirty="0"/>
              <a:t>Обмеження доступу.</a:t>
            </a:r>
            <a:r>
              <a:rPr lang="ru-RU" altLang="ru-RU" sz="2200" dirty="0"/>
              <a:t> Процес захисту окремих елементів об'єкта, що не зачіпає суттєвих характеристик об'єкта, як цілого. </a:t>
            </a:r>
          </a:p>
          <a:p>
            <a:pPr marL="381000" indent="-381000" algn="just" eaLnBrk="1" hangingPunct="1">
              <a:spcBef>
                <a:spcPts val="0"/>
              </a:spcBef>
              <a:spcAft>
                <a:spcPts val="0"/>
              </a:spcAft>
              <a:buSzTx/>
              <a:buFont typeface="Wingdings" pitchFamily="2" charset="2"/>
              <a:buAutoNum type="arabicPeriod"/>
              <a:defRPr/>
            </a:pPr>
            <a:r>
              <a:rPr lang="ru-RU" altLang="ru-RU" sz="2200" b="1" dirty="0"/>
              <a:t>Модульність.</a:t>
            </a:r>
            <a:r>
              <a:rPr lang="ru-RU" altLang="ru-RU" sz="2200" dirty="0"/>
              <a:t>Властивість системи, пов'язане з можливістю декомпозиції на ряд тісно пов'язаних частин (модулів). Модульність спирається на дискретне програмування об'єктів, які можна модернізувати або міняти, не впливаючи на інші об'єкти і систему в цілому.</a:t>
            </a:r>
          </a:p>
          <a:p>
            <a:pPr marL="381000" indent="-381000" algn="just" eaLnBrk="1" hangingPunct="1">
              <a:spcBef>
                <a:spcPts val="0"/>
              </a:spcBef>
              <a:spcAft>
                <a:spcPts val="0"/>
              </a:spcAft>
              <a:buSzTx/>
              <a:buFont typeface="Wingdings" pitchFamily="2" charset="2"/>
              <a:buAutoNum type="arabicPeriod"/>
              <a:defRPr/>
            </a:pPr>
            <a:r>
              <a:rPr lang="ru-RU" altLang="ru-RU" sz="2200" b="1" dirty="0"/>
              <a:t>існування ієрархій</a:t>
            </a:r>
            <a:r>
              <a:rPr lang="ru-RU" altLang="ru-RU" sz="2200" dirty="0"/>
              <a:t>. Ранжування, упорядкування за деякими правилами об'єктів системи.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ru-RU" altLang="ru-RU" sz="22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5263" y="228600"/>
            <a:ext cx="8769350" cy="914400"/>
          </a:xfrm>
        </p:spPr>
        <p:txBody>
          <a:bodyPr/>
          <a:lstStyle/>
          <a:p>
            <a:pPr eaLnBrk="1" hangingPunct="1"/>
            <a:r>
              <a:rPr lang="ru-RU" altLang="ru-RU" sz="3200"/>
              <a:t>Потоки подій (специфікація вимог)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528" y="1268760"/>
            <a:ext cx="8352928" cy="4752975"/>
          </a:xfrm>
        </p:spPr>
        <p:txBody>
          <a:bodyPr/>
          <a:lstStyle/>
          <a:p>
            <a:pPr marL="0" indent="-450000" algn="just" eaLnBrk="1" hangingPunct="1">
              <a:spcBef>
                <a:spcPts val="0"/>
              </a:spcBef>
              <a:buFont typeface="Wingdings" pitchFamily="2" charset="2"/>
              <a:buNone/>
            </a:pPr>
            <a:r>
              <a:rPr lang="ru-RU" altLang="ru-RU" sz="2200" dirty="0"/>
              <a:t>       </a:t>
            </a:r>
            <a:r>
              <a:rPr lang="ru-RU" altLang="ru-RU" sz="2200" dirty="0" err="1"/>
              <a:t>Однією</a:t>
            </a:r>
            <a:r>
              <a:rPr lang="ru-RU" altLang="ru-RU" sz="2200" dirty="0"/>
              <a:t> з </a:t>
            </a:r>
            <a:r>
              <a:rPr lang="ru-RU" altLang="ru-RU" sz="2200" dirty="0" err="1"/>
              <a:t>вимог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мови</a:t>
            </a:r>
            <a:r>
              <a:rPr lang="ru-RU" altLang="ru-RU" sz="2200" dirty="0"/>
              <a:t> UML є </a:t>
            </a:r>
            <a:r>
              <a:rPr lang="ru-RU" altLang="ru-RU" sz="2200" b="1" dirty="0" err="1"/>
              <a:t>самодостатність</a:t>
            </a:r>
            <a:r>
              <a:rPr lang="ru-RU" altLang="ru-RU" sz="2200" b="1" dirty="0"/>
              <a:t> </a:t>
            </a:r>
            <a:r>
              <a:rPr lang="ru-RU" altLang="ru-RU" sz="2200" b="1" dirty="0" err="1"/>
              <a:t>діаграм</a:t>
            </a:r>
            <a:r>
              <a:rPr lang="ru-RU" altLang="ru-RU" sz="2200" b="1" dirty="0"/>
              <a:t> </a:t>
            </a:r>
            <a:r>
              <a:rPr lang="ru-RU" altLang="ru-RU" sz="2200" dirty="0"/>
              <a:t>для </a:t>
            </a:r>
            <a:r>
              <a:rPr lang="ru-RU" altLang="ru-RU" sz="2200" dirty="0" err="1"/>
              <a:t>подання</a:t>
            </a:r>
            <a:r>
              <a:rPr lang="ru-RU" altLang="ru-RU" sz="2200" dirty="0"/>
              <a:t> </a:t>
            </a:r>
            <a:r>
              <a:rPr lang="ru-RU" altLang="ru-RU" sz="2200" dirty="0" err="1"/>
              <a:t>інформації</a:t>
            </a:r>
            <a:r>
              <a:rPr lang="ru-RU" altLang="ru-RU" sz="2200" dirty="0"/>
              <a:t> про </a:t>
            </a:r>
            <a:r>
              <a:rPr lang="ru-RU" altLang="ru-RU" sz="2200" dirty="0" err="1"/>
              <a:t>моделі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проектованих</a:t>
            </a:r>
            <a:r>
              <a:rPr lang="ru-RU" altLang="ru-RU" sz="2200" dirty="0"/>
              <a:t> систем. </a:t>
            </a:r>
            <a:r>
              <a:rPr lang="ru-RU" altLang="ru-RU" sz="2200" dirty="0" err="1"/>
              <a:t>Однак</a:t>
            </a:r>
            <a:r>
              <a:rPr lang="ru-RU" altLang="ru-RU" sz="2200" dirty="0"/>
              <a:t> </a:t>
            </a:r>
            <a:r>
              <a:rPr lang="en-US" altLang="ru-RU" sz="2200" b="1" dirty="0"/>
              <a:t>US</a:t>
            </a:r>
            <a:r>
              <a:rPr lang="en-US" altLang="ru-RU" sz="2200" dirty="0"/>
              <a:t> </a:t>
            </a:r>
            <a:r>
              <a:rPr lang="ru-RU" altLang="ru-RU" sz="2200" b="1" dirty="0" err="1"/>
              <a:t>діаграми</a:t>
            </a:r>
            <a:r>
              <a:rPr lang="ru-RU" altLang="ru-RU" sz="2200" b="1" dirty="0"/>
              <a:t> </a:t>
            </a:r>
            <a:r>
              <a:rPr lang="ru-RU" altLang="ru-RU" sz="2200" dirty="0" err="1"/>
              <a:t>описують</a:t>
            </a:r>
            <a:r>
              <a:rPr lang="ru-RU" altLang="ru-RU" sz="2200" dirty="0"/>
              <a:t> те, </a:t>
            </a:r>
            <a:r>
              <a:rPr lang="ru-RU" altLang="ru-RU" sz="2200" b="1" dirty="0" err="1"/>
              <a:t>що</a:t>
            </a:r>
            <a:r>
              <a:rPr lang="ru-RU" altLang="ru-RU" sz="2200" dirty="0"/>
              <a:t> </a:t>
            </a:r>
            <a:r>
              <a:rPr lang="ru-RU" altLang="ru-RU" sz="2200" b="1" dirty="0"/>
              <a:t>робить система, </a:t>
            </a:r>
            <a:r>
              <a:rPr lang="ru-RU" altLang="ru-RU" sz="2200" dirty="0"/>
              <a:t>без </a:t>
            </a:r>
            <a:r>
              <a:rPr lang="ru-RU" altLang="ru-RU" sz="2200" dirty="0" err="1"/>
              <a:t>уточнення</a:t>
            </a:r>
            <a:r>
              <a:rPr lang="ru-RU" altLang="ru-RU" sz="2200" dirty="0"/>
              <a:t> того</a:t>
            </a:r>
            <a:r>
              <a:rPr lang="ru-RU" altLang="ru-RU" sz="2200" b="1" dirty="0"/>
              <a:t>, Як вона </a:t>
            </a:r>
            <a:r>
              <a:rPr lang="ru-RU" altLang="ru-RU" sz="2200" b="1" dirty="0" err="1"/>
              <a:t>це</a:t>
            </a:r>
            <a:r>
              <a:rPr lang="ru-RU" altLang="ru-RU" sz="2200" b="1" dirty="0"/>
              <a:t> робить. </a:t>
            </a:r>
          </a:p>
          <a:p>
            <a:pPr marL="0" indent="-450000" algn="just" eaLnBrk="1" hangingPunct="1">
              <a:spcBef>
                <a:spcPts val="0"/>
              </a:spcBef>
              <a:buFont typeface="Wingdings" pitchFamily="2" charset="2"/>
              <a:buNone/>
            </a:pPr>
            <a:r>
              <a:rPr lang="en-US" altLang="ru-RU" sz="2200" dirty="0"/>
              <a:t>       </a:t>
            </a:r>
            <a:r>
              <a:rPr lang="ru-RU" altLang="ru-RU" sz="2200" dirty="0"/>
              <a:t>Для реального </a:t>
            </a:r>
            <a:r>
              <a:rPr lang="ru-RU" altLang="ru-RU" sz="2200" dirty="0" err="1"/>
              <a:t>опису</a:t>
            </a:r>
            <a:r>
              <a:rPr lang="ru-RU" altLang="ru-RU" sz="2200" dirty="0"/>
              <a:t> </a:t>
            </a:r>
            <a:r>
              <a:rPr lang="ru-RU" altLang="ru-RU" sz="2200" dirty="0" err="1"/>
              <a:t>системи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будуть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потрібні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більш</a:t>
            </a:r>
            <a:r>
              <a:rPr lang="ru-RU" altLang="ru-RU" sz="2200" dirty="0"/>
              <a:t> </a:t>
            </a:r>
            <a:r>
              <a:rPr lang="ru-RU" altLang="ru-RU" sz="2200" dirty="0" err="1"/>
              <a:t>специфічні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дані</a:t>
            </a:r>
            <a:r>
              <a:rPr lang="ru-RU" altLang="ru-RU" sz="2200" dirty="0"/>
              <a:t>, </a:t>
            </a:r>
            <a:r>
              <a:rPr lang="ru-RU" altLang="ru-RU" sz="2200" dirty="0" err="1"/>
              <a:t>які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відображені</a:t>
            </a:r>
            <a:r>
              <a:rPr lang="ru-RU" altLang="ru-RU" sz="2200" dirty="0"/>
              <a:t> в </a:t>
            </a:r>
            <a:r>
              <a:rPr lang="ru-RU" altLang="ru-RU" sz="2200" b="1" dirty="0" err="1"/>
              <a:t>потоці</a:t>
            </a:r>
            <a:r>
              <a:rPr lang="ru-RU" altLang="ru-RU" sz="2200" b="1" dirty="0"/>
              <a:t> </a:t>
            </a:r>
            <a:r>
              <a:rPr lang="ru-RU" altLang="ru-RU" sz="2200" b="1" dirty="0" err="1"/>
              <a:t>подій</a:t>
            </a:r>
            <a:r>
              <a:rPr lang="ru-RU" altLang="ru-RU" sz="2200" dirty="0"/>
              <a:t>. </a:t>
            </a:r>
            <a:r>
              <a:rPr lang="uk-UA" altLang="ru-RU" sz="2200" dirty="0"/>
              <a:t>П</a:t>
            </a:r>
            <a:r>
              <a:rPr lang="ru-RU" altLang="ru-RU" sz="2200" dirty="0" err="1"/>
              <a:t>отоки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подій</a:t>
            </a:r>
            <a:r>
              <a:rPr lang="ru-RU" altLang="ru-RU" sz="2200" dirty="0"/>
              <a:t> </a:t>
            </a:r>
            <a:r>
              <a:rPr lang="ru-RU" altLang="ru-RU" sz="2200" dirty="0" err="1"/>
              <a:t>уточнюють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або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деталізують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послідовність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дій</a:t>
            </a:r>
            <a:r>
              <a:rPr lang="ru-RU" altLang="ru-RU" sz="2200" dirty="0"/>
              <a:t>, </a:t>
            </a:r>
            <a:r>
              <a:rPr lang="ru-RU" altLang="ru-RU" sz="2200" dirty="0" err="1"/>
              <a:t>що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здійснюються</a:t>
            </a:r>
            <a:r>
              <a:rPr lang="ru-RU" altLang="ru-RU" sz="2200" dirty="0"/>
              <a:t> системою при </a:t>
            </a:r>
            <a:r>
              <a:rPr lang="ru-RU" altLang="ru-RU" sz="2200" dirty="0" err="1"/>
              <a:t>виконанні</a:t>
            </a:r>
            <a:r>
              <a:rPr lang="ru-RU" altLang="ru-RU" sz="2200" dirty="0"/>
              <a:t> </a:t>
            </a:r>
            <a:r>
              <a:rPr lang="ru-RU" altLang="ru-RU" sz="2200" dirty="0" err="1"/>
              <a:t>її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варіантів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використання</a:t>
            </a:r>
            <a:r>
              <a:rPr lang="ru-RU" altLang="ru-RU" sz="2200" dirty="0"/>
              <a:t>, а </a:t>
            </a:r>
            <a:r>
              <a:rPr lang="ru-RU" altLang="ru-RU" sz="2200" dirty="0" err="1"/>
              <a:t>також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описують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логіку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переходів</a:t>
            </a:r>
            <a:r>
              <a:rPr lang="ru-RU" altLang="ru-RU" sz="2200" dirty="0"/>
              <a:t> через </a:t>
            </a:r>
            <a:r>
              <a:rPr lang="ru-RU" altLang="ru-RU" sz="2200" dirty="0" err="1"/>
              <a:t>варіанти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використання</a:t>
            </a:r>
            <a:r>
              <a:rPr lang="ru-RU" altLang="ru-RU" sz="2200" dirty="0"/>
              <a:t>. </a:t>
            </a:r>
          </a:p>
          <a:p>
            <a:pPr marL="0" indent="-450000" algn="just" eaLnBrk="1" hangingPunct="1">
              <a:spcBef>
                <a:spcPts val="0"/>
              </a:spcBef>
              <a:buFont typeface="Wingdings" pitchFamily="2" charset="2"/>
              <a:buNone/>
            </a:pPr>
            <a:r>
              <a:rPr lang="ru-RU" altLang="ru-RU" sz="2200" b="1" dirty="0"/>
              <a:t>       </a:t>
            </a:r>
            <a:r>
              <a:rPr lang="ru-RU" altLang="ru-RU" sz="2200" b="1" dirty="0" err="1"/>
              <a:t>Потік</a:t>
            </a:r>
            <a:r>
              <a:rPr lang="ru-RU" altLang="ru-RU" sz="2200" b="1" dirty="0"/>
              <a:t> </a:t>
            </a:r>
            <a:r>
              <a:rPr lang="ru-RU" altLang="ru-RU" sz="2200" b="1" dirty="0" err="1"/>
              <a:t>подій</a:t>
            </a:r>
            <a:r>
              <a:rPr lang="ru-RU" altLang="ru-RU" sz="2200" dirty="0"/>
              <a:t> - </a:t>
            </a:r>
            <a:r>
              <a:rPr lang="ru-RU" altLang="ru-RU" sz="2200" b="1" dirty="0" err="1"/>
              <a:t>це</a:t>
            </a:r>
            <a:r>
              <a:rPr lang="ru-RU" altLang="ru-RU" sz="2200" b="1" dirty="0"/>
              <a:t> </a:t>
            </a:r>
            <a:r>
              <a:rPr lang="ru-RU" altLang="ru-RU" sz="2200" b="1" dirty="0" err="1"/>
              <a:t>певна</a:t>
            </a:r>
            <a:r>
              <a:rPr lang="ru-RU" altLang="ru-RU" sz="2200" b="1" dirty="0"/>
              <a:t> </a:t>
            </a:r>
            <a:r>
              <a:rPr lang="ru-RU" altLang="ru-RU" sz="2200" b="1" dirty="0" err="1"/>
              <a:t>послідовність</a:t>
            </a:r>
            <a:r>
              <a:rPr lang="ru-RU" altLang="ru-RU" sz="2200" b="1" dirty="0"/>
              <a:t> </a:t>
            </a:r>
            <a:r>
              <a:rPr lang="ru-RU" altLang="ru-RU" sz="2200" b="1" dirty="0" err="1"/>
              <a:t>дій</a:t>
            </a:r>
            <a:r>
              <a:rPr lang="ru-RU" altLang="ru-RU" sz="2200" b="1" dirty="0"/>
              <a:t>, яка </a:t>
            </a:r>
            <a:r>
              <a:rPr lang="ru-RU" altLang="ru-RU" sz="2200" b="1" dirty="0" err="1"/>
              <a:t>описує</a:t>
            </a:r>
            <a:r>
              <a:rPr lang="ru-RU" altLang="ru-RU" sz="2200" b="1" dirty="0"/>
              <a:t> </a:t>
            </a:r>
            <a:r>
              <a:rPr lang="ru-RU" altLang="ru-RU" sz="2200" b="1" dirty="0" err="1"/>
              <a:t>дії</a:t>
            </a:r>
            <a:r>
              <a:rPr lang="ru-RU" altLang="ru-RU" sz="2200" b="1" dirty="0"/>
              <a:t> </a:t>
            </a:r>
            <a:r>
              <a:rPr lang="ru-RU" altLang="ru-RU" sz="2200" b="1" dirty="0" err="1"/>
              <a:t>акторів</a:t>
            </a:r>
            <a:r>
              <a:rPr lang="ru-RU" altLang="ru-RU" sz="2200" b="1" dirty="0"/>
              <a:t> і </a:t>
            </a:r>
            <a:r>
              <a:rPr lang="ru-RU" altLang="ru-RU" sz="2200" b="1" dirty="0" err="1"/>
              <a:t>поведінку</a:t>
            </a:r>
            <a:r>
              <a:rPr lang="ru-RU" altLang="ru-RU" sz="2200" b="1" dirty="0"/>
              <a:t> </a:t>
            </a:r>
            <a:r>
              <a:rPr lang="ru-RU" altLang="ru-RU" sz="2200" b="1" dirty="0" err="1"/>
              <a:t>модельованої</a:t>
            </a:r>
            <a:r>
              <a:rPr lang="ru-RU" altLang="ru-RU" sz="2200" b="1" dirty="0"/>
              <a:t> </a:t>
            </a:r>
            <a:r>
              <a:rPr lang="ru-RU" altLang="ru-RU" sz="2200" b="1" dirty="0" err="1"/>
              <a:t>системи</a:t>
            </a:r>
            <a:r>
              <a:rPr lang="ru-RU" altLang="ru-RU" sz="2200" b="1" dirty="0"/>
              <a:t> в </a:t>
            </a:r>
            <a:r>
              <a:rPr lang="ru-RU" altLang="ru-RU" sz="2200" b="1" dirty="0" err="1"/>
              <a:t>формі</a:t>
            </a:r>
            <a:r>
              <a:rPr lang="ru-RU" altLang="ru-RU" sz="2200" b="1" dirty="0"/>
              <a:t> </a:t>
            </a:r>
            <a:r>
              <a:rPr lang="ru-RU" altLang="ru-RU" sz="2200" b="1" dirty="0" err="1"/>
              <a:t>звичайного</a:t>
            </a:r>
            <a:r>
              <a:rPr lang="ru-RU" altLang="ru-RU" sz="2200" b="1" dirty="0"/>
              <a:t> тексту</a:t>
            </a:r>
            <a:r>
              <a:rPr lang="en-US" altLang="ru-RU" sz="2200" b="1" dirty="0"/>
              <a:t>. </a:t>
            </a:r>
            <a:endParaRPr lang="ru-RU" altLang="ru-RU" sz="2000" b="1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95263" y="228600"/>
            <a:ext cx="8697912" cy="914400"/>
          </a:xfrm>
        </p:spPr>
        <p:txBody>
          <a:bodyPr/>
          <a:lstStyle/>
          <a:p>
            <a:pPr eaLnBrk="1" hangingPunct="1"/>
            <a:r>
              <a:rPr lang="ru-RU" altLang="ru-RU" sz="3200"/>
              <a:t>Потоки подій (специфікація вимог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412875"/>
            <a:ext cx="8280400" cy="4752975"/>
          </a:xfrm>
        </p:spPr>
        <p:txBody>
          <a:bodyPr/>
          <a:lstStyle/>
          <a:p>
            <a:pPr marL="0" indent="-450000" algn="just" eaLnBrk="1" hangingPunct="1">
              <a:spcBef>
                <a:spcPts val="0"/>
              </a:spcBef>
              <a:buNone/>
            </a:pPr>
            <a:r>
              <a:rPr lang="ru-RU" altLang="ru-RU" sz="2200" dirty="0" err="1"/>
              <a:t>Їх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завдання</a:t>
            </a:r>
            <a:r>
              <a:rPr lang="ru-RU" altLang="ru-RU" sz="2200" dirty="0"/>
              <a:t> - </a:t>
            </a:r>
            <a:r>
              <a:rPr lang="ru-RU" altLang="ru-RU" sz="2200" dirty="0" err="1"/>
              <a:t>ще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більше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деталізувати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опис</a:t>
            </a:r>
            <a:r>
              <a:rPr lang="ru-RU" altLang="ru-RU" sz="2200" dirty="0"/>
              <a:t> </a:t>
            </a:r>
            <a:r>
              <a:rPr lang="ru-RU" altLang="ru-RU" sz="2200" dirty="0" err="1"/>
              <a:t>функціональності</a:t>
            </a:r>
            <a:r>
              <a:rPr lang="ru-RU" altLang="ru-RU" sz="2200" dirty="0"/>
              <a:t> </a:t>
            </a:r>
            <a:r>
              <a:rPr lang="ru-RU" altLang="ru-RU" sz="2200" dirty="0" err="1"/>
              <a:t>системи</a:t>
            </a:r>
            <a:r>
              <a:rPr lang="ru-RU" altLang="ru-RU" sz="2200" dirty="0"/>
              <a:t> до того, як </a:t>
            </a:r>
            <a:r>
              <a:rPr lang="ru-RU" altLang="ru-RU" sz="2200" dirty="0" err="1"/>
              <a:t>розробники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приступлять</a:t>
            </a:r>
            <a:r>
              <a:rPr lang="ru-RU" altLang="ru-RU" sz="2200" dirty="0"/>
              <a:t> до </a:t>
            </a:r>
            <a:r>
              <a:rPr lang="ru-RU" altLang="ru-RU" sz="2200" dirty="0" err="1"/>
              <a:t>написання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програмного</a:t>
            </a:r>
            <a:r>
              <a:rPr lang="ru-RU" altLang="ru-RU" sz="2200" dirty="0"/>
              <a:t> коду і </a:t>
            </a:r>
            <a:r>
              <a:rPr lang="ru-RU" altLang="ru-RU" sz="2200" dirty="0" err="1"/>
              <a:t>усунути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можливе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нерозуміння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необхідної</a:t>
            </a:r>
            <a:r>
              <a:rPr lang="ru-RU" altLang="ru-RU" sz="2200" dirty="0"/>
              <a:t> </a:t>
            </a:r>
            <a:r>
              <a:rPr lang="ru-RU" altLang="ru-RU" sz="2200" dirty="0" err="1"/>
              <a:t>функціональності</a:t>
            </a:r>
            <a:r>
              <a:rPr lang="en-US" altLang="ru-RU" sz="2200" dirty="0"/>
              <a:t>.</a:t>
            </a:r>
            <a:endParaRPr lang="ru-RU" altLang="ru-RU" sz="2200" b="1" dirty="0"/>
          </a:p>
          <a:p>
            <a:pPr marL="0" indent="-450000" algn="just" eaLnBrk="1" hangingPunct="1">
              <a:spcBef>
                <a:spcPts val="0"/>
              </a:spcBef>
              <a:buFont typeface="Wingdings" pitchFamily="2" charset="2"/>
              <a:buNone/>
            </a:pPr>
            <a:r>
              <a:rPr lang="ru-RU" altLang="ru-RU" sz="2200" b="1" dirty="0"/>
              <a:t>      Потоки </a:t>
            </a:r>
            <a:r>
              <a:rPr lang="ru-RU" altLang="ru-RU" sz="2200" b="1" dirty="0" err="1"/>
              <a:t>подій</a:t>
            </a:r>
            <a:r>
              <a:rPr lang="ru-RU" altLang="ru-RU" sz="2200" b="1" dirty="0"/>
              <a:t> </a:t>
            </a:r>
            <a:r>
              <a:rPr lang="ru-RU" altLang="ru-RU" sz="2200" b="1" dirty="0" err="1"/>
              <a:t>бувають</a:t>
            </a:r>
            <a:r>
              <a:rPr lang="ru-RU" altLang="ru-RU" sz="2200" b="1" dirty="0"/>
              <a:t> </a:t>
            </a:r>
            <a:r>
              <a:rPr lang="ru-RU" altLang="ru-RU" sz="2200" b="1" dirty="0" err="1"/>
              <a:t>трьох</a:t>
            </a:r>
            <a:r>
              <a:rPr lang="ru-RU" altLang="ru-RU" sz="2200" b="1" dirty="0"/>
              <a:t> </a:t>
            </a:r>
            <a:r>
              <a:rPr lang="ru-RU" altLang="ru-RU" sz="2200" b="1" dirty="0" err="1"/>
              <a:t>типів</a:t>
            </a:r>
            <a:r>
              <a:rPr lang="ru-RU" altLang="ru-RU" sz="2200" dirty="0"/>
              <a:t>: </a:t>
            </a:r>
            <a:r>
              <a:rPr lang="ru-RU" altLang="ru-RU" sz="2200" dirty="0" err="1"/>
              <a:t>Основний</a:t>
            </a:r>
            <a:r>
              <a:rPr lang="ru-RU" altLang="ru-RU" sz="2200" dirty="0"/>
              <a:t>, </a:t>
            </a:r>
            <a:r>
              <a:rPr lang="ru-RU" altLang="ru-RU" sz="2200" dirty="0" err="1"/>
              <a:t>альтернативний</a:t>
            </a:r>
            <a:r>
              <a:rPr lang="ru-RU" altLang="ru-RU" sz="2200" dirty="0"/>
              <a:t> і </a:t>
            </a:r>
            <a:r>
              <a:rPr lang="ru-RU" altLang="ru-RU" sz="2200" dirty="0" err="1"/>
              <a:t>потік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помилок</a:t>
            </a:r>
            <a:r>
              <a:rPr lang="en-US" altLang="ru-RU" sz="2200" dirty="0"/>
              <a:t>.</a:t>
            </a:r>
          </a:p>
          <a:p>
            <a:pPr marL="0" indent="-450000" algn="just" eaLnBrk="1" hangingPunct="1">
              <a:spcBef>
                <a:spcPts val="0"/>
              </a:spcBef>
              <a:buFont typeface="Wingdings" pitchFamily="2" charset="2"/>
              <a:buNone/>
            </a:pPr>
            <a:r>
              <a:rPr lang="ru-RU" altLang="ru-RU" sz="2200" dirty="0"/>
              <a:t>      </a:t>
            </a:r>
            <a:r>
              <a:rPr lang="ru-RU" altLang="ru-RU" sz="2200" b="1" dirty="0" err="1"/>
              <a:t>Основний</a:t>
            </a:r>
            <a:r>
              <a:rPr lang="ru-RU" altLang="ru-RU" sz="2200" b="1" dirty="0"/>
              <a:t> (</a:t>
            </a:r>
            <a:r>
              <a:rPr lang="ru-RU" altLang="ru-RU" sz="2200" b="1" dirty="0" err="1"/>
              <a:t>головний</a:t>
            </a:r>
            <a:r>
              <a:rPr lang="ru-RU" altLang="ru-RU" sz="2200" b="1" dirty="0"/>
              <a:t>) </a:t>
            </a:r>
            <a:r>
              <a:rPr lang="ru-RU" altLang="ru-RU" sz="2200" b="1" dirty="0" err="1"/>
              <a:t>потік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описує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найкращий</a:t>
            </a:r>
            <a:r>
              <a:rPr lang="ru-RU" altLang="ru-RU" sz="2200" dirty="0"/>
              <a:t> </a:t>
            </a:r>
            <a:r>
              <a:rPr lang="ru-RU" altLang="ru-RU" sz="2200" dirty="0" err="1"/>
              <a:t>сценарій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або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найбільш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використовуваний</a:t>
            </a:r>
            <a:r>
              <a:rPr lang="ru-RU" altLang="ru-RU" sz="2200" dirty="0"/>
              <a:t> шлях </a:t>
            </a:r>
            <a:r>
              <a:rPr lang="ru-RU" altLang="ru-RU" sz="2200" dirty="0" err="1"/>
              <a:t>виконання</a:t>
            </a:r>
            <a:r>
              <a:rPr lang="ru-RU" altLang="ru-RU" sz="2200" dirty="0"/>
              <a:t> прецеденту.</a:t>
            </a:r>
            <a:endParaRPr lang="en-US" altLang="ru-RU" sz="2200" dirty="0"/>
          </a:p>
          <a:p>
            <a:pPr marL="0" indent="-450000" algn="just" eaLnBrk="1" hangingPunct="1">
              <a:spcBef>
                <a:spcPts val="0"/>
              </a:spcBef>
              <a:buFont typeface="Wingdings" pitchFamily="2" charset="2"/>
              <a:buNone/>
            </a:pPr>
            <a:r>
              <a:rPr lang="ru-RU" altLang="ru-RU" sz="2200" dirty="0"/>
              <a:t>      </a:t>
            </a:r>
            <a:r>
              <a:rPr lang="ru-RU" altLang="ru-RU" sz="2200" b="1" dirty="0" err="1"/>
              <a:t>Альтернативний</a:t>
            </a:r>
            <a:r>
              <a:rPr lang="ru-RU" altLang="ru-RU" sz="2200" b="1" dirty="0"/>
              <a:t> </a:t>
            </a:r>
            <a:r>
              <a:rPr lang="ru-RU" altLang="ru-RU" sz="2200" b="1" dirty="0" err="1"/>
              <a:t>потік</a:t>
            </a:r>
            <a:r>
              <a:rPr lang="ru-RU" altLang="ru-RU" sz="2200" dirty="0"/>
              <a:t> специфицирует </a:t>
            </a:r>
            <a:r>
              <a:rPr lang="ru-RU" altLang="ru-RU" sz="2200" dirty="0" err="1"/>
              <a:t>відхилення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від</a:t>
            </a:r>
            <a:r>
              <a:rPr lang="ru-RU" altLang="ru-RU" sz="2200" dirty="0"/>
              <a:t> основного потоку, </a:t>
            </a:r>
            <a:r>
              <a:rPr lang="ru-RU" altLang="ru-RU" sz="2200" dirty="0" err="1"/>
              <a:t>які</a:t>
            </a:r>
            <a:r>
              <a:rPr lang="ru-RU" altLang="ru-RU" sz="2200" dirty="0"/>
              <a:t> не </a:t>
            </a:r>
            <a:r>
              <a:rPr lang="ru-RU" altLang="ru-RU" sz="2200" dirty="0" err="1"/>
              <a:t>розглядаються</a:t>
            </a:r>
            <a:r>
              <a:rPr lang="ru-RU" altLang="ru-RU" sz="2200" dirty="0"/>
              <a:t> як </a:t>
            </a:r>
            <a:r>
              <a:rPr lang="ru-RU" altLang="ru-RU" sz="2200" dirty="0" err="1"/>
              <a:t>помилкові</a:t>
            </a:r>
            <a:r>
              <a:rPr lang="ru-RU" altLang="ru-RU" sz="2200" dirty="0"/>
              <a:t>. </a:t>
            </a:r>
            <a:endParaRPr lang="en-US" altLang="ru-RU" sz="2200" dirty="0"/>
          </a:p>
          <a:p>
            <a:pPr marL="0" indent="-450000" algn="just" eaLnBrk="1" hangingPunct="1">
              <a:spcBef>
                <a:spcPts val="0"/>
              </a:spcBef>
              <a:buFont typeface="Wingdings" pitchFamily="2" charset="2"/>
              <a:buNone/>
            </a:pPr>
            <a:r>
              <a:rPr lang="ru-RU" altLang="ru-RU" sz="2200" b="1" dirty="0"/>
              <a:t>      </a:t>
            </a:r>
            <a:r>
              <a:rPr lang="ru-RU" altLang="ru-RU" sz="2200" b="1" dirty="0" err="1"/>
              <a:t>Потік</a:t>
            </a:r>
            <a:r>
              <a:rPr lang="ru-RU" altLang="ru-RU" sz="2200" b="1" dirty="0"/>
              <a:t> </a:t>
            </a:r>
            <a:r>
              <a:rPr lang="ru-RU" altLang="ru-RU" sz="2200" b="1" dirty="0" err="1"/>
              <a:t>помилок</a:t>
            </a:r>
            <a:r>
              <a:rPr lang="ru-RU" altLang="ru-RU" sz="2200" dirty="0"/>
              <a:t> </a:t>
            </a:r>
            <a:r>
              <a:rPr lang="ru-RU" altLang="ru-RU" sz="2200" dirty="0" err="1"/>
              <a:t>розглядається</a:t>
            </a:r>
            <a:r>
              <a:rPr lang="ru-RU" altLang="ru-RU" sz="2200" dirty="0"/>
              <a:t> як </a:t>
            </a:r>
            <a:r>
              <a:rPr lang="ru-RU" altLang="ru-RU" sz="2200" dirty="0" err="1"/>
              <a:t>відхилення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від</a:t>
            </a:r>
            <a:r>
              <a:rPr lang="ru-RU" altLang="ru-RU" sz="2200" dirty="0"/>
              <a:t> альтернативного </a:t>
            </a:r>
            <a:r>
              <a:rPr lang="ru-RU" altLang="ru-RU" sz="2200" dirty="0" err="1"/>
              <a:t>або</a:t>
            </a:r>
            <a:r>
              <a:rPr lang="ru-RU" altLang="ru-RU" sz="2200" dirty="0"/>
              <a:t> основного, яке </a:t>
            </a:r>
            <a:r>
              <a:rPr lang="ru-RU" altLang="ru-RU" sz="2200" dirty="0" err="1"/>
              <a:t>породжує</a:t>
            </a:r>
            <a:r>
              <a:rPr lang="ru-RU" altLang="ru-RU" sz="2200" dirty="0"/>
              <a:t> </a:t>
            </a:r>
            <a:r>
              <a:rPr lang="ru-RU" altLang="ru-RU" sz="2200" dirty="0" err="1"/>
              <a:t>умови</a:t>
            </a:r>
            <a:r>
              <a:rPr lang="ru-RU" altLang="ru-RU" sz="2200" dirty="0"/>
              <a:t> </a:t>
            </a:r>
            <a:r>
              <a:rPr lang="ru-RU" altLang="ru-RU" sz="2200" dirty="0" err="1"/>
              <a:t>формування</a:t>
            </a:r>
            <a:r>
              <a:rPr lang="ru-RU" altLang="ru-RU" sz="2200" dirty="0"/>
              <a:t> </a:t>
            </a:r>
            <a:r>
              <a:rPr lang="ru-RU" altLang="ru-RU" sz="2200" dirty="0" err="1"/>
              <a:t>помилки</a:t>
            </a:r>
            <a:r>
              <a:rPr lang="ru-RU" altLang="ru-RU" sz="2200" dirty="0"/>
              <a:t>. 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3200"/>
              <a:t>Приклад 2. Потік подій для прецеденту </a:t>
            </a:r>
            <a:r>
              <a:rPr lang="en-US" altLang="ru-RU" sz="3200"/>
              <a:t>"</a:t>
            </a:r>
            <a:r>
              <a:rPr lang="ru-RU" altLang="ru-RU" sz="3200"/>
              <a:t>Робота із замовленням</a:t>
            </a:r>
            <a:r>
              <a:rPr lang="en-US" altLang="ru-RU" sz="3200"/>
              <a:t>"</a:t>
            </a:r>
            <a:r>
              <a:rPr lang="ru-RU" altLang="ru-RU" sz="3200"/>
              <a:t> 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84313"/>
            <a:ext cx="79248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400" dirty="0"/>
              <a:t>Потоки </a:t>
            </a:r>
            <a:r>
              <a:rPr lang="ru-RU" altLang="ru-RU" sz="2400" dirty="0" err="1"/>
              <a:t>подій</a:t>
            </a:r>
            <a:r>
              <a:rPr lang="ru-RU" altLang="ru-RU" sz="2400" dirty="0"/>
              <a:t> для </a:t>
            </a:r>
            <a:r>
              <a:rPr lang="ru-RU" altLang="ru-RU" sz="2400" dirty="0" err="1"/>
              <a:t>прецедентів</a:t>
            </a:r>
            <a:r>
              <a:rPr lang="ru-RU" altLang="ru-RU" sz="2400" dirty="0"/>
              <a:t> </a:t>
            </a:r>
            <a:r>
              <a:rPr lang="ru-RU" altLang="ru-RU" sz="2400" dirty="0" err="1"/>
              <a:t>будемо</a:t>
            </a:r>
            <a:r>
              <a:rPr lang="ru-RU" altLang="ru-RU" sz="2400" dirty="0"/>
              <a:t> </a:t>
            </a:r>
            <a:r>
              <a:rPr lang="ru-RU" altLang="ru-RU" sz="2400" dirty="0" err="1"/>
              <a:t>описувати</a:t>
            </a:r>
            <a:r>
              <a:rPr lang="ru-RU" altLang="ru-RU" sz="2400"/>
              <a:t> за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400"/>
              <a:t>наступним</a:t>
            </a:r>
            <a:r>
              <a:rPr lang="ru-RU" altLang="ru-RU" sz="2400" dirty="0"/>
              <a:t> шаблоном: </a:t>
            </a:r>
          </a:p>
          <a:p>
            <a:pPr eaLnBrk="1" hangingPunct="1">
              <a:lnSpc>
                <a:spcPct val="90000"/>
              </a:lnSpc>
            </a:pPr>
            <a:r>
              <a:rPr lang="ru-RU" altLang="ru-RU" sz="2400" dirty="0"/>
              <a:t>Х.1 </a:t>
            </a:r>
            <a:r>
              <a:rPr lang="ru-RU" altLang="ru-RU" sz="2400" dirty="0" err="1"/>
              <a:t>передумови</a:t>
            </a:r>
            <a:r>
              <a:rPr lang="ru-RU" altLang="ru-RU" sz="2400" dirty="0"/>
              <a:t>; </a:t>
            </a:r>
          </a:p>
          <a:p>
            <a:pPr eaLnBrk="1" hangingPunct="1">
              <a:lnSpc>
                <a:spcPct val="90000"/>
              </a:lnSpc>
            </a:pPr>
            <a:r>
              <a:rPr lang="ru-RU" altLang="ru-RU" sz="2400" dirty="0"/>
              <a:t> Х.2 </a:t>
            </a:r>
            <a:r>
              <a:rPr lang="ru-RU" altLang="ru-RU" sz="2400" dirty="0" err="1"/>
              <a:t>головний</a:t>
            </a:r>
            <a:r>
              <a:rPr lang="ru-RU" altLang="ru-RU" sz="2400" dirty="0"/>
              <a:t> </a:t>
            </a:r>
            <a:r>
              <a:rPr lang="ru-RU" altLang="ru-RU" sz="2400" dirty="0" err="1"/>
              <a:t>потік</a:t>
            </a:r>
            <a:r>
              <a:rPr lang="ru-RU" altLang="ru-RU" sz="2400" dirty="0"/>
              <a:t>; </a:t>
            </a:r>
          </a:p>
          <a:p>
            <a:pPr eaLnBrk="1" hangingPunct="1">
              <a:lnSpc>
                <a:spcPct val="90000"/>
              </a:lnSpc>
            </a:pPr>
            <a:r>
              <a:rPr lang="ru-RU" altLang="ru-RU" sz="2400" dirty="0"/>
              <a:t>Х.3 </a:t>
            </a:r>
            <a:r>
              <a:rPr lang="ru-RU" altLang="ru-RU" sz="2400" dirty="0" err="1"/>
              <a:t>під</a:t>
            </a:r>
            <a:r>
              <a:rPr lang="ru-RU" altLang="ru-RU" sz="2400" dirty="0"/>
              <a:t>-потоки;</a:t>
            </a:r>
          </a:p>
          <a:p>
            <a:pPr eaLnBrk="1" hangingPunct="1">
              <a:lnSpc>
                <a:spcPct val="90000"/>
              </a:lnSpc>
            </a:pPr>
            <a:r>
              <a:rPr lang="ru-RU" altLang="ru-RU" sz="2400" dirty="0"/>
              <a:t>Х.4 </a:t>
            </a:r>
            <a:r>
              <a:rPr lang="ru-RU" altLang="ru-RU" sz="2400" dirty="0" err="1"/>
              <a:t>альтернативні</a:t>
            </a:r>
            <a:r>
              <a:rPr lang="ru-RU" altLang="ru-RU" sz="2400" dirty="0"/>
              <a:t> потоки; </a:t>
            </a:r>
          </a:p>
          <a:p>
            <a:pPr eaLnBrk="1" hangingPunct="1">
              <a:lnSpc>
                <a:spcPct val="90000"/>
              </a:lnSpc>
            </a:pPr>
            <a:r>
              <a:rPr lang="ru-RU" altLang="ru-RU" sz="2400" dirty="0"/>
              <a:t> Х.5 </a:t>
            </a:r>
            <a:r>
              <a:rPr lang="ru-RU" altLang="ru-RU" sz="2400" dirty="0" err="1"/>
              <a:t>постумови</a:t>
            </a:r>
            <a:r>
              <a:rPr lang="ru-RU" altLang="ru-RU" sz="2400" dirty="0"/>
              <a:t>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400" dirty="0"/>
              <a:t>де Х - число </a:t>
            </a:r>
            <a:r>
              <a:rPr lang="ru-RU" altLang="ru-RU" sz="2400" dirty="0" err="1"/>
              <a:t>від</a:t>
            </a:r>
            <a:r>
              <a:rPr lang="ru-RU" altLang="ru-RU" sz="2400" dirty="0"/>
              <a:t> </a:t>
            </a:r>
            <a:r>
              <a:rPr lang="ru-RU" altLang="ru-RU" sz="2400" dirty="0" err="1"/>
              <a:t>одиниці</a:t>
            </a:r>
            <a:r>
              <a:rPr lang="ru-RU" altLang="ru-RU" sz="2400" dirty="0"/>
              <a:t> до </a:t>
            </a:r>
            <a:r>
              <a:rPr lang="ru-RU" altLang="ru-RU" sz="2400" dirty="0" err="1"/>
              <a:t>кількості</a:t>
            </a:r>
            <a:r>
              <a:rPr lang="ru-RU" altLang="ru-RU" sz="2400" dirty="0"/>
              <a:t> </a:t>
            </a:r>
            <a:r>
              <a:rPr lang="ru-RU" altLang="ru-RU" sz="2400" dirty="0" err="1"/>
              <a:t>прецедентів</a:t>
            </a:r>
            <a:endParaRPr lang="ru-RU" altLang="ru-RU" sz="240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3200"/>
              <a:t>Потік подій для прецеденту «Робота з замовленням».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412875"/>
            <a:ext cx="8496300" cy="482441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/>
              <a:t>1.1 </a:t>
            </a:r>
            <a:r>
              <a:rPr lang="ru-RU" altLang="ru-RU" sz="2000" b="1"/>
              <a:t>передумови</a:t>
            </a:r>
            <a:r>
              <a:rPr lang="ru-RU" altLang="ru-RU" sz="2000"/>
              <a:t>. Якщо замовлення оформляється для нового клієнта,</a:t>
            </a:r>
            <a:r>
              <a:rPr lang="ru-RU" altLang="ru-RU" sz="2000" b="1" i="1"/>
              <a:t>то під-потік додати нового клієнта (Add a New Client) прецеденту Управління інформацією про клієнта повинен бути виконаний перед його початком.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/>
              <a:t>1.2 </a:t>
            </a:r>
            <a:r>
              <a:rPr lang="ru-RU" altLang="ru-RU" sz="2000" b="1"/>
              <a:t>головний потік</a:t>
            </a:r>
            <a:r>
              <a:rPr lang="ru-RU" altLang="ru-RU" sz="2000"/>
              <a:t>. Прецедент починає виконуватися, коли менеджер підключається до системи і вводить своє ім'я і пароль. система</a:t>
            </a:r>
            <a:r>
              <a:rPr lang="ru-RU" altLang="ru-RU" sz="2000" b="1"/>
              <a:t>перевіряє правильність пароля </a:t>
            </a:r>
            <a:r>
              <a:rPr lang="ru-RU" altLang="ru-RU" sz="2000"/>
              <a:t>(Е-1) і виводить можливі варіанти дій: </a:t>
            </a:r>
            <a:r>
              <a:rPr lang="ru-RU" altLang="ru-RU" sz="2000" b="1" i="1"/>
              <a:t>додати </a:t>
            </a:r>
            <a:r>
              <a:rPr lang="ru-RU" altLang="ru-RU" sz="2000" i="1"/>
              <a:t>(Add), </a:t>
            </a:r>
            <a:r>
              <a:rPr lang="ru-RU" altLang="ru-RU" sz="2000" b="1" i="1"/>
              <a:t>змінити</a:t>
            </a:r>
            <a:r>
              <a:rPr lang="ru-RU" altLang="ru-RU" sz="2000" i="1"/>
              <a:t> (Change), </a:t>
            </a:r>
            <a:r>
              <a:rPr lang="ru-RU" altLang="ru-RU" sz="2000" b="1" i="1"/>
              <a:t>вилучити</a:t>
            </a:r>
            <a:r>
              <a:rPr lang="ru-RU" altLang="ru-RU" sz="2000" i="1"/>
              <a:t> (Delete), </a:t>
            </a:r>
            <a:r>
              <a:rPr lang="ru-RU" altLang="ru-RU" sz="2000" b="1" i="1"/>
              <a:t>переглянути</a:t>
            </a:r>
            <a:r>
              <a:rPr lang="ru-RU" altLang="ru-RU" sz="2000" i="1"/>
              <a:t> (View) </a:t>
            </a:r>
            <a:r>
              <a:rPr lang="ru-RU" altLang="ru-RU" sz="2000"/>
              <a:t>або</a:t>
            </a:r>
            <a:r>
              <a:rPr lang="ru-RU" altLang="ru-RU" sz="2000" i="1"/>
              <a:t> </a:t>
            </a:r>
            <a:r>
              <a:rPr lang="ru-RU" altLang="ru-RU" sz="2000" b="1" i="1"/>
              <a:t>вийти</a:t>
            </a:r>
            <a:r>
              <a:rPr lang="ru-RU" altLang="ru-RU" sz="2000" i="1"/>
              <a:t> (Exit).</a:t>
            </a:r>
            <a:endParaRPr lang="ru-RU" altLang="ru-RU" sz="200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/>
              <a:t> </a:t>
            </a:r>
            <a:r>
              <a:rPr lang="ru-RU" altLang="ru-RU" sz="2000"/>
              <a:t> </a:t>
            </a:r>
            <a:r>
              <a:rPr lang="en-US" altLang="ru-RU" sz="2000"/>
              <a:t> </a:t>
            </a:r>
            <a:r>
              <a:rPr lang="ru-RU" altLang="ru-RU" sz="2000"/>
              <a:t> Якщо обрана операція </a:t>
            </a:r>
            <a:r>
              <a:rPr lang="ru-RU" altLang="ru-RU" sz="2000" i="1"/>
              <a:t>додати (Add)</a:t>
            </a:r>
            <a:r>
              <a:rPr lang="ru-RU" altLang="ru-RU" sz="2000"/>
              <a:t>, S-1: виконується потік </a:t>
            </a:r>
            <a:r>
              <a:rPr lang="ru-RU" altLang="ru-RU" sz="2000" b="1" i="1"/>
              <a:t>додати нове замовлення </a:t>
            </a:r>
            <a:r>
              <a:rPr lang="ru-RU" altLang="ru-RU" sz="2000" i="1"/>
              <a:t>(Add a New Order)</a:t>
            </a:r>
            <a:r>
              <a:rPr lang="ru-RU" altLang="ru-RU" sz="2000"/>
              <a:t>.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/>
              <a:t> </a:t>
            </a:r>
            <a:r>
              <a:rPr lang="ru-RU" altLang="ru-RU" sz="2000"/>
              <a:t> Якщо обрана операція </a:t>
            </a:r>
            <a:r>
              <a:rPr lang="ru-RU" altLang="ru-RU" sz="2000" i="1"/>
              <a:t>змінити (Change)</a:t>
            </a:r>
            <a:r>
              <a:rPr lang="ru-RU" altLang="ru-RU" sz="2000"/>
              <a:t>, S-2: виконується потік </a:t>
            </a:r>
            <a:r>
              <a:rPr lang="ru-RU" altLang="ru-RU" sz="2000" b="1" i="1"/>
              <a:t>змінити замовлення </a:t>
            </a:r>
            <a:r>
              <a:rPr lang="ru-RU" altLang="ru-RU" sz="2000" i="1"/>
              <a:t>(Change Order)</a:t>
            </a:r>
            <a:r>
              <a:rPr lang="ru-RU" altLang="ru-RU" sz="2000"/>
              <a:t>.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/>
              <a:t> </a:t>
            </a:r>
            <a:r>
              <a:rPr lang="ru-RU" altLang="ru-RU" sz="2000"/>
              <a:t> Якщо обрана операція </a:t>
            </a:r>
            <a:r>
              <a:rPr lang="ru-RU" altLang="ru-RU" sz="2000" i="1"/>
              <a:t>видалити (Delete)</a:t>
            </a:r>
            <a:r>
              <a:rPr lang="ru-RU" altLang="ru-RU" sz="2000"/>
              <a:t>, S-3: виконується потік </a:t>
            </a:r>
            <a:r>
              <a:rPr lang="ru-RU" altLang="ru-RU" sz="2000" b="1" i="1"/>
              <a:t>видалити замовлення </a:t>
            </a:r>
            <a:r>
              <a:rPr lang="ru-RU" altLang="ru-RU" sz="2000" i="1"/>
              <a:t>(Delete Order).</a:t>
            </a:r>
            <a:r>
              <a:rPr lang="ru-RU" altLang="ru-RU" sz="2000"/>
              <a:t>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/>
              <a:t> </a:t>
            </a:r>
            <a:r>
              <a:rPr lang="ru-RU" altLang="ru-RU" sz="2000"/>
              <a:t> Якщо обрана операція </a:t>
            </a:r>
            <a:r>
              <a:rPr lang="ru-RU" altLang="ru-RU" sz="2000" i="1"/>
              <a:t>переглянути (View)</a:t>
            </a:r>
            <a:r>
              <a:rPr lang="ru-RU" altLang="ru-RU" sz="2000"/>
              <a:t>, S-4: виконується потік </a:t>
            </a:r>
            <a:r>
              <a:rPr lang="ru-RU" altLang="ru-RU" sz="2000" b="1" i="1"/>
              <a:t>переглянути замовлення</a:t>
            </a:r>
            <a:r>
              <a:rPr lang="ru-RU" altLang="ru-RU" sz="2000" i="1"/>
              <a:t> (View Order)</a:t>
            </a:r>
            <a:r>
              <a:rPr lang="ru-RU" altLang="ru-RU" sz="2000"/>
              <a:t>. Якщо обрана операція</a:t>
            </a:r>
            <a:r>
              <a:rPr lang="ru-RU" altLang="ru-RU" sz="2000" i="1"/>
              <a:t>вийти (Exit)</a:t>
            </a:r>
            <a:r>
              <a:rPr lang="ru-RU" altLang="ru-RU" sz="2000"/>
              <a:t> </a:t>
            </a:r>
            <a:r>
              <a:rPr lang="ru-RU" altLang="ru-RU" sz="2000" b="1"/>
              <a:t>прецедент завершується</a:t>
            </a:r>
            <a:r>
              <a:rPr lang="ru-RU" altLang="ru-RU" sz="2000"/>
              <a:t>. 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3200"/>
              <a:t>Потік подій для прецеденту «Робота з замовленням».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412875"/>
            <a:ext cx="8424863" cy="47529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/>
              <a:t>1.3 </a:t>
            </a:r>
            <a:r>
              <a:rPr lang="ru-RU" altLang="ru-RU" sz="2000" b="1"/>
              <a:t>Під-потоки</a:t>
            </a:r>
            <a:r>
              <a:rPr lang="ru-RU" altLang="ru-RU" sz="2000"/>
              <a:t>.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/>
              <a:t> S-1: </a:t>
            </a:r>
            <a:r>
              <a:rPr lang="ru-RU" altLang="ru-RU" sz="2000" i="1"/>
              <a:t>додати нове замовлення (Add a New Order)</a:t>
            </a:r>
            <a:r>
              <a:rPr lang="ru-RU" altLang="ru-RU" sz="2000"/>
              <a:t>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/>
              <a:t> </a:t>
            </a:r>
            <a:r>
              <a:rPr lang="ru-RU" altLang="ru-RU" sz="2000"/>
              <a:t>Система відображає діалогове вікно, що містить поле, в якому менеджер повинен вибрати тип комп'ютера (настільний або ноутбук). Користувач вибирає необхідний тип. Система відображає поле для вибору клієнта і список можливих комплектуючих для обраного типу комп'ютера. Менеджер заповнює поля (E-2). Система запам'ятовує введені дані і роздруковує рахунок для оплати. Потім прецедент починається спочатку.</a:t>
            </a:r>
            <a:endParaRPr lang="en-US" altLang="ru-RU" sz="200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/>
              <a:t> </a:t>
            </a:r>
            <a:r>
              <a:rPr lang="ru-RU" altLang="ru-RU" sz="2000"/>
              <a:t> </a:t>
            </a:r>
            <a:r>
              <a:rPr lang="ru-RU" altLang="ru-RU" sz="2000" i="1"/>
              <a:t>S-2: змінити замовлення (Change Order)</a:t>
            </a:r>
            <a:r>
              <a:rPr lang="ru-RU" altLang="ru-RU" sz="2000"/>
              <a:t>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/>
              <a:t>Система відображає діалогове вікно, що містить список замовлень і поле для введення номера замовлення. Менеджер вибирає необхідний замовлення зі списку або вводить номер замовлення в поле (Е-3). Система відображає інформацію про даний замовленні. Менеджер робить необхідні зміни (Е-2). Система запам'ятовує введені дані. Потім прецедент починається спочатку.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3200"/>
              <a:t>Потік подій для прецеденту «Робота з замовленням».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412875"/>
            <a:ext cx="7924800" cy="43211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i="1"/>
              <a:t>S-3: видалити замовлення (Delete Order) </a:t>
            </a:r>
            <a:endParaRPr lang="ru-RU" altLang="ru-RU" sz="200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/>
              <a:t> </a:t>
            </a:r>
            <a:r>
              <a:rPr lang="ru-RU" altLang="ru-RU" sz="2000"/>
              <a:t>Система відображає діалогове вікно, що містить список замовлень і поле для введення номера замовлення. Менеджер вибирає необхідний замовлення зі списку або вводить номер замовлення в поле (Е-3). Система видаляє обраний замовлення (Е-4). Потім прецедент починається спочатку.</a:t>
            </a:r>
            <a:endParaRPr lang="en-US" altLang="ru-RU" sz="200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000" i="1"/>
              <a:t> S-4: переглянути замовлення (View Order) </a:t>
            </a:r>
            <a:endParaRPr lang="ru-RU" altLang="ru-RU" sz="200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000"/>
              <a:t> </a:t>
            </a:r>
            <a:r>
              <a:rPr lang="ru-RU" altLang="ru-RU" sz="2000"/>
              <a:t>Система відображає діалогове вікно, що містить список замовлень і поле для введення номера замовлення. Менеджер вибирає необхідний замовлення зі списку або вводить номер замовлення в поле (Е-3). Система відображає інформацію про обраний замовленні. Коли менеджер перегляне інформацію, прецедент почнеться спочатку.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3200"/>
              <a:t>Потік подій для прецеденту «Робота з замовленням».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412875"/>
            <a:ext cx="7924800" cy="4419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200" b="1"/>
              <a:t>1.4</a:t>
            </a:r>
            <a:r>
              <a:rPr lang="ru-RU" altLang="ru-RU" sz="2200"/>
              <a:t> </a:t>
            </a:r>
            <a:r>
              <a:rPr lang="ru-RU" altLang="ru-RU" sz="2200" b="1"/>
              <a:t>альтернативні потоки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200" b="1"/>
              <a:t>Е-1</a:t>
            </a:r>
            <a:r>
              <a:rPr lang="ru-RU" altLang="ru-RU" sz="2200"/>
              <a:t>: Введено неправильне ім'я або пароль. Користувач повинен повторити введення або завершити прецедент.</a:t>
            </a:r>
            <a:endParaRPr lang="ru-RU" altLang="ru-RU" sz="2200" b="1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200" b="1"/>
              <a:t>Е-2:</a:t>
            </a:r>
            <a:r>
              <a:rPr lang="ru-RU" altLang="ru-RU" sz="2200"/>
              <a:t>обрані не всі комплектуючі, необхідні для складання комп'ютера або комплектуючих немає в наявності. Менеджер повинен змінити склад комп'ютера або завершити прецедент.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200"/>
              <a:t> </a:t>
            </a:r>
            <a:r>
              <a:rPr lang="ru-RU" altLang="ru-RU" sz="2200" b="1"/>
              <a:t>Е-3:</a:t>
            </a:r>
            <a:r>
              <a:rPr lang="ru-RU" altLang="ru-RU" sz="2200"/>
              <a:t>введений неправильний номер замовлення. Менеджер повинен повторити введення або</a:t>
            </a:r>
            <a:r>
              <a:rPr lang="en-US" altLang="ru-RU" sz="2200"/>
              <a:t> </a:t>
            </a:r>
            <a:r>
              <a:rPr lang="ru-RU" altLang="ru-RU" sz="2200"/>
              <a:t> завершити прецедент .. </a:t>
            </a:r>
            <a:endParaRPr lang="ru-RU" altLang="ru-RU" sz="2200" b="1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200" b="1"/>
              <a:t> Е-4:</a:t>
            </a:r>
            <a:r>
              <a:rPr lang="ru-RU" altLang="ru-RU" sz="2200"/>
              <a:t>система не може видалити замовлення. Інформація зберігається, система видалить замовлення пізніше. Виконання прецеденту триває.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altLang="ru-RU" sz="3800"/>
              <a:t> </a:t>
            </a:r>
            <a:r>
              <a:rPr lang="ru-RU" altLang="ru-RU" sz="3200"/>
              <a:t>Потік подій для прецеденту «Управління інформацією про клієнта».</a:t>
            </a:r>
            <a:r>
              <a:rPr lang="ru-RU" altLang="ru-RU" sz="3800"/>
              <a:t> 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341438"/>
            <a:ext cx="8280400" cy="489585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100" b="1"/>
              <a:t>2.1 Передумови.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100" b="1"/>
              <a:t>2.2 Головний потік. </a:t>
            </a:r>
            <a:endParaRPr lang="ru-RU" altLang="ru-RU" sz="210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100"/>
              <a:t> </a:t>
            </a:r>
            <a:r>
              <a:rPr lang="ru-RU" altLang="ru-RU" sz="2100"/>
              <a:t>Прецедент починає виконуватися, коли менеджер підключається до системи і вводить своє ім'я і пароль. Система перевіряє правильність пароля (Е-1) і виводить можливі варіанти дій:</a:t>
            </a:r>
            <a:r>
              <a:rPr lang="ru-RU" altLang="ru-RU" sz="2100" i="1"/>
              <a:t>додати (Add), змінити (Change), видалити (Delete), переглянути (View) </a:t>
            </a:r>
            <a:r>
              <a:rPr lang="ru-RU" altLang="ru-RU" sz="2100"/>
              <a:t>або</a:t>
            </a:r>
            <a:r>
              <a:rPr lang="ru-RU" altLang="ru-RU" sz="2100" i="1"/>
              <a:t> вийти (Exit)</a:t>
            </a:r>
            <a:r>
              <a:rPr lang="ru-RU" altLang="ru-RU" sz="2100"/>
              <a:t>. </a:t>
            </a:r>
            <a:endParaRPr lang="en-US" altLang="ru-RU" sz="210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100"/>
              <a:t>Якщо обрана операція </a:t>
            </a:r>
            <a:r>
              <a:rPr lang="ru-RU" altLang="ru-RU" sz="2100" i="1"/>
              <a:t>додати (Add)</a:t>
            </a:r>
            <a:r>
              <a:rPr lang="ru-RU" altLang="ru-RU" sz="2100"/>
              <a:t>,</a:t>
            </a:r>
            <a:r>
              <a:rPr lang="en-US" altLang="ru-RU" sz="2100"/>
              <a:t> </a:t>
            </a:r>
            <a:r>
              <a:rPr lang="ru-RU" altLang="ru-RU" sz="2100"/>
              <a:t>S-1: виконується потік </a:t>
            </a:r>
            <a:r>
              <a:rPr lang="ru-RU" altLang="ru-RU" sz="2100" i="1"/>
              <a:t>додати нового клієнта (Add a New Client)</a:t>
            </a:r>
            <a:r>
              <a:rPr lang="ru-RU" altLang="ru-RU" sz="2100"/>
              <a:t>. </a:t>
            </a:r>
            <a:endParaRPr lang="en-US" altLang="ru-RU" sz="210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100"/>
              <a:t>Якщо обрана операція </a:t>
            </a:r>
            <a:r>
              <a:rPr lang="ru-RU" altLang="ru-RU" sz="2100" i="1"/>
              <a:t>змінити (Change)</a:t>
            </a:r>
            <a:r>
              <a:rPr lang="ru-RU" altLang="ru-RU" sz="2100"/>
              <a:t>, S-2: виконується потік </a:t>
            </a:r>
            <a:r>
              <a:rPr lang="ru-RU" altLang="ru-RU" sz="2100" i="1"/>
              <a:t>змінити дані про клієнта (Change Client Data)</a:t>
            </a:r>
            <a:r>
              <a:rPr lang="ru-RU" altLang="ru-RU" sz="2100"/>
              <a:t>. </a:t>
            </a:r>
            <a:endParaRPr lang="en-US" altLang="ru-RU" sz="210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100"/>
              <a:t>Якщо обрана операція </a:t>
            </a:r>
            <a:r>
              <a:rPr lang="ru-RU" altLang="ru-RU" sz="2100" i="1"/>
              <a:t>видалити (Delete)</a:t>
            </a:r>
            <a:r>
              <a:rPr lang="ru-RU" altLang="ru-RU" sz="2100"/>
              <a:t>, S-3: виконується потік </a:t>
            </a:r>
            <a:r>
              <a:rPr lang="ru-RU" altLang="ru-RU" sz="2100" i="1"/>
              <a:t>видалити клієнта (Delete Client).</a:t>
            </a:r>
            <a:r>
              <a:rPr lang="ru-RU" altLang="ru-RU" sz="2100"/>
              <a:t> Якщо обрана операція </a:t>
            </a:r>
            <a:r>
              <a:rPr lang="ru-RU" altLang="ru-RU" sz="2100" i="1"/>
              <a:t>переглянути (View)</a:t>
            </a:r>
            <a:r>
              <a:rPr lang="ru-RU" altLang="ru-RU" sz="2100"/>
              <a:t>, S-4: виконується потік переглянути </a:t>
            </a:r>
            <a:r>
              <a:rPr lang="ru-RU" altLang="ru-RU" sz="2100" i="1"/>
              <a:t>дані про клієнта (View Client Data)</a:t>
            </a:r>
            <a:r>
              <a:rPr lang="ru-RU" altLang="ru-RU" sz="2100"/>
              <a:t>. Якщо обрана операція</a:t>
            </a:r>
            <a:r>
              <a:rPr lang="ru-RU" altLang="ru-RU" sz="2100" i="1"/>
              <a:t>вийти (Exit)</a:t>
            </a:r>
            <a:r>
              <a:rPr lang="ru-RU" altLang="ru-RU" sz="2100"/>
              <a:t> прецедент завершується</a:t>
            </a:r>
            <a:r>
              <a:rPr lang="ru-RU" altLang="ru-RU" sz="2000"/>
              <a:t> 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3200"/>
              <a:t>Потік подій для прецеденту «Управління інформацією про клієнта».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341438"/>
            <a:ext cx="8353425" cy="489585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200" b="1"/>
              <a:t>2.3 Під-потоки</a:t>
            </a:r>
            <a:r>
              <a:rPr lang="ru-RU" altLang="ru-RU" sz="2200"/>
              <a:t>. </a:t>
            </a:r>
            <a:endParaRPr lang="ru-RU" altLang="ru-RU" sz="2200" b="1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200" b="1"/>
              <a:t> </a:t>
            </a:r>
            <a:r>
              <a:rPr lang="ru-RU" altLang="ru-RU" sz="2200"/>
              <a:t>S-1: </a:t>
            </a:r>
            <a:r>
              <a:rPr lang="ru-RU" altLang="ru-RU" sz="2200" i="1"/>
              <a:t>додати нового клієнта (Add a New Client)</a:t>
            </a:r>
            <a:r>
              <a:rPr lang="ru-RU" altLang="ru-RU" sz="2200"/>
              <a:t>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200"/>
              <a:t> </a:t>
            </a:r>
            <a:r>
              <a:rPr lang="ru-RU" altLang="ru-RU" sz="2200"/>
              <a:t>  Система відображає діалогове вікно, що містить поля для введення даних про новий</a:t>
            </a:r>
            <a:r>
              <a:rPr lang="en-US" altLang="ru-RU" sz="2200"/>
              <a:t> </a:t>
            </a:r>
            <a:r>
              <a:rPr lang="ru-RU" altLang="ru-RU" sz="2200"/>
              <a:t>клієнті. Користувач заповнює поля (Е-2). Система запам'ятовує введені дані. Потім прецедент починається спочатку.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200"/>
              <a:t> </a:t>
            </a:r>
            <a:r>
              <a:rPr lang="ru-RU" altLang="ru-RU" sz="2200" i="1"/>
              <a:t>S-2: змінити дані про клієнта (Change Client Data)</a:t>
            </a:r>
            <a:r>
              <a:rPr lang="ru-RU" altLang="ru-RU" sz="2200"/>
              <a:t>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200"/>
              <a:t> </a:t>
            </a:r>
            <a:r>
              <a:rPr lang="ru-RU" altLang="ru-RU" sz="2200"/>
              <a:t>Система відображає діалогове вікно, що містить список клієнтів і поле для введення номера клієнта. Менеджер вибирає необхідного клієнта зі списку або вводить його номер в поле (Е-3). Система відображає інформацію про даний клієнта. Менеджер робить необхідні зміни (Е-2). Система запам'ятовує введені дані. Потім прецедент починається спочатку.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3200"/>
              <a:t>Потік подій для прецеденту «Управління інформацією про клієнта».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412875"/>
            <a:ext cx="8424863" cy="47529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200"/>
              <a:t>S-3: </a:t>
            </a:r>
            <a:r>
              <a:rPr lang="ru-RU" altLang="ru-RU" sz="2200" i="1"/>
              <a:t>видалити клієнта (Delete Client)</a:t>
            </a:r>
            <a:r>
              <a:rPr lang="ru-RU" altLang="ru-RU" sz="2200"/>
              <a:t>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200"/>
              <a:t> </a:t>
            </a:r>
            <a:r>
              <a:rPr lang="ru-RU" altLang="ru-RU" sz="2200"/>
              <a:t>Система відображає діалогове вікно, що містить список клієнтів і поле для введення номера клієнта. Менеджер вибирає необхідного клієнта зі списку або вводить його номер в поле (Е-2). Система видаляє вибраного клієнта (Е-4). Потім прецедент починається спочатку.</a:t>
            </a:r>
            <a:endParaRPr lang="en-US" altLang="ru-RU" sz="220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200"/>
              <a:t>S-4: </a:t>
            </a:r>
            <a:r>
              <a:rPr lang="ru-RU" altLang="ru-RU" sz="2200" i="1"/>
              <a:t>переглянути дані про клієнта (View Client Data)</a:t>
            </a:r>
            <a:r>
              <a:rPr lang="ru-RU" altLang="ru-RU" sz="2200"/>
              <a:t>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200"/>
              <a:t> </a:t>
            </a:r>
            <a:r>
              <a:rPr lang="ru-RU" altLang="ru-RU" sz="2200"/>
              <a:t>Система відображає діалогове вікно, що містить список клієнтів і поле для введення номера клієнта. Менеджер вибирає необхідного клієнта зі списку або вводить його номер в поле (Е-3). Система відображає інформацію про обраний клієнта. Коли менеджер перегляне інформацію, прецедент почнеться спочатку.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95263" y="228600"/>
            <a:ext cx="7832725" cy="914400"/>
          </a:xfrm>
        </p:spPr>
        <p:txBody>
          <a:bodyPr/>
          <a:lstStyle/>
          <a:p>
            <a:pPr eaLnBrk="1" hangingPunct="1"/>
            <a:r>
              <a:rPr lang="ru-RU" altLang="ru-RU" sz="3600"/>
              <a:t>Об'єктно-орієнтована методологія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341438"/>
            <a:ext cx="8209160" cy="4967287"/>
          </a:xfrm>
        </p:spPr>
        <p:txBody>
          <a:bodyPr/>
          <a:lstStyle/>
          <a:p>
            <a:pPr marL="0" indent="0" algn="just" eaLnBrk="1" hangingPunct="1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ru-RU" sz="2400" b="1" dirty="0"/>
              <a:t>Об'єктно-орієнтована методологія (ООМ) складається з наступних частин: </a:t>
            </a:r>
            <a:endParaRPr lang="ru-RU" sz="2400" dirty="0"/>
          </a:p>
          <a:p>
            <a:pPr algn="just">
              <a:defRPr/>
            </a:pPr>
            <a:r>
              <a:rPr lang="ru-RU" sz="2400" dirty="0"/>
              <a:t>об'єктно-орієнтований аналіз (OOA), </a:t>
            </a:r>
          </a:p>
          <a:p>
            <a:pPr algn="just">
              <a:defRPr/>
            </a:pPr>
            <a:r>
              <a:rPr lang="ru-RU" sz="2400" dirty="0"/>
              <a:t>об'єктно-орієнтоване проектування (OOD), </a:t>
            </a:r>
          </a:p>
          <a:p>
            <a:pPr algn="just">
              <a:defRPr/>
            </a:pPr>
            <a:r>
              <a:rPr lang="ru-RU" sz="2400" dirty="0"/>
              <a:t>об'єктно-орієнтоване програмування (OOР).</a:t>
            </a:r>
          </a:p>
          <a:p>
            <a:pPr marL="0" indent="0" algn="just">
              <a:buNone/>
              <a:defRPr/>
            </a:pPr>
            <a:endParaRPr lang="ru-RU" sz="2400" dirty="0"/>
          </a:p>
          <a:p>
            <a:pPr marL="0" indent="0" algn="just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ru-RU" sz="2400" b="1" dirty="0"/>
              <a:t>   ООА</a:t>
            </a:r>
            <a:r>
              <a:rPr lang="ru-RU" sz="2400" dirty="0"/>
              <a:t> - методологія аналізу сутностей реального світу на основі понять класу і об'єкту, для розуміння і пояснення того, як сутності взаємодіють між собою.</a:t>
            </a:r>
          </a:p>
          <a:p>
            <a:pPr marL="0" indent="0" algn="just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ru-RU" sz="2400" dirty="0"/>
              <a:t> У предметної області виділяються класи об'єктів, які, якщо це необхідно, розбиваються на підкласи.</a:t>
            </a:r>
            <a:r>
              <a:rPr lang="ru-RU" sz="2200" dirty="0"/>
              <a:t> </a:t>
            </a:r>
            <a:endParaRPr lang="ru-RU" altLang="ru-RU" sz="2200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3200"/>
              <a:t>Потік подій для прецеденту «Управління інформацією про клієнта».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412875"/>
            <a:ext cx="8280400" cy="460851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200" b="1"/>
              <a:t>2.4 Альтернативні потоки</a:t>
            </a:r>
            <a:r>
              <a:rPr lang="ru-RU" altLang="ru-RU" sz="2200"/>
              <a:t>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200"/>
              <a:t>Е-1: введено неправильне ім'я або пароль. Користувач повинен повторити введення або завершити прецедент.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200"/>
              <a:t>Е-2: заповнені не всі поля. Менеджер повинен заповнити незаповнені поля або завершити прецедент.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200"/>
              <a:t>Е-3: введений неправильний номер клієнта. Менеджер повинен повторити введення або завершити прецедент.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200"/>
              <a:t>Е-4: система не може видалити клієнта. Інформація зберігається, система видалить клієнта пізніше. Виконання прецеденту триває.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altLang="ru-RU" sz="3000"/>
              <a:t>Потік подій для прецеденту «Облік надходження та видачі комплектуючих.»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84313"/>
            <a:ext cx="7924800" cy="4419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200" b="1"/>
              <a:t>3.1 Передумови.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200" b="1"/>
              <a:t>3.2 Головний потік. </a:t>
            </a:r>
            <a:endParaRPr lang="ru-RU" altLang="ru-RU" sz="220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200"/>
              <a:t> </a:t>
            </a:r>
            <a:r>
              <a:rPr lang="ru-RU" altLang="ru-RU" sz="2200"/>
              <a:t>Прецедент починає виконуватися, коли завскладом підключається до системи і вводить своє ім'я і пароль. Система перевіряє правильність пароля (Е-1) і виводить можливі варіанти дій:</a:t>
            </a:r>
            <a:r>
              <a:rPr lang="ru-RU" altLang="ru-RU" sz="2200" i="1"/>
              <a:t>додати (Add), відзначити (Mark) або вийти (Exit)</a:t>
            </a:r>
            <a:r>
              <a:rPr lang="ru-RU" altLang="ru-RU" sz="2200"/>
              <a:t>.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200"/>
              <a:t> </a:t>
            </a:r>
            <a:r>
              <a:rPr lang="ru-RU" altLang="ru-RU" sz="2200"/>
              <a:t> Якщо обрана операція </a:t>
            </a:r>
            <a:r>
              <a:rPr lang="ru-RU" altLang="ru-RU" sz="2200" i="1"/>
              <a:t>додати (Add)</a:t>
            </a:r>
            <a:r>
              <a:rPr lang="ru-RU" altLang="ru-RU" sz="2200"/>
              <a:t>, S-1: виконується потік внести </a:t>
            </a:r>
            <a:r>
              <a:rPr lang="ru-RU" altLang="ru-RU" sz="2200" i="1"/>
              <a:t>надійшли комплектуючі (Add a New Components).</a:t>
            </a:r>
            <a:r>
              <a:rPr lang="ru-RU" altLang="ru-RU" sz="2200"/>
              <a:t>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200"/>
              <a:t> </a:t>
            </a:r>
            <a:r>
              <a:rPr lang="ru-RU" altLang="ru-RU" sz="2200"/>
              <a:t> Якщо обрана операція </a:t>
            </a:r>
            <a:r>
              <a:rPr lang="ru-RU" altLang="ru-RU" sz="2200" i="1"/>
              <a:t>відзначити (Mark)</a:t>
            </a:r>
            <a:r>
              <a:rPr lang="ru-RU" altLang="ru-RU" sz="2200"/>
              <a:t>, S-2: виконується потік зробити позначку про </a:t>
            </a:r>
            <a:r>
              <a:rPr lang="ru-RU" altLang="ru-RU" sz="2200" i="1"/>
              <a:t>видачу комплектуючих (Mark Components)</a:t>
            </a:r>
            <a:r>
              <a:rPr lang="ru-RU" altLang="ru-RU" sz="2200"/>
              <a:t>. Якщо обрана операція</a:t>
            </a:r>
            <a:r>
              <a:rPr lang="ru-RU" altLang="ru-RU" sz="2200" i="1"/>
              <a:t>вийти (Exit)</a:t>
            </a:r>
            <a:r>
              <a:rPr lang="ru-RU" altLang="ru-RU" sz="2200"/>
              <a:t> прецедент завершується. 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3000"/>
              <a:t>Потік подій для прецеденту «Облік надходження та видачі комплектуючих.»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990600" lvl="1" indent="-5334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400" b="1"/>
              <a:t>3. 3 </a:t>
            </a:r>
            <a:r>
              <a:rPr lang="ru-RU" altLang="ru-RU" sz="2400" b="1"/>
              <a:t>Під-потоки</a:t>
            </a:r>
            <a:r>
              <a:rPr lang="ru-RU" altLang="ru-RU" sz="2400"/>
              <a:t>. </a:t>
            </a:r>
            <a:endParaRPr lang="ru-RU" altLang="ru-RU" sz="2400" b="1"/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400" b="1"/>
              <a:t> </a:t>
            </a:r>
            <a:r>
              <a:rPr lang="ru-RU" altLang="ru-RU" sz="2400" b="1"/>
              <a:t> </a:t>
            </a:r>
            <a:r>
              <a:rPr lang="ru-RU" altLang="ru-RU" sz="2200"/>
              <a:t>Система відображає діалогове вікно, що містить поля для введення найменування комплектуючих, їх кількості, постачальника. Завскладом заповнює зазначені поля (Е-2). Система запам'ятовує введені дані. Потім прецедент починається спочатку.</a:t>
            </a:r>
          </a:p>
          <a:p>
            <a:pPr marL="609600" indent="-6096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200"/>
              <a:t> </a:t>
            </a:r>
            <a:r>
              <a:rPr lang="ru-RU" altLang="ru-RU" sz="2200"/>
              <a:t> S-2: зробити позначку про </a:t>
            </a:r>
            <a:r>
              <a:rPr lang="ru-RU" altLang="ru-RU" sz="2200" i="1"/>
              <a:t>видачу комплектуючих (Change Order)</a:t>
            </a:r>
            <a:r>
              <a:rPr lang="ru-RU" altLang="ru-RU" sz="2200"/>
              <a:t>Система відображає список комплектуючих, що знаходяться на складі. Завскладом напроти потрібних комплектуючих вводить кількість виданих (Е-3). Система запам'ятовує введені дані. Потім прецедент починається спочатку.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3000"/>
              <a:t>Потік подій для прецеденту «Облік надходження та видачі комплектуючих.»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12875"/>
            <a:ext cx="8066087" cy="46069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ru-RU" altLang="ru-RU" sz="2400" b="1"/>
              <a:t>3.4 Альтернативні потоки</a:t>
            </a:r>
            <a:r>
              <a:rPr lang="ru-RU" altLang="ru-RU" sz="2400"/>
              <a:t>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400"/>
              <a:t> </a:t>
            </a:r>
            <a:r>
              <a:rPr lang="ru-RU" altLang="ru-RU" sz="2400"/>
              <a:t>Е-1: введено неправильне ім'я або пароль. Користувач повинен повторити введення або завершити прецедент.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400"/>
              <a:t> </a:t>
            </a:r>
            <a:r>
              <a:rPr lang="ru-RU" altLang="ru-RU" sz="2400"/>
              <a:t>Е-2: заповнені не всі поля. Користувач повинен заповнити пропущені поля або завершити прецедент.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ru-RU" sz="2400"/>
              <a:t> </a:t>
            </a:r>
            <a:r>
              <a:rPr lang="ru-RU" altLang="ru-RU" sz="2400"/>
              <a:t>Е-3: зазначено кількість виданих комплектуючих, що перевищує їх кількість на складі. Користувач повинен повторити введення або завершити прецедент.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altLang="ru-RU" sz="3200"/>
              <a:t>Потік подій для прецеденту «Збірка комп'ютерів».</a:t>
            </a:r>
            <a:r>
              <a:rPr lang="ru-RU" altLang="ru-RU" sz="3800"/>
              <a:t> 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412875"/>
            <a:ext cx="8280400" cy="489585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400" b="1"/>
              <a:t>4.1 Передумови.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400" b="1"/>
              <a:t>4.2 Головний потік.</a:t>
            </a:r>
            <a:r>
              <a:rPr lang="ru-RU" altLang="ru-RU" sz="2400"/>
              <a:t>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400"/>
              <a:t> </a:t>
            </a:r>
            <a:r>
              <a:rPr lang="ru-RU" altLang="ru-RU" sz="2400"/>
              <a:t>Прецедент починає виконуватися, коли інженер по збірці підключається до системи і вводить своє ім'я і пароль. Система перевіряє правильність пароля (Е-1) і виводить можливі варіанти дій:</a:t>
            </a:r>
            <a:r>
              <a:rPr lang="ru-RU" altLang="ru-RU" sz="2400" i="1"/>
              <a:t>переглянути (View), відзначити (Mark) або вийти (Exit). Якщо обрана операція переглянути (View)</a:t>
            </a:r>
            <a:r>
              <a:rPr lang="ru-RU" altLang="ru-RU" sz="2400"/>
              <a:t>, S-1: виконується потік </a:t>
            </a:r>
            <a:r>
              <a:rPr lang="ru-RU" altLang="ru-RU" sz="2400" i="1"/>
              <a:t>Переглянути наряд на збірку</a:t>
            </a:r>
            <a:r>
              <a:rPr lang="ru-RU" altLang="ru-RU" sz="2400"/>
              <a:t> </a:t>
            </a:r>
            <a:r>
              <a:rPr lang="ru-RU" altLang="ru-RU" sz="2400" i="1"/>
              <a:t>комп'ютера (View an Make Computer Order).</a:t>
            </a:r>
            <a:r>
              <a:rPr lang="ru-RU" altLang="ru-RU" sz="2400"/>
              <a:t>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400"/>
              <a:t> </a:t>
            </a:r>
            <a:r>
              <a:rPr lang="ru-RU" altLang="ru-RU" sz="2400"/>
              <a:t> Якщо обрана операція </a:t>
            </a:r>
            <a:r>
              <a:rPr lang="ru-RU" altLang="ru-RU" sz="2400" i="1"/>
              <a:t>відзначити (Mark)</a:t>
            </a:r>
            <a:r>
              <a:rPr lang="ru-RU" altLang="ru-RU" sz="2400"/>
              <a:t>, S-2: виконується потік </a:t>
            </a:r>
            <a:r>
              <a:rPr lang="ru-RU" altLang="ru-RU" sz="2400" i="1"/>
              <a:t>зробити відмітку про статус зібраного комп'ютера за нарядом (Mark Computer)</a:t>
            </a:r>
            <a:r>
              <a:rPr lang="ru-RU" altLang="ru-RU" sz="2400"/>
              <a:t>. Якщо обрана операція</a:t>
            </a:r>
            <a:r>
              <a:rPr lang="ru-RU" altLang="ru-RU" sz="2400" i="1"/>
              <a:t>вийти (Exit)</a:t>
            </a:r>
            <a:r>
              <a:rPr lang="ru-RU" altLang="ru-RU" sz="2400"/>
              <a:t> прецедент завершується. 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3200"/>
              <a:t>Потік подій для прецеденту «Збірка комп'ютерів».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412875"/>
            <a:ext cx="8208962" cy="482441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200" b="1"/>
              <a:t>4.3 Під-потоки.</a:t>
            </a:r>
            <a:r>
              <a:rPr lang="ru-RU" altLang="ru-RU" sz="2200"/>
              <a:t>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200"/>
              <a:t> S-1: </a:t>
            </a:r>
            <a:r>
              <a:rPr lang="ru-RU" altLang="ru-RU" sz="2200" i="1"/>
              <a:t>Переглянути наряд на складання комп'ютера (View an Make Computer Order)</a:t>
            </a:r>
            <a:r>
              <a:rPr lang="ru-RU" altLang="ru-RU" sz="2200"/>
              <a:t>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200"/>
              <a:t> </a:t>
            </a:r>
            <a:r>
              <a:rPr lang="en-US" altLang="ru-RU" sz="2200"/>
              <a:t> </a:t>
            </a:r>
            <a:r>
              <a:rPr lang="ru-RU" altLang="ru-RU" sz="2200"/>
              <a:t>Система відображає діалогове вікно, що містить список нарядів і поле для введення номера наряду. Інженер вибирає необхідний наряд зі списку або вводить його номер в поле (Е-2). Система відображає інформацію про обраний вбранні. Коли інженер перегляне інформацію, прецедент почнеться спочатку.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200"/>
              <a:t> </a:t>
            </a:r>
            <a:r>
              <a:rPr lang="ru-RU" altLang="ru-RU" sz="2200"/>
              <a:t>S-2: </a:t>
            </a:r>
            <a:r>
              <a:rPr lang="ru-RU" altLang="ru-RU" sz="2200" i="1"/>
              <a:t>зробити відмітку про статус зібраного комп'ютера (Mark Computer)</a:t>
            </a:r>
            <a:r>
              <a:rPr lang="ru-RU" altLang="ru-RU" sz="2200"/>
              <a:t>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200"/>
              <a:t> </a:t>
            </a:r>
            <a:r>
              <a:rPr lang="ru-RU" altLang="ru-RU" sz="2200"/>
              <a:t>Система відображає діалогове вікно, що містить список нарядів. Біля необхідного наряду інженер робить позначку про статус комп'ютера за даним нарядом. Інженер зберігає зміни. Потім прецедент починається спочатку.</a:t>
            </a:r>
            <a:r>
              <a:rPr lang="ru-RU" altLang="ru-RU" sz="2000"/>
              <a:t> 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3200"/>
              <a:t>Потік подій для прецеденту «Збірка комп'ютерів».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412875"/>
            <a:ext cx="7924800" cy="4419600"/>
          </a:xfrm>
        </p:spPr>
        <p:txBody>
          <a:bodyPr/>
          <a:lstStyle/>
          <a:p>
            <a:pPr marL="990600" lvl="1" indent="-533400" eaLnBrk="1" hangingPunct="1">
              <a:buFont typeface="Wingdings" pitchFamily="2" charset="2"/>
              <a:buNone/>
            </a:pPr>
            <a:r>
              <a:rPr lang="en-US" altLang="ru-RU" sz="2400" b="1"/>
              <a:t>4.4 </a:t>
            </a:r>
            <a:r>
              <a:rPr lang="ru-RU" altLang="ru-RU" sz="2400" b="1"/>
              <a:t>альтернативні потоки</a:t>
            </a:r>
            <a:endParaRPr lang="ru-RU" altLang="ru-RU" sz="2400"/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en-US" altLang="ru-RU" sz="2400"/>
              <a:t> </a:t>
            </a:r>
            <a:r>
              <a:rPr lang="ru-RU" altLang="ru-RU" sz="2400"/>
              <a:t>Е-1: введено неправильне ім'я або пароль. Користувач повинен повторити введення або завершити прецедент.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en-US" altLang="ru-RU" sz="2400"/>
              <a:t> </a:t>
            </a:r>
            <a:r>
              <a:rPr lang="ru-RU" altLang="ru-RU" sz="2400"/>
              <a:t>Е-2: заповнені не всі поля. Користувач повинен заповнити пропущені поля або завершити прецедент.</a:t>
            </a:r>
          </a:p>
          <a:p>
            <a:pPr marL="609600" indent="-609600" eaLnBrk="1" hangingPunct="1">
              <a:buFont typeface="Wingdings" pitchFamily="2" charset="2"/>
              <a:buNone/>
            </a:pPr>
            <a:r>
              <a:rPr lang="en-US" altLang="ru-RU" sz="2400"/>
              <a:t> </a:t>
            </a:r>
            <a:r>
              <a:rPr lang="ru-RU" altLang="ru-RU" sz="2400"/>
              <a:t>Е-3: введений неправильний номер наряду. Інженер повинен повторити введення або завершити прецедент.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altLang="ru-RU" sz="3000"/>
              <a:t>Потік подій для прецеденту «Вимога необхідних комплектуючих</a:t>
            </a:r>
            <a:r>
              <a:rPr lang="ru-RU" altLang="ru-RU" sz="3800"/>
              <a:t> 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268413"/>
            <a:ext cx="8353425" cy="49688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200" b="1"/>
              <a:t>5.1 Передумови.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200" b="1"/>
              <a:t>5.2 Головний потік. </a:t>
            </a:r>
            <a:endParaRPr lang="ru-RU" altLang="ru-RU" sz="220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200"/>
              <a:t> </a:t>
            </a:r>
            <a:r>
              <a:rPr lang="ru-RU" altLang="ru-RU" sz="2200"/>
              <a:t>Прецедент починає виконуватися, коли інженер по збірці підключається до системи і вводить своє ім'я і пароль. Система перевіряє правильність пароля (Е-1) і виводить можливі варіанти дій:</a:t>
            </a:r>
            <a:r>
              <a:rPr lang="ru-RU" altLang="ru-RU" sz="2200" i="1"/>
              <a:t>переглянути (View), зажадати (Order) </a:t>
            </a:r>
            <a:r>
              <a:rPr lang="ru-RU" altLang="ru-RU" sz="2200"/>
              <a:t>або</a:t>
            </a:r>
            <a:r>
              <a:rPr lang="ru-RU" altLang="ru-RU" sz="2200" i="1"/>
              <a:t> вийти (Exit).</a:t>
            </a:r>
            <a:r>
              <a:rPr lang="ru-RU" altLang="ru-RU" sz="2200"/>
              <a:t>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200"/>
              <a:t> </a:t>
            </a:r>
            <a:r>
              <a:rPr lang="ru-RU" altLang="ru-RU" sz="2200"/>
              <a:t> Якщо обрана операція </a:t>
            </a:r>
            <a:r>
              <a:rPr lang="ru-RU" altLang="ru-RU" sz="2200" i="1"/>
              <a:t>переглянути (View)</a:t>
            </a:r>
            <a:r>
              <a:rPr lang="ru-RU" altLang="ru-RU" sz="2200"/>
              <a:t>, S-1: виконується потік </a:t>
            </a:r>
            <a:r>
              <a:rPr lang="ru-RU" altLang="ru-RU" sz="2200" i="1"/>
              <a:t>переглянути витребувані комплектуючі на складі (View Ordered Components on Warehouse)</a:t>
            </a:r>
            <a:r>
              <a:rPr lang="ru-RU" altLang="ru-RU" sz="2200"/>
              <a:t>.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200"/>
              <a:t> </a:t>
            </a:r>
            <a:r>
              <a:rPr lang="ru-RU" altLang="ru-RU" sz="2200"/>
              <a:t> Якщо обрана операція </a:t>
            </a:r>
            <a:r>
              <a:rPr lang="ru-RU" altLang="ru-RU" sz="2200" i="1"/>
              <a:t>зажадати (Order)</a:t>
            </a:r>
            <a:r>
              <a:rPr lang="ru-RU" altLang="ru-RU" sz="2200"/>
              <a:t>, S-2: виконується потік </a:t>
            </a:r>
            <a:r>
              <a:rPr lang="ru-RU" altLang="ru-RU" sz="2200" i="1"/>
              <a:t>зажадати необхідні комплектуючі на складі (Order Required Components on Warehouse).</a:t>
            </a:r>
            <a:r>
              <a:rPr lang="ru-RU" altLang="ru-RU" sz="2200"/>
              <a:t>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200"/>
              <a:t> </a:t>
            </a:r>
            <a:r>
              <a:rPr lang="ru-RU" altLang="ru-RU" sz="2200"/>
              <a:t> Якщо обрана операція </a:t>
            </a:r>
            <a:r>
              <a:rPr lang="ru-RU" altLang="ru-RU" sz="2200" i="1"/>
              <a:t>вийти (Exit)</a:t>
            </a:r>
            <a:r>
              <a:rPr lang="ru-RU" altLang="ru-RU" sz="2200"/>
              <a:t> прецедент завершується. 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altLang="ru-RU" sz="3000"/>
              <a:t>Потік подій для прецеденту «Вимога необхідних комплектуючих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412875"/>
            <a:ext cx="8280400" cy="482441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200" b="1"/>
              <a:t>5.3 Під-потоки</a:t>
            </a:r>
            <a:r>
              <a:rPr lang="ru-RU" altLang="ru-RU" sz="2200"/>
              <a:t>. </a:t>
            </a:r>
            <a:endParaRPr lang="ru-RU" altLang="ru-RU" sz="2200" b="1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200" b="1"/>
              <a:t> </a:t>
            </a:r>
            <a:r>
              <a:rPr lang="ru-RU" altLang="ru-RU" sz="2200"/>
              <a:t>S-1: </a:t>
            </a:r>
            <a:r>
              <a:rPr lang="ru-RU" altLang="ru-RU" sz="2200" i="1"/>
              <a:t>Переглянути витребувані комплектуючі на складі (View Ordered Components on Warehouse) </a:t>
            </a:r>
            <a:endParaRPr lang="ru-RU" altLang="ru-RU" sz="220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200"/>
              <a:t> </a:t>
            </a:r>
            <a:r>
              <a:rPr lang="en-US" altLang="ru-RU" sz="2200"/>
              <a:t> </a:t>
            </a:r>
            <a:r>
              <a:rPr lang="ru-RU" altLang="ru-RU" sz="2200"/>
              <a:t>Система відображає наступну інформацію про всі зроблених замовленнях даними інженером по збірці: дата затребування, найменування комплектуючих, їх кількість, замовлення виконано чи ні. Коли інженер по збірці переглянув список, він повідомляє систему. Прецедент починається спочатку.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200"/>
              <a:t> S-2: </a:t>
            </a:r>
            <a:r>
              <a:rPr lang="ru-RU" altLang="ru-RU" sz="2200" i="1"/>
              <a:t>зажадати необхідні комплектуючі на складі (Order Required Components on Warehouse)</a:t>
            </a:r>
            <a:r>
              <a:rPr lang="ru-RU" altLang="ru-RU" sz="2200"/>
              <a:t>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ru-RU" sz="2200"/>
              <a:t> </a:t>
            </a:r>
            <a:r>
              <a:rPr lang="ru-RU" altLang="ru-RU" sz="2200"/>
              <a:t>Система відображає діалогове вікно, що містить поля для введення списку необхідних комплектуючих і їх кількості. Інженер по збірці заповнює його. Система запам'ятовує введені дані. Потім прецедент починається спочатку.</a:t>
            </a:r>
            <a:r>
              <a:rPr lang="ru-RU" altLang="ru-RU" sz="2000"/>
              <a:t> 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>
          <a:xfrm>
            <a:off x="195263" y="228600"/>
            <a:ext cx="8193087" cy="914400"/>
          </a:xfrm>
        </p:spPr>
        <p:txBody>
          <a:bodyPr/>
          <a:lstStyle/>
          <a:p>
            <a:pPr eaLnBrk="1" hangingPunct="1"/>
            <a:r>
              <a:rPr lang="ru-RU" altLang="ru-RU" sz="3000"/>
              <a:t>Потік подій для прецеденту «Вимога необхідних комплектуючих»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484313"/>
            <a:ext cx="7924800" cy="4419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400" b="1"/>
              <a:t>5.4 Альтернативні потоки</a:t>
            </a:r>
            <a:r>
              <a:rPr lang="ru-RU" altLang="ru-RU" sz="2400"/>
              <a:t>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400"/>
              <a:t>Е-1: введено неправильне ім'я або пароль. Користувач повинен повторити введення або завершити прецедент.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ru-RU" altLang="ru-RU" sz="240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ru-RU" altLang="ru-RU" sz="2400"/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ru-RU" altLang="ru-RU" sz="2400"/>
              <a:t> Опис потоків подій для прецедентів </a:t>
            </a:r>
            <a:r>
              <a:rPr lang="ru-RU" altLang="ru-RU" sz="2400" i="1"/>
              <a:t>Управління інформацією про постачальників</a:t>
            </a:r>
            <a:r>
              <a:rPr lang="ru-RU" altLang="ru-RU" sz="2400"/>
              <a:t> і </a:t>
            </a:r>
            <a:r>
              <a:rPr lang="ru-RU" altLang="ru-RU" sz="2400" i="1"/>
              <a:t>Управління інформацією про комплектуючих</a:t>
            </a:r>
            <a:r>
              <a:rPr lang="ru-RU" altLang="ru-RU" sz="2400"/>
              <a:t> аналогічно опису для прецеденту </a:t>
            </a:r>
            <a:r>
              <a:rPr lang="ru-RU" altLang="ru-RU" sz="2400" i="1"/>
              <a:t>Управління інформацією про клієнта</a:t>
            </a:r>
            <a:r>
              <a:rPr lang="ru-RU" altLang="ru-RU" sz="2400"/>
              <a:t>; для прецеденту</a:t>
            </a:r>
            <a:r>
              <a:rPr lang="ru-RU" altLang="ru-RU" sz="2400" i="1"/>
              <a:t>тестування комп'ютерів</a:t>
            </a:r>
            <a:r>
              <a:rPr lang="ru-RU" altLang="ru-RU" sz="2400"/>
              <a:t> - прецеденту </a:t>
            </a:r>
            <a:r>
              <a:rPr lang="ru-RU" altLang="ru-RU" sz="2400" i="1"/>
              <a:t>Збірка комп'ютерів.</a:t>
            </a:r>
            <a:r>
              <a:rPr lang="ru-RU" altLang="ru-RU" sz="2400"/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95263" y="228600"/>
            <a:ext cx="7832725" cy="914400"/>
          </a:xfrm>
        </p:spPr>
        <p:txBody>
          <a:bodyPr/>
          <a:lstStyle/>
          <a:p>
            <a:pPr eaLnBrk="1" hangingPunct="1"/>
            <a:r>
              <a:rPr lang="ru-RU" altLang="ru-RU" sz="3600"/>
              <a:t>Об'єктно-орієнтована методологія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341438"/>
            <a:ext cx="8281168" cy="4967287"/>
          </a:xfrm>
        </p:spPr>
        <p:txBody>
          <a:bodyPr/>
          <a:lstStyle/>
          <a:p>
            <a:pPr marL="0" indent="0" algn="just" eaLnBrk="1" hangingPunct="1">
              <a:spcBef>
                <a:spcPts val="0"/>
              </a:spcBef>
              <a:buFont typeface="Wingdings" pitchFamily="2" charset="2"/>
              <a:buNone/>
            </a:pPr>
            <a:r>
              <a:rPr lang="ru-RU" altLang="ru-RU" sz="2400" b="1" i="1" dirty="0"/>
              <a:t>      </a:t>
            </a:r>
            <a:r>
              <a:rPr lang="ru-RU" altLang="ru-RU" sz="2400" b="1" i="1" dirty="0" err="1"/>
              <a:t>Кожен</a:t>
            </a:r>
            <a:r>
              <a:rPr lang="ru-RU" altLang="ru-RU" sz="2400" b="1" i="1" dirty="0"/>
              <a:t> </a:t>
            </a:r>
            <a:r>
              <a:rPr lang="ru-RU" altLang="ru-RU" sz="2400" b="1" i="1" dirty="0" err="1"/>
              <a:t>клас</a:t>
            </a:r>
            <a:r>
              <a:rPr lang="ru-RU" altLang="ru-RU" sz="2400" b="1" i="1" dirty="0"/>
              <a:t> і </a:t>
            </a:r>
            <a:r>
              <a:rPr lang="ru-RU" altLang="ru-RU" sz="2400" b="1" i="1" dirty="0" err="1"/>
              <a:t>його</a:t>
            </a:r>
            <a:r>
              <a:rPr lang="ru-RU" altLang="ru-RU" sz="2400" b="1" i="1" dirty="0"/>
              <a:t> </a:t>
            </a:r>
            <a:r>
              <a:rPr lang="ru-RU" altLang="ru-RU" sz="2400" b="1" i="1" dirty="0" err="1"/>
              <a:t>підклас</a:t>
            </a:r>
            <a:r>
              <a:rPr lang="ru-RU" altLang="ru-RU" sz="2400" b="1" i="1" dirty="0"/>
              <a:t> </a:t>
            </a:r>
            <a:r>
              <a:rPr lang="ru-RU" altLang="ru-RU" sz="2400" b="1" i="1" dirty="0" err="1"/>
              <a:t>аналізуються</a:t>
            </a:r>
            <a:r>
              <a:rPr lang="ru-RU" altLang="ru-RU" sz="2400" b="1" i="1" dirty="0"/>
              <a:t> в три </a:t>
            </a:r>
            <a:r>
              <a:rPr lang="ru-RU" altLang="ru-RU" sz="2400" b="1" i="1" dirty="0" err="1"/>
              <a:t>етапи</a:t>
            </a:r>
            <a:r>
              <a:rPr lang="ru-RU" altLang="ru-RU" sz="2400" b="1" i="1" dirty="0"/>
              <a:t>: </a:t>
            </a:r>
            <a:r>
              <a:rPr lang="ru-RU" altLang="ru-RU" sz="2400" b="1" i="1" dirty="0" err="1"/>
              <a:t>інформаційне</a:t>
            </a:r>
            <a:r>
              <a:rPr lang="ru-RU" altLang="ru-RU" sz="2400" b="1" i="1" dirty="0"/>
              <a:t> </a:t>
            </a:r>
            <a:r>
              <a:rPr lang="ru-RU" altLang="ru-RU" sz="2400" b="1" i="1" dirty="0" err="1"/>
              <a:t>моделювання</a:t>
            </a:r>
            <a:r>
              <a:rPr lang="ru-RU" altLang="ru-RU" sz="2400" b="1" i="1" dirty="0"/>
              <a:t>, </a:t>
            </a:r>
            <a:r>
              <a:rPr lang="ru-RU" altLang="ru-RU" sz="2400" b="1" i="1" dirty="0" err="1"/>
              <a:t>моделювання</a:t>
            </a:r>
            <a:r>
              <a:rPr lang="ru-RU" altLang="ru-RU" sz="2400" b="1" i="1" dirty="0"/>
              <a:t> </a:t>
            </a:r>
            <a:r>
              <a:rPr lang="ru-RU" altLang="ru-RU" sz="2400" b="1" i="1" dirty="0" err="1"/>
              <a:t>станів</a:t>
            </a:r>
            <a:r>
              <a:rPr lang="ru-RU" altLang="ru-RU" sz="2400" b="1" i="1" dirty="0"/>
              <a:t>, </a:t>
            </a:r>
            <a:r>
              <a:rPr lang="ru-RU" altLang="ru-RU" sz="2400" b="1" i="1" dirty="0" err="1"/>
              <a:t>моделювання</a:t>
            </a:r>
            <a:r>
              <a:rPr lang="ru-RU" altLang="ru-RU" sz="2400" b="1" i="1" dirty="0"/>
              <a:t> </a:t>
            </a:r>
            <a:r>
              <a:rPr lang="ru-RU" altLang="ru-RU" sz="2400" b="1" i="1" dirty="0" err="1"/>
              <a:t>процесів</a:t>
            </a:r>
            <a:r>
              <a:rPr lang="ru-RU" altLang="ru-RU" sz="2400" b="1" i="1" dirty="0"/>
              <a:t>. </a:t>
            </a:r>
            <a:r>
              <a:rPr lang="ru-RU" altLang="ru-RU" sz="2400" dirty="0" err="1"/>
              <a:t>Аналіз</a:t>
            </a:r>
            <a:r>
              <a:rPr lang="ru-RU" altLang="ru-RU" sz="2400" dirty="0"/>
              <a:t> </a:t>
            </a:r>
            <a:r>
              <a:rPr lang="ru-RU" altLang="ru-RU" sz="2400" dirty="0" err="1"/>
              <a:t>вимог</a:t>
            </a:r>
            <a:r>
              <a:rPr lang="ru-RU" altLang="ru-RU" sz="2400" dirty="0"/>
              <a:t> до </a:t>
            </a:r>
            <a:r>
              <a:rPr lang="ru-RU" altLang="ru-RU" sz="2400" dirty="0" err="1"/>
              <a:t>системи</a:t>
            </a:r>
            <a:r>
              <a:rPr lang="ru-RU" altLang="ru-RU" sz="2400" dirty="0"/>
              <a:t> </a:t>
            </a:r>
            <a:r>
              <a:rPr lang="ru-RU" altLang="ru-RU" sz="2400" dirty="0" err="1"/>
              <a:t>зводиться</a:t>
            </a:r>
            <a:r>
              <a:rPr lang="ru-RU" altLang="ru-RU" sz="2400" dirty="0"/>
              <a:t> до </a:t>
            </a:r>
            <a:r>
              <a:rPr lang="ru-RU" altLang="ru-RU" sz="2400" dirty="0" err="1"/>
              <a:t>розробки</a:t>
            </a:r>
            <a:r>
              <a:rPr lang="ru-RU" altLang="ru-RU" sz="2400" dirty="0"/>
              <a:t> моделей </a:t>
            </a:r>
            <a:r>
              <a:rPr lang="ru-RU" altLang="ru-RU" sz="2400" dirty="0" err="1"/>
              <a:t>цієї</a:t>
            </a:r>
            <a:r>
              <a:rPr lang="ru-RU" altLang="ru-RU" sz="2400" dirty="0"/>
              <a:t> </a:t>
            </a:r>
            <a:r>
              <a:rPr lang="ru-RU" altLang="ru-RU" sz="2400" dirty="0" err="1"/>
              <a:t>системи</a:t>
            </a:r>
            <a:r>
              <a:rPr lang="ru-RU" altLang="ru-RU" sz="2400" dirty="0"/>
              <a:t>.</a:t>
            </a:r>
          </a:p>
          <a:p>
            <a:pPr marL="0" indent="0" algn="just" eaLnBrk="1" hangingPunct="1">
              <a:spcBef>
                <a:spcPts val="0"/>
              </a:spcBef>
              <a:buFont typeface="Wingdings" pitchFamily="2" charset="2"/>
              <a:buNone/>
            </a:pPr>
            <a:endParaRPr lang="ru-RU" altLang="ru-RU" sz="2400" dirty="0"/>
          </a:p>
          <a:p>
            <a:pPr marL="0" indent="0" algn="just" eaLnBrk="1" hangingPunct="1">
              <a:spcBef>
                <a:spcPts val="0"/>
              </a:spcBef>
              <a:buFont typeface="Wingdings" pitchFamily="2" charset="2"/>
              <a:buNone/>
            </a:pPr>
            <a:r>
              <a:rPr lang="ru-RU" altLang="ru-RU" sz="2400" b="1" dirty="0"/>
              <a:t>     OOD</a:t>
            </a:r>
            <a:r>
              <a:rPr lang="ru-RU" altLang="ru-RU" sz="2400" dirty="0"/>
              <a:t> - </a:t>
            </a:r>
            <a:r>
              <a:rPr lang="ru-RU" altLang="ru-RU" sz="2400" dirty="0" err="1"/>
              <a:t>методологія</a:t>
            </a:r>
            <a:r>
              <a:rPr lang="ru-RU" altLang="ru-RU" sz="2400" dirty="0"/>
              <a:t> </a:t>
            </a:r>
            <a:r>
              <a:rPr lang="ru-RU" altLang="ru-RU" sz="2400" dirty="0" err="1"/>
              <a:t>проектування</a:t>
            </a:r>
            <a:r>
              <a:rPr lang="ru-RU" altLang="ru-RU" sz="2400" dirty="0"/>
              <a:t> </a:t>
            </a:r>
            <a:r>
              <a:rPr lang="ru-RU" altLang="ru-RU" sz="2400" dirty="0" err="1"/>
              <a:t>програмного</a:t>
            </a:r>
            <a:r>
              <a:rPr lang="ru-RU" altLang="ru-RU" sz="2400" dirty="0"/>
              <a:t> продукту, </a:t>
            </a:r>
            <a:r>
              <a:rPr lang="ru-RU" altLang="ru-RU" sz="2400" dirty="0" err="1"/>
              <a:t>що</a:t>
            </a:r>
            <a:r>
              <a:rPr lang="ru-RU" altLang="ru-RU" sz="2400" dirty="0"/>
              <a:t> </a:t>
            </a:r>
            <a:r>
              <a:rPr lang="ru-RU" altLang="ru-RU" sz="2400" dirty="0" err="1"/>
              <a:t>з'єднує</a:t>
            </a:r>
            <a:r>
              <a:rPr lang="ru-RU" altLang="ru-RU" sz="2400" dirty="0"/>
              <a:t> в </a:t>
            </a:r>
            <a:r>
              <a:rPr lang="ru-RU" altLang="ru-RU" sz="2400" dirty="0" err="1"/>
              <a:t>собі</a:t>
            </a:r>
            <a:r>
              <a:rPr lang="ru-RU" altLang="ru-RU" sz="2400" dirty="0"/>
              <a:t> </a:t>
            </a:r>
            <a:r>
              <a:rPr lang="ru-RU" altLang="ru-RU" sz="2400" dirty="0" err="1"/>
              <a:t>процес</a:t>
            </a:r>
            <a:r>
              <a:rPr lang="ru-RU" altLang="ru-RU" sz="2400" dirty="0"/>
              <a:t> </a:t>
            </a:r>
            <a:r>
              <a:rPr lang="ru-RU" altLang="ru-RU" sz="2400" dirty="0" err="1"/>
              <a:t>об'єктної</a:t>
            </a:r>
            <a:r>
              <a:rPr lang="ru-RU" altLang="ru-RU" sz="2400" dirty="0"/>
              <a:t> </a:t>
            </a:r>
            <a:r>
              <a:rPr lang="ru-RU" altLang="ru-RU" sz="2400" dirty="0" err="1"/>
              <a:t>декомпозиції</a:t>
            </a:r>
            <a:r>
              <a:rPr lang="ru-RU" altLang="ru-RU" sz="2400" dirty="0"/>
              <a:t>, </a:t>
            </a:r>
            <a:r>
              <a:rPr lang="ru-RU" altLang="ru-RU" sz="2400" dirty="0" err="1"/>
              <a:t>що</a:t>
            </a:r>
            <a:r>
              <a:rPr lang="ru-RU" altLang="ru-RU" sz="2400" dirty="0"/>
              <a:t> </a:t>
            </a:r>
            <a:r>
              <a:rPr lang="ru-RU" altLang="ru-RU" sz="2400" dirty="0" err="1"/>
              <a:t>спирається</a:t>
            </a:r>
            <a:r>
              <a:rPr lang="ru-RU" altLang="ru-RU" sz="2400" dirty="0"/>
              <a:t> на </a:t>
            </a:r>
            <a:r>
              <a:rPr lang="ru-RU" altLang="ru-RU" sz="2400" dirty="0" err="1"/>
              <a:t>виділення</a:t>
            </a:r>
            <a:r>
              <a:rPr lang="ru-RU" altLang="ru-RU" sz="2400" dirty="0"/>
              <a:t> </a:t>
            </a:r>
            <a:r>
              <a:rPr lang="ru-RU" altLang="ru-RU" sz="2400" dirty="0" err="1"/>
              <a:t>класів</a:t>
            </a:r>
            <a:r>
              <a:rPr lang="ru-RU" altLang="ru-RU" sz="2400" dirty="0"/>
              <a:t> і </a:t>
            </a:r>
            <a:r>
              <a:rPr lang="ru-RU" altLang="ru-RU" sz="2400" dirty="0" err="1"/>
              <a:t>об'єктів</a:t>
            </a:r>
            <a:r>
              <a:rPr lang="ru-RU" altLang="ru-RU" sz="2400" dirty="0"/>
              <a:t>, і </a:t>
            </a:r>
            <a:r>
              <a:rPr lang="ru-RU" altLang="ru-RU" sz="2400" dirty="0" err="1"/>
              <a:t>прийоми</a:t>
            </a:r>
            <a:r>
              <a:rPr lang="ru-RU" altLang="ru-RU" sz="2400" dirty="0"/>
              <a:t> </a:t>
            </a:r>
            <a:r>
              <a:rPr lang="ru-RU" altLang="ru-RU" sz="2400" dirty="0" err="1"/>
              <a:t>представлення</a:t>
            </a:r>
            <a:r>
              <a:rPr lang="ru-RU" altLang="ru-RU" sz="2400" dirty="0"/>
              <a:t> моделей, </a:t>
            </a:r>
            <a:r>
              <a:rPr lang="ru-RU" altLang="ru-RU" sz="2400" dirty="0" err="1"/>
              <a:t>що</a:t>
            </a:r>
            <a:r>
              <a:rPr lang="ru-RU" altLang="ru-RU" sz="2400" dirty="0"/>
              <a:t> </a:t>
            </a:r>
            <a:r>
              <a:rPr lang="ru-RU" altLang="ru-RU" sz="2400" dirty="0" err="1"/>
              <a:t>відображають</a:t>
            </a:r>
            <a:r>
              <a:rPr lang="ru-RU" altLang="ru-RU" sz="2400" dirty="0"/>
              <a:t> </a:t>
            </a:r>
            <a:r>
              <a:rPr lang="ru-RU" altLang="ru-RU" sz="2400" dirty="0" err="1"/>
              <a:t>логічну</a:t>
            </a:r>
            <a:r>
              <a:rPr lang="ru-RU" altLang="ru-RU" sz="2400" dirty="0"/>
              <a:t> (структура </a:t>
            </a:r>
            <a:r>
              <a:rPr lang="ru-RU" altLang="ru-RU" sz="2400" dirty="0" err="1"/>
              <a:t>класів</a:t>
            </a:r>
            <a:r>
              <a:rPr lang="ru-RU" altLang="ru-RU" sz="2400" dirty="0"/>
              <a:t> і </a:t>
            </a:r>
            <a:r>
              <a:rPr lang="ru-RU" altLang="ru-RU" sz="2400" dirty="0" err="1"/>
              <a:t>об'єктів</a:t>
            </a:r>
            <a:r>
              <a:rPr lang="ru-RU" altLang="ru-RU" sz="2400" dirty="0"/>
              <a:t>) і </a:t>
            </a:r>
            <a:r>
              <a:rPr lang="ru-RU" altLang="ru-RU" sz="2400" dirty="0" err="1"/>
              <a:t>фізичну</a:t>
            </a:r>
            <a:r>
              <a:rPr lang="ru-RU" altLang="ru-RU" sz="2400" dirty="0"/>
              <a:t> (</a:t>
            </a:r>
            <a:r>
              <a:rPr lang="ru-RU" altLang="ru-RU" sz="2400" dirty="0" err="1"/>
              <a:t>архітектура</a:t>
            </a:r>
            <a:r>
              <a:rPr lang="ru-RU" altLang="ru-RU" sz="2400" dirty="0"/>
              <a:t> моделей і </a:t>
            </a:r>
            <a:r>
              <a:rPr lang="ru-RU" altLang="ru-RU" sz="2400" dirty="0" err="1"/>
              <a:t>процесів</a:t>
            </a:r>
            <a:r>
              <a:rPr lang="ru-RU" altLang="ru-RU" sz="2400" dirty="0"/>
              <a:t>) структуру </a:t>
            </a:r>
            <a:r>
              <a:rPr lang="ru-RU" altLang="ru-RU" sz="2400" dirty="0" err="1"/>
              <a:t>системи</a:t>
            </a:r>
            <a:r>
              <a:rPr lang="ru-RU" altLang="ru-RU" sz="2400" dirty="0"/>
              <a:t>.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</a:pPr>
            <a:r>
              <a:rPr lang="ru-RU" altLang="ru-RU" sz="2400" dirty="0"/>
              <a:t> </a:t>
            </a:r>
          </a:p>
          <a:p>
            <a:pPr marL="0" indent="0" eaLnBrk="1" hangingPunct="1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endParaRPr lang="ru-RU" altLang="ru-RU" sz="2200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altLang="ru-RU" sz="3200"/>
              <a:t>Створення додаткової діаграми прецедентів</a:t>
            </a:r>
            <a:r>
              <a:rPr lang="ru-RU" altLang="ru-RU" sz="3800"/>
              <a:t> </a:t>
            </a:r>
          </a:p>
        </p:txBody>
      </p:sp>
      <p:pic>
        <p:nvPicPr>
          <p:cNvPr id="55299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2"/>
          <a:srcRect/>
          <a:stretch>
            <a:fillRect/>
          </a:stretch>
        </p:blipFill>
        <p:spPr>
          <a:xfrm>
            <a:off x="395288" y="1412875"/>
            <a:ext cx="8064500" cy="4967288"/>
          </a:xfrm>
          <a:noFill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95263" y="228600"/>
            <a:ext cx="7832725" cy="914400"/>
          </a:xfrm>
        </p:spPr>
        <p:txBody>
          <a:bodyPr/>
          <a:lstStyle/>
          <a:p>
            <a:pPr eaLnBrk="1" hangingPunct="1"/>
            <a:r>
              <a:rPr lang="ru-RU" altLang="ru-RU" sz="3600"/>
              <a:t>Об'єктно-орієнтована методологія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341438"/>
            <a:ext cx="8281168" cy="4967287"/>
          </a:xfrm>
        </p:spPr>
        <p:txBody>
          <a:bodyPr/>
          <a:lstStyle/>
          <a:p>
            <a:pPr marL="0" indent="0" algn="just">
              <a:buFont typeface="Wingdings" pitchFamily="2" charset="2"/>
              <a:buNone/>
              <a:defRPr/>
            </a:pPr>
            <a:r>
              <a:rPr lang="ru-RU" sz="2400" b="1" i="1" dirty="0"/>
              <a:t>  ООМ так само як і структурна методологія допомагає впоратися з такими проблемами, як</a:t>
            </a:r>
            <a:r>
              <a:rPr lang="ru-RU" sz="2400" dirty="0"/>
              <a:t> </a:t>
            </a:r>
          </a:p>
          <a:p>
            <a:pPr algn="just">
              <a:defRPr/>
            </a:pPr>
            <a:r>
              <a:rPr lang="ru-RU" sz="2200" dirty="0"/>
              <a:t>зменшення складності програмного забезпечення; </a:t>
            </a:r>
          </a:p>
          <a:p>
            <a:pPr algn="just">
              <a:defRPr/>
            </a:pPr>
            <a:r>
              <a:rPr lang="ru-RU" sz="2200" dirty="0"/>
              <a:t>підвищення надійності програмного забезпечення;</a:t>
            </a:r>
          </a:p>
          <a:p>
            <a:pPr algn="just">
              <a:defRPr/>
            </a:pPr>
            <a:r>
              <a:rPr lang="ru-RU" sz="2200" dirty="0"/>
              <a:t>забезпечення можливості модифікації окремих компонентів програмного забезпечення без зміни інших його компонентів; </a:t>
            </a:r>
          </a:p>
          <a:p>
            <a:pPr algn="just">
              <a:defRPr/>
            </a:pPr>
            <a:r>
              <a:rPr lang="ru-RU" sz="2200" dirty="0"/>
              <a:t>забезпечення можливості повторного використання окремих компонентів програмного забезпечення.</a:t>
            </a:r>
          </a:p>
          <a:p>
            <a:pPr marL="0" indent="0" algn="just">
              <a:buFont typeface="Wingdings" pitchFamily="2" charset="2"/>
              <a:buNone/>
              <a:defRPr/>
            </a:pPr>
            <a:r>
              <a:rPr lang="ru-RU" sz="2400" dirty="0"/>
              <a:t>ООМ має два аспекти: 1) об'єктно-орієнтована розробка програмного забезпечення; 2) об'єктно-орієнтована реалізація програмного забезпечення </a:t>
            </a:r>
          </a:p>
          <a:p>
            <a:pPr marL="0" indent="0" eaLnBrk="1" hangingPunct="1">
              <a:lnSpc>
                <a:spcPct val="80000"/>
              </a:lnSpc>
              <a:buFont typeface="Wingdings" pitchFamily="2" charset="2"/>
              <a:buNone/>
              <a:defRPr/>
            </a:pPr>
            <a:endParaRPr lang="ru-RU" altLang="ru-RU" sz="2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 sz="3600"/>
              <a:t>UML (Unified Modeling Language) </a:t>
            </a:r>
            <a:endParaRPr lang="ru-RU" altLang="ru-RU" sz="360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341438"/>
            <a:ext cx="8353425" cy="4967287"/>
          </a:xfrm>
        </p:spPr>
        <p:txBody>
          <a:bodyPr/>
          <a:lstStyle/>
          <a:p>
            <a:pPr marL="0" indent="0">
              <a:buFont typeface="Wingdings" pitchFamily="2" charset="2"/>
              <a:buNone/>
              <a:defRPr/>
            </a:pPr>
            <a:r>
              <a:rPr lang="ru-RU" sz="2200" b="1" i="1" dirty="0"/>
              <a:t>  </a:t>
            </a:r>
            <a:r>
              <a:rPr lang="ru-RU" sz="2200" dirty="0"/>
              <a:t>UML представляє собою мову візуального моделювання, який розроблений для специфікації, візуалізації, проектування та документування компонентів програмного забезпечення, бізнес-процесів і інших систем. 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ru-RU" sz="2200" b="1" i="1" dirty="0"/>
              <a:t>UML дозволяє описувати систему наступними моделями:</a:t>
            </a:r>
            <a:r>
              <a:rPr lang="ru-RU" sz="2200" dirty="0"/>
              <a:t> </a:t>
            </a:r>
          </a:p>
          <a:p>
            <a:pPr>
              <a:buFont typeface="Wingdings" pitchFamily="2" charset="2"/>
              <a:buChar char="Ø"/>
              <a:defRPr/>
            </a:pPr>
            <a:r>
              <a:rPr lang="ru-RU" sz="2200" dirty="0"/>
              <a:t>Модель функціонування (показує, як описується функціональність системи з точки зору користувача).</a:t>
            </a:r>
          </a:p>
          <a:p>
            <a:pPr>
              <a:buFont typeface="Wingdings" pitchFamily="2" charset="2"/>
              <a:buChar char="Ø"/>
              <a:defRPr/>
            </a:pPr>
            <a:r>
              <a:rPr lang="ru-RU" sz="2200" dirty="0"/>
              <a:t>Об'єктна модель (показує, як виглядає проект системи з точки зору об'єктного підходу).</a:t>
            </a:r>
          </a:p>
          <a:p>
            <a:pPr>
              <a:buFont typeface="Wingdings" pitchFamily="2" charset="2"/>
              <a:buChar char="Ø"/>
              <a:defRPr/>
            </a:pPr>
            <a:r>
              <a:rPr lang="ru-RU" sz="2200" dirty="0"/>
              <a:t>Динамічна модель (показує, як взаємодіють один з одним компоненти системи в динаміці, з плином часу). Демонструє, які процеси відбуваються в системі.</a:t>
            </a:r>
            <a:r>
              <a:rPr lang="ru-RU" altLang="ru-RU" sz="2200" dirty="0"/>
              <a:t> </a:t>
            </a:r>
          </a:p>
          <a:p>
            <a:pPr marL="0" indent="0">
              <a:buFont typeface="Wingdings" pitchFamily="2" charset="2"/>
              <a:buNone/>
              <a:defRPr/>
            </a:pPr>
            <a:endParaRPr lang="ru-RU" sz="2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 sz="3600"/>
              <a:t>UML (Unified Modeling Language) </a:t>
            </a:r>
            <a:endParaRPr lang="ru-RU" altLang="ru-RU" sz="360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341438"/>
            <a:ext cx="8497887" cy="4967287"/>
          </a:xfrm>
        </p:spPr>
        <p:txBody>
          <a:bodyPr/>
          <a:lstStyle/>
          <a:p>
            <a:pPr marL="0" indent="0" eaLnBrk="1" hangingPunct="1">
              <a:buFont typeface="Wingdings" pitchFamily="2" charset="2"/>
              <a:buNone/>
              <a:defRPr/>
            </a:pPr>
            <a:r>
              <a:rPr lang="ru-RU" altLang="ru-RU" sz="2200" dirty="0"/>
              <a:t>При цьому кожна з моделей складається з однієї або декількох UML-діаграм (2.0), які можна класифікувати наступним чином: </a:t>
            </a:r>
          </a:p>
          <a:p>
            <a:pPr eaLnBrk="1" hangingPunct="1">
              <a:buFont typeface="Wingdings" pitchFamily="2" charset="2"/>
              <a:buChar char="Ø"/>
              <a:defRPr/>
            </a:pPr>
            <a:r>
              <a:rPr lang="ru-RU" altLang="ru-RU" sz="2200" dirty="0"/>
              <a:t>структурні діаграми (6); </a:t>
            </a:r>
          </a:p>
          <a:p>
            <a:pPr eaLnBrk="1" hangingPunct="1">
              <a:buFont typeface="Wingdings" pitchFamily="2" charset="2"/>
              <a:buChar char="Ø"/>
              <a:defRPr/>
            </a:pPr>
            <a:r>
              <a:rPr lang="ru-RU" altLang="ru-RU" sz="2200" dirty="0"/>
              <a:t>діаграми поведінки (3); </a:t>
            </a:r>
          </a:p>
          <a:p>
            <a:pPr eaLnBrk="1" hangingPunct="1">
              <a:buFont typeface="Wingdings" pitchFamily="2" charset="2"/>
              <a:buChar char="Ø"/>
              <a:defRPr/>
            </a:pPr>
            <a:r>
              <a:rPr lang="ru-RU" altLang="ru-RU" sz="2200" dirty="0"/>
              <a:t>діаграми взаємодії (4).</a:t>
            </a:r>
          </a:p>
          <a:p>
            <a:pPr marL="0" indent="0">
              <a:buFont typeface="Wingdings" pitchFamily="2" charset="2"/>
              <a:buNone/>
              <a:defRPr/>
            </a:pPr>
            <a:r>
              <a:rPr lang="ru-RU" sz="2400" b="1" i="1" dirty="0"/>
              <a:t>Структурні діаграми:</a:t>
            </a:r>
            <a:r>
              <a:rPr lang="ru-RU" sz="2400" dirty="0"/>
              <a:t> </a:t>
            </a:r>
          </a:p>
          <a:p>
            <a:pPr>
              <a:spcBef>
                <a:spcPts val="0"/>
              </a:spcBef>
              <a:defRPr/>
            </a:pPr>
            <a:r>
              <a:rPr lang="ru-RU" sz="2200" dirty="0"/>
              <a:t>Діаграма класів - показує класи, їх атрибути та зв'язки між класами. </a:t>
            </a:r>
          </a:p>
          <a:p>
            <a:pPr>
              <a:spcBef>
                <a:spcPts val="0"/>
              </a:spcBef>
              <a:defRPr/>
            </a:pPr>
            <a:r>
              <a:rPr lang="ru-RU" sz="2200" dirty="0"/>
              <a:t>Діаграма компонентів - показує компоненти і зв'язки між ними. </a:t>
            </a:r>
          </a:p>
          <a:p>
            <a:pPr>
              <a:spcBef>
                <a:spcPts val="0"/>
              </a:spcBef>
              <a:defRPr/>
            </a:pPr>
            <a:r>
              <a:rPr lang="ru-RU" sz="2200" dirty="0"/>
              <a:t>діаграма розгортання - показує, як ПО розміщується на апаратурі (серверах, робочих станціях ...).</a:t>
            </a:r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ru-RU" altLang="ru-RU" sz="2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ru-RU" sz="3600"/>
              <a:t>UML (Unified Modeling Language) </a:t>
            </a:r>
            <a:endParaRPr lang="ru-RU" altLang="ru-RU" sz="360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341438"/>
            <a:ext cx="8497887" cy="4967287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ru-RU" sz="2200" dirty="0"/>
              <a:t>діаграма об'єктів - показує структуру системи в конкретний момент часу, об'єкти, їх атрибути...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ru-RU" sz="2200" b="1" i="1" dirty="0"/>
              <a:t>Діаграми поведінки:</a:t>
            </a:r>
            <a:endParaRPr lang="ru-RU" sz="2200" dirty="0"/>
          </a:p>
          <a:p>
            <a:pPr marL="0">
              <a:spcBef>
                <a:spcPts val="0"/>
              </a:spcBef>
              <a:defRPr/>
            </a:pPr>
            <a:r>
              <a:rPr lang="ru-RU" sz="2200" dirty="0"/>
              <a:t>Діаграма дії - показує потоки інформації в системі.</a:t>
            </a:r>
          </a:p>
          <a:p>
            <a:pPr marL="0">
              <a:spcBef>
                <a:spcPts val="0"/>
              </a:spcBef>
              <a:defRPr/>
            </a:pPr>
            <a:r>
              <a:rPr lang="ru-RU" sz="2200" dirty="0"/>
              <a:t>Діаграма стану - представляє собою кінцевий автомат, який показує функціонування системи.</a:t>
            </a:r>
          </a:p>
          <a:p>
            <a:pPr marL="0">
              <a:spcBef>
                <a:spcPts val="0"/>
              </a:spcBef>
              <a:defRPr/>
            </a:pPr>
            <a:r>
              <a:rPr lang="ru-RU" sz="2200" dirty="0"/>
              <a:t>Діаграма варіантів використання - показує роботу системи з точки зору користувачів. 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r>
              <a:rPr lang="ru-RU" sz="2200" b="1" i="1" dirty="0"/>
              <a:t>діаграми взаємодії</a:t>
            </a:r>
            <a:r>
              <a:rPr lang="ru-RU" sz="2200" dirty="0"/>
              <a:t>:</a:t>
            </a:r>
          </a:p>
          <a:p>
            <a:pPr marL="0">
              <a:spcBef>
                <a:spcPts val="0"/>
              </a:spcBef>
              <a:defRPr/>
            </a:pPr>
            <a:r>
              <a:rPr lang="ru-RU" sz="2200" dirty="0"/>
              <a:t>Діаграма кооперації - показує структурну організацію беруть участь у взаємодії об'єктів.</a:t>
            </a:r>
          </a:p>
          <a:p>
            <a:pPr marL="0">
              <a:spcBef>
                <a:spcPts val="0"/>
              </a:spcBef>
              <a:defRPr/>
            </a:pPr>
            <a:r>
              <a:rPr lang="ru-RU" sz="2200" dirty="0"/>
              <a:t>Діаграма взаємодії (новація UML 2.0).</a:t>
            </a:r>
          </a:p>
          <a:p>
            <a:pPr marL="0">
              <a:spcBef>
                <a:spcPts val="0"/>
              </a:spcBef>
              <a:defRPr/>
            </a:pPr>
            <a:r>
              <a:rPr lang="ru-RU" sz="2200" dirty="0"/>
              <a:t>Діаграма послідовності - показує тимчасову упорядкованість подій</a:t>
            </a:r>
            <a:r>
              <a:rPr lang="ru-RU" sz="2400" dirty="0"/>
              <a:t>.</a:t>
            </a:r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endParaRPr lang="ru-RU" sz="2200" dirty="0"/>
          </a:p>
          <a:p>
            <a:pPr marL="0" indent="0">
              <a:spcBef>
                <a:spcPts val="0"/>
              </a:spcBef>
              <a:buFont typeface="Wingdings" pitchFamily="2" charset="2"/>
              <a:buNone/>
              <a:defRPr/>
            </a:pPr>
            <a:endParaRPr lang="ru-RU" sz="2200" dirty="0"/>
          </a:p>
          <a:p>
            <a:pPr marL="0" indent="0" eaLnBrk="1" hangingPunct="1">
              <a:buFont typeface="Wingdings" pitchFamily="2" charset="2"/>
              <a:buNone/>
              <a:defRPr/>
            </a:pPr>
            <a:endParaRPr lang="ru-RU" altLang="ru-RU" sz="2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Скругленный">
  <a:themeElements>
    <a:clrScheme name="Скругленный 1">
      <a:dk1>
        <a:srgbClr val="000000"/>
      </a:dk1>
      <a:lt1>
        <a:srgbClr val="FFFFFF"/>
      </a:lt1>
      <a:dk2>
        <a:srgbClr val="FFFFFF"/>
      </a:dk2>
      <a:lt2>
        <a:srgbClr val="669999"/>
      </a:lt2>
      <a:accent1>
        <a:srgbClr val="99CCFF"/>
      </a:accent1>
      <a:accent2>
        <a:srgbClr val="9999FF"/>
      </a:accent2>
      <a:accent3>
        <a:srgbClr val="FFFFFF"/>
      </a:accent3>
      <a:accent4>
        <a:srgbClr val="000000"/>
      </a:accent4>
      <a:accent5>
        <a:srgbClr val="CAE2FF"/>
      </a:accent5>
      <a:accent6>
        <a:srgbClr val="8A8AE7"/>
      </a:accent6>
      <a:hlink>
        <a:srgbClr val="996666"/>
      </a:hlink>
      <a:folHlink>
        <a:srgbClr val="6666CC"/>
      </a:folHlink>
    </a:clrScheme>
    <a:fontScheme name="Скругленный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Скругленный 1">
        <a:dk1>
          <a:srgbClr val="000000"/>
        </a:dk1>
        <a:lt1>
          <a:srgbClr val="FFFFFF"/>
        </a:lt1>
        <a:dk2>
          <a:srgbClr val="FFFFFF"/>
        </a:dk2>
        <a:lt2>
          <a:srgbClr val="669999"/>
        </a:lt2>
        <a:accent1>
          <a:srgbClr val="99CC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8A8AE7"/>
        </a:accent6>
        <a:hlink>
          <a:srgbClr val="996666"/>
        </a:hlink>
        <a:folHlink>
          <a:srgbClr val="6666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кругленный 2">
        <a:dk1>
          <a:srgbClr val="000000"/>
        </a:dk1>
        <a:lt1>
          <a:srgbClr val="FFFFFF"/>
        </a:lt1>
        <a:dk2>
          <a:srgbClr val="FFFFFF"/>
        </a:dk2>
        <a:lt2>
          <a:srgbClr val="817F3F"/>
        </a:lt2>
        <a:accent1>
          <a:srgbClr val="FFCC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8A00"/>
        </a:accent6>
        <a:hlink>
          <a:srgbClr val="996666"/>
        </a:hlink>
        <a:folHlink>
          <a:srgbClr val="C9450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кругленный 3">
        <a:dk1>
          <a:srgbClr val="CC6600"/>
        </a:dk1>
        <a:lt1>
          <a:srgbClr val="FFFFFF"/>
        </a:lt1>
        <a:dk2>
          <a:srgbClr val="800000"/>
        </a:dk2>
        <a:lt2>
          <a:srgbClr val="FFFFFF"/>
        </a:lt2>
        <a:accent1>
          <a:srgbClr val="FF6600"/>
        </a:accent1>
        <a:accent2>
          <a:srgbClr val="33CCCC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2DB9B9"/>
        </a:accent6>
        <a:hlink>
          <a:srgbClr val="99FF33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кругленный 4">
        <a:dk1>
          <a:srgbClr val="993300"/>
        </a:dk1>
        <a:lt1>
          <a:srgbClr val="FFFFFF"/>
        </a:lt1>
        <a:dk2>
          <a:srgbClr val="431A01"/>
        </a:dk2>
        <a:lt2>
          <a:srgbClr val="FFFFFF"/>
        </a:lt2>
        <a:accent1>
          <a:srgbClr val="FFCC00"/>
        </a:accent1>
        <a:accent2>
          <a:srgbClr val="FF9966"/>
        </a:accent2>
        <a:accent3>
          <a:srgbClr val="B0ABAA"/>
        </a:accent3>
        <a:accent4>
          <a:srgbClr val="DADADA"/>
        </a:accent4>
        <a:accent5>
          <a:srgbClr val="FFE2AA"/>
        </a:accent5>
        <a:accent6>
          <a:srgbClr val="E78A5C"/>
        </a:accent6>
        <a:hlink>
          <a:srgbClr val="FF66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кругленный 5">
        <a:dk1>
          <a:srgbClr val="75878B"/>
        </a:dk1>
        <a:lt1>
          <a:srgbClr val="FFFFFF"/>
        </a:lt1>
        <a:dk2>
          <a:srgbClr val="260000"/>
        </a:dk2>
        <a:lt2>
          <a:srgbClr val="FFFFFF"/>
        </a:lt2>
        <a:accent1>
          <a:srgbClr val="0099CC"/>
        </a:accent1>
        <a:accent2>
          <a:srgbClr val="FF3300"/>
        </a:accent2>
        <a:accent3>
          <a:srgbClr val="ACAAAA"/>
        </a:accent3>
        <a:accent4>
          <a:srgbClr val="DADADA"/>
        </a:accent4>
        <a:accent5>
          <a:srgbClr val="AACAE2"/>
        </a:accent5>
        <a:accent6>
          <a:srgbClr val="E72D00"/>
        </a:accent6>
        <a:hlink>
          <a:srgbClr val="FFCC00"/>
        </a:hlink>
        <a:folHlink>
          <a:srgbClr val="CC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кругленный 6">
        <a:dk1>
          <a:srgbClr val="666699"/>
        </a:dk1>
        <a:lt1>
          <a:srgbClr val="FFFFFF"/>
        </a:lt1>
        <a:dk2>
          <a:srgbClr val="000000"/>
        </a:dk2>
        <a:lt2>
          <a:srgbClr val="FFFFFF"/>
        </a:lt2>
        <a:accent1>
          <a:srgbClr val="9966FF"/>
        </a:accent1>
        <a:accent2>
          <a:srgbClr val="99CCFF"/>
        </a:accent2>
        <a:accent3>
          <a:srgbClr val="AAAAAA"/>
        </a:accent3>
        <a:accent4>
          <a:srgbClr val="DADADA"/>
        </a:accent4>
        <a:accent5>
          <a:srgbClr val="CAB8FF"/>
        </a:accent5>
        <a:accent6>
          <a:srgbClr val="8AB9E7"/>
        </a:accent6>
        <a:hlink>
          <a:srgbClr val="FFFFCC"/>
        </a:hlink>
        <a:folHlink>
          <a:srgbClr val="66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кругленный 7">
        <a:dk1>
          <a:srgbClr val="666699"/>
        </a:dk1>
        <a:lt1>
          <a:srgbClr val="FFFFFF"/>
        </a:lt1>
        <a:dk2>
          <a:srgbClr val="2A2A40"/>
        </a:dk2>
        <a:lt2>
          <a:srgbClr val="FFFFFF"/>
        </a:lt2>
        <a:accent1>
          <a:srgbClr val="006699"/>
        </a:accent1>
        <a:accent2>
          <a:srgbClr val="CC9900"/>
        </a:accent2>
        <a:accent3>
          <a:srgbClr val="ACACAF"/>
        </a:accent3>
        <a:accent4>
          <a:srgbClr val="DADADA"/>
        </a:accent4>
        <a:accent5>
          <a:srgbClr val="AAB8CA"/>
        </a:accent5>
        <a:accent6>
          <a:srgbClr val="B98A00"/>
        </a:accent6>
        <a:hlink>
          <a:srgbClr val="CC6600"/>
        </a:hlink>
        <a:folHlink>
          <a:srgbClr val="6C94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кругленный 8">
        <a:dk1>
          <a:srgbClr val="BECBD8"/>
        </a:dk1>
        <a:lt1>
          <a:srgbClr val="FFFFFF"/>
        </a:lt1>
        <a:dk2>
          <a:srgbClr val="2B335B"/>
        </a:dk2>
        <a:lt2>
          <a:srgbClr val="FFFFFF"/>
        </a:lt2>
        <a:accent1>
          <a:srgbClr val="0099CC"/>
        </a:accent1>
        <a:accent2>
          <a:srgbClr val="B5DBE3"/>
        </a:accent2>
        <a:accent3>
          <a:srgbClr val="ACADB5"/>
        </a:accent3>
        <a:accent4>
          <a:srgbClr val="DADADA"/>
        </a:accent4>
        <a:accent5>
          <a:srgbClr val="AACAE2"/>
        </a:accent5>
        <a:accent6>
          <a:srgbClr val="A4C6CE"/>
        </a:accent6>
        <a:hlink>
          <a:srgbClr val="FFCC00"/>
        </a:hlink>
        <a:folHlink>
          <a:srgbClr val="586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кругленный 9">
        <a:dk1>
          <a:srgbClr val="3333FF"/>
        </a:dk1>
        <a:lt1>
          <a:srgbClr val="FFFFFF"/>
        </a:lt1>
        <a:dk2>
          <a:srgbClr val="000099"/>
        </a:dk2>
        <a:lt2>
          <a:srgbClr val="FFFFFF"/>
        </a:lt2>
        <a:accent1>
          <a:srgbClr val="339966"/>
        </a:accent1>
        <a:accent2>
          <a:srgbClr val="9999FF"/>
        </a:accent2>
        <a:accent3>
          <a:srgbClr val="AAAACA"/>
        </a:accent3>
        <a:accent4>
          <a:srgbClr val="DADADA"/>
        </a:accent4>
        <a:accent5>
          <a:srgbClr val="ADCAB8"/>
        </a:accent5>
        <a:accent6>
          <a:srgbClr val="8A8AE7"/>
        </a:accent6>
        <a:hlink>
          <a:srgbClr val="FFFF99"/>
        </a:hlink>
        <a:folHlink>
          <a:srgbClr val="17A0D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кругленный 10">
        <a:dk1>
          <a:srgbClr val="808000"/>
        </a:dk1>
        <a:lt1>
          <a:srgbClr val="FFFFFF"/>
        </a:lt1>
        <a:dk2>
          <a:srgbClr val="354418"/>
        </a:dk2>
        <a:lt2>
          <a:srgbClr val="FFFFFF"/>
        </a:lt2>
        <a:accent1>
          <a:srgbClr val="60897C"/>
        </a:accent1>
        <a:accent2>
          <a:srgbClr val="99CC00"/>
        </a:accent2>
        <a:accent3>
          <a:srgbClr val="AEB0AB"/>
        </a:accent3>
        <a:accent4>
          <a:srgbClr val="DADADA"/>
        </a:accent4>
        <a:accent5>
          <a:srgbClr val="B6C4BF"/>
        </a:accent5>
        <a:accent6>
          <a:srgbClr val="8AB900"/>
        </a:accent6>
        <a:hlink>
          <a:srgbClr val="CCCC00"/>
        </a:hlink>
        <a:folHlink>
          <a:srgbClr val="66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Radial</Template>
  <TotalTime>4311</TotalTime>
  <Words>3990</Words>
  <Application>Microsoft Office PowerPoint</Application>
  <PresentationFormat>Экран (4:3)</PresentationFormat>
  <Paragraphs>253</Paragraphs>
  <Slides>50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50</vt:i4>
      </vt:variant>
    </vt:vector>
  </HeadingPairs>
  <TitlesOfParts>
    <vt:vector size="56" baseType="lpstr">
      <vt:lpstr>Arial</vt:lpstr>
      <vt:lpstr>Arial Black</vt:lpstr>
      <vt:lpstr>Calibri</vt:lpstr>
      <vt:lpstr>Times New Roman</vt:lpstr>
      <vt:lpstr>Wingdings</vt:lpstr>
      <vt:lpstr>Скругленный</vt:lpstr>
      <vt:lpstr>Лекція 5.1 ООМ. UML. Діаграма варіантів застосування</vt:lpstr>
      <vt:lpstr> Об'єктно-орієнтована методологія </vt:lpstr>
      <vt:lpstr>Основні принципи об'єктного підходу: </vt:lpstr>
      <vt:lpstr>Об'єктно-орієнтована методологія</vt:lpstr>
      <vt:lpstr>Об'єктно-орієнтована методологія</vt:lpstr>
      <vt:lpstr>Об'єктно-орієнтована методологія</vt:lpstr>
      <vt:lpstr>UML (Unified Modeling Language) </vt:lpstr>
      <vt:lpstr>UML (Unified Modeling Language) </vt:lpstr>
      <vt:lpstr>UML (Unified Modeling Language) </vt:lpstr>
      <vt:lpstr>Use case: основні поняття</vt:lpstr>
      <vt:lpstr>Цілі діаграми прецедентів</vt:lpstr>
      <vt:lpstr>Елементи діаграми</vt:lpstr>
      <vt:lpstr>Елементи діаграми</vt:lpstr>
      <vt:lpstr>Види відносин</vt:lpstr>
      <vt:lpstr>Відносини асоціації</vt:lpstr>
      <vt:lpstr>Відносини включення</vt:lpstr>
      <vt:lpstr>Відносини розширення</vt:lpstr>
      <vt:lpstr>Стереотип (Stereotype) - це механізм, що дозволяє категоризувати елементи моделі.</vt:lpstr>
      <vt:lpstr>Відносини узагальнення</vt:lpstr>
      <vt:lpstr>Приклад 1</vt:lpstr>
      <vt:lpstr>Приклад 1. Деталізація 1</vt:lpstr>
      <vt:lpstr>Приклад 1. Деталізація 1</vt:lpstr>
      <vt:lpstr>Деталізація 2</vt:lpstr>
      <vt:lpstr>Деталізація 2</vt:lpstr>
      <vt:lpstr>Документування елементів моделі</vt:lpstr>
      <vt:lpstr>Приклад 2. Діяльність підприємства по збірці і продажу комп'ютерів </vt:lpstr>
      <vt:lpstr>Приклад 2. Можливості системи:</vt:lpstr>
      <vt:lpstr>Приклад 2. Прецеденти системи:</vt:lpstr>
      <vt:lpstr>Приклад 2. діаграма прецедентів</vt:lpstr>
      <vt:lpstr>Потоки подій (специфікація вимог)</vt:lpstr>
      <vt:lpstr>Потоки подій (специфікація вимог</vt:lpstr>
      <vt:lpstr>Приклад 2. Потік подій для прецеденту "Робота із замовленням" </vt:lpstr>
      <vt:lpstr>Потік подій для прецеденту «Робота з замовленням».</vt:lpstr>
      <vt:lpstr>Потік подій для прецеденту «Робота з замовленням».</vt:lpstr>
      <vt:lpstr>Потік подій для прецеденту «Робота з замовленням».</vt:lpstr>
      <vt:lpstr>Потік подій для прецеденту «Робота з замовленням».</vt:lpstr>
      <vt:lpstr> Потік подій для прецеденту «Управління інформацією про клієнта». </vt:lpstr>
      <vt:lpstr>Потік подій для прецеденту «Управління інформацією про клієнта».</vt:lpstr>
      <vt:lpstr>Потік подій для прецеденту «Управління інформацією про клієнта».</vt:lpstr>
      <vt:lpstr>Потік подій для прецеденту «Управління інформацією про клієнта».</vt:lpstr>
      <vt:lpstr>Потік подій для прецеденту «Облік надходження та видачі комплектуючих.»</vt:lpstr>
      <vt:lpstr>Потік подій для прецеденту «Облік надходження та видачі комплектуючих.»</vt:lpstr>
      <vt:lpstr>Потік подій для прецеденту «Облік надходження та видачі комплектуючих.»</vt:lpstr>
      <vt:lpstr>Потік подій для прецеденту «Збірка комп'ютерів». </vt:lpstr>
      <vt:lpstr>Потік подій для прецеденту «Збірка комп'ютерів».</vt:lpstr>
      <vt:lpstr>Потік подій для прецеденту «Збірка комп'ютерів».</vt:lpstr>
      <vt:lpstr>Потік подій для прецеденту «Вимога необхідних комплектуючих </vt:lpstr>
      <vt:lpstr>Потік подій для прецеденту «Вимога необхідних комплектуючих</vt:lpstr>
      <vt:lpstr>Потік подій для прецеденту «Вимога необхідних комплектуючих»</vt:lpstr>
      <vt:lpstr>Створення додаткової діаграми прецедентів 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8. Диаграмма</dc:title>
  <dc:creator>Windows User</dc:creator>
  <cp:lastModifiedBy>Пользователь</cp:lastModifiedBy>
  <cp:revision>33</cp:revision>
  <dcterms:created xsi:type="dcterms:W3CDTF">2016-10-14T18:44:18Z</dcterms:created>
  <dcterms:modified xsi:type="dcterms:W3CDTF">2022-10-09T07:18:22Z</dcterms:modified>
</cp:coreProperties>
</file>