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xGt+Qh7L2Ul0ENof7JL0Py5A8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2201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51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02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60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34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78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6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74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02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33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34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32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59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74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74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3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4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7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7" name="Google Shape;37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2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491320"/>
            <a:ext cx="10058400" cy="286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Calibri"/>
              <a:buNone/>
            </a:pPr>
            <a:r>
              <a:rPr lang="ru-RU" sz="5000" b="1" dirty="0">
                <a:solidFill>
                  <a:schemeClr val="accent2"/>
                </a:solidFill>
              </a:rPr>
              <a:t>ТЕХНІЧНА ЕКСПЛУАТАЦІЯ </a:t>
            </a:r>
            <a:br>
              <a:rPr lang="ru-RU" sz="5000" b="1" dirty="0">
                <a:solidFill>
                  <a:schemeClr val="accent2"/>
                </a:solidFill>
              </a:rPr>
            </a:br>
            <a:r>
              <a:rPr lang="ru-RU" sz="5000" b="1" dirty="0">
                <a:solidFill>
                  <a:schemeClr val="accent2"/>
                </a:solidFill>
              </a:rPr>
              <a:t>та</a:t>
            </a:r>
            <a:r>
              <a:rPr lang="ru-RU" sz="5000" dirty="0">
                <a:solidFill>
                  <a:schemeClr val="accent2"/>
                </a:solidFill>
              </a:rPr>
              <a:t> </a:t>
            </a:r>
            <a:br>
              <a:rPr lang="ru-RU" sz="5000" dirty="0">
                <a:solidFill>
                  <a:schemeClr val="accent2"/>
                </a:solidFill>
              </a:rPr>
            </a:br>
            <a:r>
              <a:rPr lang="ru-RU" sz="5000" b="1" dirty="0">
                <a:solidFill>
                  <a:schemeClr val="accent2"/>
                </a:solidFill>
              </a:rPr>
              <a:t>АДМІНІСТРУВАННЯ КОМП’ЮТЕРНИХ МЕРЕЖ</a:t>
            </a:r>
            <a:endParaRPr sz="5000" b="1" dirty="0">
              <a:solidFill>
                <a:schemeClr val="accent2"/>
              </a:solidFill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 ВИКЛАДАЧ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ru-RU" sz="2600" b="1"/>
              <a:t>Білоусова Світлана Сергіївна</a:t>
            </a:r>
            <a:endParaRPr sz="2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ct val="100000"/>
            </a:pPr>
            <a:r>
              <a:rPr lang="ru-RU" b="1" dirty="0">
                <a:solidFill>
                  <a:schemeClr val="tx1"/>
                </a:solidFill>
              </a:rPr>
              <a:t>МАРШРУТИЗАЦІЯ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1097280" y="1818437"/>
            <a:ext cx="10058400" cy="436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b="1" dirty="0"/>
              <a:t>Переваги:</a:t>
            </a:r>
          </a:p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b="1" dirty="0" smtClean="0"/>
              <a:t>- </a:t>
            </a:r>
            <a:r>
              <a:rPr lang="ru-RU" sz="2400" dirty="0" smtClean="0"/>
              <a:t>Простота </a:t>
            </a:r>
            <a:r>
              <a:rPr lang="ru-RU" sz="2400" dirty="0"/>
              <a:t>налаштування.</a:t>
            </a:r>
          </a:p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dirty="0" smtClean="0"/>
              <a:t>- Більш </a:t>
            </a:r>
            <a:r>
              <a:rPr lang="ru-RU" sz="2400" dirty="0"/>
              <a:t>ефективний при виборі найкращого маршруту до віддаленої мережі призначення, а також для виявлення віддаленої мережі.</a:t>
            </a:r>
          </a:p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b="1" dirty="0"/>
              <a:t>Недолік:</a:t>
            </a:r>
          </a:p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dirty="0" smtClean="0"/>
              <a:t>- Споживає </a:t>
            </a:r>
            <a:r>
              <a:rPr lang="ru-RU" sz="2400" dirty="0"/>
              <a:t>більше пропускної здатності для зв'язку з іншими сусідами.</a:t>
            </a:r>
          </a:p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dirty="0" smtClean="0"/>
              <a:t>- Менш </a:t>
            </a:r>
            <a:r>
              <a:rPr lang="ru-RU" sz="2400" dirty="0"/>
              <a:t>безпечний, ніж статична маршрутизація.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1097275" y="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4800"/>
              <a:buFont typeface="Times New Roman"/>
              <a:buNone/>
            </a:pPr>
            <a:r>
              <a:rPr lang="ru-RU" b="1" dirty="0" smtClean="0">
                <a:solidFill>
                  <a:srgbClr val="10101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ПРОТОКОЛИ МАРШРУТИЗАЦІЇ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1097275" y="1845684"/>
            <a:ext cx="10058400" cy="5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just">
              <a:buNone/>
            </a:pPr>
            <a:r>
              <a:rPr lang="ru-RU" sz="2400" dirty="0" smtClean="0"/>
              <a:t> Кожен </a:t>
            </a:r>
            <a:r>
              <a:rPr lang="ru-RU" sz="2400" dirty="0"/>
              <a:t>протокол мережевої маршрутизації виконує три основні функції: 1) виявлення - ідентифікувати інші маршрутизатори в мережі; 2) управління маршрутами - відстежуйте всі можливі пункти </a:t>
            </a:r>
            <a:r>
              <a:rPr lang="ru-RU" sz="2400" dirty="0" smtClean="0"/>
              <a:t>призначення разом </a:t>
            </a:r>
            <a:r>
              <a:rPr lang="ru-RU" sz="2400" dirty="0"/>
              <a:t>із деякими даними, що описують шлях кожного; 3) визначення шляху - ухвалюйте динамічні рішення про те, куди відправляти кожне мережеве повідомлення; 3) визначення шляху - приймайте динамічні рішення про те, куди відправляти кожне мережеве повідомлення.</a:t>
            </a:r>
          </a:p>
          <a:p>
            <a:pPr marL="91440" lvl="0" indent="0" algn="just">
              <a:buNone/>
            </a:pPr>
            <a:r>
              <a:rPr lang="ru-RU" sz="2400" dirty="0" smtClean="0"/>
              <a:t> Деякі </a:t>
            </a:r>
            <a:r>
              <a:rPr lang="ru-RU" sz="2400" dirty="0"/>
              <a:t>протоколи маршрутизації (звані протоколами стану каналу) дають змогу маршрутизатору створювати та відстежувати повну карту всіх мережевих каналів у регіоні, тоді як інші (звані протоколами вектора відстані) дають змогу маршрутизаторам працювати з меншим обсягом інформації про мережеву область.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Clr>
                <a:srgbClr val="101010"/>
              </a:buClr>
              <a:buSzPts val="4800"/>
            </a:pPr>
            <a:r>
              <a:rPr lang="en-US" b="1" dirty="0">
                <a:solidFill>
                  <a:schemeClr val="tx1"/>
                </a:solidFill>
              </a:rPr>
              <a:t>RIP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uk-UA" sz="2100" dirty="0"/>
              <a:t>У 1980-х роках дослідники розробили протокол інформації про маршрутизацію для використання у внутрішніх мережах малого чи середнього розміру, які підключалися до раннього Інтернету. </a:t>
            </a:r>
            <a:r>
              <a:rPr lang="en-US" sz="2100" dirty="0"/>
              <a:t>RIP </a:t>
            </a:r>
            <a:r>
              <a:rPr lang="uk-UA" sz="2100" dirty="0"/>
              <a:t>здатний маршрутизувати повідомлення між мережами до 15 стрибків.</a:t>
            </a:r>
            <a:br>
              <a:rPr lang="uk-UA" sz="2100" dirty="0"/>
            </a:br>
            <a:r>
              <a:rPr lang="uk-UA" sz="2100" dirty="0"/>
              <a:t>Маршрутизатори з підтримкою </a:t>
            </a:r>
            <a:r>
              <a:rPr lang="en-US" sz="2100" dirty="0"/>
              <a:t>RIP </a:t>
            </a:r>
            <a:r>
              <a:rPr lang="uk-UA" sz="2100" dirty="0"/>
              <a:t>виявляють мережу, спочатку надсилаючи повідомлення із запитом на таблиці маршрутизаторів із сусідніх пристроїв. Сусідні маршрутизатори, на яких працює </a:t>
            </a:r>
            <a:r>
              <a:rPr lang="en-US" sz="2100" dirty="0"/>
              <a:t>RIP, </a:t>
            </a:r>
            <a:r>
              <a:rPr lang="uk-UA" sz="2100" dirty="0"/>
              <a:t>у відповідь надсилають повні таблиці маршрутизації запитувачу, після чого запитувач дотримується алгоритму, щоб об’єднати всі ці оновлення у власну таблицю. Через заплановані проміжки часу </a:t>
            </a:r>
            <a:r>
              <a:rPr lang="en-US" sz="2100" dirty="0"/>
              <a:t>RIP-</a:t>
            </a:r>
            <a:r>
              <a:rPr lang="uk-UA" sz="2100" dirty="0"/>
              <a:t>маршрутизатори періодично надсилають свої таблиці маршрутизаторів своїм сусідам, щоб будь-які зміни могли поширюватися в мережі.</a:t>
            </a:r>
            <a:br>
              <a:rPr lang="uk-UA" sz="2100" dirty="0"/>
            </a:br>
            <a:r>
              <a:rPr lang="uk-UA" sz="2100" dirty="0"/>
              <a:t>Традиційний </a:t>
            </a:r>
            <a:r>
              <a:rPr lang="en-US" sz="2100" dirty="0"/>
              <a:t>RIP </a:t>
            </a:r>
            <a:r>
              <a:rPr lang="uk-UA" sz="2100" dirty="0"/>
              <a:t>підтримував лише мережі </a:t>
            </a:r>
            <a:r>
              <a:rPr lang="en-US" sz="2100" dirty="0"/>
              <a:t>IPv4, </a:t>
            </a:r>
            <a:r>
              <a:rPr lang="uk-UA" sz="2100" dirty="0"/>
              <a:t>але новий стандарт </a:t>
            </a:r>
            <a:r>
              <a:rPr lang="en-US" sz="2100" dirty="0" err="1"/>
              <a:t>RIPng</a:t>
            </a:r>
            <a:r>
              <a:rPr lang="en-US" sz="2100" dirty="0"/>
              <a:t> </a:t>
            </a:r>
            <a:r>
              <a:rPr lang="uk-UA" sz="2100" dirty="0"/>
              <a:t>також підтримує </a:t>
            </a:r>
            <a:r>
              <a:rPr lang="en-US" sz="2100" dirty="0"/>
              <a:t>IPv6. RIP </a:t>
            </a:r>
            <a:r>
              <a:rPr lang="uk-UA" sz="2100" dirty="0"/>
              <a:t>використовує для зв’язку </a:t>
            </a:r>
            <a:r>
              <a:rPr lang="en-US" sz="2100" dirty="0"/>
              <a:t>UDP-</a:t>
            </a:r>
            <a:r>
              <a:rPr lang="uk-UA" sz="2100" dirty="0"/>
              <a:t>порти 520 або 521 (</a:t>
            </a:r>
            <a:r>
              <a:rPr lang="en-US" sz="2100" dirty="0" err="1"/>
              <a:t>RIPng</a:t>
            </a:r>
            <a:r>
              <a:rPr lang="en-US" sz="21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917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Clr>
                <a:srgbClr val="101010"/>
              </a:buClr>
              <a:buSzPts val="4800"/>
            </a:pPr>
            <a:r>
              <a:rPr lang="en-US" b="1" dirty="0" smtClean="0">
                <a:solidFill>
                  <a:schemeClr val="tx1"/>
                </a:solidFill>
              </a:rPr>
              <a:t>OSPF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uk-UA" sz="2400" b="1" dirty="0" smtClean="0"/>
              <a:t> </a:t>
            </a:r>
            <a:r>
              <a:rPr lang="en-US" sz="2400" b="1" dirty="0" smtClean="0"/>
              <a:t>Open </a:t>
            </a:r>
            <a:r>
              <a:rPr lang="en-US" sz="2400" b="1" dirty="0"/>
              <a:t>Shortest Path First </a:t>
            </a:r>
            <a:r>
              <a:rPr lang="uk-UA" sz="2400" b="1" dirty="0"/>
              <a:t>було створено, щоб подолати деякі обмеження </a:t>
            </a:r>
            <a:r>
              <a:rPr lang="en-US" sz="2400" b="1" dirty="0"/>
              <a:t>RIP, </a:t>
            </a:r>
            <a:r>
              <a:rPr lang="uk-UA" sz="2400" b="1" dirty="0"/>
              <a:t>зокрема</a:t>
            </a:r>
            <a:r>
              <a:rPr lang="uk-UA" sz="2400" b="1" dirty="0" smtClean="0"/>
              <a:t>:</a:t>
            </a:r>
            <a:endParaRPr lang="en-US" sz="2400" dirty="0"/>
          </a:p>
          <a:p>
            <a:r>
              <a:rPr lang="en-US" dirty="0"/>
              <a:t>-</a:t>
            </a:r>
            <a:r>
              <a:rPr lang="uk-UA" dirty="0"/>
              <a:t>Обмеження кількості стрибків </a:t>
            </a:r>
            <a:r>
              <a:rPr lang="uk-UA" dirty="0" smtClean="0"/>
              <a:t>15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Неможливість організувати мережі в ієрархію маршрутизації, важливу для керованості та продуктивності великих внутрішніх </a:t>
            </a:r>
            <a:r>
              <a:rPr lang="ru-RU" dirty="0" smtClean="0"/>
              <a:t>мереж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Значні сплески мережевого трафіку, створені повторним повторним надсиланням повних таблиць маршрутизатора через заплановані проміжки часу.</a:t>
            </a:r>
          </a:p>
          <a:p>
            <a:r>
              <a:rPr lang="uk-UA" dirty="0"/>
              <a:t>Як випливає з назви, </a:t>
            </a:r>
            <a:r>
              <a:rPr lang="en-US" dirty="0"/>
              <a:t>OSPF </a:t>
            </a:r>
            <a:r>
              <a:rPr lang="uk-UA" dirty="0"/>
              <a:t>є відкритим загальнодоступним стандартом, широко поширеним багатьма галузевими постачальниками. Маршрутизатори з підтримкою </a:t>
            </a:r>
            <a:r>
              <a:rPr lang="en-US" dirty="0"/>
              <a:t>OSPF </a:t>
            </a:r>
            <a:r>
              <a:rPr lang="uk-UA" dirty="0"/>
              <a:t>виявляють мережу, надсилаючи ідентифікаційні повідомлення один одному, а потім повідомлення, які фіксують конкретні елементи маршрутизації, а не всю таблицю маршрутизації. Це єдиний протокол маршрутизації стану зв’язку, який перерахований у цій категорії.</a:t>
            </a:r>
          </a:p>
        </p:txBody>
      </p:sp>
    </p:spTree>
    <p:extLst>
      <p:ext uri="{BB962C8B-B14F-4D97-AF65-F5344CB8AC3E}">
        <p14:creationId xmlns:p14="http://schemas.microsoft.com/office/powerpoint/2010/main" val="395337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Clr>
                <a:srgbClr val="101010"/>
              </a:buClr>
              <a:buSzPts val="4800"/>
            </a:pPr>
            <a:r>
              <a:rPr lang="en-US" b="1" dirty="0">
                <a:solidFill>
                  <a:schemeClr val="tx1"/>
                </a:solidFill>
              </a:rPr>
              <a:t>EIGRP and IGRP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uk-UA" sz="2400" dirty="0" smtClean="0"/>
              <a:t> </a:t>
            </a:r>
            <a:r>
              <a:rPr lang="en-US" sz="2400" dirty="0" smtClean="0"/>
              <a:t>Cisco </a:t>
            </a:r>
            <a:r>
              <a:rPr lang="uk-UA" sz="2400" dirty="0"/>
              <a:t>розробила </a:t>
            </a:r>
            <a:r>
              <a:rPr lang="en-US" sz="2400" dirty="0"/>
              <a:t>Internet Gateway Routing Protocol </a:t>
            </a:r>
            <a:r>
              <a:rPr lang="uk-UA" sz="2400" dirty="0"/>
              <a:t>як іншу альтернативу </a:t>
            </a:r>
            <a:r>
              <a:rPr lang="en-US" sz="2400" dirty="0"/>
              <a:t>RIP. </a:t>
            </a:r>
            <a:r>
              <a:rPr lang="uk-UA" sz="2400" dirty="0"/>
              <a:t>Новіший розширений </a:t>
            </a:r>
            <a:r>
              <a:rPr lang="en-US" sz="2400" dirty="0"/>
              <a:t>IGRP (EIGRP) </a:t>
            </a:r>
            <a:r>
              <a:rPr lang="uk-UA" sz="2400" dirty="0"/>
              <a:t>зробив </a:t>
            </a:r>
            <a:r>
              <a:rPr lang="en-US" sz="2400" dirty="0"/>
              <a:t>IGRP </a:t>
            </a:r>
            <a:r>
              <a:rPr lang="uk-UA" sz="2400" dirty="0"/>
              <a:t>застарілим, починаючи з 1990-х років. </a:t>
            </a:r>
            <a:r>
              <a:rPr lang="en-US" sz="2400" dirty="0"/>
              <a:t>EIGRP </a:t>
            </a:r>
            <a:r>
              <a:rPr lang="uk-UA" sz="2400" dirty="0"/>
              <a:t>підтримує безкласові </a:t>
            </a:r>
            <a:r>
              <a:rPr lang="en-US" sz="2400" dirty="0"/>
              <a:t>IP </a:t>
            </a:r>
            <a:r>
              <a:rPr lang="uk-UA" sz="2400" dirty="0"/>
              <a:t>підмережі і покращує ефективність алгоритмів маршрутизації порівняно зі старішим </a:t>
            </a:r>
            <a:r>
              <a:rPr lang="en-US" sz="2400" dirty="0"/>
              <a:t>IGRP. </a:t>
            </a:r>
            <a:r>
              <a:rPr lang="uk-UA" sz="2400" dirty="0"/>
              <a:t>Він не підтримує ієрархії маршрутизації, такі як </a:t>
            </a:r>
            <a:r>
              <a:rPr lang="en-US" sz="2400" dirty="0"/>
              <a:t>RIP. </a:t>
            </a:r>
            <a:r>
              <a:rPr lang="uk-UA" sz="2400" dirty="0"/>
              <a:t>Спочатку створений як власний протокол, який можна запускати лише на пристроях сімейства </a:t>
            </a:r>
            <a:r>
              <a:rPr lang="en-US" sz="2400" dirty="0"/>
              <a:t>Cisco. EIGRP </a:t>
            </a:r>
            <a:r>
              <a:rPr lang="uk-UA" sz="2400" dirty="0"/>
              <a:t>було розроблено з метою спрощення конфігурації та кращої продуктивності, ніж </a:t>
            </a:r>
            <a:r>
              <a:rPr lang="en-US" sz="2400" dirty="0"/>
              <a:t>OSPF.</a:t>
            </a:r>
          </a:p>
        </p:txBody>
      </p:sp>
    </p:spTree>
    <p:extLst>
      <p:ext uri="{BB962C8B-B14F-4D97-AF65-F5344CB8AC3E}">
        <p14:creationId xmlns:p14="http://schemas.microsoft.com/office/powerpoint/2010/main" val="414636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Clr>
                <a:srgbClr val="101010"/>
              </a:buClr>
              <a:buSzPts val="4800"/>
            </a:pPr>
            <a:r>
              <a:rPr lang="en-US" b="1" dirty="0">
                <a:solidFill>
                  <a:schemeClr val="tx1"/>
                </a:solidFill>
              </a:rPr>
              <a:t>IS-IS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2400" b="1" dirty="0" smtClean="0"/>
              <a:t> </a:t>
            </a:r>
            <a:r>
              <a:rPr lang="uk-UA" sz="2400" dirty="0" smtClean="0"/>
              <a:t>Протокол </a:t>
            </a:r>
            <a:r>
              <a:rPr lang="en-US" sz="2400" dirty="0"/>
              <a:t>Intermediate System to Intermediate System </a:t>
            </a:r>
            <a:r>
              <a:rPr lang="uk-UA" sz="2400" dirty="0"/>
              <a:t>функціонує подібно до </a:t>
            </a:r>
            <a:r>
              <a:rPr lang="en-US" sz="2400" dirty="0"/>
              <a:t>OSPF. </a:t>
            </a:r>
            <a:r>
              <a:rPr lang="uk-UA" sz="2400" dirty="0"/>
              <a:t>У той час як </a:t>
            </a:r>
            <a:r>
              <a:rPr lang="en-US" sz="2400" dirty="0"/>
              <a:t>OSPF </a:t>
            </a:r>
            <a:r>
              <a:rPr lang="uk-UA" sz="2400" dirty="0"/>
              <a:t>став більш популярним вибором в цілому, </a:t>
            </a:r>
            <a:r>
              <a:rPr lang="en-US" sz="2400" dirty="0"/>
              <a:t>IS-IS </a:t>
            </a:r>
            <a:r>
              <a:rPr lang="uk-UA" sz="2400" dirty="0"/>
              <a:t>залишається в широкому використанні постачальниками послуг, які виграли від того, що протокол легше адаптується до їх спеціалізованих середовищ. На відміну від інших протоколів у цій категорії, </a:t>
            </a:r>
            <a:r>
              <a:rPr lang="en-US" sz="2400" dirty="0"/>
              <a:t>IS-IS </a:t>
            </a:r>
            <a:r>
              <a:rPr lang="uk-UA" sz="2400" dirty="0"/>
              <a:t>не працює </a:t>
            </a:r>
            <a:r>
              <a:rPr lang="uk-UA" sz="2400" dirty="0" smtClean="0"/>
              <a:t>через </a:t>
            </a:r>
            <a:r>
              <a:rPr lang="ru-RU" sz="2400" dirty="0"/>
              <a:t>Інтернет-протокол (IP) і використовує власну </a:t>
            </a:r>
            <a:r>
              <a:rPr lang="ru-RU" sz="2400" dirty="0" smtClean="0"/>
              <a:t>схему</a:t>
            </a:r>
            <a:r>
              <a:rPr lang="en-US" sz="2400" dirty="0" smtClean="0"/>
              <a:t> </a:t>
            </a:r>
            <a:r>
              <a:rPr lang="uk-UA" sz="2400" dirty="0" smtClean="0"/>
              <a:t>адресації.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33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101010"/>
              </a:buClr>
              <a:buSzPts val="4800"/>
            </a:pPr>
            <a:r>
              <a:rPr lang="en-US" b="1" dirty="0">
                <a:solidFill>
                  <a:schemeClr val="tx1"/>
                </a:solidFill>
              </a:rPr>
              <a:t>BGP and </a:t>
            </a:r>
            <a:r>
              <a:rPr lang="en-US" b="1" dirty="0" smtClean="0">
                <a:solidFill>
                  <a:schemeClr val="tx1"/>
                </a:solidFill>
              </a:rPr>
              <a:t>EGP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uk-UA" sz="2400" dirty="0" smtClean="0"/>
              <a:t> </a:t>
            </a:r>
            <a:r>
              <a:rPr lang="en-US" sz="2400" dirty="0" smtClean="0"/>
              <a:t>Border </a:t>
            </a:r>
            <a:r>
              <a:rPr lang="en-US" sz="2400" dirty="0"/>
              <a:t>Gateway Protocol – </a:t>
            </a:r>
            <a:r>
              <a:rPr lang="uk-UA" sz="2400" dirty="0"/>
              <a:t>це стандартний Інтернет-протокол зовнішнього шлюзу (</a:t>
            </a:r>
            <a:r>
              <a:rPr lang="en-US" sz="2400" dirty="0"/>
              <a:t>EGP). BGP </a:t>
            </a:r>
            <a:r>
              <a:rPr lang="uk-UA" sz="2400" dirty="0"/>
              <a:t>виявляє зміни в таблицях маршрутизації і вибірково передає ці зміни іншим маршрутизаторам через </a:t>
            </a:r>
            <a:r>
              <a:rPr lang="en-US" sz="2400" dirty="0"/>
              <a:t>TCP/IP.</a:t>
            </a:r>
            <a:br>
              <a:rPr lang="en-US" sz="2400" dirty="0"/>
            </a:br>
            <a:r>
              <a:rPr lang="uk-UA" sz="2400" dirty="0"/>
              <a:t>Інтернет-провайдери зазвичай використовують </a:t>
            </a:r>
            <a:r>
              <a:rPr lang="en-US" sz="2400" dirty="0"/>
              <a:t>BGP </a:t>
            </a:r>
            <a:r>
              <a:rPr lang="uk-UA" sz="2400" dirty="0"/>
              <a:t>для об’єднання своїх мереж. Крім того, великі компанії іноді також використовують </a:t>
            </a:r>
            <a:r>
              <a:rPr lang="en-US" sz="2400" dirty="0"/>
              <a:t>BGP </a:t>
            </a:r>
            <a:r>
              <a:rPr lang="uk-UA" sz="2400" dirty="0"/>
              <a:t>для об’єднання кількох своїх внутрішніх мереж. Професіонали вважають </a:t>
            </a:r>
            <a:r>
              <a:rPr lang="en-US" sz="2400" dirty="0"/>
              <a:t>BGP </a:t>
            </a:r>
            <a:r>
              <a:rPr lang="uk-UA" sz="2400" dirty="0"/>
              <a:t>найскладнішим з усіх протоколів маршрутизації через складність конфігурації.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11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4800"/>
              <a:buFont typeface="Times New Roman"/>
              <a:buNone/>
            </a:pPr>
            <a:r>
              <a:rPr lang="ru-RU" b="1" dirty="0" smtClean="0">
                <a:solidFill>
                  <a:srgbClr val="101010"/>
                </a:solidFill>
                <a:latin typeface="Times New Roman"/>
                <a:cs typeface="Times New Roman"/>
                <a:sym typeface="Times New Roman"/>
              </a:rPr>
              <a:t>ЛАБОРАТОРНІ РОБОТИ</a:t>
            </a:r>
            <a:endParaRPr dirty="0"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VMware workstation</a:t>
            </a:r>
            <a:endParaRPr sz="2400"/>
          </a:p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workstation 12 PRO</a:t>
            </a:r>
            <a:endParaRPr sz="2400"/>
          </a:p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Free BSD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05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ru-RU" b="1" dirty="0" smtClean="0">
                <a:solidFill>
                  <a:schemeClr val="tx1"/>
                </a:solidFill>
              </a:rPr>
              <a:t>ТЕХН</a:t>
            </a:r>
            <a:r>
              <a:rPr lang="uk-UA" b="1" dirty="0" smtClean="0">
                <a:solidFill>
                  <a:schemeClr val="tx1"/>
                </a:solidFill>
              </a:rPr>
              <a:t>ІЧНА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ru-RU" b="1" dirty="0" smtClean="0">
                <a:solidFill>
                  <a:schemeClr val="tx1"/>
                </a:solidFill>
              </a:rPr>
              <a:t>КСПЛУАТАЦІЯ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/>
              <a:t>Технічна експлуатація інформаційно-комунікаційних мереж зв'язку - відповідні професійні компетенції:</a:t>
            </a:r>
          </a:p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/>
              <a:t>1. Здійснювати монтаж та проводити налаштування мереж дротового та бездротового абонентського доступу.</a:t>
            </a:r>
          </a:p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 smtClean="0"/>
              <a:t>2. Здійснювати </a:t>
            </a:r>
            <a:r>
              <a:rPr lang="ru-RU" dirty="0"/>
              <a:t>роботу з мережевими протоколами.</a:t>
            </a:r>
          </a:p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/>
              <a:t>3. </a:t>
            </a:r>
            <a:r>
              <a:rPr lang="ru-RU" dirty="0" smtClean="0"/>
              <a:t>Забезпечувати </a:t>
            </a:r>
            <a:r>
              <a:rPr lang="ru-RU" dirty="0"/>
              <a:t>працездатність обладнання для мультисервісних мереж.</a:t>
            </a:r>
          </a:p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/>
              <a:t>4. Здійснювати монтаж і первісну установку комп'ютерних мереж.</a:t>
            </a:r>
          </a:p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/>
              <a:t>5. Встановлення та налаштування комп'ютерних платформ для організації послуг зв'язку.</a:t>
            </a:r>
          </a:p>
          <a:p>
            <a:pPr marL="91440" lvl="0" indent="-127000">
              <a:spcBef>
                <a:spcPts val="1400"/>
              </a:spcBef>
              <a:buSzPts val="2000"/>
            </a:pPr>
            <a:r>
              <a:rPr lang="ru-RU" dirty="0"/>
              <a:t>6. Проводити адміністрування мережевого обладнання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00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 smtClean="0">
                <a:solidFill>
                  <a:schemeClr val="tx1"/>
                </a:solidFill>
              </a:rPr>
              <a:t>КОМП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uk-UA" dirty="0" smtClean="0">
                <a:solidFill>
                  <a:schemeClr val="tx1"/>
                </a:solidFill>
              </a:rPr>
              <a:t>ЮТЕРНА</a:t>
            </a:r>
            <a:r>
              <a:rPr lang="ru-RU" dirty="0" smtClean="0">
                <a:solidFill>
                  <a:schemeClr val="tx1"/>
                </a:solidFill>
              </a:rPr>
              <a:t> МЕРЕЖА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>
              <a:spcBef>
                <a:spcPts val="0"/>
              </a:spcBef>
              <a:buSzPts val="2400"/>
            </a:pPr>
            <a:r>
              <a:rPr lang="ru-RU" dirty="0"/>
              <a:t>Будь-яка комп'ютерна мережа складається з трьох основних компонентів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  <a:p>
            <a:pPr marL="91440" lvl="0" indent="-152400">
              <a:spcBef>
                <a:spcPts val="0"/>
              </a:spcBef>
              <a:buSzPts val="2400"/>
            </a:pPr>
            <a:r>
              <a:rPr lang="ru-RU" dirty="0"/>
              <a:t>-Активне обладнання (концентратори, комутатори, мережеві адаптери та ін</a:t>
            </a:r>
            <a:r>
              <a:rPr lang="ru-RU" dirty="0" smtClean="0"/>
              <a:t>.).</a:t>
            </a:r>
            <a:br>
              <a:rPr lang="ru-RU" dirty="0" smtClean="0"/>
            </a:br>
            <a:endParaRPr lang="ru-RU" dirty="0"/>
          </a:p>
          <a:p>
            <a:pPr marL="91440" lvl="0" indent="-152400">
              <a:spcBef>
                <a:spcPts val="0"/>
              </a:spcBef>
              <a:buSzPts val="2400"/>
            </a:pPr>
            <a:r>
              <a:rPr lang="ru-RU" dirty="0"/>
              <a:t>-Комунікаційні канали (кабелі, роз'єми</a:t>
            </a:r>
            <a:r>
              <a:rPr lang="ru-RU" dirty="0" smtClean="0"/>
              <a:t>).</a:t>
            </a:r>
            <a:br>
              <a:rPr lang="ru-RU" dirty="0" smtClean="0"/>
            </a:br>
            <a:endParaRPr lang="ru-RU" dirty="0"/>
          </a:p>
          <a:p>
            <a:pPr marL="91440" lvl="0" indent="-152400">
              <a:spcBef>
                <a:spcPts val="0"/>
              </a:spcBef>
              <a:buSzPts val="2400"/>
            </a:pPr>
            <a:r>
              <a:rPr lang="ru-RU" dirty="0"/>
              <a:t>-Мережева операційна система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marL="91440" lvl="0" indent="-152400">
              <a:spcBef>
                <a:spcPts val="0"/>
              </a:spcBef>
              <a:buSzPts val="2400"/>
            </a:pPr>
            <a:r>
              <a:rPr lang="ru-RU" dirty="0"/>
              <a:t>Усі ці компоненти мають працювати узгоджено. Для коректної роботи пристроїв у мережі необхідно їх правильно встановити та встановити робочі параметри.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4800"/>
            </a:pPr>
            <a:r>
              <a:rPr lang="ru-RU" dirty="0" smtClean="0">
                <a:solidFill>
                  <a:schemeClr val="tx1"/>
                </a:solidFill>
              </a:rPr>
              <a:t>СИСТЕМНИЙ АДМІНІСТРАТОР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589025" y="1703975"/>
            <a:ext cx="11423100" cy="4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just">
              <a:spcBef>
                <a:spcPts val="1400"/>
              </a:spcBef>
              <a:buSzPts val="2400"/>
            </a:pPr>
            <a:r>
              <a:rPr lang="ru-RU" sz="2400" dirty="0"/>
              <a:t>На відміну від багатьох інших професій, єдиного шляху до того, щоб стати системним адміністратором, не існує. Багато системних адміністраторів мають науковий ступінь у суміжних галузях: інформатика, інформаційні технології, обчислювальна техніка та управління інформаційними системами.Предметом системного адміністрування є комп'ютерні системи і те, як люди використовують їх в організації. Це тягне за собою знання операційних систем і додатків, а також усунення неполадок апаратного та програмного забезпечення, а також знання цілей, для яких люди в організації використовують комп'ютери. Можливо, найважливішою навичкою для системного адміністратора є розв'язання проблем, часто в умовах різного роду обмежень і стресу.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00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 smtClean="0">
                <a:solidFill>
                  <a:schemeClr val="tx1"/>
                </a:solidFill>
              </a:rPr>
              <a:t>СИСТЕМНИЙ АДМІНІСТРАТОР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810300" cy="4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5570" algn="just">
              <a:spcBef>
                <a:spcPts val="0"/>
              </a:spcBef>
              <a:buSzPct val="93463"/>
              <a:buFont typeface="Arial"/>
              <a:buChar char=" "/>
            </a:pPr>
            <a:r>
              <a:rPr lang="ru-RU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Системний адміністратор перебуває на зв'язку, коли комп'ютерна система виходить з ладу або дає збій, і повинен бути в змозі швидко і правильно діагностувати, що не так, і як найкраще це виправити. Системні адміністратори не є інженерами або розробниками програмного забезпечення. Зазвичай до їхніх обов'язків не входить розробка або написання нового прикладного програмного забезпечення. Однак системні адміністратори повинні розуміти поведінку програмного забезпечення, щоб розгортати його й усувати неполадки, і, як правило, знати кілька мов програмування, що використовуються для написання сценаріїв або автоматизації рутинних завдань. Зокрема, під час роботи з системами, що виходять в Інтернет, або критично важливими для бізнесу системами системний адміністратор повинен добре розбиратися в комп'ютерній безпеці. Це охоплює не тільки розгортання програмних виправлень, а й запобігання зламам та іншим проблемам із безпекою за допомогою превентивних заходів. У деяких організаціях адміністрація комп'ютерної безпеки є окремою роллю, що відповідає за загальну безпеку та обслуговування брандмауерів і систем виявлення вторгнень, але всі системні адміністратори зазвичай несуть відповідальність за безпеку комп'ютерних систем.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4800"/>
            </a:pPr>
            <a:r>
              <a:rPr lang="ru-RU" dirty="0">
                <a:solidFill>
                  <a:schemeClr val="tx1"/>
                </a:solidFill>
              </a:rPr>
              <a:t>ОБОВ'ЯЗКИ СИСТЕМНОГО АДМІНІСТРАТОРА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28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200"/>
              </a:spcBef>
              <a:buSzPts val="2400"/>
              <a:buNone/>
            </a:pPr>
            <a:r>
              <a:rPr lang="ru-RU" sz="2400" dirty="0" smtClean="0"/>
              <a:t>- планування </a:t>
            </a:r>
            <a:r>
              <a:rPr lang="ru-RU" sz="2400" dirty="0"/>
              <a:t>системи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планування </a:t>
            </a:r>
            <a:r>
              <a:rPr lang="ru-RU" sz="2400" dirty="0"/>
              <a:t>навантаження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встановлення </a:t>
            </a:r>
            <a:r>
              <a:rPr lang="ru-RU" sz="2400" dirty="0"/>
              <a:t>та конфігурація апаратних пристроїв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встановлення </a:t>
            </a:r>
            <a:r>
              <a:rPr lang="ru-RU" sz="2400" dirty="0"/>
              <a:t>програмного забезпечення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контроль </a:t>
            </a:r>
            <a:r>
              <a:rPr lang="ru-RU" sz="2400" dirty="0"/>
              <a:t>захисту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архівування </a:t>
            </a:r>
            <a:r>
              <a:rPr lang="ru-RU" sz="2400" dirty="0"/>
              <a:t>(резервне копіювання) інформації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 - управління </a:t>
            </a:r>
            <a:r>
              <a:rPr lang="ru-RU" sz="2400" dirty="0"/>
              <a:t>системними ресурсами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моніторинг </a:t>
            </a:r>
            <a:r>
              <a:rPr lang="ru-RU" sz="2400" dirty="0"/>
              <a:t>продуктивності</a:t>
            </a:r>
            <a:r>
              <a:rPr lang="ru-RU" sz="2400" dirty="0" smtClean="0"/>
              <a:t>;</a:t>
            </a:r>
            <a:br>
              <a:rPr lang="ru-RU" sz="2400" dirty="0" smtClean="0"/>
            </a:br>
            <a:r>
              <a:rPr lang="ru-RU" sz="2400" dirty="0" smtClean="0"/>
              <a:t>- управління </a:t>
            </a:r>
            <a:r>
              <a:rPr lang="ru-RU" sz="2400" dirty="0"/>
              <a:t>ліцензіями;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- документування </a:t>
            </a:r>
            <a:r>
              <a:rPr lang="ru-RU" sz="2400" dirty="0"/>
              <a:t>системної конфігурації тощо.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 smtClean="0">
                <a:solidFill>
                  <a:schemeClr val="tx1"/>
                </a:solidFill>
              </a:rPr>
              <a:t>МАРШРУТИЗАЦІЯ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097275" y="1818434"/>
            <a:ext cx="100584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/>
          <a:p>
            <a:pPr marL="91440" lvl="0" indent="-501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ru-RU" sz="7200" dirty="0"/>
              <a:t>Маршрутизація - це процес, який виконується пристроями рівня 3 (або мережевого рівня) для доставки пакета шляхом вибору оптимального шляху з однієї мережі в іншу.</a:t>
            </a:r>
          </a:p>
          <a:p>
            <a:pPr marL="91440" lv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ru-RU" sz="7200" dirty="0"/>
              <a:t> Статична маршрутизація - це процес, у якому ми повинні вручну додавати маршрути до таблиці маршрутизації.</a:t>
            </a:r>
          </a:p>
          <a:p>
            <a:pPr marL="91440" lv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ru-RU" sz="7200" dirty="0"/>
              <a:t>Переваги - відсутність накладних витрат на маршрутизацію для процесора маршрутизатора, що означає, що для маршрутизації можна використовувати дешевший маршрутизатор. Це підвищує безпеку, оскільки тільки адміністратор може дозволити маршрутизацію тільки в певні мережі.</a:t>
            </a:r>
          </a:p>
          <a:p>
            <a:pPr marL="91440" lv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ru-RU" sz="7200" dirty="0"/>
              <a:t>Недолік - погана масштабованість мережі, для великої мережі адміністратору складно вручну додати кожен маршрут для мережі в таблицю маршрутизації на кожному маршрутизаторі.</a:t>
            </a:r>
          </a:p>
          <a:p>
            <a:pPr marL="91440" lv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ru-RU" sz="7200" dirty="0"/>
              <a:t>Адміністратор має добре знати топологію. Якщо приходить новий адміністратор, то йому доводиться вручну додавати кожен маршрут, тому він повинен дуже добре знати маршрути топології.</a:t>
            </a:r>
            <a:endParaRPr sz="7200" dirty="0"/>
          </a:p>
          <a:p>
            <a:pPr marL="91440" lvl="0" indent="-5016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 smtClean="0">
                <a:solidFill>
                  <a:schemeClr val="tx1"/>
                </a:solidFill>
              </a:rPr>
              <a:t>МАРШРУТИЗАЦІЯ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1097280" y="1818437"/>
            <a:ext cx="10058400" cy="436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1400"/>
              </a:spcBef>
              <a:buSzPts val="2400"/>
              <a:buNone/>
            </a:pPr>
            <a:r>
              <a:rPr lang="ru-RU" sz="2400" b="1" dirty="0"/>
              <a:t>Маршрутизація за замовчуванням. </a:t>
            </a:r>
            <a:r>
              <a:rPr lang="ru-RU" sz="2400" dirty="0"/>
              <a:t>Це метод, за якого маршрутизатор налаштований на відправлення всіх пакетів на один маршрутизатор (наступний перехід). Неважливо, до якої мережі належить пакет, він перенаправляється на маршрутизатор, налаштований на маршрутизацію за замовчуванням. Зазвичай він використовується з маршрутизаторами-заглушками.Маршрутизатор-заглушка - це маршрутизатор, у якого є тільки один маршрут для доступу до всіх інших мереж.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4800"/>
            </a:pPr>
            <a:r>
              <a:rPr lang="ru-RU" b="1" dirty="0">
                <a:solidFill>
                  <a:schemeClr val="tx1"/>
                </a:solidFill>
              </a:rPr>
              <a:t>МАРШРУТИЗАЦІЯ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1097280" y="1818437"/>
            <a:ext cx="10058400" cy="436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1400"/>
              </a:spcBef>
              <a:buSzPts val="2000"/>
              <a:buNone/>
            </a:pPr>
            <a:r>
              <a:rPr lang="ru-RU" b="1" dirty="0"/>
              <a:t> Динамічна маршрутизація </a:t>
            </a:r>
            <a:r>
              <a:rPr lang="ru-RU" dirty="0"/>
              <a:t>автоматично коригує маршрути відповідно до поточного стану маршруту в таблиці маршрутизації. Динамічна маршрутизація використовує протоколи для виявлення мережевих пунктів призначення та маршрутів до них. </a:t>
            </a:r>
            <a:r>
              <a:rPr lang="en-US" dirty="0"/>
              <a:t>RIP </a:t>
            </a:r>
            <a:r>
              <a:rPr lang="ru-RU" dirty="0"/>
              <a:t>і </a:t>
            </a:r>
            <a:r>
              <a:rPr lang="en-US" dirty="0"/>
              <a:t>OSPF - </a:t>
            </a:r>
            <a:r>
              <a:rPr lang="ru-RU" dirty="0"/>
              <a:t>найкращі приклади протоколу динамічної маршрутизації. Буде виконано автоматичне налаштування для досягнення пункту призначення в мережі, якщо один маршрут вийде з ладу.</a:t>
            </a:r>
          </a:p>
          <a:p>
            <a:pPr marL="0" lvl="0" indent="0">
              <a:spcBef>
                <a:spcPts val="1400"/>
              </a:spcBef>
              <a:buSzPts val="2000"/>
              <a:buNone/>
            </a:pPr>
            <a:r>
              <a:rPr lang="ru-RU" dirty="0"/>
              <a:t> Динамічний протокол має такі особливості:</a:t>
            </a:r>
          </a:p>
          <a:p>
            <a:pPr marL="0" lvl="0" indent="0">
              <a:spcBef>
                <a:spcPts val="1400"/>
              </a:spcBef>
              <a:buSzPts val="2000"/>
              <a:buNone/>
            </a:pPr>
            <a:r>
              <a:rPr lang="ru-RU" dirty="0"/>
              <a:t>Маршрутизатори повинні мати один і той самий динамічний протокол для обміну маршрутами.</a:t>
            </a:r>
          </a:p>
          <a:p>
            <a:pPr marL="0" lvl="0" indent="0">
              <a:spcBef>
                <a:spcPts val="1400"/>
              </a:spcBef>
              <a:buSzPts val="2000"/>
              <a:buNone/>
            </a:pPr>
            <a:r>
              <a:rPr lang="ru-RU" dirty="0"/>
              <a:t>Коли маршрутизатор виявляє зміну в топології, він повідомляє про це всім іншим маршрутизаторам.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896</Words>
  <Application>Microsoft Office PowerPoint</Application>
  <PresentationFormat>Widescreen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Ретро</vt:lpstr>
      <vt:lpstr>ТЕХНІЧНА ЕКСПЛУАТАЦІЯ  та  АДМІНІСТРУВАННЯ КОМП’ЮТЕРНИХ МЕРЕЖ</vt:lpstr>
      <vt:lpstr>ТЕХНІЧНА ЕКСПЛУАТАЦІЯ</vt:lpstr>
      <vt:lpstr>КОМП’ЮТЕРНА МЕРЕЖА</vt:lpstr>
      <vt:lpstr>СИСТЕМНИЙ АДМІНІСТРАТОР</vt:lpstr>
      <vt:lpstr>СИСТЕМНИЙ АДМІНІСТРАТОР</vt:lpstr>
      <vt:lpstr>ОБОВ'ЯЗКИ СИСТЕМНОГО АДМІНІСТРАТОРА</vt:lpstr>
      <vt:lpstr>МАРШРУТИЗАЦІЯ</vt:lpstr>
      <vt:lpstr>МАРШРУТИЗАЦІЯ</vt:lpstr>
      <vt:lpstr>МАРШРУТИЗАЦІЯ</vt:lpstr>
      <vt:lpstr>МАРШРУТИЗАЦІЯ</vt:lpstr>
      <vt:lpstr>ПРОТОКОЛИ МАРШРУТИЗАЦІЇ</vt:lpstr>
      <vt:lpstr>RIP</vt:lpstr>
      <vt:lpstr>OSPF</vt:lpstr>
      <vt:lpstr>EIGRP and IGRP</vt:lpstr>
      <vt:lpstr>IS-IS</vt:lpstr>
      <vt:lpstr>BGP and EGP</vt:lpstr>
      <vt:lpstr>ЛАБОРАТОРНІ РОБОТИ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ТЕХНІЧНА ЕКСПЛУАТАЦІЯ  та  АДМІНІСТРУВАННЯ КОМП’ЮТЕРНИХ МЕРЕЖ</dc:title>
  <dc:creator>admin</dc:creator>
  <cp:lastModifiedBy>Microsoft account</cp:lastModifiedBy>
  <cp:revision>4</cp:revision>
  <dcterms:created xsi:type="dcterms:W3CDTF">2021-01-22T19:20:37Z</dcterms:created>
  <dcterms:modified xsi:type="dcterms:W3CDTF">2023-09-28T09:41:21Z</dcterms:modified>
</cp:coreProperties>
</file>