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E1DE66-3FE2-4400-B54C-26A2924B566D}" v="1023" dt="2021-06-23T21:17:47.942"/>
    <p1510:client id="{8C4A3D3F-54DC-419D-AF9D-6028506E88B6}" v="155" dt="2021-06-22T16:36:13.854"/>
    <p1510:client id="{DFAFDF30-D5CD-4983-9B78-7717ADC73C4E}" v="257" dt="2021-07-01T19:37:20.853"/>
    <p1510:client id="{FB3ADD06-3A89-4E5C-8FF3-9E0E554D68AF}" v="18" dt="2021-06-22T19:06:24.4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73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25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49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31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274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92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70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50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2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3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9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3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4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3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68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59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77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Calibri Light"/>
              </a:rPr>
              <a:t>Практична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 Light"/>
              </a:rPr>
              <a:t>робота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 Light"/>
              </a:rPr>
              <a:t/>
            </a:r>
            <a:b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 Light"/>
              </a:rPr>
            </a:b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  <a:cs typeface="Calibri Ligh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88878" y="4435457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"/>
              </a:rPr>
              <a:t>       Тема: 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Calibri"/>
              </a:rPr>
              <a:t>Адресна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"/>
              </a:rPr>
              <a:t>схема 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Calibri"/>
              </a:rPr>
              <a:t>IPv4-мережі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  <a:cs typeface="Calibri"/>
            </a:endParaRPr>
          </a:p>
          <a:p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"/>
              </a:rPr>
              <a:t>       Виконала: викладач кафедри </a:t>
            </a:r>
            <a:r>
              <a:rPr lang="uk-UA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uk-UA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Calibri"/>
              </a:rPr>
              <a:t>КІІС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  <a:cs typeface="Calibri"/>
              </a:rPr>
              <a:t>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cs typeface="Calibri"/>
              </a:rPr>
              <a:t>Білоусова с.с.</a:t>
            </a:r>
          </a:p>
          <a:p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314C310-850D-4491-AA52-C75BEA68B6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4EC3799-3F52-48CE-85CC-83AED368E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3FC2939-BF10-4CBC-904B-74A17D4B9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266B6D5D-11B6-40A6-9CEF-F0B0D104C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D9F1A1-5B2E-4848-A4B0-1A3ACA80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Практична робота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89E20C7-BB50-4317-93C7-90C8ED80B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63754A-4188-4F6B-A58B-CBCA5ABB8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027" y="1619495"/>
            <a:ext cx="6768277" cy="454067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Оскільки кожен вузол мережі Інтернет повинен мати унікальну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адресу, то, безумовно, важливим є завдання координації розподілу адрес окремим мережам і вузлам. Таку координуючу роль виконує Інтернет Корпорація з розподілу адрес та імен 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The Internet Corporation for Assigned Names and Numbers, ICANN). 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Природно, що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ICANN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не розв'язує завдань виділення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адрес кінцевим користувачам і організаціям, а займається розподілом діапазонів адрес між великими організаціями-постачальниками послуг із доступу до Інтернету 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Internet Service Provider),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які, своєю чергою, можуть взаємодіяти як із дрібнішими постачальниками, так і з кінцевими користувачами. Так, наприклад функції з розподілу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адрес у Європі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ICANN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делегував Координаційному Центру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RIPE (RIPE NCC, The RIPE Network Coordination Centre, RIPE -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Reseaux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IP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Europeens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).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У свою чергу, цей центр делегує частину своїх функцій регіональним організаціям.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A0AA36-4D83-43AF-A31C-3C56EE757ED3}"/>
              </a:ext>
            </a:extLst>
          </p:cNvPr>
          <p:cNvSpPr txBox="1"/>
          <p:nvPr/>
        </p:nvSpPr>
        <p:spPr>
          <a:xfrm>
            <a:off x="6152407" y="1207477"/>
            <a:ext cx="3969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i="1" dirty="0">
                <a:ea typeface="+mn-lt"/>
                <a:cs typeface="+mn-lt"/>
              </a:rPr>
              <a:t>                 </a:t>
            </a:r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Вибір адреси</a:t>
            </a:r>
            <a:endParaRPr lang="ru-RU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613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314C310-850D-4491-AA52-C75BEA68B6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4EC3799-3F52-48CE-85CC-83AED368E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3FC2939-BF10-4CBC-904B-74A17D4B9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266B6D5D-11B6-40A6-9CEF-F0B0D104C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D9F1A1-5B2E-4848-A4B0-1A3ACA80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Практична робота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89E20C7-BB50-4317-93C7-90C8ED80B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63754A-4188-4F6B-A58B-CBCA5ABB8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6" y="1774103"/>
            <a:ext cx="6571223" cy="4090156"/>
          </a:xfrm>
        </p:spPr>
        <p:txBody>
          <a:bodyPr anchor="ctr">
            <a:normAutofit fontScale="92500" lnSpcReduction="10000"/>
          </a:bodyPr>
          <a:lstStyle/>
          <a:p>
            <a:pPr algn="just">
              <a:buNone/>
            </a:pP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            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Як модуль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пристрою дізнається, який саме мережевий інтерфейс потрібно використовувати для надсилання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пакета? Модуль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здійснює пошук у таблиці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маршрутизації. Ключем пошуку слугує адреса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мережі, виділена з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адреси місця призначення, що міститься в заголовку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пакета.      Таблиця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маршрутизації може містити по одному або декількох рядків для кожного маршруту. Основною інформацією в таблиці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маршрутизації є адреса мережі призначення,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адреса наступного маршрутизатора на шляху до мережі призначення, номер вихідного мережевого інтерфейсу цього маршрутизатора, метрика маршруту. Ця таблиця використовується модулем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під час опрацювання кожного відправлюваного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пакета.         У більшості систем таблиця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маршрутизації може бути змінена за допомогою команди "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route"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A0AA36-4D83-43AF-A31C-3C56EE757ED3}"/>
              </a:ext>
            </a:extLst>
          </p:cNvPr>
          <p:cNvSpPr txBox="1"/>
          <p:nvPr/>
        </p:nvSpPr>
        <p:spPr>
          <a:xfrm>
            <a:off x="6152407" y="1207477"/>
            <a:ext cx="3969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i="1" dirty="0">
                <a:ea typeface="+mn-lt"/>
                <a:cs typeface="+mn-lt"/>
              </a:rPr>
              <a:t>   </a:t>
            </a:r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Таблиця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маршрутизації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6742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314C310-850D-4491-AA52-C75BEA68B6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4EC3799-3F52-48CE-85CC-83AED368E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3FC2939-BF10-4CBC-904B-74A17D4B9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266B6D5D-11B6-40A6-9CEF-F0B0D104C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D9F1A1-5B2E-4848-A4B0-1A3ACA80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Практична робота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89E20C7-BB50-4317-93C7-90C8ED80B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63754A-4188-4F6B-A58B-CBCA5ABB8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797" y="1789779"/>
            <a:ext cx="5240021" cy="3826601"/>
          </a:xfrm>
        </p:spPr>
        <p:txBody>
          <a:bodyPr anchor="ctr">
            <a:normAutofit lnSpcReduction="10000"/>
          </a:bodyPr>
          <a:lstStyle/>
          <a:p>
            <a:pPr>
              <a:buNone/>
            </a:pP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   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  </a:t>
            </a:r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Існує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механізм, що дає змогу пристроям із "сірими" адресами з локальних мереж все-таки отримувати доступ до інформації з глобальної мережі. Для цього на граничному маршрутизаторі встановлюються програми, що реалізують т.зв.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NAT-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сервіс 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Network Address Translation).       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Граничний маршрутизатор, як правило, має щонайменше два інтерфейси, один з яких із "сірою" адресою належить локальній мережі, а інший, із "білою" адресою, належить глобальній мережі..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</a:t>
            </a:r>
          </a:p>
          <a:p>
            <a:pPr marL="0" indent="0">
              <a:buNone/>
            </a:pP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A0AA36-4D83-43AF-A31C-3C56EE757ED3}"/>
              </a:ext>
            </a:extLst>
          </p:cNvPr>
          <p:cNvSpPr txBox="1"/>
          <p:nvPr/>
        </p:nvSpPr>
        <p:spPr>
          <a:xfrm>
            <a:off x="6152407" y="1207477"/>
            <a:ext cx="3969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i="1" dirty="0">
                <a:ea typeface="+mn-lt"/>
                <a:cs typeface="+mn-lt"/>
              </a:rPr>
              <a:t>                  </a:t>
            </a:r>
            <a:r>
              <a:rPr lang="ru-RU" b="1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NAT-сервіс</a:t>
            </a:r>
            <a:endParaRPr lang="ru-RU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1090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314C310-850D-4491-AA52-C75BEA68B6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4EC3799-3F52-48CE-85CC-83AED368E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3FC2939-BF10-4CBC-904B-74A17D4B9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266B6D5D-11B6-40A6-9CEF-F0B0D104C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D9F1A1-5B2E-4848-A4B0-1A3ACA80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Практична робота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89E20C7-BB50-4317-93C7-90C8ED80B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63754A-4188-4F6B-A58B-CBCA5ABB8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508" y="1838370"/>
            <a:ext cx="6360069" cy="329143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Ще один спосіб економії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адрес, який використовують переважно провайдери доступу до мережі Інтернет, - застосування так званих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адрес, що виділяються динамічно. Для більшості клієнтів, що підключаються тільки на сеанс зв'язку, абсолютно байдуже, яку саме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адресу їм буде виділено, тому провайдери зазвичай їм виділяють т.зв. "динамічні"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адреси. Якщо ж клієнту важливо, щоб його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адреса була завжди одна і та сама, то в цьому випадку провайдер "закріплює" конкретну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адресу за клієнтом, тобто йому виділяється "статична"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адреса.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A0AA36-4D83-43AF-A31C-3C56EE757ED3}"/>
              </a:ext>
            </a:extLst>
          </p:cNvPr>
          <p:cNvSpPr txBox="1"/>
          <p:nvPr/>
        </p:nvSpPr>
        <p:spPr>
          <a:xfrm>
            <a:off x="5349295" y="1207477"/>
            <a:ext cx="5639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200" b="1" dirty="0">
                <a:latin typeface="Times New Roman"/>
              </a:rPr>
              <a:t>     </a:t>
            </a:r>
            <a:r>
              <a:rPr lang="ru-RU" b="1" dirty="0">
                <a:latin typeface="Times New Roman"/>
              </a:rPr>
              <a:t> </a:t>
            </a:r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Динамічні та статичні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IP-</a:t>
            </a:r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адреси</a:t>
            </a:r>
            <a:endParaRPr lang="ru-RU" b="1" i="1" dirty="0">
              <a:solidFill>
                <a:schemeClr val="accent5">
                  <a:lumMod val="60000"/>
                  <a:lumOff val="40000"/>
                </a:scheme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11537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314C310-850D-4491-AA52-C75BEA68B6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4EC3799-3F52-48CE-85CC-83AED368E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3FC2939-BF10-4CBC-904B-74A17D4B9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266B6D5D-11B6-40A6-9CEF-F0B0D104C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D9F1A1-5B2E-4848-A4B0-1A3ACA80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Практична робота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89E20C7-BB50-4317-93C7-90C8ED80B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63754A-4188-4F6B-A58B-CBCA5ABB8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407" y="1979673"/>
            <a:ext cx="6962801" cy="4199924"/>
          </a:xfrm>
        </p:spPr>
        <p:txBody>
          <a:bodyPr anchor="ctr">
            <a:normAutofit fontScale="92500" lnSpcReduction="10000"/>
          </a:bodyPr>
          <a:lstStyle/>
          <a:p>
            <a:pPr>
              <a:buNone/>
            </a:pPr>
            <a:r>
              <a:rPr lang="ru-RU" dirty="0">
                <a:ea typeface="+mn-lt"/>
                <a:cs typeface="+mn-lt"/>
              </a:rPr>
              <a:t>       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Для правильного функціонування всієї мережі Інтернет необхідне суворе забезпечення унікальності "білих"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адрес. Для цього провайдери ретельно контролюють адреси своїх клієнтів. Контроль забезпечується двома способами:     - у разі постійного підключення клієнтів за виділеними каналами провайдер так конфігурує своє обладнання, що клієнт може використовувати тільки конкретні, виділені тільки йому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адреси, а в разі спроби використовувати інші клієнт доступу в мережу просто не отримає;     - під час під'єднання на сеанс зв'язку обладнання клієнта (модем або комп'ютер) перш ніж отримає від провайдера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адресу, має здійснити авторизацію на сервері доступу провайдера за Логіном/Паролем. І тільки в разі успішної авторизації, сервер доступу видасть обладнанню клієнта "білу" "динамічну" або "статичну"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адресу.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A0AA36-4D83-43AF-A31C-3C56EE757ED3}"/>
              </a:ext>
            </a:extLst>
          </p:cNvPr>
          <p:cNvSpPr txBox="1"/>
          <p:nvPr/>
        </p:nvSpPr>
        <p:spPr>
          <a:xfrm>
            <a:off x="5677538" y="1207477"/>
            <a:ext cx="47199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b="1" i="1" dirty="0">
                <a:ea typeface="+mn-lt"/>
                <a:cs typeface="+mn-lt"/>
              </a:rPr>
              <a:t>   </a:t>
            </a:r>
            <a:r>
              <a:rPr lang="ru-RU" b="1" i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ru-RU" b="1" i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Унікальність "білих" адрес і "підміна" </a:t>
            </a:r>
            <a:r>
              <a:rPr lang="en-US" b="1" i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b="1" i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адреси</a:t>
            </a:r>
            <a:endParaRPr lang="ru-RU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79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314C310-850D-4491-AA52-C75BEA68B6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4EC3799-3F52-48CE-85CC-83AED368E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3FC2939-BF10-4CBC-904B-74A17D4B9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266B6D5D-11B6-40A6-9CEF-F0B0D104C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D9F1A1-5B2E-4848-A4B0-1A3ACA80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Практична робота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89E20C7-BB50-4317-93C7-90C8ED80B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A0AA36-4D83-43AF-A31C-3C56EE757ED3}"/>
              </a:ext>
            </a:extLst>
          </p:cNvPr>
          <p:cNvSpPr txBox="1"/>
          <p:nvPr/>
        </p:nvSpPr>
        <p:spPr>
          <a:xfrm>
            <a:off x="6236460" y="1151033"/>
            <a:ext cx="3787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Адресна схема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IPv4-</a:t>
            </a:r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мережі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E4B9FDA-DBF7-46A0-B524-AE39B5124EF4}"/>
              </a:ext>
            </a:extLst>
          </p:cNvPr>
          <p:cNvSpPr txBox="1"/>
          <p:nvPr/>
        </p:nvSpPr>
        <p:spPr>
          <a:xfrm>
            <a:off x="5345289" y="1662289"/>
            <a:ext cx="56924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Формати IPv4-адрес на основі класів</a:t>
            </a:r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xmlns="" id="{5F588EB1-C287-4397-A0E9-6C91FD47D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791849"/>
              </p:ext>
            </p:extLst>
          </p:nvPr>
        </p:nvGraphicFramePr>
        <p:xfrm>
          <a:off x="4835000" y="2121186"/>
          <a:ext cx="6684546" cy="2997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697">
                  <a:extLst>
                    <a:ext uri="{9D8B030D-6E8A-4147-A177-3AD203B41FA5}">
                      <a16:colId xmlns:a16="http://schemas.microsoft.com/office/drawing/2014/main" xmlns="" val="806877044"/>
                    </a:ext>
                  </a:extLst>
                </a:gridCol>
                <a:gridCol w="548268">
                  <a:extLst>
                    <a:ext uri="{9D8B030D-6E8A-4147-A177-3AD203B41FA5}">
                      <a16:colId xmlns:a16="http://schemas.microsoft.com/office/drawing/2014/main" xmlns="" val="1000184903"/>
                    </a:ext>
                  </a:extLst>
                </a:gridCol>
                <a:gridCol w="234880">
                  <a:extLst>
                    <a:ext uri="{9D8B030D-6E8A-4147-A177-3AD203B41FA5}">
                      <a16:colId xmlns:a16="http://schemas.microsoft.com/office/drawing/2014/main" xmlns="" val="3906021500"/>
                    </a:ext>
                  </a:extLst>
                </a:gridCol>
                <a:gridCol w="1099255">
                  <a:extLst>
                    <a:ext uri="{9D8B030D-6E8A-4147-A177-3AD203B41FA5}">
                      <a16:colId xmlns:a16="http://schemas.microsoft.com/office/drawing/2014/main" xmlns="" val="3756183514"/>
                    </a:ext>
                  </a:extLst>
                </a:gridCol>
                <a:gridCol w="1099255">
                  <a:extLst>
                    <a:ext uri="{9D8B030D-6E8A-4147-A177-3AD203B41FA5}">
                      <a16:colId xmlns:a16="http://schemas.microsoft.com/office/drawing/2014/main" xmlns="" val="1881312741"/>
                    </a:ext>
                  </a:extLst>
                </a:gridCol>
                <a:gridCol w="1108191">
                  <a:extLst>
                    <a:ext uri="{9D8B030D-6E8A-4147-A177-3AD203B41FA5}">
                      <a16:colId xmlns:a16="http://schemas.microsoft.com/office/drawing/2014/main" xmlns="" val="1073458395"/>
                    </a:ext>
                  </a:extLst>
                </a:gridCol>
              </a:tblGrid>
              <a:tr h="561948"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200" dirty="0" smtClean="0">
                          <a:effectLst/>
                        </a:rPr>
                        <a:t>Клас адреси/біти адреси</a:t>
                      </a:r>
                      <a:endParaRPr lang="ru-RU" b="0" i="0" dirty="0">
                        <a:effectLst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ru-RU" sz="1200">
                          <a:effectLst/>
                        </a:rPr>
                        <a:t>0  </a:t>
                      </a:r>
                      <a:endParaRPr lang="ru-RU" b="0" i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200">
                          <a:effectLst/>
                        </a:rPr>
                        <a:t>8 </a:t>
                      </a:r>
                      <a:endParaRPr lang="ru-RU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200">
                          <a:effectLst/>
                        </a:rPr>
                        <a:t>16 </a:t>
                      </a:r>
                      <a:endParaRPr lang="ru-RU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200">
                          <a:effectLst/>
                        </a:rPr>
                        <a:t>24                    31 </a:t>
                      </a:r>
                      <a:endParaRPr lang="ru-RU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62440472"/>
                  </a:ext>
                </a:extLst>
              </a:tr>
              <a:tr h="642227"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200" dirty="0" smtClean="0">
                          <a:effectLst/>
                        </a:rPr>
                        <a:t>Клас</a:t>
                      </a:r>
                      <a:r>
                        <a:rPr lang="ru-RU" sz="1200" dirty="0">
                          <a:effectLst/>
                        </a:rPr>
                        <a:t> </a:t>
                      </a:r>
                      <a:r>
                        <a:rPr lang="af-ZA" sz="1200" dirty="0">
                          <a:effectLst/>
                        </a:rPr>
                        <a:t>A </a:t>
                      </a:r>
                      <a:endParaRPr lang="af-ZA" b="0" i="0" dirty="0">
                        <a:effectLst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ru-RU" sz="1200" dirty="0">
                          <a:effectLst/>
                        </a:rPr>
                        <a:t>|0| номер </a:t>
                      </a:r>
                      <a:r>
                        <a:rPr lang="ru-RU" sz="1200" dirty="0" smtClean="0">
                          <a:effectLst/>
                        </a:rPr>
                        <a:t>мережі</a:t>
                      </a:r>
                      <a:endParaRPr lang="ru-RU" b="0" i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rtl="0" fontAlgn="base"/>
                      <a:r>
                        <a:rPr lang="ru-RU" sz="1200" dirty="0">
                          <a:effectLst/>
                        </a:rPr>
                        <a:t>номер </a:t>
                      </a:r>
                      <a:r>
                        <a:rPr lang="ru-RU" sz="1200" dirty="0" smtClean="0">
                          <a:effectLst/>
                        </a:rPr>
                        <a:t>хосту</a:t>
                      </a:r>
                      <a:endParaRPr lang="ru-RU" b="0" i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34761041"/>
                  </a:ext>
                </a:extLst>
              </a:tr>
              <a:tr h="330033"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200" dirty="0" smtClean="0">
                          <a:effectLst/>
                        </a:rPr>
                        <a:t>Клас</a:t>
                      </a:r>
                      <a:r>
                        <a:rPr lang="ru-RU" sz="1200" dirty="0">
                          <a:effectLst/>
                        </a:rPr>
                        <a:t> </a:t>
                      </a:r>
                      <a:r>
                        <a:rPr lang="af-ZA" sz="1200" dirty="0">
                          <a:effectLst/>
                        </a:rPr>
                        <a:t>B </a:t>
                      </a:r>
                      <a:endParaRPr lang="af-ZA" b="0" i="0" dirty="0">
                        <a:effectLst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rtl="0" fontAlgn="base"/>
                      <a:r>
                        <a:rPr lang="ru-RU" sz="1200" dirty="0">
                          <a:effectLst/>
                        </a:rPr>
                        <a:t>|10| номер </a:t>
                      </a:r>
                      <a:r>
                        <a:rPr lang="ru-RU" sz="1200" dirty="0" smtClean="0">
                          <a:effectLst/>
                        </a:rPr>
                        <a:t>мережі</a:t>
                      </a:r>
                      <a:endParaRPr lang="ru-RU" b="0" i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base"/>
                      <a:r>
                        <a:rPr lang="ru-RU" sz="1200" dirty="0">
                          <a:effectLst/>
                        </a:rPr>
                        <a:t>номер </a:t>
                      </a:r>
                      <a:r>
                        <a:rPr lang="ru-RU" sz="1200" dirty="0" smtClean="0">
                          <a:effectLst/>
                        </a:rPr>
                        <a:t>хосту</a:t>
                      </a:r>
                      <a:endParaRPr lang="ru-RU" b="0" i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08084655"/>
                  </a:ext>
                </a:extLst>
              </a:tr>
              <a:tr h="445991"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200" dirty="0" smtClean="0">
                          <a:effectLst/>
                        </a:rPr>
                        <a:t>Клас</a:t>
                      </a:r>
                      <a:r>
                        <a:rPr lang="ru-RU" sz="1200" dirty="0">
                          <a:effectLst/>
                        </a:rPr>
                        <a:t> </a:t>
                      </a:r>
                      <a:r>
                        <a:rPr lang="af-ZA" sz="1200" dirty="0">
                          <a:effectLst/>
                        </a:rPr>
                        <a:t>C </a:t>
                      </a:r>
                      <a:endParaRPr lang="af-ZA" b="0" i="0" dirty="0">
                        <a:effectLst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>
                          <a:effectLst/>
                        </a:rPr>
                        <a:t>|110| номер </a:t>
                      </a:r>
                      <a:r>
                        <a:rPr lang="ru-RU" sz="1200" dirty="0" smtClean="0">
                          <a:effectLst/>
                        </a:rPr>
                        <a:t>мережі</a:t>
                      </a:r>
                      <a:endParaRPr lang="ru-RU" sz="1200" b="0" i="0" dirty="0" smtClean="0">
                        <a:effectLst/>
                      </a:endParaRPr>
                    </a:p>
                    <a:p>
                      <a:pPr algn="l" rtl="0" fontAlgn="base"/>
                      <a:endParaRPr lang="ru-RU" b="0" i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200" dirty="0">
                          <a:effectLst/>
                        </a:rPr>
                        <a:t>номер </a:t>
                      </a:r>
                      <a:r>
                        <a:rPr lang="ru-RU" sz="1200" dirty="0" smtClean="0">
                          <a:effectLst/>
                        </a:rPr>
                        <a:t>хосту</a:t>
                      </a:r>
                      <a:endParaRPr lang="ru-RU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46793549"/>
                  </a:ext>
                </a:extLst>
              </a:tr>
              <a:tr h="454911"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200" dirty="0" smtClean="0">
                          <a:effectLst/>
                        </a:rPr>
                        <a:t>Клас</a:t>
                      </a:r>
                      <a:r>
                        <a:rPr lang="ru-RU" sz="1200" dirty="0">
                          <a:effectLst/>
                        </a:rPr>
                        <a:t> </a:t>
                      </a:r>
                      <a:r>
                        <a:rPr lang="af-ZA" sz="1200" dirty="0">
                          <a:effectLst/>
                        </a:rPr>
                        <a:t>D </a:t>
                      </a:r>
                      <a:endParaRPr lang="af-ZA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|1110| 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ase"/>
                      <a:r>
                        <a:rPr lang="ru-RU" sz="1200" dirty="0" smtClean="0">
                          <a:effectLst/>
                        </a:rPr>
                        <a:t>Групова адреса</a:t>
                      </a: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b="0" i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4724838"/>
                  </a:ext>
                </a:extLst>
              </a:tr>
              <a:tr h="454911"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200" dirty="0" smtClean="0">
                          <a:effectLst/>
                        </a:rPr>
                        <a:t>Клас</a:t>
                      </a:r>
                      <a:r>
                        <a:rPr lang="ru-RU" sz="1200" dirty="0">
                          <a:effectLst/>
                        </a:rPr>
                        <a:t> </a:t>
                      </a:r>
                      <a:r>
                        <a:rPr lang="en-US" sz="1200" dirty="0">
                          <a:effectLst/>
                        </a:rPr>
                        <a:t>E </a:t>
                      </a:r>
                      <a:endParaRPr lang="en-US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|11110|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ase"/>
                      <a:r>
                        <a:rPr lang="ru-RU" sz="1200" dirty="0" smtClean="0">
                          <a:effectLst/>
                        </a:rPr>
                        <a:t>зарезервований</a:t>
                      </a:r>
                      <a:endParaRPr lang="ru-RU" b="0" i="0" dirty="0">
                        <a:effectLst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080713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AADCBC3-EAFE-4C89-93A7-C68390DF1CC4}"/>
              </a:ext>
            </a:extLst>
          </p:cNvPr>
          <p:cNvSpPr txBox="1"/>
          <p:nvPr/>
        </p:nvSpPr>
        <p:spPr>
          <a:xfrm>
            <a:off x="1848928" y="1201947"/>
            <a:ext cx="223999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ru-RU" sz="1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ru-RU">
              <a:solidFill>
                <a:srgbClr val="000000"/>
              </a:solidFill>
              <a:latin typeface="Segoe UI"/>
              <a:cs typeface="Segoe UI"/>
            </a:endParaRPr>
          </a:p>
          <a:p>
            <a:endParaRPr lang="ru-RU" sz="12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1531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314C310-850D-4491-AA52-C75BEA68B6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4EC3799-3F52-48CE-85CC-83AED368E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3FC2939-BF10-4CBC-904B-74A17D4B9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266B6D5D-11B6-40A6-9CEF-F0B0D104C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D9F1A1-5B2E-4848-A4B0-1A3ACA80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25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ru-RU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Практична робота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89E20C7-BB50-4317-93C7-90C8ED80B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63754A-4188-4F6B-A58B-CBCA5ABB8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085549"/>
            <a:ext cx="5579707" cy="46869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b="1" dirty="0">
                <a:ea typeface="+mn-lt"/>
                <a:cs typeface="+mn-lt"/>
              </a:rPr>
              <a:t>         </a:t>
            </a:r>
            <a:endParaRPr lang="ru-RU" b="1" dirty="0">
              <a:solidFill>
                <a:schemeClr val="accent5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A0AA36-4D83-43AF-A31C-3C56EE757ED3}"/>
              </a:ext>
            </a:extLst>
          </p:cNvPr>
          <p:cNvSpPr txBox="1"/>
          <p:nvPr/>
        </p:nvSpPr>
        <p:spPr>
          <a:xfrm>
            <a:off x="5502684" y="1207477"/>
            <a:ext cx="47187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Основні характеристики класів адрес    Характеристики класів адрес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xmlns="" id="{7D2CC946-2512-4C3A-8B6A-5E60417B2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733244"/>
              </p:ext>
            </p:extLst>
          </p:nvPr>
        </p:nvGraphicFramePr>
        <p:xfrm>
          <a:off x="4888301" y="2516037"/>
          <a:ext cx="6594870" cy="25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412">
                  <a:extLst>
                    <a:ext uri="{9D8B030D-6E8A-4147-A177-3AD203B41FA5}">
                      <a16:colId xmlns:a16="http://schemas.microsoft.com/office/drawing/2014/main" xmlns="" val="3998302881"/>
                    </a:ext>
                  </a:extLst>
                </a:gridCol>
                <a:gridCol w="2092094">
                  <a:extLst>
                    <a:ext uri="{9D8B030D-6E8A-4147-A177-3AD203B41FA5}">
                      <a16:colId xmlns:a16="http://schemas.microsoft.com/office/drawing/2014/main" xmlns="" val="4114794788"/>
                    </a:ext>
                  </a:extLst>
                </a:gridCol>
                <a:gridCol w="1656682">
                  <a:extLst>
                    <a:ext uri="{9D8B030D-6E8A-4147-A177-3AD203B41FA5}">
                      <a16:colId xmlns:a16="http://schemas.microsoft.com/office/drawing/2014/main" xmlns="" val="844454601"/>
                    </a:ext>
                  </a:extLst>
                </a:gridCol>
                <a:gridCol w="1656682">
                  <a:extLst>
                    <a:ext uri="{9D8B030D-6E8A-4147-A177-3AD203B41FA5}">
                      <a16:colId xmlns:a16="http://schemas.microsoft.com/office/drawing/2014/main" xmlns="" val="468985319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ru-RU" sz="1200" dirty="0" smtClean="0">
                          <a:effectLst/>
                        </a:rPr>
                        <a:t>Клас</a:t>
                      </a: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ru-RU" sz="1200" dirty="0" smtClean="0">
                          <a:effectLst/>
                        </a:rPr>
                        <a:t>Діапазон значень першого октету</a:t>
                      </a:r>
                      <a:endParaRPr lang="ru-RU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ru-RU" sz="1200" dirty="0" smtClean="0">
                          <a:effectLst/>
                        </a:rPr>
                        <a:t>Можлива кількість мереж</a:t>
                      </a:r>
                      <a:endParaRPr lang="ru-RU" b="0" i="0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ru-RU" sz="1200" dirty="0" smtClean="0">
                          <a:effectLst/>
                        </a:rPr>
                        <a:t>Можливе кількість хостів</a:t>
                      </a:r>
                      <a:endParaRPr lang="ru-RU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78330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>
                          <a:effectLst/>
                        </a:rPr>
                        <a:t>A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ru-RU" sz="1200">
                          <a:effectLst/>
                        </a:rPr>
                        <a:t>1 - 126 </a:t>
                      </a:r>
                      <a:endParaRPr lang="ru-RU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ru-RU" sz="1200">
                          <a:effectLst/>
                        </a:rPr>
                        <a:t>126 </a:t>
                      </a:r>
                      <a:endParaRPr lang="ru-RU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ru-RU" sz="1200">
                          <a:effectLst/>
                        </a:rPr>
                        <a:t>16777214 </a:t>
                      </a:r>
                      <a:endParaRPr lang="ru-RU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103939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>
                          <a:effectLst/>
                        </a:rPr>
                        <a:t>B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ru-RU" sz="1200">
                          <a:effectLst/>
                        </a:rPr>
                        <a:t>128 - 191 </a:t>
                      </a:r>
                      <a:endParaRPr lang="ru-RU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>
                          <a:effectLst/>
                        </a:rPr>
                        <a:t>16382 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>
                          <a:effectLst/>
                        </a:rPr>
                        <a:t>65534 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3473917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>
                          <a:effectLst/>
                        </a:rPr>
                        <a:t>C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>
                          <a:effectLst/>
                        </a:rPr>
                        <a:t>192 - 223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>
                          <a:effectLst/>
                        </a:rPr>
                        <a:t>2097150 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>
                          <a:effectLst/>
                        </a:rPr>
                        <a:t>254 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806301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>
                          <a:effectLst/>
                        </a:rPr>
                        <a:t>D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>
                          <a:effectLst/>
                        </a:rPr>
                        <a:t>224 - 239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ru-RU" sz="1200">
                          <a:effectLst/>
                        </a:rPr>
                        <a:t>- </a:t>
                      </a:r>
                      <a:endParaRPr lang="ru-RU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>
                          <a:effectLst/>
                        </a:rPr>
                        <a:t>2**28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956268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>
                          <a:effectLst/>
                        </a:rPr>
                        <a:t>E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>
                          <a:effectLst/>
                        </a:rPr>
                        <a:t>240 - 247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ru-RU" sz="1200">
                          <a:effectLst/>
                        </a:rPr>
                        <a:t>- </a:t>
                      </a:r>
                      <a:endParaRPr lang="ru-RU" b="0" i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200">
                          <a:effectLst/>
                        </a:rPr>
                        <a:t>2**27 </a:t>
                      </a:r>
                      <a:endParaRPr lang="en-US" b="0" i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0677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960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5">
            <a:extLst>
              <a:ext uri="{FF2B5EF4-FFF2-40B4-BE49-F238E27FC236}">
                <a16:creationId xmlns:a16="http://schemas.microsoft.com/office/drawing/2014/main" xmlns="" id="{510C9632-BB6F-48EE-AB65-501878BA5D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Freeform: Shape 67">
            <a:extLst>
              <a:ext uri="{FF2B5EF4-FFF2-40B4-BE49-F238E27FC236}">
                <a16:creationId xmlns:a16="http://schemas.microsoft.com/office/drawing/2014/main" xmlns="" id="{4EC8AAB6-953B-4D29-9967-3C44D06BB4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xmlns="" id="{C89ED458-2326-40DC-9C7B-1A717B6551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D9F1A1-5B2E-4848-A4B0-1A3ACA80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 err="1" smtClean="0">
                <a:solidFill>
                  <a:schemeClr val="tx1"/>
                </a:solidFill>
              </a:rPr>
              <a:t>Практи</a:t>
            </a:r>
            <a:r>
              <a:rPr lang="uk-UA" sz="3100" dirty="0" smtClean="0">
                <a:solidFill>
                  <a:schemeClr val="tx1"/>
                </a:solidFill>
              </a:rPr>
              <a:t>чна</a:t>
            </a:r>
            <a:r>
              <a:rPr lang="en-US" sz="3100" dirty="0" smtClean="0">
                <a:solidFill>
                  <a:schemeClr val="tx1"/>
                </a:solidFill>
              </a:rPr>
              <a:t> р</a:t>
            </a:r>
            <a:r>
              <a:rPr lang="uk-UA" sz="3100" dirty="0" smtClean="0">
                <a:solidFill>
                  <a:schemeClr val="tx1"/>
                </a:solidFill>
              </a:rPr>
              <a:t>о</a:t>
            </a:r>
            <a:r>
              <a:rPr lang="en-US" sz="3100" dirty="0" err="1" smtClean="0">
                <a:solidFill>
                  <a:schemeClr val="tx1"/>
                </a:solidFill>
              </a:rPr>
              <a:t>бота</a:t>
            </a:r>
            <a:endParaRPr lang="en-US" sz="3100" dirty="0">
              <a:solidFill>
                <a:schemeClr val="tx1"/>
              </a:solidFill>
            </a:endParaRPr>
          </a:p>
        </p:txBody>
      </p:sp>
      <p:sp>
        <p:nvSpPr>
          <p:cNvPr id="67" name="Rectangle 71">
            <a:extLst>
              <a:ext uri="{FF2B5EF4-FFF2-40B4-BE49-F238E27FC236}">
                <a16:creationId xmlns:a16="http://schemas.microsoft.com/office/drawing/2014/main" xmlns="" id="{6F9D1DE6-E368-4F07-85F9-D5B767477D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9" name="Oval 73">
            <a:extLst>
              <a:ext uri="{FF2B5EF4-FFF2-40B4-BE49-F238E27FC236}">
                <a16:creationId xmlns:a16="http://schemas.microsoft.com/office/drawing/2014/main" xmlns="" id="{F63B1F66-4ACE-4A01-8ADF-F175A9C358B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1" name="Oval 75">
            <a:extLst>
              <a:ext uri="{FF2B5EF4-FFF2-40B4-BE49-F238E27FC236}">
                <a16:creationId xmlns:a16="http://schemas.microsoft.com/office/drawing/2014/main" xmlns="" id="{CF8448ED-9332-4A9B-8CAB-B1985E596E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A0AA36-4D83-43AF-A31C-3C56EE757ED3}"/>
              </a:ext>
            </a:extLst>
          </p:cNvPr>
          <p:cNvSpPr txBox="1"/>
          <p:nvPr/>
        </p:nvSpPr>
        <p:spPr>
          <a:xfrm>
            <a:off x="1154955" y="2120900"/>
            <a:ext cx="3133726" cy="38989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uk-UA" dirty="0"/>
              <a:t>Двійкова форма запису </a:t>
            </a:r>
            <a:r>
              <a:rPr lang="en-US" dirty="0"/>
              <a:t>IP-</a:t>
            </a:r>
            <a:r>
              <a:rPr lang="uk-UA" dirty="0"/>
              <a:t>адрес     </a:t>
            </a:r>
            <a:endParaRPr lang="uk-UA" dirty="0" smtClean="0"/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uk-UA" dirty="0"/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uk-UA" dirty="0" smtClean="0"/>
          </a:p>
          <a:p>
            <a:pPr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uk-UA" dirty="0" smtClean="0"/>
              <a:t>Двійкові </a:t>
            </a:r>
            <a:r>
              <a:rPr lang="uk-UA" dirty="0"/>
              <a:t>схеми </a:t>
            </a:r>
            <a:r>
              <a:rPr lang="en-US" dirty="0"/>
              <a:t>IP-</a:t>
            </a:r>
            <a:r>
              <a:rPr lang="uk-UA" dirty="0"/>
              <a:t>адрес класів </a:t>
            </a:r>
            <a:r>
              <a:rPr lang="en-US" dirty="0"/>
              <a:t>A, B, C, D, D </a:t>
            </a:r>
            <a:r>
              <a:rPr lang="uk-UA" dirty="0"/>
              <a:t>і </a:t>
            </a:r>
            <a:r>
              <a:rPr lang="en-US" dirty="0"/>
              <a:t>E</a:t>
            </a:r>
            <a:endParaRPr lang="en-US" dirty="0"/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xmlns="" id="{ED3A2261-1C75-40FF-8CD6-18C5900C1C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xmlns="" id="{94F820BF-0738-481F-96BC-ADDA47785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8126" y="614867"/>
            <a:ext cx="3831705" cy="5618665"/>
          </a:xfrm>
        </p:spPr>
      </p:pic>
    </p:spTree>
    <p:extLst>
      <p:ext uri="{BB962C8B-B14F-4D97-AF65-F5344CB8AC3E}">
        <p14:creationId xmlns:p14="http://schemas.microsoft.com/office/powerpoint/2010/main" val="3411969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314C310-850D-4491-AA52-C75BEA68B6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4EC3799-3F52-48CE-85CC-83AED368E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3FC2939-BF10-4CBC-904B-74A17D4B9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266B6D5D-11B6-40A6-9CEF-F0B0D104C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D9F1A1-5B2E-4848-A4B0-1A3ACA80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Практична робота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89E20C7-BB50-4317-93C7-90C8ED80B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63754A-4188-4F6B-A58B-CBCA5ABB8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8122" y="1958649"/>
            <a:ext cx="5579707" cy="323541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Технологія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CIDR (Classless Inter-Domain Routing -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безкласова маршрутизації, тобто, схема, що не ґрунтується на класах) дає змогу максимізувати використання обмеженого адресного простору, доступного в межах наявної реалізації стандарту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IPv4.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Технологія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CIDR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є найбільш поширеною тенденцією розвитку маршрутизації в мережах, заснованих на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IP.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Для того, щоб компенсувати недоліки наявної схеми розподілу адрес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IPv4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доти, доки не буде введено в дію наступну версію протоколу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під назвою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IPv6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A0AA36-4D83-43AF-A31C-3C56EE757ED3}"/>
              </a:ext>
            </a:extLst>
          </p:cNvPr>
          <p:cNvSpPr txBox="1"/>
          <p:nvPr/>
        </p:nvSpPr>
        <p:spPr>
          <a:xfrm>
            <a:off x="5219035" y="1447722"/>
            <a:ext cx="61416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Організація підмереж. Технологія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CIDR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49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314C310-850D-4491-AA52-C75BEA68B6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4EC3799-3F52-48CE-85CC-83AED368E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3FC2939-BF10-4CBC-904B-74A17D4B9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266B6D5D-11B6-40A6-9CEF-F0B0D104C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D9F1A1-5B2E-4848-A4B0-1A3ACA80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Практична робота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89E20C7-BB50-4317-93C7-90C8ED80B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63754A-4188-4F6B-A58B-CBCA5ABB8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568" y="1719018"/>
            <a:ext cx="5579707" cy="3879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Широкомовна адреса (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broadcast address) - IP-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адреса, в якій кілька старших бітів (відповідно до мережевої маски) ідентифікують мережу, а решта (молодші) біти, призначені для ідентифікації мережевого вузла, дорівнюють одиниці. Іншими словами, широкомовна адреса мережі є найстаршою адресою з усіх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адрес адресного діапазону деякої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мережі.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A0AA36-4D83-43AF-A31C-3C56EE757ED3}"/>
              </a:ext>
            </a:extLst>
          </p:cNvPr>
          <p:cNvSpPr txBox="1"/>
          <p:nvPr/>
        </p:nvSpPr>
        <p:spPr>
          <a:xfrm>
            <a:off x="5956908" y="1164227"/>
            <a:ext cx="39690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Широкомовна адреса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953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314C310-850D-4491-AA52-C75BEA68B6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4EC3799-3F52-48CE-85CC-83AED368E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3FC2939-BF10-4CBC-904B-74A17D4B9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266B6D5D-11B6-40A6-9CEF-F0B0D104C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D9F1A1-5B2E-4848-A4B0-1A3ACA80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Практична робота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89E20C7-BB50-4317-93C7-90C8ED80B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63754A-4188-4F6B-A58B-CBCA5ABB8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441" y="1842765"/>
            <a:ext cx="6109795" cy="1992297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Мережева маска (</a:t>
            </a:r>
            <a:r>
              <a:rPr lang="en-US" i="1" dirty="0" err="1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netmask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) - 32-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бітове число, що вказує, яка частина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адреси використовується для ідентифікації мережі, а яка частина </a:t>
            </a:r>
            <a:r>
              <a:rPr lang="en-US" i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IP-</a:t>
            </a:r>
            <a:r>
              <a:rPr lang="ru-RU" i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адреси використовується для ідентифікації мережевого вузла в межах цієї мережі. Старші біти мережевої маски дорівнюють одиниці і слугують для ідентифікації мережі, а молодші біти маски дорівнюють нулю і слугують для ідентифікації хоста в даній мережі.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A0AA36-4D83-43AF-A31C-3C56EE757ED3}"/>
              </a:ext>
            </a:extLst>
          </p:cNvPr>
          <p:cNvSpPr txBox="1"/>
          <p:nvPr/>
        </p:nvSpPr>
        <p:spPr>
          <a:xfrm>
            <a:off x="5545016" y="1196434"/>
            <a:ext cx="38039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b="1" i="1" dirty="0" smtClean="0">
                <a:ea typeface="+mn-lt"/>
                <a:cs typeface="+mn-lt"/>
              </a:rPr>
              <a:t> </a:t>
            </a:r>
            <a:r>
              <a:rPr lang="ru-RU" b="1" i="1" dirty="0" smtClean="0">
                <a:solidFill>
                  <a:schemeClr val="accent5"/>
                </a:solidFill>
                <a:ea typeface="+mn-lt"/>
                <a:cs typeface="+mn-lt"/>
              </a:rPr>
              <a:t> </a:t>
            </a:r>
            <a:r>
              <a:rPr lang="ru-RU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Мережева </a:t>
            </a:r>
            <a:r>
              <a:rPr lang="ru-RU" b="1" i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маска Маски </a:t>
            </a:r>
            <a:r>
              <a:rPr lang="ru-RU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      підмереж </a:t>
            </a:r>
            <a:r>
              <a:rPr lang="ru-RU" b="1" i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класів A, B і С</a:t>
            </a:r>
            <a:endParaRPr lang="ru-RU" b="1" i="1" dirty="0">
              <a:solidFill>
                <a:schemeClr val="accent5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xmlns="" id="{7CB16E07-77AB-47BE-A821-772ED8BA2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88675"/>
              </p:ext>
            </p:extLst>
          </p:nvPr>
        </p:nvGraphicFramePr>
        <p:xfrm>
          <a:off x="5002695" y="3854173"/>
          <a:ext cx="6332898" cy="2050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627">
                  <a:extLst>
                    <a:ext uri="{9D8B030D-6E8A-4147-A177-3AD203B41FA5}">
                      <a16:colId xmlns:a16="http://schemas.microsoft.com/office/drawing/2014/main" xmlns="" val="2331799145"/>
                    </a:ext>
                  </a:extLst>
                </a:gridCol>
                <a:gridCol w="3689937">
                  <a:extLst>
                    <a:ext uri="{9D8B030D-6E8A-4147-A177-3AD203B41FA5}">
                      <a16:colId xmlns:a16="http://schemas.microsoft.com/office/drawing/2014/main" xmlns="" val="1760447227"/>
                    </a:ext>
                  </a:extLst>
                </a:gridCol>
                <a:gridCol w="2017334">
                  <a:extLst>
                    <a:ext uri="{9D8B030D-6E8A-4147-A177-3AD203B41FA5}">
                      <a16:colId xmlns:a16="http://schemas.microsoft.com/office/drawing/2014/main" xmlns="" val="1556785197"/>
                    </a:ext>
                  </a:extLst>
                </a:gridCol>
              </a:tblGrid>
              <a:tr h="651565"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200" dirty="0" smtClean="0">
                          <a:effectLst/>
                        </a:rPr>
                        <a:t>Клас</a:t>
                      </a:r>
                      <a:endParaRPr lang="ru-RU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200" dirty="0" smtClean="0">
                          <a:effectLst/>
                        </a:rPr>
                        <a:t>Маска (двійкова форма)</a:t>
                      </a: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b="0" i="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ru-RU" sz="1200" dirty="0" smtClean="0">
                          <a:effectLst/>
                        </a:rPr>
                        <a:t>Маска (десяткова форма)</a:t>
                      </a:r>
                      <a:endParaRPr lang="ru-RU" b="0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748460672"/>
                  </a:ext>
                </a:extLst>
              </a:tr>
              <a:tr h="46629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A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11111111 00000000 00000000 00000000 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255.0.0.0 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24457425"/>
                  </a:ext>
                </a:extLst>
              </a:tr>
              <a:tr h="466293"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200">
                          <a:effectLst/>
                        </a:rPr>
                        <a:t>В </a:t>
                      </a:r>
                      <a:endParaRPr lang="ru-RU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11111111 11111111 00000000 00000000 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255.255.0.0 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87677658"/>
                  </a:ext>
                </a:extLst>
              </a:tr>
              <a:tr h="466293"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200">
                          <a:effectLst/>
                        </a:rPr>
                        <a:t>С </a:t>
                      </a:r>
                      <a:endParaRPr lang="ru-RU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11111111 11111111 11111111 00000000 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>
                          <a:effectLst/>
                        </a:rPr>
                        <a:t>255.255.255.0 </a:t>
                      </a:r>
                      <a:endParaRPr lang="en-US" b="0" i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29812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160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314C310-850D-4491-AA52-C75BEA68B6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4EC3799-3F52-48CE-85CC-83AED368E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3FC2939-BF10-4CBC-904B-74A17D4B9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266B6D5D-11B6-40A6-9CEF-F0B0D104C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D9F1A1-5B2E-4848-A4B0-1A3ACA80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Практична робота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89E20C7-BB50-4317-93C7-90C8ED80B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563754A-4188-4F6B-A58B-CBCA5ABB8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399" y="1648766"/>
            <a:ext cx="6187098" cy="41236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Технологія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CIDR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передбачає використання маски підмережі змінної довжини (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Variable Length Subnet Masking, VLSM). </a:t>
            </a:r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У цій масці, на відміну від маски адреси на основі класу, кількість одиниць не має бути кратна 8.У стандартах, що описують сучасні протоколи маршрутизації, часто робиться посилання на довжину мережевого префікса, а не на маску мережі. Це означає, що, наприклад, мережева адреса 130.1.2.20 з маскою 255.255.0.0 може бути також записана як 130.1.2.20/16. Така форма запису називається мережевим префіксом, де число 16 вказує на те, що в масці мережі 255.255.0.0 кількість одиничних бітів дорівнює 16.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A0AA36-4D83-43AF-A31C-3C56EE757ED3}"/>
              </a:ext>
            </a:extLst>
          </p:cNvPr>
          <p:cNvSpPr txBox="1"/>
          <p:nvPr/>
        </p:nvSpPr>
        <p:spPr>
          <a:xfrm>
            <a:off x="6008842" y="1174347"/>
            <a:ext cx="42451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i="1" dirty="0">
                <a:ea typeface="+mn-lt"/>
                <a:cs typeface="+mn-lt"/>
              </a:rPr>
              <a:t>                 </a:t>
            </a:r>
            <a:r>
              <a:rPr lang="ru-RU" b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Технологія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CIDR</a:t>
            </a:r>
            <a:endParaRPr lang="ru-R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1512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314C310-850D-4491-AA52-C75BEA68B6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4EC3799-3F52-48CE-85CC-83AED368EB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F3FC2939-BF10-4CBC-904B-74A17D4B9C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xmlns="" id="{266B6D5D-11B6-40A6-9CEF-F0B0D104C5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4D9F1A1-5B2E-4848-A4B0-1A3ACA80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247" y="1085549"/>
            <a:ext cx="3430947" cy="4686903"/>
          </a:xfrm>
        </p:spPr>
        <p:txBody>
          <a:bodyPr anchor="ctr">
            <a:normAutofit/>
          </a:bodyPr>
          <a:lstStyle/>
          <a:p>
            <a:pPr algn="r"/>
            <a:r>
              <a:rPr lang="ru-RU" dirty="0">
                <a:solidFill>
                  <a:schemeClr val="accent5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Практична робота</a:t>
            </a:r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89E20C7-BB50-4317-93C7-90C8ED80B2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4654296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xmlns="" id="{BF63D511-2DAC-4CA7-9F8A-36D497F232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80771"/>
              </p:ext>
            </p:extLst>
          </p:nvPr>
        </p:nvGraphicFramePr>
        <p:xfrm>
          <a:off x="4966771" y="1891229"/>
          <a:ext cx="6454736" cy="3295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169">
                  <a:extLst>
                    <a:ext uri="{9D8B030D-6E8A-4147-A177-3AD203B41FA5}">
                      <a16:colId xmlns:a16="http://schemas.microsoft.com/office/drawing/2014/main" xmlns="" val="1643114851"/>
                    </a:ext>
                  </a:extLst>
                </a:gridCol>
                <a:gridCol w="1441199">
                  <a:extLst>
                    <a:ext uri="{9D8B030D-6E8A-4147-A177-3AD203B41FA5}">
                      <a16:colId xmlns:a16="http://schemas.microsoft.com/office/drawing/2014/main" xmlns="" val="3560753761"/>
                    </a:ext>
                  </a:extLst>
                </a:gridCol>
                <a:gridCol w="3250368">
                  <a:extLst>
                    <a:ext uri="{9D8B030D-6E8A-4147-A177-3AD203B41FA5}">
                      <a16:colId xmlns:a16="http://schemas.microsoft.com/office/drawing/2014/main" xmlns="" val="1817390160"/>
                    </a:ext>
                  </a:extLst>
                </a:gridCol>
              </a:tblGrid>
              <a:tr h="840285"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200" dirty="0" smtClean="0">
                          <a:solidFill>
                            <a:schemeClr val="tx1"/>
                          </a:solidFill>
                          <a:effectLst/>
                        </a:rPr>
                        <a:t>Розмір мережі (кількість  адрес)</a:t>
                      </a:r>
                      <a:endParaRPr lang="ru-RU" b="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ru-RU" sz="1200" dirty="0" smtClean="0">
                          <a:effectLst/>
                        </a:rPr>
                        <a:t>Мережевий</a:t>
                      </a:r>
                      <a:r>
                        <a:rPr lang="ru-RU" sz="1200" baseline="0" dirty="0" smtClean="0">
                          <a:effectLst/>
                        </a:rPr>
                        <a:t> префікс</a:t>
                      </a:r>
                      <a:endParaRPr lang="ru-RU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ru-RU" sz="1200" dirty="0" smtClean="0">
                          <a:effectLst/>
                        </a:rPr>
                        <a:t>Мережева</a:t>
                      </a:r>
                      <a:r>
                        <a:rPr lang="ru-RU" sz="1200" baseline="0" dirty="0" smtClean="0">
                          <a:effectLst/>
                        </a:rPr>
                        <a:t> маска</a:t>
                      </a:r>
                      <a:endParaRPr lang="ru-RU" b="0" i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3367872"/>
                  </a:ext>
                </a:extLst>
              </a:tr>
              <a:tr h="3507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4  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/30 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255.255.255.252  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53190953"/>
                  </a:ext>
                </a:extLst>
              </a:tr>
              <a:tr h="3507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8  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/29 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255.255.255.248  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56701170"/>
                  </a:ext>
                </a:extLst>
              </a:tr>
              <a:tr h="3507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16  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/28 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255.255.255.240  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16185578"/>
                  </a:ext>
                </a:extLst>
              </a:tr>
              <a:tr h="3507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32  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/27 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255.255.255.224  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94266891"/>
                  </a:ext>
                </a:extLst>
              </a:tr>
              <a:tr h="3507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64  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/26 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255.255.255.192  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39557069"/>
                  </a:ext>
                </a:extLst>
              </a:tr>
              <a:tr h="3507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128  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/25 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255.255.255.128  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40661105"/>
                  </a:ext>
                </a:extLst>
              </a:tr>
              <a:tr h="350799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256  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200">
                          <a:effectLst/>
                        </a:rPr>
                        <a:t>/24 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>
                          <a:effectLst/>
                        </a:rPr>
                        <a:t>255.255.255.0  </a:t>
                      </a:r>
                      <a:endParaRPr lang="en-US" b="0" i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5350557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0A0AA36-4D83-43AF-A31C-3C56EE757ED3}"/>
              </a:ext>
            </a:extLst>
          </p:cNvPr>
          <p:cNvSpPr txBox="1"/>
          <p:nvPr/>
        </p:nvSpPr>
        <p:spPr>
          <a:xfrm>
            <a:off x="6198312" y="1023863"/>
            <a:ext cx="39782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b="1" i="1" dirty="0">
                <a:ea typeface="+mn-lt"/>
                <a:cs typeface="+mn-lt"/>
              </a:rPr>
              <a:t>     </a:t>
            </a:r>
            <a:r>
              <a:rPr lang="ru-RU" b="1" i="1" dirty="0">
                <a:solidFill>
                  <a:schemeClr val="accent5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Відповідність мережевих префіксів і масок підмереж</a:t>
            </a:r>
            <a:endParaRPr lang="ru-RU" b="1" i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20CE82B-02DE-490F-A07E-7C602F052929}"/>
              </a:ext>
            </a:extLst>
          </p:cNvPr>
          <p:cNvSpPr txBox="1"/>
          <p:nvPr/>
        </p:nvSpPr>
        <p:spPr>
          <a:xfrm>
            <a:off x="1722303" y="1070472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ru-RU" sz="1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ru-RU">
              <a:solidFill>
                <a:srgbClr val="000000"/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744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709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Segoe UI</vt:lpstr>
      <vt:lpstr>Times New Roman</vt:lpstr>
      <vt:lpstr>Wingdings 3</vt:lpstr>
      <vt:lpstr>Ion Boardroom</vt:lpstr>
      <vt:lpstr>Практична робота </vt:lpstr>
      <vt:lpstr>Практична робота</vt:lpstr>
      <vt:lpstr>Практична робота</vt:lpstr>
      <vt:lpstr>Практична робота</vt:lpstr>
      <vt:lpstr>Практична робота</vt:lpstr>
      <vt:lpstr>Практична робота</vt:lpstr>
      <vt:lpstr>Практична робота</vt:lpstr>
      <vt:lpstr>Практична робота</vt:lpstr>
      <vt:lpstr>Практична робота</vt:lpstr>
      <vt:lpstr>Практична робота</vt:lpstr>
      <vt:lpstr>Практична робота</vt:lpstr>
      <vt:lpstr>Практична робота</vt:lpstr>
      <vt:lpstr>Практична робота</vt:lpstr>
      <vt:lpstr>Практична робота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</dc:title>
  <dc:creator>Ирина Белоусова</dc:creator>
  <cp:lastModifiedBy>Microsoft account</cp:lastModifiedBy>
  <cp:revision>427</cp:revision>
  <dcterms:created xsi:type="dcterms:W3CDTF">2012-07-30T23:42:41Z</dcterms:created>
  <dcterms:modified xsi:type="dcterms:W3CDTF">2023-10-10T08:16:32Z</dcterms:modified>
</cp:coreProperties>
</file>