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emf" ContentType="image/x-emf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 snapToObjects="1">
      <p:cViewPr varScale="1">
        <p:scale>
          <a:sx n="107" d="100"/>
          <a:sy n="107" d="100"/>
        </p:scale>
        <p:origin x="640" y="16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007EEA-CA85-5E44-ED0D-27CB78AD6857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9FA8598-EC30-EA44-C6E4-525CF37A83BA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691122-2483-7373-9FD7-2EDB000BC99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553017-56A5-DD08-B029-53859A62C77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03B030-1FD5-92AA-3F33-183B87E70FE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5067300" y="2722563"/>
            <a:ext cx="6629400" cy="2387600"/>
          </a:xfrm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5067300" y="5202238"/>
            <a:ext cx="6629400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GB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44A19E-A1EC-4A42-9567-A4E79915E1D7}" type="datetimeFigureOut">
              <a:rPr/>
              <a:t>12.02.2023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AEE8700-39AD-F140-A223-777F2A27415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44A19E-A1EC-4A42-9567-A4E79915E1D7}" type="datetimeFigureOut">
              <a:rPr/>
              <a:t>12.02.2023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AEE8700-39AD-F140-A223-777F2A27415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44A19E-A1EC-4A42-9567-A4E79915E1D7}" type="datetimeFigureOut">
              <a:rPr/>
              <a:t>12.02.2023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AEE8700-39AD-F140-A223-777F2A27415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44A19E-A1EC-4A42-9567-A4E79915E1D7}" type="datetimeFigureOut">
              <a:rPr/>
              <a:t>12.02.2023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AEE8700-39AD-F140-A223-777F2A27415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44A19E-A1EC-4A42-9567-A4E79915E1D7}" type="datetimeFigureOut">
              <a:rPr/>
              <a:t>12.02.2023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AEE8700-39AD-F140-A223-777F2A27415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44A19E-A1EC-4A42-9567-A4E79915E1D7}" type="datetimeFigureOut">
              <a:rPr/>
              <a:t>12.02.2023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AEE8700-39AD-F140-A223-777F2A27415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44A19E-A1EC-4A42-9567-A4E79915E1D7}" type="datetimeFigureOut">
              <a:rPr/>
              <a:t>12.02.2023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AEE8700-39AD-F140-A223-777F2A27415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44A19E-A1EC-4A42-9567-A4E79915E1D7}" type="datetimeFigureOut">
              <a:rPr/>
              <a:t>12.02.2023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AEE8700-39AD-F140-A223-777F2A27415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44A19E-A1EC-4A42-9567-A4E79915E1D7}" type="datetimeFigureOut">
              <a:rPr/>
              <a:t>12.02.2023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AEE8700-39AD-F140-A223-777F2A27415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44A19E-A1EC-4A42-9567-A4E79915E1D7}" type="datetimeFigureOut">
              <a:rPr/>
              <a:t>12.02.2023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AEE8700-39AD-F140-A223-777F2A27415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844A19E-A1EC-4A42-9567-A4E79915E1D7}" type="datetimeFigureOut">
              <a:rPr/>
              <a:t>12.02.2023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AEE8700-39AD-F140-A223-777F2A27415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844A19E-A1EC-4A42-9567-A4E79915E1D7}" type="datetimeFigureOut">
              <a:rPr/>
              <a:t>12.02.2023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AEE8700-39AD-F140-A223-777F2A27415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emf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4800">
                <a:latin typeface="Arial"/>
                <a:cs typeface="Arial"/>
              </a:rPr>
              <a:t>Внутрішні процеси розробки проєкту та взаємодія між командами</a:t>
            </a:r>
            <a:endParaRPr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Бухта Микита Миколайович, ІПЗ-3.04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3600"/>
              <a:t>Значення внутрішніх процесів та взаємодії команд у розробці проектів</a:t>
            </a:r>
            <a:endParaRPr sz="3600"/>
          </a:p>
        </p:txBody>
      </p:sp>
      <p:grpSp>
        <p:nvGrpSpPr>
          <p:cNvPr id="4" name="Group 3"/>
          <p:cNvGrpSpPr/>
          <p:nvPr/>
        </p:nvGrpSpPr>
        <p:grpSpPr bwMode="auto">
          <a:xfrm>
            <a:off x="1355717" y="2143386"/>
            <a:ext cx="1049867" cy="1049867"/>
            <a:chOff x="1016000" y="1689100"/>
            <a:chExt cx="787400" cy="787400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1016000" y="1689100"/>
              <a:ext cx="787400" cy="787400"/>
              <a:chOff x="4343400" y="1854885"/>
              <a:chExt cx="457200" cy="457200"/>
            </a:xfrm>
          </p:grpSpPr>
          <p:sp>
            <p:nvSpPr>
              <p:cNvPr id="7" name="Oval 6"/>
              <p:cNvSpPr/>
              <p:nvPr/>
            </p:nvSpPr>
            <p:spPr bwMode="auto"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>
                  <a:cs typeface="+mn-ea"/>
                </a:endParaRPr>
              </a:p>
            </p:txBody>
          </p:sp>
          <p:sp>
            <p:nvSpPr>
              <p:cNvPr id="8" name="Oval 7"/>
              <p:cNvSpPr/>
              <p:nvPr/>
            </p:nvSpPr>
            <p:spPr bwMode="auto"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>
                  <a:cs typeface="+mn-ea"/>
                </a:endParaRPr>
              </a:p>
            </p:txBody>
          </p:sp>
        </p:grpSp>
        <p:sp>
          <p:nvSpPr>
            <p:cNvPr id="6" name="Freeform: Shape 5"/>
            <p:cNvSpPr/>
            <p:nvPr/>
          </p:nvSpPr>
          <p:spPr bwMode="auto">
            <a:xfrm>
              <a:off x="1267654" y="1960311"/>
              <a:ext cx="284092" cy="244978"/>
            </a:xfrm>
            <a:custGeom>
              <a:avLst/>
              <a:gdLst/>
              <a:ahLst/>
              <a:cxnLst>
                <a:cxn ang="0">
                  <a:pos x="64" y="51"/>
                </a:cxn>
                <a:cxn ang="0">
                  <a:pos x="60" y="55"/>
                </a:cxn>
                <a:cxn ang="0">
                  <a:pos x="49" y="55"/>
                </a:cxn>
                <a:cxn ang="0">
                  <a:pos x="45" y="51"/>
                </a:cxn>
                <a:cxn ang="0">
                  <a:pos x="45" y="40"/>
                </a:cxn>
                <a:cxn ang="0">
                  <a:pos x="49" y="36"/>
                </a:cxn>
                <a:cxn ang="0">
                  <a:pos x="52" y="36"/>
                </a:cxn>
                <a:cxn ang="0">
                  <a:pos x="52" y="30"/>
                </a:cxn>
                <a:cxn ang="0">
                  <a:pos x="34" y="30"/>
                </a:cxn>
                <a:cxn ang="0">
                  <a:pos x="34" y="36"/>
                </a:cxn>
                <a:cxn ang="0">
                  <a:pos x="37" y="36"/>
                </a:cxn>
                <a:cxn ang="0">
                  <a:pos x="41" y="40"/>
                </a:cxn>
                <a:cxn ang="0">
                  <a:pos x="41" y="51"/>
                </a:cxn>
                <a:cxn ang="0">
                  <a:pos x="37" y="55"/>
                </a:cxn>
                <a:cxn ang="0">
                  <a:pos x="26" y="55"/>
                </a:cxn>
                <a:cxn ang="0">
                  <a:pos x="23" y="51"/>
                </a:cxn>
                <a:cxn ang="0">
                  <a:pos x="23" y="40"/>
                </a:cxn>
                <a:cxn ang="0">
                  <a:pos x="26" y="36"/>
                </a:cxn>
                <a:cxn ang="0">
                  <a:pos x="29" y="36"/>
                </a:cxn>
                <a:cxn ang="0">
                  <a:pos x="29" y="30"/>
                </a:cxn>
                <a:cxn ang="0">
                  <a:pos x="11" y="30"/>
                </a:cxn>
                <a:cxn ang="0">
                  <a:pos x="11" y="36"/>
                </a:cxn>
                <a:cxn ang="0">
                  <a:pos x="15" y="36"/>
                </a:cxn>
                <a:cxn ang="0">
                  <a:pos x="18" y="40"/>
                </a:cxn>
                <a:cxn ang="0">
                  <a:pos x="18" y="51"/>
                </a:cxn>
                <a:cxn ang="0">
                  <a:pos x="15" y="55"/>
                </a:cxn>
                <a:cxn ang="0">
                  <a:pos x="3" y="55"/>
                </a:cxn>
                <a:cxn ang="0">
                  <a:pos x="0" y="51"/>
                </a:cxn>
                <a:cxn ang="0">
                  <a:pos x="0" y="40"/>
                </a:cxn>
                <a:cxn ang="0">
                  <a:pos x="3" y="36"/>
                </a:cxn>
                <a:cxn ang="0">
                  <a:pos x="7" y="36"/>
                </a:cxn>
                <a:cxn ang="0">
                  <a:pos x="7" y="30"/>
                </a:cxn>
                <a:cxn ang="0">
                  <a:pos x="11" y="25"/>
                </a:cxn>
                <a:cxn ang="0">
                  <a:pos x="29" y="25"/>
                </a:cxn>
                <a:cxn ang="0">
                  <a:pos x="29" y="18"/>
                </a:cxn>
                <a:cxn ang="0">
                  <a:pos x="26" y="18"/>
                </a:cxn>
                <a:cxn ang="0">
                  <a:pos x="23" y="15"/>
                </a:cxn>
                <a:cxn ang="0">
                  <a:pos x="23" y="3"/>
                </a:cxn>
                <a:cxn ang="0">
                  <a:pos x="26" y="0"/>
                </a:cxn>
                <a:cxn ang="0">
                  <a:pos x="37" y="0"/>
                </a:cxn>
                <a:cxn ang="0">
                  <a:pos x="41" y="3"/>
                </a:cxn>
                <a:cxn ang="0">
                  <a:pos x="41" y="15"/>
                </a:cxn>
                <a:cxn ang="0">
                  <a:pos x="37" y="18"/>
                </a:cxn>
                <a:cxn ang="0">
                  <a:pos x="34" y="18"/>
                </a:cxn>
                <a:cxn ang="0">
                  <a:pos x="34" y="25"/>
                </a:cxn>
                <a:cxn ang="0">
                  <a:pos x="52" y="25"/>
                </a:cxn>
                <a:cxn ang="0">
                  <a:pos x="57" y="30"/>
                </a:cxn>
                <a:cxn ang="0">
                  <a:pos x="57" y="36"/>
                </a:cxn>
                <a:cxn ang="0">
                  <a:pos x="60" y="36"/>
                </a:cxn>
                <a:cxn ang="0">
                  <a:pos x="64" y="40"/>
                </a:cxn>
                <a:cxn ang="0">
                  <a:pos x="64" y="51"/>
                </a:cxn>
              </a:cxnLst>
              <a:rect l="0" t="0" r="r" b="b"/>
              <a:pathLst>
                <a:path w="64" h="55" fill="norm" stroke="1" extrusionOk="0">
                  <a:moveTo>
                    <a:pt x="64" y="51"/>
                  </a:moveTo>
                  <a:cubicBezTo>
                    <a:pt x="64" y="53"/>
                    <a:pt x="62" y="55"/>
                    <a:pt x="60" y="55"/>
                  </a:cubicBezTo>
                  <a:cubicBezTo>
                    <a:pt x="49" y="55"/>
                    <a:pt x="49" y="55"/>
                    <a:pt x="49" y="55"/>
                  </a:cubicBezTo>
                  <a:cubicBezTo>
                    <a:pt x="47" y="55"/>
                    <a:pt x="45" y="53"/>
                    <a:pt x="45" y="51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38"/>
                    <a:pt x="47" y="36"/>
                    <a:pt x="49" y="36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34" y="30"/>
                    <a:pt x="34" y="30"/>
                    <a:pt x="34" y="30"/>
                  </a:cubicBezTo>
                  <a:cubicBezTo>
                    <a:pt x="34" y="36"/>
                    <a:pt x="34" y="36"/>
                    <a:pt x="34" y="36"/>
                  </a:cubicBezTo>
                  <a:cubicBezTo>
                    <a:pt x="37" y="36"/>
                    <a:pt x="37" y="36"/>
                    <a:pt x="37" y="36"/>
                  </a:cubicBezTo>
                  <a:cubicBezTo>
                    <a:pt x="39" y="36"/>
                    <a:pt x="41" y="38"/>
                    <a:pt x="41" y="40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1" y="53"/>
                    <a:pt x="39" y="55"/>
                    <a:pt x="37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4" y="55"/>
                    <a:pt x="23" y="53"/>
                    <a:pt x="23" y="51"/>
                  </a:cubicBezTo>
                  <a:cubicBezTo>
                    <a:pt x="23" y="40"/>
                    <a:pt x="23" y="40"/>
                    <a:pt x="23" y="40"/>
                  </a:cubicBezTo>
                  <a:cubicBezTo>
                    <a:pt x="23" y="38"/>
                    <a:pt x="24" y="36"/>
                    <a:pt x="26" y="36"/>
                  </a:cubicBezTo>
                  <a:cubicBezTo>
                    <a:pt x="29" y="36"/>
                    <a:pt x="29" y="36"/>
                    <a:pt x="29" y="36"/>
                  </a:cubicBezTo>
                  <a:cubicBezTo>
                    <a:pt x="29" y="30"/>
                    <a:pt x="29" y="30"/>
                    <a:pt x="29" y="30"/>
                  </a:cubicBezTo>
                  <a:cubicBezTo>
                    <a:pt x="11" y="30"/>
                    <a:pt x="11" y="30"/>
                    <a:pt x="11" y="30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36"/>
                    <a:pt x="18" y="38"/>
                    <a:pt x="18" y="40"/>
                  </a:cubicBezTo>
                  <a:cubicBezTo>
                    <a:pt x="18" y="51"/>
                    <a:pt x="18" y="51"/>
                    <a:pt x="18" y="51"/>
                  </a:cubicBezTo>
                  <a:cubicBezTo>
                    <a:pt x="18" y="53"/>
                    <a:pt x="17" y="55"/>
                    <a:pt x="15" y="55"/>
                  </a:cubicBezTo>
                  <a:cubicBezTo>
                    <a:pt x="3" y="55"/>
                    <a:pt x="3" y="55"/>
                    <a:pt x="3" y="55"/>
                  </a:cubicBezTo>
                  <a:cubicBezTo>
                    <a:pt x="1" y="55"/>
                    <a:pt x="0" y="53"/>
                    <a:pt x="0" y="51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38"/>
                    <a:pt x="1" y="36"/>
                    <a:pt x="3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0"/>
                    <a:pt x="7" y="30"/>
                    <a:pt x="7" y="30"/>
                  </a:cubicBezTo>
                  <a:cubicBezTo>
                    <a:pt x="7" y="27"/>
                    <a:pt x="9" y="25"/>
                    <a:pt x="11" y="25"/>
                  </a:cubicBezTo>
                  <a:cubicBezTo>
                    <a:pt x="29" y="25"/>
                    <a:pt x="29" y="25"/>
                    <a:pt x="29" y="25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6" y="18"/>
                    <a:pt x="26" y="18"/>
                    <a:pt x="26" y="18"/>
                  </a:cubicBezTo>
                  <a:cubicBezTo>
                    <a:pt x="24" y="18"/>
                    <a:pt x="23" y="17"/>
                    <a:pt x="23" y="15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3" y="1"/>
                    <a:pt x="24" y="0"/>
                    <a:pt x="26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9" y="0"/>
                    <a:pt x="41" y="1"/>
                    <a:pt x="41" y="3"/>
                  </a:cubicBezTo>
                  <a:cubicBezTo>
                    <a:pt x="41" y="15"/>
                    <a:pt x="41" y="15"/>
                    <a:pt x="41" y="15"/>
                  </a:cubicBezTo>
                  <a:cubicBezTo>
                    <a:pt x="41" y="17"/>
                    <a:pt x="39" y="18"/>
                    <a:pt x="37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52" y="25"/>
                    <a:pt x="52" y="25"/>
                    <a:pt x="52" y="25"/>
                  </a:cubicBezTo>
                  <a:cubicBezTo>
                    <a:pt x="55" y="25"/>
                    <a:pt x="57" y="27"/>
                    <a:pt x="57" y="30"/>
                  </a:cubicBezTo>
                  <a:cubicBezTo>
                    <a:pt x="57" y="36"/>
                    <a:pt x="57" y="36"/>
                    <a:pt x="57" y="36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62" y="36"/>
                    <a:pt x="64" y="38"/>
                    <a:pt x="64" y="40"/>
                  </a:cubicBezTo>
                  <a:lnTo>
                    <a:pt x="64" y="51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>
                <a:cs typeface="+mn-ea"/>
              </a:endParaRPr>
            </a:p>
          </p:txBody>
        </p:sp>
      </p:grpSp>
      <p:grpSp>
        <p:nvGrpSpPr>
          <p:cNvPr id="12" name="Group 12"/>
          <p:cNvGrpSpPr/>
          <p:nvPr/>
        </p:nvGrpSpPr>
        <p:grpSpPr bwMode="auto">
          <a:xfrm>
            <a:off x="3463392" y="2143386"/>
            <a:ext cx="1049867" cy="1049867"/>
            <a:chOff x="2597149" y="1689100"/>
            <a:chExt cx="787400" cy="787400"/>
          </a:xfrm>
        </p:grpSpPr>
        <p:grpSp>
          <p:nvGrpSpPr>
            <p:cNvPr id="13" name="Group 13"/>
            <p:cNvGrpSpPr/>
            <p:nvPr/>
          </p:nvGrpSpPr>
          <p:grpSpPr bwMode="auto">
            <a:xfrm>
              <a:off x="2597149" y="1689100"/>
              <a:ext cx="787400" cy="787400"/>
              <a:chOff x="4343400" y="1854885"/>
              <a:chExt cx="457200" cy="457200"/>
            </a:xfrm>
          </p:grpSpPr>
          <p:sp>
            <p:nvSpPr>
              <p:cNvPr id="15" name="Oval 15"/>
              <p:cNvSpPr/>
              <p:nvPr/>
            </p:nvSpPr>
            <p:spPr bwMode="auto"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>
                  <a:cs typeface="+mn-ea"/>
                </a:endParaRPr>
              </a:p>
            </p:txBody>
          </p:sp>
          <p:sp>
            <p:nvSpPr>
              <p:cNvPr id="16" name="Oval 16"/>
              <p:cNvSpPr/>
              <p:nvPr/>
            </p:nvSpPr>
            <p:spPr bwMode="auto"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>
                  <a:cs typeface="+mn-ea"/>
                </a:endParaRPr>
              </a:p>
            </p:txBody>
          </p:sp>
        </p:grpSp>
        <p:sp>
          <p:nvSpPr>
            <p:cNvPr id="14" name="Freeform: Shape 14"/>
            <p:cNvSpPr/>
            <p:nvPr/>
          </p:nvSpPr>
          <p:spPr bwMode="auto">
            <a:xfrm>
              <a:off x="2847775" y="1970605"/>
              <a:ext cx="286150" cy="224390"/>
            </a:xfrm>
            <a:custGeom>
              <a:avLst/>
              <a:gdLst/>
              <a:ahLst/>
              <a:cxnLst>
                <a:cxn ang="0">
                  <a:pos x="45" y="14"/>
                </a:cxn>
                <a:cxn ang="0">
                  <a:pos x="32" y="10"/>
                </a:cxn>
                <a:cxn ang="0">
                  <a:pos x="18" y="14"/>
                </a:cxn>
                <a:cxn ang="0">
                  <a:pos x="0" y="14"/>
                </a:cxn>
                <a:cxn ang="0">
                  <a:pos x="64" y="14"/>
                </a:cxn>
                <a:cxn ang="0">
                  <a:pos x="0" y="15"/>
                </a:cxn>
                <a:cxn ang="0">
                  <a:pos x="18" y="20"/>
                </a:cxn>
                <a:cxn ang="0">
                  <a:pos x="2" y="22"/>
                </a:cxn>
                <a:cxn ang="0">
                  <a:pos x="9" y="35"/>
                </a:cxn>
                <a:cxn ang="0">
                  <a:pos x="1" y="36"/>
                </a:cxn>
                <a:cxn ang="0">
                  <a:pos x="0" y="28"/>
                </a:cxn>
                <a:cxn ang="0">
                  <a:pos x="8" y="27"/>
                </a:cxn>
                <a:cxn ang="0">
                  <a:pos x="9" y="35"/>
                </a:cxn>
                <a:cxn ang="0">
                  <a:pos x="15" y="50"/>
                </a:cxn>
                <a:cxn ang="0">
                  <a:pos x="7" y="49"/>
                </a:cxn>
                <a:cxn ang="0">
                  <a:pos x="8" y="41"/>
                </a:cxn>
                <a:cxn ang="0">
                  <a:pos x="16" y="42"/>
                </a:cxn>
                <a:cxn ang="0">
                  <a:pos x="23" y="35"/>
                </a:cxn>
                <a:cxn ang="0">
                  <a:pos x="15" y="36"/>
                </a:cxn>
                <a:cxn ang="0">
                  <a:pos x="13" y="28"/>
                </a:cxn>
                <a:cxn ang="0">
                  <a:pos x="21" y="27"/>
                </a:cxn>
                <a:cxn ang="0">
                  <a:pos x="23" y="35"/>
                </a:cxn>
                <a:cxn ang="0">
                  <a:pos x="28" y="50"/>
                </a:cxn>
                <a:cxn ang="0">
                  <a:pos x="20" y="49"/>
                </a:cxn>
                <a:cxn ang="0">
                  <a:pos x="21" y="41"/>
                </a:cxn>
                <a:cxn ang="0">
                  <a:pos x="29" y="42"/>
                </a:cxn>
                <a:cxn ang="0">
                  <a:pos x="36" y="35"/>
                </a:cxn>
                <a:cxn ang="0">
                  <a:pos x="28" y="36"/>
                </a:cxn>
                <a:cxn ang="0">
                  <a:pos x="27" y="28"/>
                </a:cxn>
                <a:cxn ang="0">
                  <a:pos x="35" y="27"/>
                </a:cxn>
                <a:cxn ang="0">
                  <a:pos x="36" y="35"/>
                </a:cxn>
                <a:cxn ang="0">
                  <a:pos x="42" y="50"/>
                </a:cxn>
                <a:cxn ang="0">
                  <a:pos x="34" y="49"/>
                </a:cxn>
                <a:cxn ang="0">
                  <a:pos x="35" y="41"/>
                </a:cxn>
                <a:cxn ang="0">
                  <a:pos x="43" y="42"/>
                </a:cxn>
                <a:cxn ang="0">
                  <a:pos x="50" y="35"/>
                </a:cxn>
                <a:cxn ang="0">
                  <a:pos x="42" y="36"/>
                </a:cxn>
                <a:cxn ang="0">
                  <a:pos x="41" y="28"/>
                </a:cxn>
                <a:cxn ang="0">
                  <a:pos x="49" y="27"/>
                </a:cxn>
                <a:cxn ang="0">
                  <a:pos x="50" y="35"/>
                </a:cxn>
                <a:cxn ang="0">
                  <a:pos x="61" y="22"/>
                </a:cxn>
                <a:cxn ang="0">
                  <a:pos x="45" y="20"/>
                </a:cxn>
                <a:cxn ang="0">
                  <a:pos x="64" y="15"/>
                </a:cxn>
                <a:cxn ang="0">
                  <a:pos x="57" y="49"/>
                </a:cxn>
                <a:cxn ang="0">
                  <a:pos x="49" y="50"/>
                </a:cxn>
                <a:cxn ang="0">
                  <a:pos x="48" y="42"/>
                </a:cxn>
                <a:cxn ang="0">
                  <a:pos x="56" y="41"/>
                </a:cxn>
                <a:cxn ang="0">
                  <a:pos x="57" y="49"/>
                </a:cxn>
                <a:cxn ang="0">
                  <a:pos x="63" y="36"/>
                </a:cxn>
                <a:cxn ang="0">
                  <a:pos x="55" y="35"/>
                </a:cxn>
                <a:cxn ang="0">
                  <a:pos x="56" y="27"/>
                </a:cxn>
                <a:cxn ang="0">
                  <a:pos x="64" y="28"/>
                </a:cxn>
              </a:cxnLst>
              <a:rect l="0" t="0" r="r" b="b"/>
              <a:pathLst>
                <a:path w="64" h="50" fill="norm" stroke="1" extrusionOk="0">
                  <a:moveTo>
                    <a:pt x="64" y="14"/>
                  </a:moveTo>
                  <a:cubicBezTo>
                    <a:pt x="45" y="14"/>
                    <a:pt x="45" y="14"/>
                    <a:pt x="45" y="14"/>
                  </a:cubicBezTo>
                  <a:cubicBezTo>
                    <a:pt x="45" y="14"/>
                    <a:pt x="45" y="14"/>
                    <a:pt x="45" y="14"/>
                  </a:cubicBezTo>
                  <a:cubicBezTo>
                    <a:pt x="45" y="12"/>
                    <a:pt x="44" y="10"/>
                    <a:pt x="32" y="10"/>
                  </a:cubicBezTo>
                  <a:cubicBezTo>
                    <a:pt x="19" y="10"/>
                    <a:pt x="18" y="12"/>
                    <a:pt x="18" y="14"/>
                  </a:cubicBezTo>
                  <a:cubicBezTo>
                    <a:pt x="18" y="14"/>
                    <a:pt x="18" y="14"/>
                    <a:pt x="18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1"/>
                    <a:pt x="4" y="0"/>
                    <a:pt x="32" y="0"/>
                  </a:cubicBezTo>
                  <a:cubicBezTo>
                    <a:pt x="59" y="0"/>
                    <a:pt x="64" y="11"/>
                    <a:pt x="64" y="14"/>
                  </a:cubicBezTo>
                  <a:close/>
                  <a:moveTo>
                    <a:pt x="0" y="20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8" y="21"/>
                    <a:pt x="17" y="22"/>
                    <a:pt x="16" y="22"/>
                  </a:cubicBezTo>
                  <a:cubicBezTo>
                    <a:pt x="2" y="22"/>
                    <a:pt x="2" y="22"/>
                    <a:pt x="2" y="22"/>
                  </a:cubicBezTo>
                  <a:cubicBezTo>
                    <a:pt x="1" y="22"/>
                    <a:pt x="0" y="21"/>
                    <a:pt x="0" y="20"/>
                  </a:cubicBezTo>
                  <a:close/>
                  <a:moveTo>
                    <a:pt x="9" y="35"/>
                  </a:moveTo>
                  <a:cubicBezTo>
                    <a:pt x="9" y="36"/>
                    <a:pt x="8" y="36"/>
                    <a:pt x="8" y="36"/>
                  </a:cubicBezTo>
                  <a:cubicBezTo>
                    <a:pt x="1" y="36"/>
                    <a:pt x="1" y="36"/>
                    <a:pt x="1" y="36"/>
                  </a:cubicBezTo>
                  <a:cubicBezTo>
                    <a:pt x="0" y="36"/>
                    <a:pt x="0" y="36"/>
                    <a:pt x="0" y="35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1" y="27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9" y="27"/>
                    <a:pt x="9" y="28"/>
                  </a:cubicBezTo>
                  <a:lnTo>
                    <a:pt x="9" y="35"/>
                  </a:lnTo>
                  <a:close/>
                  <a:moveTo>
                    <a:pt x="16" y="49"/>
                  </a:moveTo>
                  <a:cubicBezTo>
                    <a:pt x="16" y="49"/>
                    <a:pt x="15" y="50"/>
                    <a:pt x="15" y="50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7" y="50"/>
                    <a:pt x="7" y="49"/>
                    <a:pt x="7" y="49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1"/>
                    <a:pt x="7" y="41"/>
                    <a:pt x="8" y="41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15" y="41"/>
                    <a:pt x="16" y="41"/>
                    <a:pt x="16" y="42"/>
                  </a:cubicBezTo>
                  <a:lnTo>
                    <a:pt x="16" y="49"/>
                  </a:lnTo>
                  <a:close/>
                  <a:moveTo>
                    <a:pt x="23" y="35"/>
                  </a:moveTo>
                  <a:cubicBezTo>
                    <a:pt x="23" y="36"/>
                    <a:pt x="22" y="36"/>
                    <a:pt x="21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4" y="36"/>
                    <a:pt x="13" y="36"/>
                    <a:pt x="13" y="35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7"/>
                    <a:pt x="14" y="27"/>
                    <a:pt x="15" y="27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2" y="27"/>
                    <a:pt x="23" y="27"/>
                    <a:pt x="23" y="28"/>
                  </a:cubicBezTo>
                  <a:lnTo>
                    <a:pt x="23" y="35"/>
                  </a:lnTo>
                  <a:close/>
                  <a:moveTo>
                    <a:pt x="29" y="49"/>
                  </a:moveTo>
                  <a:cubicBezTo>
                    <a:pt x="29" y="49"/>
                    <a:pt x="29" y="50"/>
                    <a:pt x="28" y="50"/>
                  </a:cubicBezTo>
                  <a:cubicBezTo>
                    <a:pt x="21" y="50"/>
                    <a:pt x="21" y="50"/>
                    <a:pt x="21" y="50"/>
                  </a:cubicBezTo>
                  <a:cubicBezTo>
                    <a:pt x="21" y="50"/>
                    <a:pt x="20" y="49"/>
                    <a:pt x="20" y="49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1"/>
                    <a:pt x="21" y="41"/>
                    <a:pt x="21" y="4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9" y="41"/>
                    <a:pt x="29" y="41"/>
                    <a:pt x="29" y="42"/>
                  </a:cubicBezTo>
                  <a:lnTo>
                    <a:pt x="29" y="49"/>
                  </a:lnTo>
                  <a:close/>
                  <a:moveTo>
                    <a:pt x="36" y="35"/>
                  </a:moveTo>
                  <a:cubicBezTo>
                    <a:pt x="36" y="36"/>
                    <a:pt x="36" y="36"/>
                    <a:pt x="35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7" y="36"/>
                    <a:pt x="27" y="35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7"/>
                    <a:pt x="28" y="27"/>
                    <a:pt x="28" y="27"/>
                  </a:cubicBezTo>
                  <a:cubicBezTo>
                    <a:pt x="35" y="27"/>
                    <a:pt x="35" y="27"/>
                    <a:pt x="35" y="27"/>
                  </a:cubicBezTo>
                  <a:cubicBezTo>
                    <a:pt x="36" y="27"/>
                    <a:pt x="36" y="27"/>
                    <a:pt x="36" y="28"/>
                  </a:cubicBezTo>
                  <a:lnTo>
                    <a:pt x="36" y="35"/>
                  </a:lnTo>
                  <a:close/>
                  <a:moveTo>
                    <a:pt x="43" y="49"/>
                  </a:moveTo>
                  <a:cubicBezTo>
                    <a:pt x="43" y="49"/>
                    <a:pt x="43" y="50"/>
                    <a:pt x="42" y="50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5" y="50"/>
                    <a:pt x="34" y="49"/>
                    <a:pt x="34" y="49"/>
                  </a:cubicBezTo>
                  <a:cubicBezTo>
                    <a:pt x="34" y="42"/>
                    <a:pt x="34" y="42"/>
                    <a:pt x="34" y="42"/>
                  </a:cubicBezTo>
                  <a:cubicBezTo>
                    <a:pt x="34" y="41"/>
                    <a:pt x="35" y="41"/>
                    <a:pt x="35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3" y="41"/>
                    <a:pt x="43" y="42"/>
                  </a:cubicBezTo>
                  <a:lnTo>
                    <a:pt x="43" y="49"/>
                  </a:lnTo>
                  <a:close/>
                  <a:moveTo>
                    <a:pt x="50" y="35"/>
                  </a:moveTo>
                  <a:cubicBezTo>
                    <a:pt x="50" y="36"/>
                    <a:pt x="50" y="36"/>
                    <a:pt x="49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5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41" y="27"/>
                    <a:pt x="41" y="27"/>
                    <a:pt x="42" y="27"/>
                  </a:cubicBezTo>
                  <a:cubicBezTo>
                    <a:pt x="49" y="27"/>
                    <a:pt x="49" y="27"/>
                    <a:pt x="49" y="27"/>
                  </a:cubicBezTo>
                  <a:cubicBezTo>
                    <a:pt x="50" y="27"/>
                    <a:pt x="50" y="27"/>
                    <a:pt x="50" y="28"/>
                  </a:cubicBezTo>
                  <a:lnTo>
                    <a:pt x="50" y="35"/>
                  </a:lnTo>
                  <a:close/>
                  <a:moveTo>
                    <a:pt x="64" y="20"/>
                  </a:moveTo>
                  <a:cubicBezTo>
                    <a:pt x="64" y="21"/>
                    <a:pt x="63" y="22"/>
                    <a:pt x="61" y="22"/>
                  </a:cubicBezTo>
                  <a:cubicBezTo>
                    <a:pt x="48" y="22"/>
                    <a:pt x="48" y="22"/>
                    <a:pt x="48" y="22"/>
                  </a:cubicBezTo>
                  <a:cubicBezTo>
                    <a:pt x="46" y="22"/>
                    <a:pt x="45" y="21"/>
                    <a:pt x="45" y="20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64" y="15"/>
                    <a:pt x="64" y="15"/>
                    <a:pt x="64" y="15"/>
                  </a:cubicBezTo>
                  <a:lnTo>
                    <a:pt x="64" y="20"/>
                  </a:lnTo>
                  <a:close/>
                  <a:moveTo>
                    <a:pt x="57" y="49"/>
                  </a:moveTo>
                  <a:cubicBezTo>
                    <a:pt x="57" y="49"/>
                    <a:pt x="56" y="50"/>
                    <a:pt x="56" y="50"/>
                  </a:cubicBezTo>
                  <a:cubicBezTo>
                    <a:pt x="49" y="50"/>
                    <a:pt x="49" y="50"/>
                    <a:pt x="49" y="50"/>
                  </a:cubicBezTo>
                  <a:cubicBezTo>
                    <a:pt x="48" y="50"/>
                    <a:pt x="48" y="49"/>
                    <a:pt x="48" y="49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1"/>
                    <a:pt x="48" y="41"/>
                    <a:pt x="49" y="41"/>
                  </a:cubicBezTo>
                  <a:cubicBezTo>
                    <a:pt x="56" y="41"/>
                    <a:pt x="56" y="41"/>
                    <a:pt x="56" y="41"/>
                  </a:cubicBezTo>
                  <a:cubicBezTo>
                    <a:pt x="56" y="41"/>
                    <a:pt x="57" y="41"/>
                    <a:pt x="57" y="42"/>
                  </a:cubicBezTo>
                  <a:lnTo>
                    <a:pt x="57" y="49"/>
                  </a:lnTo>
                  <a:close/>
                  <a:moveTo>
                    <a:pt x="64" y="35"/>
                  </a:moveTo>
                  <a:cubicBezTo>
                    <a:pt x="64" y="36"/>
                    <a:pt x="63" y="36"/>
                    <a:pt x="63" y="36"/>
                  </a:cubicBezTo>
                  <a:cubicBezTo>
                    <a:pt x="56" y="36"/>
                    <a:pt x="56" y="36"/>
                    <a:pt x="56" y="36"/>
                  </a:cubicBezTo>
                  <a:cubicBezTo>
                    <a:pt x="55" y="36"/>
                    <a:pt x="55" y="36"/>
                    <a:pt x="55" y="35"/>
                  </a:cubicBezTo>
                  <a:cubicBezTo>
                    <a:pt x="55" y="28"/>
                    <a:pt x="55" y="28"/>
                    <a:pt x="55" y="28"/>
                  </a:cubicBezTo>
                  <a:cubicBezTo>
                    <a:pt x="55" y="27"/>
                    <a:pt x="55" y="27"/>
                    <a:pt x="56" y="27"/>
                  </a:cubicBezTo>
                  <a:cubicBezTo>
                    <a:pt x="63" y="27"/>
                    <a:pt x="63" y="27"/>
                    <a:pt x="63" y="27"/>
                  </a:cubicBezTo>
                  <a:cubicBezTo>
                    <a:pt x="63" y="27"/>
                    <a:pt x="64" y="27"/>
                    <a:pt x="64" y="28"/>
                  </a:cubicBezTo>
                  <a:lnTo>
                    <a:pt x="64" y="3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>
                <a:cs typeface="+mn-ea"/>
              </a:endParaRPr>
            </a:p>
          </p:txBody>
        </p:sp>
      </p:grpSp>
      <p:grpSp>
        <p:nvGrpSpPr>
          <p:cNvPr id="20" name="Group 21"/>
          <p:cNvGrpSpPr/>
          <p:nvPr/>
        </p:nvGrpSpPr>
        <p:grpSpPr bwMode="auto">
          <a:xfrm>
            <a:off x="5571067" y="2143386"/>
            <a:ext cx="1049867" cy="1049867"/>
            <a:chOff x="4178300" y="1689100"/>
            <a:chExt cx="787400" cy="787400"/>
          </a:xfrm>
        </p:grpSpPr>
        <p:grpSp>
          <p:nvGrpSpPr>
            <p:cNvPr id="21" name="Group 22"/>
            <p:cNvGrpSpPr/>
            <p:nvPr/>
          </p:nvGrpSpPr>
          <p:grpSpPr bwMode="auto">
            <a:xfrm>
              <a:off x="4178300" y="1689100"/>
              <a:ext cx="787400" cy="787400"/>
              <a:chOff x="4343400" y="1854885"/>
              <a:chExt cx="457200" cy="457200"/>
            </a:xfrm>
          </p:grpSpPr>
          <p:sp>
            <p:nvSpPr>
              <p:cNvPr id="23" name="Oval 24"/>
              <p:cNvSpPr/>
              <p:nvPr/>
            </p:nvSpPr>
            <p:spPr bwMode="auto"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>
                  <a:cs typeface="+mn-ea"/>
                </a:endParaRPr>
              </a:p>
            </p:txBody>
          </p:sp>
          <p:sp>
            <p:nvSpPr>
              <p:cNvPr id="24" name="Oval 25"/>
              <p:cNvSpPr/>
              <p:nvPr/>
            </p:nvSpPr>
            <p:spPr bwMode="auto"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>
                  <a:cs typeface="+mn-ea"/>
                </a:endParaRPr>
              </a:p>
            </p:txBody>
          </p:sp>
        </p:grpSp>
        <p:sp>
          <p:nvSpPr>
            <p:cNvPr id="22" name="Freeform: Shape 23"/>
            <p:cNvSpPr/>
            <p:nvPr/>
          </p:nvSpPr>
          <p:spPr bwMode="auto">
            <a:xfrm>
              <a:off x="4429954" y="1979868"/>
              <a:ext cx="284092" cy="205864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2" y="44"/>
                </a:cxn>
                <a:cxn ang="0">
                  <a:pos x="61" y="45"/>
                </a:cxn>
                <a:cxn ang="0">
                  <a:pos x="60" y="44"/>
                </a:cxn>
                <a:cxn ang="0">
                  <a:pos x="45" y="30"/>
                </a:cxn>
                <a:cxn ang="0">
                  <a:pos x="45" y="36"/>
                </a:cxn>
                <a:cxn ang="0">
                  <a:pos x="35" y="46"/>
                </a:cxn>
                <a:cxn ang="0">
                  <a:pos x="10" y="46"/>
                </a:cxn>
                <a:cxn ang="0">
                  <a:pos x="0" y="36"/>
                </a:cxn>
                <a:cxn ang="0">
                  <a:pos x="0" y="10"/>
                </a:cxn>
                <a:cxn ang="0">
                  <a:pos x="10" y="0"/>
                </a:cxn>
                <a:cxn ang="0">
                  <a:pos x="35" y="0"/>
                </a:cxn>
                <a:cxn ang="0">
                  <a:pos x="45" y="10"/>
                </a:cxn>
                <a:cxn ang="0">
                  <a:pos x="45" y="16"/>
                </a:cxn>
                <a:cxn ang="0">
                  <a:pos x="60" y="2"/>
                </a:cxn>
                <a:cxn ang="0">
                  <a:pos x="61" y="1"/>
                </a:cxn>
                <a:cxn ang="0">
                  <a:pos x="62" y="1"/>
                </a:cxn>
                <a:cxn ang="0">
                  <a:pos x="64" y="4"/>
                </a:cxn>
                <a:cxn ang="0">
                  <a:pos x="64" y="42"/>
                </a:cxn>
              </a:cxnLst>
              <a:rect l="0" t="0" r="r" b="b"/>
              <a:pathLst>
                <a:path w="64" h="46" fill="norm" stroke="1" extrusionOk="0">
                  <a:moveTo>
                    <a:pt x="64" y="42"/>
                  </a:moveTo>
                  <a:cubicBezTo>
                    <a:pt x="64" y="43"/>
                    <a:pt x="63" y="44"/>
                    <a:pt x="62" y="44"/>
                  </a:cubicBezTo>
                  <a:cubicBezTo>
                    <a:pt x="62" y="45"/>
                    <a:pt x="62" y="45"/>
                    <a:pt x="61" y="45"/>
                  </a:cubicBezTo>
                  <a:cubicBezTo>
                    <a:pt x="61" y="45"/>
                    <a:pt x="60" y="44"/>
                    <a:pt x="60" y="44"/>
                  </a:cubicBezTo>
                  <a:cubicBezTo>
                    <a:pt x="45" y="30"/>
                    <a:pt x="45" y="30"/>
                    <a:pt x="45" y="30"/>
                  </a:cubicBezTo>
                  <a:cubicBezTo>
                    <a:pt x="45" y="36"/>
                    <a:pt x="45" y="36"/>
                    <a:pt x="45" y="36"/>
                  </a:cubicBezTo>
                  <a:cubicBezTo>
                    <a:pt x="45" y="41"/>
                    <a:pt x="41" y="46"/>
                    <a:pt x="35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4" y="46"/>
                    <a:pt x="0" y="41"/>
                    <a:pt x="0" y="36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41" y="0"/>
                    <a:pt x="45" y="5"/>
                    <a:pt x="45" y="10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60" y="2"/>
                    <a:pt x="60" y="2"/>
                    <a:pt x="60" y="2"/>
                  </a:cubicBezTo>
                  <a:cubicBezTo>
                    <a:pt x="60" y="1"/>
                    <a:pt x="61" y="1"/>
                    <a:pt x="61" y="1"/>
                  </a:cubicBezTo>
                  <a:cubicBezTo>
                    <a:pt x="62" y="1"/>
                    <a:pt x="62" y="1"/>
                    <a:pt x="62" y="1"/>
                  </a:cubicBezTo>
                  <a:cubicBezTo>
                    <a:pt x="63" y="2"/>
                    <a:pt x="64" y="3"/>
                    <a:pt x="64" y="4"/>
                  </a:cubicBezTo>
                  <a:lnTo>
                    <a:pt x="64" y="4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>
                <a:cs typeface="+mn-ea"/>
              </a:endParaRPr>
            </a:p>
          </p:txBody>
        </p:sp>
      </p:grpSp>
      <p:grpSp>
        <p:nvGrpSpPr>
          <p:cNvPr id="28" name="Group 30"/>
          <p:cNvGrpSpPr/>
          <p:nvPr/>
        </p:nvGrpSpPr>
        <p:grpSpPr bwMode="auto">
          <a:xfrm>
            <a:off x="7678741" y="2143386"/>
            <a:ext cx="1049867" cy="1049867"/>
            <a:chOff x="5759450" y="1689100"/>
            <a:chExt cx="787400" cy="787400"/>
          </a:xfrm>
        </p:grpSpPr>
        <p:grpSp>
          <p:nvGrpSpPr>
            <p:cNvPr id="29" name="Group 31"/>
            <p:cNvGrpSpPr/>
            <p:nvPr/>
          </p:nvGrpSpPr>
          <p:grpSpPr bwMode="auto">
            <a:xfrm>
              <a:off x="5759450" y="1689100"/>
              <a:ext cx="787400" cy="787400"/>
              <a:chOff x="4343400" y="1854885"/>
              <a:chExt cx="457200" cy="457200"/>
            </a:xfrm>
          </p:grpSpPr>
          <p:sp>
            <p:nvSpPr>
              <p:cNvPr id="31" name="Oval 33"/>
              <p:cNvSpPr/>
              <p:nvPr/>
            </p:nvSpPr>
            <p:spPr bwMode="auto"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>
                  <a:cs typeface="+mn-ea"/>
                </a:endParaRPr>
              </a:p>
            </p:txBody>
          </p:sp>
          <p:sp>
            <p:nvSpPr>
              <p:cNvPr id="32" name="Oval 34"/>
              <p:cNvSpPr/>
              <p:nvPr/>
            </p:nvSpPr>
            <p:spPr bwMode="auto"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>
                  <a:cs typeface="+mn-ea"/>
                </a:endParaRPr>
              </a:p>
            </p:txBody>
          </p:sp>
        </p:grpSp>
        <p:sp>
          <p:nvSpPr>
            <p:cNvPr id="30" name="Freeform: Shape 32"/>
            <p:cNvSpPr/>
            <p:nvPr/>
          </p:nvSpPr>
          <p:spPr bwMode="auto">
            <a:xfrm>
              <a:off x="6030661" y="1960311"/>
              <a:ext cx="244978" cy="244978"/>
            </a:xfrm>
            <a:custGeom>
              <a:avLst/>
              <a:gdLst/>
              <a:ahLst/>
              <a:cxnLst>
                <a:cxn ang="0">
                  <a:pos x="55" y="31"/>
                </a:cxn>
                <a:cxn ang="0">
                  <a:pos x="54" y="33"/>
                </a:cxn>
                <a:cxn ang="0">
                  <a:pos x="47" y="34"/>
                </a:cxn>
                <a:cxn ang="0">
                  <a:pos x="46" y="37"/>
                </a:cxn>
                <a:cxn ang="0">
                  <a:pos x="49" y="42"/>
                </a:cxn>
                <a:cxn ang="0">
                  <a:pos x="50" y="43"/>
                </a:cxn>
                <a:cxn ang="0">
                  <a:pos x="49" y="44"/>
                </a:cxn>
                <a:cxn ang="0">
                  <a:pos x="43" y="50"/>
                </a:cxn>
                <a:cxn ang="0">
                  <a:pos x="42" y="50"/>
                </a:cxn>
                <a:cxn ang="0">
                  <a:pos x="37" y="46"/>
                </a:cxn>
                <a:cxn ang="0">
                  <a:pos x="33" y="47"/>
                </a:cxn>
                <a:cxn ang="0">
                  <a:pos x="32" y="54"/>
                </a:cxn>
                <a:cxn ang="0">
                  <a:pos x="31" y="55"/>
                </a:cxn>
                <a:cxn ang="0">
                  <a:pos x="23" y="55"/>
                </a:cxn>
                <a:cxn ang="0">
                  <a:pos x="22" y="54"/>
                </a:cxn>
                <a:cxn ang="0">
                  <a:pos x="21" y="47"/>
                </a:cxn>
                <a:cxn ang="0">
                  <a:pos x="18" y="46"/>
                </a:cxn>
                <a:cxn ang="0">
                  <a:pos x="13" y="50"/>
                </a:cxn>
                <a:cxn ang="0">
                  <a:pos x="12" y="50"/>
                </a:cxn>
                <a:cxn ang="0">
                  <a:pos x="11" y="50"/>
                </a:cxn>
                <a:cxn ang="0">
                  <a:pos x="5" y="44"/>
                </a:cxn>
                <a:cxn ang="0">
                  <a:pos x="5" y="43"/>
                </a:cxn>
                <a:cxn ang="0">
                  <a:pos x="5" y="42"/>
                </a:cxn>
                <a:cxn ang="0">
                  <a:pos x="9" y="37"/>
                </a:cxn>
                <a:cxn ang="0">
                  <a:pos x="7" y="33"/>
                </a:cxn>
                <a:cxn ang="0">
                  <a:pos x="1" y="33"/>
                </a:cxn>
                <a:cxn ang="0">
                  <a:pos x="0" y="31"/>
                </a:cxn>
                <a:cxn ang="0">
                  <a:pos x="0" y="23"/>
                </a:cxn>
                <a:cxn ang="0">
                  <a:pos x="1" y="22"/>
                </a:cxn>
                <a:cxn ang="0">
                  <a:pos x="7" y="21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2" y="5"/>
                </a:cxn>
                <a:cxn ang="0">
                  <a:pos x="13" y="5"/>
                </a:cxn>
                <a:cxn ang="0">
                  <a:pos x="18" y="9"/>
                </a:cxn>
                <a:cxn ang="0">
                  <a:pos x="21" y="8"/>
                </a:cxn>
                <a:cxn ang="0">
                  <a:pos x="22" y="1"/>
                </a:cxn>
                <a:cxn ang="0">
                  <a:pos x="23" y="0"/>
                </a:cxn>
                <a:cxn ang="0">
                  <a:pos x="31" y="0"/>
                </a:cxn>
                <a:cxn ang="0">
                  <a:pos x="32" y="1"/>
                </a:cxn>
                <a:cxn ang="0">
                  <a:pos x="33" y="8"/>
                </a:cxn>
                <a:cxn ang="0">
                  <a:pos x="37" y="9"/>
                </a:cxn>
                <a:cxn ang="0">
                  <a:pos x="42" y="5"/>
                </a:cxn>
                <a:cxn ang="0">
                  <a:pos x="43" y="5"/>
                </a:cxn>
                <a:cxn ang="0">
                  <a:pos x="43" y="5"/>
                </a:cxn>
                <a:cxn ang="0">
                  <a:pos x="49" y="11"/>
                </a:cxn>
                <a:cxn ang="0">
                  <a:pos x="50" y="12"/>
                </a:cxn>
                <a:cxn ang="0">
                  <a:pos x="49" y="13"/>
                </a:cxn>
                <a:cxn ang="0">
                  <a:pos x="46" y="18"/>
                </a:cxn>
                <a:cxn ang="0">
                  <a:pos x="47" y="21"/>
                </a:cxn>
                <a:cxn ang="0">
                  <a:pos x="54" y="22"/>
                </a:cxn>
                <a:cxn ang="0">
                  <a:pos x="55" y="23"/>
                </a:cxn>
                <a:cxn ang="0">
                  <a:pos x="55" y="31"/>
                </a:cxn>
                <a:cxn ang="0">
                  <a:pos x="27" y="18"/>
                </a:cxn>
                <a:cxn ang="0">
                  <a:pos x="18" y="27"/>
                </a:cxn>
                <a:cxn ang="0">
                  <a:pos x="27" y="36"/>
                </a:cxn>
                <a:cxn ang="0">
                  <a:pos x="36" y="27"/>
                </a:cxn>
                <a:cxn ang="0">
                  <a:pos x="27" y="18"/>
                </a:cxn>
              </a:cxnLst>
              <a:rect l="0" t="0" r="r" b="b"/>
              <a:pathLst>
                <a:path w="55" h="55" fill="norm" stroke="1" extrusionOk="0">
                  <a:moveTo>
                    <a:pt x="55" y="31"/>
                  </a:moveTo>
                  <a:cubicBezTo>
                    <a:pt x="55" y="32"/>
                    <a:pt x="54" y="33"/>
                    <a:pt x="54" y="33"/>
                  </a:cubicBezTo>
                  <a:cubicBezTo>
                    <a:pt x="47" y="34"/>
                    <a:pt x="47" y="34"/>
                    <a:pt x="47" y="34"/>
                  </a:cubicBezTo>
                  <a:cubicBezTo>
                    <a:pt x="47" y="35"/>
                    <a:pt x="46" y="36"/>
                    <a:pt x="46" y="37"/>
                  </a:cubicBezTo>
                  <a:cubicBezTo>
                    <a:pt x="47" y="39"/>
                    <a:pt x="48" y="40"/>
                    <a:pt x="49" y="42"/>
                  </a:cubicBezTo>
                  <a:cubicBezTo>
                    <a:pt x="50" y="42"/>
                    <a:pt x="50" y="42"/>
                    <a:pt x="50" y="43"/>
                  </a:cubicBezTo>
                  <a:cubicBezTo>
                    <a:pt x="50" y="43"/>
                    <a:pt x="50" y="43"/>
                    <a:pt x="49" y="44"/>
                  </a:cubicBezTo>
                  <a:cubicBezTo>
                    <a:pt x="49" y="45"/>
                    <a:pt x="44" y="50"/>
                    <a:pt x="43" y="50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37" y="46"/>
                    <a:pt x="37" y="46"/>
                    <a:pt x="37" y="46"/>
                  </a:cubicBezTo>
                  <a:cubicBezTo>
                    <a:pt x="36" y="46"/>
                    <a:pt x="35" y="47"/>
                    <a:pt x="33" y="47"/>
                  </a:cubicBezTo>
                  <a:cubicBezTo>
                    <a:pt x="33" y="49"/>
                    <a:pt x="33" y="52"/>
                    <a:pt x="32" y="54"/>
                  </a:cubicBezTo>
                  <a:cubicBezTo>
                    <a:pt x="32" y="54"/>
                    <a:pt x="32" y="55"/>
                    <a:pt x="31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2" y="54"/>
                    <a:pt x="22" y="54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0" y="47"/>
                    <a:pt x="19" y="46"/>
                    <a:pt x="18" y="46"/>
                  </a:cubicBezTo>
                  <a:cubicBezTo>
                    <a:pt x="13" y="50"/>
                    <a:pt x="13" y="50"/>
                    <a:pt x="13" y="50"/>
                  </a:cubicBezTo>
                  <a:cubicBezTo>
                    <a:pt x="12" y="50"/>
                    <a:pt x="12" y="50"/>
                    <a:pt x="12" y="50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9" y="48"/>
                    <a:pt x="7" y="46"/>
                    <a:pt x="5" y="44"/>
                  </a:cubicBezTo>
                  <a:cubicBezTo>
                    <a:pt x="5" y="43"/>
                    <a:pt x="5" y="43"/>
                    <a:pt x="5" y="43"/>
                  </a:cubicBezTo>
                  <a:cubicBezTo>
                    <a:pt x="5" y="42"/>
                    <a:pt x="5" y="42"/>
                    <a:pt x="5" y="42"/>
                  </a:cubicBezTo>
                  <a:cubicBezTo>
                    <a:pt x="6" y="40"/>
                    <a:pt x="8" y="39"/>
                    <a:pt x="9" y="37"/>
                  </a:cubicBezTo>
                  <a:cubicBezTo>
                    <a:pt x="8" y="36"/>
                    <a:pt x="8" y="35"/>
                    <a:pt x="7" y="33"/>
                  </a:cubicBezTo>
                  <a:cubicBezTo>
                    <a:pt x="1" y="33"/>
                    <a:pt x="1" y="33"/>
                    <a:pt x="1" y="33"/>
                  </a:cubicBezTo>
                  <a:cubicBezTo>
                    <a:pt x="0" y="32"/>
                    <a:pt x="0" y="32"/>
                    <a:pt x="0" y="31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2"/>
                    <a:pt x="1" y="22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8" y="20"/>
                    <a:pt x="8" y="19"/>
                    <a:pt x="9" y="18"/>
                  </a:cubicBezTo>
                  <a:cubicBezTo>
                    <a:pt x="8" y="16"/>
                    <a:pt x="6" y="14"/>
                    <a:pt x="5" y="13"/>
                  </a:cubicBezTo>
                  <a:cubicBezTo>
                    <a:pt x="5" y="13"/>
                    <a:pt x="5" y="12"/>
                    <a:pt x="5" y="12"/>
                  </a:cubicBezTo>
                  <a:cubicBezTo>
                    <a:pt x="5" y="12"/>
                    <a:pt x="5" y="11"/>
                    <a:pt x="5" y="11"/>
                  </a:cubicBezTo>
                  <a:cubicBezTo>
                    <a:pt x="6" y="10"/>
                    <a:pt x="11" y="5"/>
                    <a:pt x="12" y="5"/>
                  </a:cubicBezTo>
                  <a:cubicBezTo>
                    <a:pt x="12" y="5"/>
                    <a:pt x="12" y="5"/>
                    <a:pt x="13" y="5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9" y="8"/>
                    <a:pt x="20" y="8"/>
                    <a:pt x="21" y="8"/>
                  </a:cubicBezTo>
                  <a:cubicBezTo>
                    <a:pt x="21" y="5"/>
                    <a:pt x="21" y="3"/>
                    <a:pt x="22" y="1"/>
                  </a:cubicBezTo>
                  <a:cubicBezTo>
                    <a:pt x="22" y="0"/>
                    <a:pt x="23" y="0"/>
                    <a:pt x="23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2" y="0"/>
                    <a:pt x="32" y="0"/>
                    <a:pt x="32" y="1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35" y="8"/>
                    <a:pt x="36" y="8"/>
                    <a:pt x="37" y="9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2" y="5"/>
                    <a:pt x="42" y="5"/>
                    <a:pt x="43" y="5"/>
                  </a:cubicBezTo>
                  <a:cubicBezTo>
                    <a:pt x="43" y="5"/>
                    <a:pt x="43" y="5"/>
                    <a:pt x="43" y="5"/>
                  </a:cubicBezTo>
                  <a:cubicBezTo>
                    <a:pt x="45" y="7"/>
                    <a:pt x="48" y="9"/>
                    <a:pt x="49" y="11"/>
                  </a:cubicBezTo>
                  <a:cubicBezTo>
                    <a:pt x="50" y="11"/>
                    <a:pt x="50" y="12"/>
                    <a:pt x="50" y="12"/>
                  </a:cubicBezTo>
                  <a:cubicBezTo>
                    <a:pt x="50" y="12"/>
                    <a:pt x="49" y="13"/>
                    <a:pt x="49" y="13"/>
                  </a:cubicBezTo>
                  <a:cubicBezTo>
                    <a:pt x="48" y="14"/>
                    <a:pt x="47" y="16"/>
                    <a:pt x="46" y="18"/>
                  </a:cubicBezTo>
                  <a:cubicBezTo>
                    <a:pt x="46" y="19"/>
                    <a:pt x="47" y="20"/>
                    <a:pt x="47" y="21"/>
                  </a:cubicBezTo>
                  <a:cubicBezTo>
                    <a:pt x="54" y="22"/>
                    <a:pt x="54" y="22"/>
                    <a:pt x="54" y="22"/>
                  </a:cubicBezTo>
                  <a:cubicBezTo>
                    <a:pt x="54" y="22"/>
                    <a:pt x="55" y="23"/>
                    <a:pt x="55" y="23"/>
                  </a:cubicBezTo>
                  <a:lnTo>
                    <a:pt x="55" y="31"/>
                  </a:lnTo>
                  <a:close/>
                  <a:moveTo>
                    <a:pt x="27" y="18"/>
                  </a:moveTo>
                  <a:cubicBezTo>
                    <a:pt x="22" y="18"/>
                    <a:pt x="18" y="22"/>
                    <a:pt x="18" y="27"/>
                  </a:cubicBezTo>
                  <a:cubicBezTo>
                    <a:pt x="18" y="32"/>
                    <a:pt x="22" y="36"/>
                    <a:pt x="27" y="36"/>
                  </a:cubicBezTo>
                  <a:cubicBezTo>
                    <a:pt x="32" y="36"/>
                    <a:pt x="36" y="32"/>
                    <a:pt x="36" y="27"/>
                  </a:cubicBezTo>
                  <a:cubicBezTo>
                    <a:pt x="36" y="22"/>
                    <a:pt x="32" y="18"/>
                    <a:pt x="27" y="1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>
                <a:cs typeface="+mn-ea"/>
              </a:endParaRPr>
            </a:p>
          </p:txBody>
        </p:sp>
      </p:grpSp>
      <p:grpSp>
        <p:nvGrpSpPr>
          <p:cNvPr id="36" name="Group 39"/>
          <p:cNvGrpSpPr/>
          <p:nvPr/>
        </p:nvGrpSpPr>
        <p:grpSpPr bwMode="auto">
          <a:xfrm>
            <a:off x="9786416" y="2143386"/>
            <a:ext cx="1049867" cy="1049867"/>
            <a:chOff x="7340600" y="1689100"/>
            <a:chExt cx="787400" cy="787400"/>
          </a:xfrm>
        </p:grpSpPr>
        <p:grpSp>
          <p:nvGrpSpPr>
            <p:cNvPr id="37" name="Group 40"/>
            <p:cNvGrpSpPr/>
            <p:nvPr/>
          </p:nvGrpSpPr>
          <p:grpSpPr bwMode="auto">
            <a:xfrm>
              <a:off x="7340600" y="1689100"/>
              <a:ext cx="787400" cy="787400"/>
              <a:chOff x="4343400" y="1854885"/>
              <a:chExt cx="457200" cy="457200"/>
            </a:xfrm>
          </p:grpSpPr>
          <p:sp>
            <p:nvSpPr>
              <p:cNvPr id="39" name="Oval 42"/>
              <p:cNvSpPr/>
              <p:nvPr/>
            </p:nvSpPr>
            <p:spPr bwMode="auto">
              <a:xfrm>
                <a:off x="4343400" y="1854885"/>
                <a:ext cx="457200" cy="457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>
                  <a:cs typeface="+mn-ea"/>
                </a:endParaRPr>
              </a:p>
            </p:txBody>
          </p:sp>
          <p:sp>
            <p:nvSpPr>
              <p:cNvPr id="40" name="Oval 43"/>
              <p:cNvSpPr/>
              <p:nvPr/>
            </p:nvSpPr>
            <p:spPr bwMode="auto">
              <a:xfrm>
                <a:off x="4408030" y="1919516"/>
                <a:ext cx="327939" cy="327939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>
                  <a:cs typeface="+mn-ea"/>
                </a:endParaRPr>
              </a:p>
            </p:txBody>
          </p:sp>
        </p:grpSp>
        <p:sp>
          <p:nvSpPr>
            <p:cNvPr id="38" name="Freeform: Shape 41"/>
            <p:cNvSpPr/>
            <p:nvPr/>
          </p:nvSpPr>
          <p:spPr bwMode="auto">
            <a:xfrm>
              <a:off x="7606664" y="1979869"/>
              <a:ext cx="255270" cy="205862"/>
            </a:xfrm>
            <a:custGeom>
              <a:avLst/>
              <a:gdLst/>
              <a:ahLst/>
              <a:cxnLst>
                <a:cxn ang="0">
                  <a:pos x="55" y="27"/>
                </a:cxn>
                <a:cxn ang="0">
                  <a:pos x="54" y="27"/>
                </a:cxn>
                <a:cxn ang="0">
                  <a:pos x="54" y="27"/>
                </a:cxn>
                <a:cxn ang="0">
                  <a:pos x="53" y="27"/>
                </a:cxn>
                <a:cxn ang="0">
                  <a:pos x="28" y="6"/>
                </a:cxn>
                <a:cxn ang="0">
                  <a:pos x="4" y="27"/>
                </a:cxn>
                <a:cxn ang="0">
                  <a:pos x="3" y="27"/>
                </a:cxn>
                <a:cxn ang="0">
                  <a:pos x="2" y="27"/>
                </a:cxn>
                <a:cxn ang="0">
                  <a:pos x="0" y="24"/>
                </a:cxn>
                <a:cxn ang="0">
                  <a:pos x="0" y="23"/>
                </a:cxn>
                <a:cxn ang="0">
                  <a:pos x="26" y="1"/>
                </a:cxn>
                <a:cxn ang="0">
                  <a:pos x="31" y="1"/>
                </a:cxn>
                <a:cxn ang="0">
                  <a:pos x="40" y="8"/>
                </a:cxn>
                <a:cxn ang="0">
                  <a:pos x="40" y="1"/>
                </a:cxn>
                <a:cxn ang="0">
                  <a:pos x="41" y="0"/>
                </a:cxn>
                <a:cxn ang="0">
                  <a:pos x="48" y="0"/>
                </a:cxn>
                <a:cxn ang="0">
                  <a:pos x="49" y="1"/>
                </a:cxn>
                <a:cxn ang="0">
                  <a:pos x="49" y="16"/>
                </a:cxn>
                <a:cxn ang="0">
                  <a:pos x="57" y="23"/>
                </a:cxn>
                <a:cxn ang="0">
                  <a:pos x="57" y="24"/>
                </a:cxn>
                <a:cxn ang="0">
                  <a:pos x="55" y="27"/>
                </a:cxn>
                <a:cxn ang="0">
                  <a:pos x="49" y="44"/>
                </a:cxn>
                <a:cxn ang="0">
                  <a:pos x="47" y="46"/>
                </a:cxn>
                <a:cxn ang="0">
                  <a:pos x="33" y="46"/>
                </a:cxn>
                <a:cxn ang="0">
                  <a:pos x="33" y="32"/>
                </a:cxn>
                <a:cxn ang="0">
                  <a:pos x="24" y="32"/>
                </a:cxn>
                <a:cxn ang="0">
                  <a:pos x="24" y="46"/>
                </a:cxn>
                <a:cxn ang="0">
                  <a:pos x="10" y="46"/>
                </a:cxn>
                <a:cxn ang="0">
                  <a:pos x="8" y="44"/>
                </a:cxn>
                <a:cxn ang="0">
                  <a:pos x="8" y="27"/>
                </a:cxn>
                <a:cxn ang="0">
                  <a:pos x="8" y="26"/>
                </a:cxn>
                <a:cxn ang="0">
                  <a:pos x="28" y="9"/>
                </a:cxn>
                <a:cxn ang="0">
                  <a:pos x="49" y="26"/>
                </a:cxn>
                <a:cxn ang="0">
                  <a:pos x="49" y="27"/>
                </a:cxn>
                <a:cxn ang="0">
                  <a:pos x="49" y="44"/>
                </a:cxn>
              </a:cxnLst>
              <a:rect l="0" t="0" r="r" b="b"/>
              <a:pathLst>
                <a:path w="57" h="46" fill="norm" stroke="1" extrusionOk="0">
                  <a:moveTo>
                    <a:pt x="55" y="27"/>
                  </a:moveTo>
                  <a:cubicBezTo>
                    <a:pt x="55" y="27"/>
                    <a:pt x="54" y="27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3" y="27"/>
                    <a:pt x="53" y="27"/>
                  </a:cubicBezTo>
                  <a:cubicBezTo>
                    <a:pt x="28" y="6"/>
                    <a:pt x="28" y="6"/>
                    <a:pt x="28" y="6"/>
                  </a:cubicBezTo>
                  <a:cubicBezTo>
                    <a:pt x="4" y="27"/>
                    <a:pt x="4" y="27"/>
                    <a:pt x="4" y="27"/>
                  </a:cubicBezTo>
                  <a:cubicBezTo>
                    <a:pt x="4" y="27"/>
                    <a:pt x="3" y="27"/>
                    <a:pt x="3" y="27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0" y="23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7" y="0"/>
                    <a:pt x="30" y="0"/>
                    <a:pt x="31" y="1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0"/>
                    <a:pt x="41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49" y="0"/>
                    <a:pt x="49" y="1"/>
                    <a:pt x="49" y="1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7" y="23"/>
                    <a:pt x="57" y="24"/>
                    <a:pt x="57" y="24"/>
                  </a:cubicBezTo>
                  <a:lnTo>
                    <a:pt x="55" y="27"/>
                  </a:lnTo>
                  <a:close/>
                  <a:moveTo>
                    <a:pt x="49" y="44"/>
                  </a:moveTo>
                  <a:cubicBezTo>
                    <a:pt x="49" y="45"/>
                    <a:pt x="48" y="46"/>
                    <a:pt x="47" y="46"/>
                  </a:cubicBezTo>
                  <a:cubicBezTo>
                    <a:pt x="33" y="46"/>
                    <a:pt x="33" y="46"/>
                    <a:pt x="33" y="46"/>
                  </a:cubicBezTo>
                  <a:cubicBezTo>
                    <a:pt x="33" y="32"/>
                    <a:pt x="33" y="32"/>
                    <a:pt x="33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10" y="46"/>
                    <a:pt x="10" y="46"/>
                    <a:pt x="10" y="46"/>
                  </a:cubicBezTo>
                  <a:cubicBezTo>
                    <a:pt x="9" y="46"/>
                    <a:pt x="8" y="45"/>
                    <a:pt x="8" y="44"/>
                  </a:cubicBezTo>
                  <a:cubicBezTo>
                    <a:pt x="8" y="27"/>
                    <a:pt x="8" y="27"/>
                    <a:pt x="8" y="27"/>
                  </a:cubicBezTo>
                  <a:cubicBezTo>
                    <a:pt x="8" y="27"/>
                    <a:pt x="8" y="26"/>
                    <a:pt x="8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6"/>
                    <a:pt x="49" y="27"/>
                    <a:pt x="49" y="27"/>
                  </a:cubicBezTo>
                  <a:lnTo>
                    <a:pt x="49" y="4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>
                <a:defRPr/>
              </a:pPr>
              <a:endParaRPr>
                <a:cs typeface="+mn-ea"/>
              </a:endParaRPr>
            </a:p>
          </p:txBody>
        </p:sp>
      </p:grpSp>
      <p:grpSp>
        <p:nvGrpSpPr>
          <p:cNvPr id="44" name="Group 63"/>
          <p:cNvGrpSpPr/>
          <p:nvPr/>
        </p:nvGrpSpPr>
        <p:grpSpPr bwMode="auto">
          <a:xfrm>
            <a:off x="1064334" y="5117819"/>
            <a:ext cx="1620032" cy="1053937"/>
            <a:chOff x="0" y="0"/>
            <a:chExt cx="1620032" cy="1053937"/>
          </a:xfrm>
        </p:grpSpPr>
        <p:sp>
          <p:nvSpPr>
            <p:cNvPr id="45" name="TextBox 49"/>
            <p:cNvSpPr txBox="1"/>
            <p:nvPr/>
          </p:nvSpPr>
          <p:spPr bwMode="auto">
            <a:xfrm>
              <a:off x="420666" y="0"/>
              <a:ext cx="794895" cy="471530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chemeClr val="accent1">
                      <a:lumMod val="100000"/>
                    </a:schemeClr>
                  </a:solidFill>
                  <a:cs typeface="+mn-ea"/>
                </a:rPr>
                <a:t>Ієрархія</a:t>
              </a:r>
              <a:endParaRPr lang="zh-CN" b="1">
                <a:solidFill>
                  <a:schemeClr val="accent1">
                    <a:lumMod val="100000"/>
                  </a:schemeClr>
                </a:solidFill>
                <a:cs typeface="+mn-ea"/>
              </a:endParaRPr>
            </a:p>
          </p:txBody>
        </p:sp>
        <p:sp>
          <p:nvSpPr>
            <p:cNvPr id="46" name="TextBox 50"/>
            <p:cNvSpPr txBox="1"/>
            <p:nvPr/>
          </p:nvSpPr>
          <p:spPr bwMode="auto">
            <a:xfrm>
              <a:off x="0" y="467929"/>
              <a:ext cx="1620033" cy="586008"/>
            </a:xfrm>
            <a:prstGeom prst="rect">
              <a:avLst/>
            </a:prstGeom>
            <a:grpFill/>
          </p:spPr>
          <p:txBody>
            <a:bodyPr vert="horz" wrap="square" lIns="0" tIns="0" rIns="0" bIns="0" anchor="ctr" anchorCtr="1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sz="11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</a:rPr>
                <a:t>Допомогає забезпечити органзованість та коордінацію дій у команді</a:t>
              </a:r>
              <a:endParaRPr lang="zh-CN" sz="11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47" name="Group 68"/>
          <p:cNvGrpSpPr/>
          <p:nvPr/>
        </p:nvGrpSpPr>
        <p:grpSpPr bwMode="auto">
          <a:xfrm>
            <a:off x="3172009" y="5117819"/>
            <a:ext cx="1620032" cy="1053937"/>
            <a:chOff x="0" y="0"/>
            <a:chExt cx="1620032" cy="1053937"/>
          </a:xfrm>
        </p:grpSpPr>
        <p:sp>
          <p:nvSpPr>
            <p:cNvPr id="48" name="TextBox 52"/>
            <p:cNvSpPr txBox="1"/>
            <p:nvPr/>
          </p:nvSpPr>
          <p:spPr bwMode="auto">
            <a:xfrm>
              <a:off x="207097" y="0"/>
              <a:ext cx="1228872" cy="478370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chemeClr val="accent2">
                      <a:lumMod val="100000"/>
                    </a:schemeClr>
                  </a:solidFill>
                  <a:cs typeface="+mn-ea"/>
                </a:rPr>
                <a:t>Комунікація</a:t>
              </a:r>
              <a:endParaRPr lang="zh-CN" b="1">
                <a:solidFill>
                  <a:schemeClr val="accent2">
                    <a:lumMod val="100000"/>
                  </a:schemeClr>
                </a:solidFill>
                <a:cs typeface="+mn-ea"/>
              </a:endParaRPr>
            </a:p>
          </p:txBody>
        </p:sp>
        <p:sp>
          <p:nvSpPr>
            <p:cNvPr id="49" name="TextBox 53"/>
            <p:cNvSpPr txBox="1"/>
            <p:nvPr/>
          </p:nvSpPr>
          <p:spPr bwMode="auto">
            <a:xfrm>
              <a:off x="0" y="467929"/>
              <a:ext cx="1620033" cy="586008"/>
            </a:xfrm>
            <a:prstGeom prst="rect">
              <a:avLst/>
            </a:prstGeom>
            <a:grpFill/>
          </p:spPr>
          <p:txBody>
            <a:bodyPr vert="horz" wrap="square" lIns="0" tIns="0" rIns="0" bIns="0" anchor="ctr" anchorCtr="1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sz="11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</a:rPr>
                <a:t>Ефективна комунікація сприяє ефективному виконуванню завдань</a:t>
              </a:r>
              <a:endParaRPr lang="zh-CN" sz="11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50" name="Group 69"/>
          <p:cNvGrpSpPr/>
          <p:nvPr/>
        </p:nvGrpSpPr>
        <p:grpSpPr bwMode="auto">
          <a:xfrm>
            <a:off x="5279684" y="5117819"/>
            <a:ext cx="1620032" cy="1053937"/>
            <a:chOff x="0" y="0"/>
            <a:chExt cx="1620032" cy="1053937"/>
          </a:xfrm>
        </p:grpSpPr>
        <p:sp>
          <p:nvSpPr>
            <p:cNvPr id="51" name="TextBox 55"/>
            <p:cNvSpPr txBox="1"/>
            <p:nvPr/>
          </p:nvSpPr>
          <p:spPr bwMode="auto">
            <a:xfrm>
              <a:off x="315673" y="0"/>
              <a:ext cx="1012439" cy="479090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chemeClr val="accent3">
                      <a:lumMod val="100000"/>
                    </a:schemeClr>
                  </a:solidFill>
                  <a:cs typeface="+mn-ea"/>
                </a:rPr>
                <a:t>“Дейліки”</a:t>
              </a:r>
              <a:endParaRPr lang="zh-CN" b="1">
                <a:solidFill>
                  <a:schemeClr val="accent3">
                    <a:lumMod val="100000"/>
                  </a:schemeClr>
                </a:solidFill>
                <a:cs typeface="+mn-ea"/>
              </a:endParaRPr>
            </a:p>
          </p:txBody>
        </p:sp>
        <p:sp>
          <p:nvSpPr>
            <p:cNvPr id="52" name="TextBox 56"/>
            <p:cNvSpPr txBox="1"/>
            <p:nvPr/>
          </p:nvSpPr>
          <p:spPr bwMode="auto">
            <a:xfrm>
              <a:off x="0" y="467929"/>
              <a:ext cx="1620033" cy="586008"/>
            </a:xfrm>
            <a:prstGeom prst="rect">
              <a:avLst/>
            </a:prstGeom>
            <a:grpFill/>
          </p:spPr>
          <p:txBody>
            <a:bodyPr vert="horz" wrap="square" lIns="0" tIns="0" rIns="0" bIns="0" anchor="ctr" anchorCtr="1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sz="11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</a:rPr>
                <a:t>Допомогають зберігати фокус на меті проекту, та вирішенню проблем під час спринту</a:t>
              </a:r>
              <a:endParaRPr lang="zh-CN" sz="11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53" name="Group 70"/>
          <p:cNvGrpSpPr/>
          <p:nvPr/>
        </p:nvGrpSpPr>
        <p:grpSpPr bwMode="auto">
          <a:xfrm>
            <a:off x="7172107" y="5117819"/>
            <a:ext cx="1822690" cy="1053937"/>
            <a:chOff x="0" y="0"/>
            <a:chExt cx="1822690" cy="1053937"/>
          </a:xfrm>
        </p:grpSpPr>
        <p:sp>
          <p:nvSpPr>
            <p:cNvPr id="54" name="TextBox 58"/>
            <p:cNvSpPr txBox="1"/>
            <p:nvPr/>
          </p:nvSpPr>
          <p:spPr bwMode="auto">
            <a:xfrm>
              <a:off x="420844" y="0"/>
              <a:ext cx="1199853" cy="471530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chemeClr val="accent4">
                      <a:lumMod val="100000"/>
                    </a:schemeClr>
                  </a:solidFill>
                  <a:cs typeface="+mn-ea"/>
                </a:rPr>
                <a:t>Планування</a:t>
              </a:r>
              <a:endParaRPr lang="zh-CN" b="1">
                <a:solidFill>
                  <a:schemeClr val="accent4">
                    <a:lumMod val="100000"/>
                  </a:schemeClr>
                </a:solidFill>
                <a:cs typeface="+mn-ea"/>
              </a:endParaRPr>
            </a:p>
          </p:txBody>
        </p:sp>
        <p:sp>
          <p:nvSpPr>
            <p:cNvPr id="55" name="TextBox 59"/>
            <p:cNvSpPr txBox="1"/>
            <p:nvPr/>
          </p:nvSpPr>
          <p:spPr bwMode="auto">
            <a:xfrm flipH="0" flipV="0">
              <a:off x="0" y="467929"/>
              <a:ext cx="1822690" cy="586007"/>
            </a:xfrm>
            <a:prstGeom prst="rect">
              <a:avLst/>
            </a:prstGeom>
            <a:grpFill/>
          </p:spPr>
          <p:txBody>
            <a:bodyPr vert="horz" wrap="square" lIns="0" tIns="0" rIns="0" bIns="0" anchor="ctr" anchorCtr="1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sz="11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</a:rPr>
                <a:t>Дозволяє зменшити ризики та уникнути затримок виконанні завдань</a:t>
              </a:r>
              <a:endParaRPr lang="zh-CN" sz="11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endParaRPr>
            </a:p>
          </p:txBody>
        </p:sp>
      </p:grpSp>
      <p:grpSp>
        <p:nvGrpSpPr>
          <p:cNvPr id="56" name="Group 71"/>
          <p:cNvGrpSpPr/>
          <p:nvPr/>
        </p:nvGrpSpPr>
        <p:grpSpPr bwMode="auto">
          <a:xfrm>
            <a:off x="9146724" y="5117819"/>
            <a:ext cx="2496765" cy="1053937"/>
            <a:chOff x="0" y="0"/>
            <a:chExt cx="2496765" cy="1053937"/>
          </a:xfrm>
        </p:grpSpPr>
        <p:sp>
          <p:nvSpPr>
            <p:cNvPr id="57" name="TextBox 61"/>
            <p:cNvSpPr txBox="1"/>
            <p:nvPr/>
          </p:nvSpPr>
          <p:spPr bwMode="auto">
            <a:xfrm>
              <a:off x="0" y="0"/>
              <a:ext cx="2496765" cy="478010"/>
            </a:xfrm>
            <a:prstGeom prst="rect">
              <a:avLst/>
            </a:prstGeom>
            <a:noFill/>
          </p:spPr>
          <p:txBody>
            <a:bodyPr wrap="none" lIns="0" tIns="0" rIns="0" bIns="0" anchor="ctr" anchorCtr="1">
              <a:normAutofit/>
            </a:bodyPr>
            <a:lstStyle/>
            <a:p>
              <a:pPr algn="ctr">
                <a:defRPr/>
              </a:pPr>
              <a:r>
                <a:rPr lang="en-US" b="1">
                  <a:solidFill>
                    <a:schemeClr val="accent5">
                      <a:lumMod val="100000"/>
                    </a:schemeClr>
                  </a:solidFill>
                  <a:cs typeface="+mn-ea"/>
                </a:rPr>
                <a:t>Спільна відповідальність</a:t>
              </a:r>
              <a:endParaRPr lang="zh-CN" b="1">
                <a:solidFill>
                  <a:schemeClr val="accent5">
                    <a:lumMod val="100000"/>
                  </a:schemeClr>
                </a:solidFill>
                <a:cs typeface="+mn-ea"/>
              </a:endParaRPr>
            </a:p>
          </p:txBody>
        </p:sp>
        <p:sp>
          <p:nvSpPr>
            <p:cNvPr id="58" name="TextBox 62"/>
            <p:cNvSpPr txBox="1"/>
            <p:nvPr/>
          </p:nvSpPr>
          <p:spPr bwMode="auto">
            <a:xfrm flipH="0" flipV="0">
              <a:off x="0" y="467929"/>
              <a:ext cx="2496765" cy="586007"/>
            </a:xfrm>
            <a:prstGeom prst="rect">
              <a:avLst/>
            </a:prstGeom>
            <a:grpFill/>
          </p:spPr>
          <p:txBody>
            <a:bodyPr vert="horz" wrap="square" lIns="0" tIns="0" rIns="0" bIns="0" anchor="ctr" anchorCtr="1">
              <a:noAutofit/>
            </a:bodyPr>
            <a:lstStyle/>
            <a:p>
              <a:pPr>
                <a:lnSpc>
                  <a:spcPct val="120000"/>
                </a:lnSpc>
                <a:defRPr/>
              </a:pPr>
              <a:r>
                <a:rPr lang="zh-CN" sz="11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</a:rPr>
                <a:t>Кожен учасник команди повинен відчувати свою частку відповідальності за результати проєкту.</a:t>
              </a:r>
              <a:br>
                <a:rPr lang="zh-CN" sz="110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</a:rPr>
              </a:br>
              <a:endParaRPr lang="zh-CN" sz="110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</a:endParaRPr>
            </a:p>
          </p:txBody>
        </p:sp>
      </p:grpSp>
      <p:sp>
        <p:nvSpPr>
          <p:cNvPr id="18" name="Freeform: Shape 18"/>
          <p:cNvSpPr/>
          <p:nvPr/>
        </p:nvSpPr>
        <p:spPr bwMode="auto">
          <a:xfrm rot="0" flipH="0" flipV="0">
            <a:off x="3214695" y="3167852"/>
            <a:ext cx="1547258" cy="1949967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 fill="norm" stroke="1" extrusionOk="0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>
              <a:cs typeface="+mn-ea"/>
            </a:endParaRPr>
          </a:p>
        </p:txBody>
      </p:sp>
      <p:sp>
        <p:nvSpPr>
          <p:cNvPr id="10" name="Freeform: Shape 9"/>
          <p:cNvSpPr/>
          <p:nvPr/>
        </p:nvSpPr>
        <p:spPr bwMode="auto">
          <a:xfrm rot="0" flipH="0" flipV="0">
            <a:off x="1098597" y="3167852"/>
            <a:ext cx="1219200" cy="1536522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 fill="norm" stroke="1" extrusionOk="0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>
              <a:cs typeface="+mn-ea"/>
            </a:endParaRPr>
          </a:p>
        </p:txBody>
      </p:sp>
      <p:sp>
        <p:nvSpPr>
          <p:cNvPr id="26" name="Freeform: Shape 27"/>
          <p:cNvSpPr/>
          <p:nvPr/>
        </p:nvSpPr>
        <p:spPr bwMode="auto">
          <a:xfrm rot="0" flipH="0" flipV="0">
            <a:off x="5301411" y="3167852"/>
            <a:ext cx="1219200" cy="1536522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 fill="norm" stroke="1" extrusionOk="0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3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>
              <a:cs typeface="+mn-ea"/>
            </a:endParaRPr>
          </a:p>
        </p:txBody>
      </p:sp>
      <p:sp>
        <p:nvSpPr>
          <p:cNvPr id="34" name="Freeform: Shape 36"/>
          <p:cNvSpPr/>
          <p:nvPr/>
        </p:nvSpPr>
        <p:spPr bwMode="auto">
          <a:xfrm rot="0" flipH="1" flipV="0">
            <a:off x="7744369" y="3167852"/>
            <a:ext cx="1219200" cy="1536522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 fill="norm" stroke="1" extrusionOk="0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4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>
              <a:cs typeface="+mn-ea"/>
            </a:endParaRPr>
          </a:p>
        </p:txBody>
      </p:sp>
      <p:sp>
        <p:nvSpPr>
          <p:cNvPr id="42" name="Freeform: Shape 45"/>
          <p:cNvSpPr/>
          <p:nvPr/>
        </p:nvSpPr>
        <p:spPr bwMode="auto">
          <a:xfrm rot="0" flipH="1" flipV="0">
            <a:off x="9859916" y="3167852"/>
            <a:ext cx="1219200" cy="1536522"/>
          </a:xfrm>
          <a:custGeom>
            <a:avLst/>
            <a:gdLst>
              <a:gd name="T0" fmla="*/ 3360 w 3360"/>
              <a:gd name="T1" fmla="*/ 2115 h 2115"/>
              <a:gd name="T2" fmla="*/ 1680 w 3360"/>
              <a:gd name="T3" fmla="*/ 0 h 2115"/>
              <a:gd name="T4" fmla="*/ 0 w 3360"/>
              <a:gd name="T5" fmla="*/ 2115 h 2115"/>
              <a:gd name="T6" fmla="*/ 3360 w 3360"/>
              <a:gd name="T7" fmla="*/ 2115 h 2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360" h="2115" fill="norm" stroke="1" extrusionOk="0">
                <a:moveTo>
                  <a:pt x="3360" y="2115"/>
                </a:moveTo>
                <a:cubicBezTo>
                  <a:pt x="3360" y="2115"/>
                  <a:pt x="1956" y="1734"/>
                  <a:pt x="1680" y="0"/>
                </a:cubicBezTo>
                <a:cubicBezTo>
                  <a:pt x="1404" y="1734"/>
                  <a:pt x="0" y="2115"/>
                  <a:pt x="0" y="2115"/>
                </a:cubicBezTo>
                <a:lnTo>
                  <a:pt x="3360" y="2115"/>
                </a:lnTo>
                <a:close/>
              </a:path>
            </a:pathLst>
          </a:custGeom>
          <a:solidFill>
            <a:schemeClr val="accent5">
              <a:alpha val="90000"/>
            </a:schemeClr>
          </a:solidFill>
          <a:ln>
            <a:noFill/>
          </a:ln>
        </p:spPr>
        <p:txBody>
          <a:bodyPr anchor="ctr"/>
          <a:lstStyle/>
          <a:p>
            <a:pPr algn="ctr">
              <a:defRPr/>
            </a:pPr>
            <a:endParaRPr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0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3600"/>
              <a:t>Етапи розробки проекту: ролі та обов’язки</a:t>
            </a:r>
            <a:endParaRPr sz="3600"/>
          </a:p>
        </p:txBody>
      </p:sp>
      <p:grpSp>
        <p:nvGrpSpPr>
          <p:cNvPr id="63" name="组合 43"/>
          <p:cNvGrpSpPr/>
          <p:nvPr/>
        </p:nvGrpSpPr>
        <p:grpSpPr bwMode="auto">
          <a:xfrm>
            <a:off x="4679823" y="2788827"/>
            <a:ext cx="3329200" cy="3327667"/>
            <a:chOff x="0" y="0"/>
            <a:chExt cx="3329200" cy="3327667"/>
          </a:xfrm>
          <a:solidFill>
            <a:schemeClr val="bg1">
              <a:lumMod val="95000"/>
            </a:schemeClr>
          </a:solidFill>
        </p:grpSpPr>
        <p:sp>
          <p:nvSpPr>
            <p:cNvPr id="64" name="Freeform 9"/>
            <p:cNvSpPr/>
            <p:nvPr/>
          </p:nvSpPr>
          <p:spPr bwMode="auto">
            <a:xfrm>
              <a:off x="0" y="0"/>
              <a:ext cx="3329200" cy="3327667"/>
            </a:xfrm>
            <a:custGeom>
              <a:avLst/>
              <a:gdLst>
                <a:gd name="T0" fmla="*/ 0 w 986"/>
                <a:gd name="T1" fmla="*/ 817 h 986"/>
                <a:gd name="T2" fmla="*/ 75 w 986"/>
                <a:gd name="T3" fmla="*/ 741 h 986"/>
                <a:gd name="T4" fmla="*/ 741 w 986"/>
                <a:gd name="T5" fmla="*/ 741 h 986"/>
                <a:gd name="T6" fmla="*/ 741 w 986"/>
                <a:gd name="T7" fmla="*/ 75 h 986"/>
                <a:gd name="T8" fmla="*/ 817 w 986"/>
                <a:gd name="T9" fmla="*/ 0 h 986"/>
                <a:gd name="T10" fmla="*/ 986 w 986"/>
                <a:gd name="T11" fmla="*/ 408 h 986"/>
                <a:gd name="T12" fmla="*/ 817 w 986"/>
                <a:gd name="T13" fmla="*/ 817 h 986"/>
                <a:gd name="T14" fmla="*/ 408 w 986"/>
                <a:gd name="T15" fmla="*/ 986 h 986"/>
                <a:gd name="T16" fmla="*/ 0 w 986"/>
                <a:gd name="T17" fmla="*/ 81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86" h="986" fill="norm" stroke="1" extrusionOk="0">
                  <a:moveTo>
                    <a:pt x="0" y="817"/>
                  </a:moveTo>
                  <a:cubicBezTo>
                    <a:pt x="75" y="741"/>
                    <a:pt x="75" y="741"/>
                    <a:pt x="75" y="741"/>
                  </a:cubicBezTo>
                  <a:cubicBezTo>
                    <a:pt x="259" y="925"/>
                    <a:pt x="558" y="925"/>
                    <a:pt x="741" y="741"/>
                  </a:cubicBezTo>
                  <a:cubicBezTo>
                    <a:pt x="925" y="558"/>
                    <a:pt x="925" y="259"/>
                    <a:pt x="741" y="75"/>
                  </a:cubicBezTo>
                  <a:cubicBezTo>
                    <a:pt x="817" y="0"/>
                    <a:pt x="817" y="0"/>
                    <a:pt x="817" y="0"/>
                  </a:cubicBezTo>
                  <a:cubicBezTo>
                    <a:pt x="926" y="109"/>
                    <a:pt x="986" y="254"/>
                    <a:pt x="986" y="408"/>
                  </a:cubicBezTo>
                  <a:cubicBezTo>
                    <a:pt x="986" y="563"/>
                    <a:pt x="926" y="708"/>
                    <a:pt x="817" y="817"/>
                  </a:cubicBezTo>
                  <a:cubicBezTo>
                    <a:pt x="708" y="926"/>
                    <a:pt x="563" y="986"/>
                    <a:pt x="408" y="986"/>
                  </a:cubicBezTo>
                  <a:cubicBezTo>
                    <a:pt x="254" y="986"/>
                    <a:pt x="109" y="926"/>
                    <a:pt x="0" y="8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21883" tIns="60940" rIns="121883" bIns="6094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 sz="2400">
                <a:solidFill>
                  <a:srgbClr val="261F1C"/>
                </a:solidFill>
                <a:latin typeface="华文新魏"/>
                <a:ea typeface="华文新魏"/>
              </a:endParaRPr>
            </a:p>
          </p:txBody>
        </p:sp>
        <p:sp>
          <p:nvSpPr>
            <p:cNvPr id="65" name="TextBox 144"/>
            <p:cNvSpPr txBox="1"/>
            <p:nvPr/>
          </p:nvSpPr>
          <p:spPr bwMode="auto">
            <a:xfrm>
              <a:off x="2379212" y="2435924"/>
              <a:ext cx="370444" cy="457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chemeClr val="bg1">
                      <a:lumMod val="95000"/>
                    </a:schemeClr>
                  </a:solidFill>
                  <a:latin typeface="华文新魏"/>
                  <a:ea typeface="华文新魏"/>
                </a:rPr>
                <a:t>Г</a:t>
              </a:r>
              <a:endParaRPr lang="zh-CN" sz="2400">
                <a:solidFill>
                  <a:schemeClr val="bg1">
                    <a:lumMod val="95000"/>
                  </a:schemeClr>
                </a:solidFill>
                <a:latin typeface="华文新魏"/>
                <a:ea typeface="华文新魏"/>
              </a:endParaRPr>
            </a:p>
          </p:txBody>
        </p:sp>
      </p:grpSp>
      <p:grpSp>
        <p:nvGrpSpPr>
          <p:cNvPr id="66" name="组合 46"/>
          <p:cNvGrpSpPr/>
          <p:nvPr/>
        </p:nvGrpSpPr>
        <p:grpSpPr bwMode="auto">
          <a:xfrm>
            <a:off x="4360391" y="2457455"/>
            <a:ext cx="2747880" cy="2748251"/>
            <a:chOff x="0" y="0"/>
            <a:chExt cx="2747880" cy="2748251"/>
          </a:xfrm>
          <a:solidFill>
            <a:schemeClr val="bg1">
              <a:lumMod val="95000"/>
            </a:schemeClr>
          </a:solidFill>
        </p:grpSpPr>
        <p:sp>
          <p:nvSpPr>
            <p:cNvPr id="67" name="Freeform 7"/>
            <p:cNvSpPr/>
            <p:nvPr/>
          </p:nvSpPr>
          <p:spPr bwMode="auto">
            <a:xfrm>
              <a:off x="0" y="0"/>
              <a:ext cx="2747880" cy="2748251"/>
            </a:xfrm>
            <a:custGeom>
              <a:avLst/>
              <a:gdLst>
                <a:gd name="T0" fmla="*/ 174 w 814"/>
                <a:gd name="T1" fmla="*/ 814 h 814"/>
                <a:gd name="T2" fmla="*/ 179 w 814"/>
                <a:gd name="T3" fmla="*/ 179 h 814"/>
                <a:gd name="T4" fmla="*/ 814 w 814"/>
                <a:gd name="T5" fmla="*/ 174 h 814"/>
                <a:gd name="T6" fmla="*/ 739 w 814"/>
                <a:gd name="T7" fmla="*/ 249 h 814"/>
                <a:gd name="T8" fmla="*/ 255 w 814"/>
                <a:gd name="T9" fmla="*/ 255 h 814"/>
                <a:gd name="T10" fmla="*/ 250 w 814"/>
                <a:gd name="T11" fmla="*/ 738 h 814"/>
                <a:gd name="T12" fmla="*/ 174 w 814"/>
                <a:gd name="T13" fmla="*/ 814 h 8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4" h="814" fill="norm" stroke="1" extrusionOk="0">
                  <a:moveTo>
                    <a:pt x="174" y="814"/>
                  </a:moveTo>
                  <a:cubicBezTo>
                    <a:pt x="0" y="640"/>
                    <a:pt x="3" y="355"/>
                    <a:pt x="179" y="179"/>
                  </a:cubicBezTo>
                  <a:cubicBezTo>
                    <a:pt x="356" y="2"/>
                    <a:pt x="641" y="0"/>
                    <a:pt x="814" y="174"/>
                  </a:cubicBezTo>
                  <a:cubicBezTo>
                    <a:pt x="739" y="249"/>
                    <a:pt x="739" y="249"/>
                    <a:pt x="739" y="249"/>
                  </a:cubicBezTo>
                  <a:cubicBezTo>
                    <a:pt x="607" y="117"/>
                    <a:pt x="390" y="120"/>
                    <a:pt x="255" y="255"/>
                  </a:cubicBezTo>
                  <a:cubicBezTo>
                    <a:pt x="120" y="389"/>
                    <a:pt x="118" y="606"/>
                    <a:pt x="250" y="738"/>
                  </a:cubicBezTo>
                  <a:lnTo>
                    <a:pt x="174" y="8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21883" tIns="60940" rIns="121883" bIns="6094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 sz="2400">
                <a:solidFill>
                  <a:srgbClr val="261F1C"/>
                </a:solidFill>
                <a:latin typeface="华文新魏"/>
                <a:ea typeface="华文新魏"/>
              </a:endParaRPr>
            </a:p>
          </p:txBody>
        </p:sp>
        <p:sp>
          <p:nvSpPr>
            <p:cNvPr id="68" name="TextBox 152"/>
            <p:cNvSpPr txBox="1"/>
            <p:nvPr/>
          </p:nvSpPr>
          <p:spPr bwMode="auto">
            <a:xfrm>
              <a:off x="894755" y="232814"/>
              <a:ext cx="387815" cy="457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chemeClr val="bg1">
                      <a:lumMod val="95000"/>
                    </a:schemeClr>
                  </a:solidFill>
                  <a:latin typeface="华文新魏"/>
                  <a:ea typeface="华文新魏"/>
                </a:rPr>
                <a:t>В</a:t>
              </a:r>
              <a:endParaRPr lang="zh-CN" sz="2400">
                <a:solidFill>
                  <a:schemeClr val="bg1">
                    <a:lumMod val="95000"/>
                  </a:schemeClr>
                </a:solidFill>
                <a:latin typeface="华文新魏"/>
                <a:ea typeface="华文新魏"/>
              </a:endParaRPr>
            </a:p>
          </p:txBody>
        </p:sp>
      </p:grpSp>
      <p:grpSp>
        <p:nvGrpSpPr>
          <p:cNvPr id="69" name="组合 49"/>
          <p:cNvGrpSpPr/>
          <p:nvPr/>
        </p:nvGrpSpPr>
        <p:grpSpPr bwMode="auto">
          <a:xfrm>
            <a:off x="5165906" y="3265062"/>
            <a:ext cx="1414612" cy="1414802"/>
            <a:chOff x="0" y="0"/>
            <a:chExt cx="1414612" cy="1414802"/>
          </a:xfrm>
          <a:solidFill>
            <a:schemeClr val="bg1">
              <a:lumMod val="95000"/>
            </a:schemeClr>
          </a:solidFill>
        </p:grpSpPr>
        <p:sp>
          <p:nvSpPr>
            <p:cNvPr id="70" name="Freeform 6"/>
            <p:cNvSpPr/>
            <p:nvPr/>
          </p:nvSpPr>
          <p:spPr bwMode="auto">
            <a:xfrm>
              <a:off x="0" y="0"/>
              <a:ext cx="1414612" cy="1414802"/>
            </a:xfrm>
            <a:custGeom>
              <a:avLst/>
              <a:gdLst>
                <a:gd name="T0" fmla="*/ 91 w 419"/>
                <a:gd name="T1" fmla="*/ 419 h 419"/>
                <a:gd name="T2" fmla="*/ 91 w 419"/>
                <a:gd name="T3" fmla="*/ 91 h 419"/>
                <a:gd name="T4" fmla="*/ 419 w 419"/>
                <a:gd name="T5" fmla="*/ 91 h 419"/>
                <a:gd name="T6" fmla="*/ 344 w 419"/>
                <a:gd name="T7" fmla="*/ 166 h 419"/>
                <a:gd name="T8" fmla="*/ 167 w 419"/>
                <a:gd name="T9" fmla="*/ 166 h 419"/>
                <a:gd name="T10" fmla="*/ 167 w 419"/>
                <a:gd name="T11" fmla="*/ 343 h 419"/>
                <a:gd name="T12" fmla="*/ 91 w 419"/>
                <a:gd name="T13" fmla="*/ 419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9" h="419" fill="norm" stroke="1" extrusionOk="0">
                  <a:moveTo>
                    <a:pt x="91" y="419"/>
                  </a:moveTo>
                  <a:cubicBezTo>
                    <a:pt x="0" y="329"/>
                    <a:pt x="0" y="181"/>
                    <a:pt x="91" y="91"/>
                  </a:cubicBezTo>
                  <a:cubicBezTo>
                    <a:pt x="181" y="0"/>
                    <a:pt x="329" y="0"/>
                    <a:pt x="419" y="91"/>
                  </a:cubicBezTo>
                  <a:cubicBezTo>
                    <a:pt x="344" y="166"/>
                    <a:pt x="344" y="166"/>
                    <a:pt x="344" y="166"/>
                  </a:cubicBezTo>
                  <a:cubicBezTo>
                    <a:pt x="295" y="117"/>
                    <a:pt x="215" y="117"/>
                    <a:pt x="167" y="166"/>
                  </a:cubicBezTo>
                  <a:cubicBezTo>
                    <a:pt x="118" y="215"/>
                    <a:pt x="118" y="295"/>
                    <a:pt x="167" y="343"/>
                  </a:cubicBezTo>
                  <a:lnTo>
                    <a:pt x="91" y="41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21883" tIns="60940" rIns="121883" bIns="6094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 sz="2400">
                <a:solidFill>
                  <a:srgbClr val="261F1C"/>
                </a:solidFill>
                <a:latin typeface="华文新魏"/>
                <a:ea typeface="华文新魏"/>
              </a:endParaRPr>
            </a:p>
          </p:txBody>
        </p:sp>
        <p:sp>
          <p:nvSpPr>
            <p:cNvPr id="71" name="TextBox 150"/>
            <p:cNvSpPr txBox="1"/>
            <p:nvPr/>
          </p:nvSpPr>
          <p:spPr bwMode="auto">
            <a:xfrm>
              <a:off x="346369" y="125265"/>
              <a:ext cx="402442" cy="4575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chemeClr val="bg1">
                      <a:lumMod val="95000"/>
                    </a:schemeClr>
                  </a:solidFill>
                  <a:latin typeface="华文新魏"/>
                  <a:ea typeface="华文新魏"/>
                </a:rPr>
                <a:t>А</a:t>
              </a:r>
              <a:endParaRPr lang="zh-CN" sz="2400">
                <a:solidFill>
                  <a:schemeClr val="bg1">
                    <a:lumMod val="95000"/>
                  </a:schemeClr>
                </a:solidFill>
                <a:latin typeface="华文新魏"/>
                <a:ea typeface="华文新魏"/>
              </a:endParaRPr>
            </a:p>
          </p:txBody>
        </p:sp>
      </p:grpSp>
      <p:grpSp>
        <p:nvGrpSpPr>
          <p:cNvPr id="72" name="组合 52"/>
          <p:cNvGrpSpPr/>
          <p:nvPr/>
        </p:nvGrpSpPr>
        <p:grpSpPr bwMode="auto">
          <a:xfrm flipH="0" flipV="0">
            <a:off x="5304786" y="3355718"/>
            <a:ext cx="2065375" cy="2090085"/>
            <a:chOff x="0" y="0"/>
            <a:chExt cx="2065375" cy="2090085"/>
          </a:xfrm>
          <a:solidFill>
            <a:schemeClr val="bg1">
              <a:lumMod val="95000"/>
            </a:schemeClr>
          </a:solidFill>
        </p:grpSpPr>
        <p:sp>
          <p:nvSpPr>
            <p:cNvPr id="73" name="Freeform 8"/>
            <p:cNvSpPr/>
            <p:nvPr/>
          </p:nvSpPr>
          <p:spPr bwMode="auto">
            <a:xfrm flipH="0" flipV="0">
              <a:off x="0" y="0"/>
              <a:ext cx="2065375" cy="2090085"/>
            </a:xfrm>
            <a:custGeom>
              <a:avLst/>
              <a:gdLst>
                <a:gd name="T0" fmla="*/ 0 w 612"/>
                <a:gd name="T1" fmla="*/ 480 h 612"/>
                <a:gd name="T2" fmla="*/ 76 w 612"/>
                <a:gd name="T3" fmla="*/ 404 h 612"/>
                <a:gd name="T4" fmla="*/ 404 w 612"/>
                <a:gd name="T5" fmla="*/ 404 h 612"/>
                <a:gd name="T6" fmla="*/ 404 w 612"/>
                <a:gd name="T7" fmla="*/ 76 h 612"/>
                <a:gd name="T8" fmla="*/ 480 w 612"/>
                <a:gd name="T9" fmla="*/ 0 h 612"/>
                <a:gd name="T10" fmla="*/ 480 w 612"/>
                <a:gd name="T11" fmla="*/ 480 h 612"/>
                <a:gd name="T12" fmla="*/ 0 w 612"/>
                <a:gd name="T13" fmla="*/ 480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612" fill="norm" stroke="1" extrusionOk="0">
                  <a:moveTo>
                    <a:pt x="0" y="480"/>
                  </a:moveTo>
                  <a:cubicBezTo>
                    <a:pt x="76" y="404"/>
                    <a:pt x="76" y="404"/>
                    <a:pt x="76" y="404"/>
                  </a:cubicBezTo>
                  <a:cubicBezTo>
                    <a:pt x="166" y="495"/>
                    <a:pt x="314" y="495"/>
                    <a:pt x="404" y="404"/>
                  </a:cubicBezTo>
                  <a:cubicBezTo>
                    <a:pt x="495" y="314"/>
                    <a:pt x="495" y="166"/>
                    <a:pt x="404" y="76"/>
                  </a:cubicBezTo>
                  <a:cubicBezTo>
                    <a:pt x="480" y="0"/>
                    <a:pt x="480" y="0"/>
                    <a:pt x="480" y="0"/>
                  </a:cubicBezTo>
                  <a:cubicBezTo>
                    <a:pt x="612" y="132"/>
                    <a:pt x="612" y="348"/>
                    <a:pt x="480" y="480"/>
                  </a:cubicBezTo>
                  <a:cubicBezTo>
                    <a:pt x="348" y="612"/>
                    <a:pt x="133" y="612"/>
                    <a:pt x="0" y="4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21882" tIns="60940" rIns="121882" bIns="6094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 sz="2400">
                <a:solidFill>
                  <a:srgbClr val="261F1C"/>
                </a:solidFill>
                <a:latin typeface="华文新魏"/>
                <a:ea typeface="华文新魏"/>
              </a:endParaRPr>
            </a:p>
          </p:txBody>
        </p:sp>
        <p:sp>
          <p:nvSpPr>
            <p:cNvPr id="74" name="TextBox 147"/>
            <p:cNvSpPr txBox="1"/>
            <p:nvPr/>
          </p:nvSpPr>
          <p:spPr bwMode="auto">
            <a:xfrm>
              <a:off x="1571166" y="587482"/>
              <a:ext cx="366526" cy="457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2400">
                  <a:solidFill>
                    <a:schemeClr val="bg1">
                      <a:lumMod val="95000"/>
                    </a:schemeClr>
                  </a:solidFill>
                  <a:latin typeface="华文新魏"/>
                  <a:ea typeface="华文新魏"/>
                </a:rPr>
                <a:t>Б</a:t>
              </a:r>
              <a:endParaRPr lang="zh-CN" sz="2400">
                <a:solidFill>
                  <a:schemeClr val="bg1">
                    <a:lumMod val="95000"/>
                  </a:schemeClr>
                </a:solidFill>
                <a:latin typeface="华文新魏"/>
                <a:ea typeface="华文新魏"/>
              </a:endParaRPr>
            </a:p>
          </p:txBody>
        </p:sp>
      </p:grpSp>
      <p:pic>
        <p:nvPicPr>
          <p:cNvPr id="75" name="Picture 18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887686" y="3858368"/>
            <a:ext cx="632135" cy="90285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6" name="Freeform 28"/>
          <p:cNvSpPr>
            <a:spLocks noEditPoints="1"/>
          </p:cNvSpPr>
          <p:nvPr/>
        </p:nvSpPr>
        <p:spPr bwMode="auto">
          <a:xfrm>
            <a:off x="8081179" y="4668953"/>
            <a:ext cx="319496" cy="480201"/>
          </a:xfrm>
          <a:custGeom>
            <a:avLst/>
            <a:gdLst>
              <a:gd name="T0" fmla="*/ 83 w 103"/>
              <a:gd name="T1" fmla="*/ 52 h 155"/>
              <a:gd name="T2" fmla="*/ 83 w 103"/>
              <a:gd name="T3" fmla="*/ 52 h 155"/>
              <a:gd name="T4" fmla="*/ 87 w 103"/>
              <a:gd name="T5" fmla="*/ 36 h 155"/>
              <a:gd name="T6" fmla="*/ 52 w 103"/>
              <a:gd name="T7" fmla="*/ 0 h 155"/>
              <a:gd name="T8" fmla="*/ 32 w 103"/>
              <a:gd name="T9" fmla="*/ 6 h 155"/>
              <a:gd name="T10" fmla="*/ 28 w 103"/>
              <a:gd name="T11" fmla="*/ 10 h 155"/>
              <a:gd name="T12" fmla="*/ 27 w 103"/>
              <a:gd name="T13" fmla="*/ 10 h 155"/>
              <a:gd name="T14" fmla="*/ 17 w 103"/>
              <a:gd name="T15" fmla="*/ 36 h 155"/>
              <a:gd name="T16" fmla="*/ 17 w 103"/>
              <a:gd name="T17" fmla="*/ 36 h 155"/>
              <a:gd name="T18" fmla="*/ 17 w 103"/>
              <a:gd name="T19" fmla="*/ 38 h 155"/>
              <a:gd name="T20" fmla="*/ 17 w 103"/>
              <a:gd name="T21" fmla="*/ 40 h 155"/>
              <a:gd name="T22" fmla="*/ 17 w 103"/>
              <a:gd name="T23" fmla="*/ 40 h 155"/>
              <a:gd name="T24" fmla="*/ 21 w 103"/>
              <a:gd name="T25" fmla="*/ 52 h 155"/>
              <a:gd name="T26" fmla="*/ 20 w 103"/>
              <a:gd name="T27" fmla="*/ 52 h 155"/>
              <a:gd name="T28" fmla="*/ 9 w 103"/>
              <a:gd name="T29" fmla="*/ 55 h 155"/>
              <a:gd name="T30" fmla="*/ 0 w 103"/>
              <a:gd name="T31" fmla="*/ 72 h 155"/>
              <a:gd name="T32" fmla="*/ 0 w 103"/>
              <a:gd name="T33" fmla="*/ 107 h 155"/>
              <a:gd name="T34" fmla="*/ 0 w 103"/>
              <a:gd name="T35" fmla="*/ 112 h 155"/>
              <a:gd name="T36" fmla="*/ 0 w 103"/>
              <a:gd name="T37" fmla="*/ 135 h 155"/>
              <a:gd name="T38" fmla="*/ 20 w 103"/>
              <a:gd name="T39" fmla="*/ 155 h 155"/>
              <a:gd name="T40" fmla="*/ 83 w 103"/>
              <a:gd name="T41" fmla="*/ 155 h 155"/>
              <a:gd name="T42" fmla="*/ 103 w 103"/>
              <a:gd name="T43" fmla="*/ 135 h 155"/>
              <a:gd name="T44" fmla="*/ 103 w 103"/>
              <a:gd name="T45" fmla="*/ 72 h 155"/>
              <a:gd name="T46" fmla="*/ 83 w 103"/>
              <a:gd name="T47" fmla="*/ 52 h 155"/>
              <a:gd name="T48" fmla="*/ 82 w 103"/>
              <a:gd name="T49" fmla="*/ 36 h 155"/>
              <a:gd name="T50" fmla="*/ 81 w 103"/>
              <a:gd name="T51" fmla="*/ 45 h 155"/>
              <a:gd name="T52" fmla="*/ 81 w 103"/>
              <a:gd name="T53" fmla="*/ 45 h 155"/>
              <a:gd name="T54" fmla="*/ 79 w 103"/>
              <a:gd name="T55" fmla="*/ 48 h 155"/>
              <a:gd name="T56" fmla="*/ 79 w 103"/>
              <a:gd name="T57" fmla="*/ 49 h 155"/>
              <a:gd name="T58" fmla="*/ 78 w 103"/>
              <a:gd name="T59" fmla="*/ 50 h 155"/>
              <a:gd name="T60" fmla="*/ 61 w 103"/>
              <a:gd name="T61" fmla="*/ 64 h 155"/>
              <a:gd name="T62" fmla="*/ 67 w 103"/>
              <a:gd name="T63" fmla="*/ 64 h 155"/>
              <a:gd name="T64" fmla="*/ 59 w 103"/>
              <a:gd name="T65" fmla="*/ 102 h 155"/>
              <a:gd name="T66" fmla="*/ 57 w 103"/>
              <a:gd name="T67" fmla="*/ 112 h 155"/>
              <a:gd name="T68" fmla="*/ 54 w 103"/>
              <a:gd name="T69" fmla="*/ 95 h 155"/>
              <a:gd name="T70" fmla="*/ 52 w 103"/>
              <a:gd name="T71" fmla="*/ 78 h 155"/>
              <a:gd name="T72" fmla="*/ 55 w 103"/>
              <a:gd name="T73" fmla="*/ 73 h 155"/>
              <a:gd name="T74" fmla="*/ 59 w 103"/>
              <a:gd name="T75" fmla="*/ 66 h 155"/>
              <a:gd name="T76" fmla="*/ 44 w 103"/>
              <a:gd name="T77" fmla="*/ 66 h 155"/>
              <a:gd name="T78" fmla="*/ 46 w 103"/>
              <a:gd name="T79" fmla="*/ 69 h 155"/>
              <a:gd name="T80" fmla="*/ 52 w 103"/>
              <a:gd name="T81" fmla="*/ 78 h 155"/>
              <a:gd name="T82" fmla="*/ 47 w 103"/>
              <a:gd name="T83" fmla="*/ 112 h 155"/>
              <a:gd name="T84" fmla="*/ 37 w 103"/>
              <a:gd name="T85" fmla="*/ 64 h 155"/>
              <a:gd name="T86" fmla="*/ 42 w 103"/>
              <a:gd name="T87" fmla="*/ 64 h 155"/>
              <a:gd name="T88" fmla="*/ 34 w 103"/>
              <a:gd name="T89" fmla="*/ 60 h 155"/>
              <a:gd name="T90" fmla="*/ 27 w 103"/>
              <a:gd name="T91" fmla="*/ 53 h 155"/>
              <a:gd name="T92" fmla="*/ 21 w 103"/>
              <a:gd name="T93" fmla="*/ 36 h 155"/>
              <a:gd name="T94" fmla="*/ 29 w 103"/>
              <a:gd name="T95" fmla="*/ 16 h 155"/>
              <a:gd name="T96" fmla="*/ 52 w 103"/>
              <a:gd name="T97" fmla="*/ 5 h 155"/>
              <a:gd name="T98" fmla="*/ 80 w 103"/>
              <a:gd name="T99" fmla="*/ 26 h 155"/>
              <a:gd name="T100" fmla="*/ 81 w 103"/>
              <a:gd name="T101" fmla="*/ 28 h 155"/>
              <a:gd name="T102" fmla="*/ 82 w 103"/>
              <a:gd name="T103" fmla="*/ 31 h 155"/>
              <a:gd name="T104" fmla="*/ 82 w 103"/>
              <a:gd name="T105" fmla="*/ 36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03" h="155" fill="norm" stroke="1" extrusionOk="0">
                <a:moveTo>
                  <a:pt x="83" y="52"/>
                </a:moveTo>
                <a:cubicBezTo>
                  <a:pt x="83" y="52"/>
                  <a:pt x="83" y="52"/>
                  <a:pt x="83" y="52"/>
                </a:cubicBezTo>
                <a:cubicBezTo>
                  <a:pt x="85" y="47"/>
                  <a:pt x="87" y="41"/>
                  <a:pt x="87" y="36"/>
                </a:cubicBezTo>
                <a:cubicBezTo>
                  <a:pt x="87" y="16"/>
                  <a:pt x="71" y="0"/>
                  <a:pt x="52" y="0"/>
                </a:cubicBezTo>
                <a:cubicBezTo>
                  <a:pt x="45" y="0"/>
                  <a:pt x="38" y="3"/>
                  <a:pt x="32" y="6"/>
                </a:cubicBezTo>
                <a:cubicBezTo>
                  <a:pt x="28" y="10"/>
                  <a:pt x="28" y="10"/>
                  <a:pt x="28" y="10"/>
                </a:cubicBezTo>
                <a:cubicBezTo>
                  <a:pt x="27" y="10"/>
                  <a:pt x="27" y="10"/>
                  <a:pt x="27" y="10"/>
                </a:cubicBezTo>
                <a:cubicBezTo>
                  <a:pt x="21" y="17"/>
                  <a:pt x="17" y="26"/>
                  <a:pt x="17" y="36"/>
                </a:cubicBezTo>
                <a:cubicBezTo>
                  <a:pt x="17" y="36"/>
                  <a:pt x="17" y="36"/>
                  <a:pt x="17" y="36"/>
                </a:cubicBezTo>
                <a:cubicBezTo>
                  <a:pt x="17" y="36"/>
                  <a:pt x="17" y="37"/>
                  <a:pt x="17" y="38"/>
                </a:cubicBezTo>
                <a:cubicBezTo>
                  <a:pt x="17" y="38"/>
                  <a:pt x="17" y="39"/>
                  <a:pt x="17" y="40"/>
                </a:cubicBezTo>
                <a:cubicBezTo>
                  <a:pt x="17" y="40"/>
                  <a:pt x="17" y="40"/>
                  <a:pt x="17" y="40"/>
                </a:cubicBezTo>
                <a:cubicBezTo>
                  <a:pt x="17" y="44"/>
                  <a:pt x="19" y="48"/>
                  <a:pt x="21" y="52"/>
                </a:cubicBezTo>
                <a:cubicBezTo>
                  <a:pt x="20" y="52"/>
                  <a:pt x="20" y="52"/>
                  <a:pt x="20" y="52"/>
                </a:cubicBezTo>
                <a:cubicBezTo>
                  <a:pt x="16" y="52"/>
                  <a:pt x="12" y="53"/>
                  <a:pt x="9" y="55"/>
                </a:cubicBezTo>
                <a:cubicBezTo>
                  <a:pt x="4" y="59"/>
                  <a:pt x="0" y="65"/>
                  <a:pt x="0" y="72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46"/>
                  <a:pt x="9" y="155"/>
                  <a:pt x="20" y="155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94" y="155"/>
                  <a:pt x="103" y="146"/>
                  <a:pt x="103" y="135"/>
                </a:cubicBezTo>
                <a:cubicBezTo>
                  <a:pt x="103" y="72"/>
                  <a:pt x="103" y="72"/>
                  <a:pt x="103" y="72"/>
                </a:cubicBezTo>
                <a:cubicBezTo>
                  <a:pt x="103" y="61"/>
                  <a:pt x="94" y="52"/>
                  <a:pt x="83" y="52"/>
                </a:cubicBezTo>
                <a:close/>
                <a:moveTo>
                  <a:pt x="82" y="36"/>
                </a:moveTo>
                <a:cubicBezTo>
                  <a:pt x="82" y="39"/>
                  <a:pt x="82" y="42"/>
                  <a:pt x="81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6"/>
                  <a:pt x="80" y="47"/>
                  <a:pt x="79" y="48"/>
                </a:cubicBezTo>
                <a:cubicBezTo>
                  <a:pt x="79" y="48"/>
                  <a:pt x="79" y="49"/>
                  <a:pt x="79" y="49"/>
                </a:cubicBezTo>
                <a:cubicBezTo>
                  <a:pt x="79" y="50"/>
                  <a:pt x="78" y="50"/>
                  <a:pt x="78" y="50"/>
                </a:cubicBezTo>
                <a:cubicBezTo>
                  <a:pt x="75" y="57"/>
                  <a:pt x="69" y="62"/>
                  <a:pt x="61" y="64"/>
                </a:cubicBezTo>
                <a:cubicBezTo>
                  <a:pt x="67" y="64"/>
                  <a:pt x="67" y="64"/>
                  <a:pt x="67" y="64"/>
                </a:cubicBezTo>
                <a:cubicBezTo>
                  <a:pt x="59" y="102"/>
                  <a:pt x="59" y="102"/>
                  <a:pt x="59" y="102"/>
                </a:cubicBezTo>
                <a:cubicBezTo>
                  <a:pt x="57" y="112"/>
                  <a:pt x="57" y="112"/>
                  <a:pt x="57" y="112"/>
                </a:cubicBezTo>
                <a:cubicBezTo>
                  <a:pt x="54" y="95"/>
                  <a:pt x="54" y="95"/>
                  <a:pt x="54" y="95"/>
                </a:cubicBezTo>
                <a:cubicBezTo>
                  <a:pt x="52" y="78"/>
                  <a:pt x="52" y="78"/>
                  <a:pt x="52" y="78"/>
                </a:cubicBezTo>
                <a:cubicBezTo>
                  <a:pt x="55" y="73"/>
                  <a:pt x="55" y="73"/>
                  <a:pt x="55" y="73"/>
                </a:cubicBezTo>
                <a:cubicBezTo>
                  <a:pt x="59" y="66"/>
                  <a:pt x="59" y="66"/>
                  <a:pt x="59" y="66"/>
                </a:cubicBezTo>
                <a:cubicBezTo>
                  <a:pt x="44" y="66"/>
                  <a:pt x="44" y="66"/>
                  <a:pt x="44" y="66"/>
                </a:cubicBezTo>
                <a:cubicBezTo>
                  <a:pt x="46" y="69"/>
                  <a:pt x="46" y="69"/>
                  <a:pt x="46" y="69"/>
                </a:cubicBezTo>
                <a:cubicBezTo>
                  <a:pt x="52" y="78"/>
                  <a:pt x="52" y="78"/>
                  <a:pt x="52" y="78"/>
                </a:cubicBezTo>
                <a:cubicBezTo>
                  <a:pt x="47" y="112"/>
                  <a:pt x="47" y="112"/>
                  <a:pt x="47" y="112"/>
                </a:cubicBezTo>
                <a:cubicBezTo>
                  <a:pt x="37" y="64"/>
                  <a:pt x="37" y="64"/>
                  <a:pt x="37" y="64"/>
                </a:cubicBezTo>
                <a:cubicBezTo>
                  <a:pt x="42" y="64"/>
                  <a:pt x="42" y="64"/>
                  <a:pt x="42" y="64"/>
                </a:cubicBezTo>
                <a:cubicBezTo>
                  <a:pt x="39" y="63"/>
                  <a:pt x="36" y="62"/>
                  <a:pt x="34" y="60"/>
                </a:cubicBezTo>
                <a:cubicBezTo>
                  <a:pt x="31" y="58"/>
                  <a:pt x="29" y="56"/>
                  <a:pt x="27" y="53"/>
                </a:cubicBezTo>
                <a:cubicBezTo>
                  <a:pt x="23" y="48"/>
                  <a:pt x="21" y="42"/>
                  <a:pt x="21" y="36"/>
                </a:cubicBezTo>
                <a:cubicBezTo>
                  <a:pt x="21" y="28"/>
                  <a:pt x="24" y="21"/>
                  <a:pt x="29" y="16"/>
                </a:cubicBezTo>
                <a:cubicBezTo>
                  <a:pt x="34" y="9"/>
                  <a:pt x="42" y="5"/>
                  <a:pt x="52" y="5"/>
                </a:cubicBezTo>
                <a:cubicBezTo>
                  <a:pt x="65" y="5"/>
                  <a:pt x="76" y="14"/>
                  <a:pt x="80" y="26"/>
                </a:cubicBezTo>
                <a:cubicBezTo>
                  <a:pt x="81" y="27"/>
                  <a:pt x="81" y="27"/>
                  <a:pt x="81" y="28"/>
                </a:cubicBezTo>
                <a:cubicBezTo>
                  <a:pt x="81" y="29"/>
                  <a:pt x="81" y="30"/>
                  <a:pt x="82" y="31"/>
                </a:cubicBezTo>
                <a:cubicBezTo>
                  <a:pt x="82" y="32"/>
                  <a:pt x="82" y="34"/>
                  <a:pt x="82" y="36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txBody>
          <a:bodyPr vert="horz" wrap="square" lIns="91423" tIns="45711" rIns="91423" bIns="45711" numCol="1" anchor="t" anchorCtr="0" compatLnSpc="1">
            <a:prstTxWarp prst="textNoShape"/>
          </a:bodyPr>
          <a:lstStyle/>
          <a:p>
            <a:pPr>
              <a:defRPr/>
            </a:pPr>
            <a:endParaRPr lang="zh-CN" sz="2400">
              <a:solidFill>
                <a:srgbClr val="261F1C"/>
              </a:solidFill>
              <a:latin typeface="华文新魏"/>
              <a:ea typeface="华文新魏"/>
            </a:endParaRPr>
          </a:p>
        </p:txBody>
      </p:sp>
      <p:grpSp>
        <p:nvGrpSpPr>
          <p:cNvPr id="77" name="组合 57"/>
          <p:cNvGrpSpPr/>
          <p:nvPr/>
        </p:nvGrpSpPr>
        <p:grpSpPr bwMode="auto">
          <a:xfrm rot="2700000">
            <a:off x="8309706" y="4604843"/>
            <a:ext cx="2671723" cy="1147107"/>
            <a:chOff x="0" y="0"/>
            <a:chExt cx="2671723" cy="1147107"/>
          </a:xfrm>
        </p:grpSpPr>
        <p:sp>
          <p:nvSpPr>
            <p:cNvPr id="78" name="TextBox 110"/>
            <p:cNvSpPr txBox="1"/>
            <p:nvPr/>
          </p:nvSpPr>
          <p:spPr bwMode="auto">
            <a:xfrm>
              <a:off x="55627" y="460947"/>
              <a:ext cx="2616095" cy="686159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ts val="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  <a:ea typeface="微软雅黑"/>
                </a:defRPr>
              </a:lvl1pPr>
            </a:lstStyle>
            <a:p>
              <a:pPr>
                <a:defRPr/>
              </a:pP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Затвердження функціоналу та інтерфейсту, надає звортній зв’язок</a:t>
              </a:r>
              <a:endParaRPr sz="1000"/>
            </a:p>
          </p:txBody>
        </p:sp>
        <p:sp>
          <p:nvSpPr>
            <p:cNvPr id="79" name="矩形 59"/>
            <p:cNvSpPr/>
            <p:nvPr/>
          </p:nvSpPr>
          <p:spPr bwMode="auto">
            <a:xfrm>
              <a:off x="0" y="0"/>
              <a:ext cx="2008219" cy="355765"/>
            </a:xfrm>
            <a:prstGeom prst="rect">
              <a:avLst/>
            </a:prstGeom>
            <a:grpFill/>
          </p:spPr>
          <p:txBody>
            <a:bodyPr vert="horz" wrap="square" lIns="111567" tIns="55783" rIns="111567" bIns="55783" rtlCol="0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</a:rPr>
                <a:t>Замовник</a:t>
              </a:r>
              <a:endParaRPr lang="zh-CN" sz="1600" b="1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80" name="直接连接符 87"/>
            <p:cNvCxnSpPr>
              <a:cxnSpLocks/>
            </p:cNvCxnSpPr>
            <p:nvPr/>
          </p:nvCxnSpPr>
          <p:spPr bwMode="auto">
            <a:xfrm>
              <a:off x="52306" y="297945"/>
              <a:ext cx="2344646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任意多边形 88"/>
          <p:cNvSpPr/>
          <p:nvPr/>
        </p:nvSpPr>
        <p:spPr bwMode="auto">
          <a:xfrm>
            <a:off x="7366602" y="3659708"/>
            <a:ext cx="1632572" cy="1650936"/>
          </a:xfrm>
          <a:custGeom>
            <a:avLst/>
            <a:gdLst>
              <a:gd name="connsiteX0" fmla="*/ 0 w 1306285"/>
              <a:gd name="connsiteY0" fmla="*/ 1320800 h 1320800"/>
              <a:gd name="connsiteX1" fmla="*/ 43542 w 1306285"/>
              <a:gd name="connsiteY1" fmla="*/ 1277257 h 1320800"/>
              <a:gd name="connsiteX2" fmla="*/ 1306285 w 1306285"/>
              <a:gd name="connsiteY2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5" h="1320800" fill="norm" stroke="1" extrusionOk="0">
                <a:moveTo>
                  <a:pt x="0" y="1320800"/>
                </a:moveTo>
                <a:lnTo>
                  <a:pt x="43542" y="1277257"/>
                </a:lnTo>
                <a:lnTo>
                  <a:pt x="1306285" y="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sz="2400">
              <a:solidFill>
                <a:srgbClr val="261F1C"/>
              </a:solidFill>
              <a:latin typeface="华文新魏"/>
              <a:ea typeface="华文新魏"/>
            </a:endParaRPr>
          </a:p>
        </p:txBody>
      </p:sp>
      <p:grpSp>
        <p:nvGrpSpPr>
          <p:cNvPr id="82" name="组合 89"/>
          <p:cNvGrpSpPr/>
          <p:nvPr/>
        </p:nvGrpSpPr>
        <p:grpSpPr bwMode="auto">
          <a:xfrm>
            <a:off x="3957635" y="3455559"/>
            <a:ext cx="400773" cy="343285"/>
            <a:chOff x="2541588" y="2027238"/>
            <a:chExt cx="320675" cy="27463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3" name="Freeform 20"/>
            <p:cNvSpPr/>
            <p:nvPr/>
          </p:nvSpPr>
          <p:spPr bwMode="auto">
            <a:xfrm>
              <a:off x="2541588" y="2027238"/>
              <a:ext cx="320675" cy="274638"/>
            </a:xfrm>
            <a:custGeom>
              <a:avLst/>
              <a:gdLst>
                <a:gd name="T0" fmla="*/ 14 w 202"/>
                <a:gd name="T1" fmla="*/ 157 h 173"/>
                <a:gd name="T2" fmla="*/ 14 w 202"/>
                <a:gd name="T3" fmla="*/ 0 h 173"/>
                <a:gd name="T4" fmla="*/ 0 w 202"/>
                <a:gd name="T5" fmla="*/ 0 h 173"/>
                <a:gd name="T6" fmla="*/ 0 w 202"/>
                <a:gd name="T7" fmla="*/ 173 h 173"/>
                <a:gd name="T8" fmla="*/ 202 w 202"/>
                <a:gd name="T9" fmla="*/ 173 h 173"/>
                <a:gd name="T10" fmla="*/ 202 w 202"/>
                <a:gd name="T11" fmla="*/ 157 h 173"/>
                <a:gd name="T12" fmla="*/ 14 w 202"/>
                <a:gd name="T13" fmla="*/ 157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2" h="173" fill="norm" stroke="1" extrusionOk="0">
                  <a:moveTo>
                    <a:pt x="14" y="157"/>
                  </a:moveTo>
                  <a:lnTo>
                    <a:pt x="14" y="0"/>
                  </a:lnTo>
                  <a:lnTo>
                    <a:pt x="0" y="0"/>
                  </a:lnTo>
                  <a:lnTo>
                    <a:pt x="0" y="173"/>
                  </a:lnTo>
                  <a:lnTo>
                    <a:pt x="202" y="173"/>
                  </a:lnTo>
                  <a:lnTo>
                    <a:pt x="202" y="157"/>
                  </a:lnTo>
                  <a:lnTo>
                    <a:pt x="14" y="15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0" rIns="121883" bIns="6094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 sz="2400">
                <a:solidFill>
                  <a:srgbClr val="261F1C"/>
                </a:solidFill>
                <a:latin typeface="华文新魏"/>
                <a:ea typeface="华文新魏"/>
              </a:endParaRPr>
            </a:p>
          </p:txBody>
        </p:sp>
        <p:sp>
          <p:nvSpPr>
            <p:cNvPr id="84" name="Freeform 21"/>
            <p:cNvSpPr/>
            <p:nvPr/>
          </p:nvSpPr>
          <p:spPr bwMode="auto">
            <a:xfrm>
              <a:off x="2587625" y="2106613"/>
              <a:ext cx="242887" cy="153988"/>
            </a:xfrm>
            <a:custGeom>
              <a:avLst/>
              <a:gdLst>
                <a:gd name="T0" fmla="*/ 45 w 153"/>
                <a:gd name="T1" fmla="*/ 49 h 97"/>
                <a:gd name="T2" fmla="*/ 71 w 153"/>
                <a:gd name="T3" fmla="*/ 68 h 97"/>
                <a:gd name="T4" fmla="*/ 127 w 153"/>
                <a:gd name="T5" fmla="*/ 28 h 97"/>
                <a:gd name="T6" fmla="*/ 135 w 153"/>
                <a:gd name="T7" fmla="*/ 38 h 97"/>
                <a:gd name="T8" fmla="*/ 153 w 153"/>
                <a:gd name="T9" fmla="*/ 0 h 97"/>
                <a:gd name="T10" fmla="*/ 111 w 153"/>
                <a:gd name="T11" fmla="*/ 4 h 97"/>
                <a:gd name="T12" fmla="*/ 120 w 153"/>
                <a:gd name="T13" fmla="*/ 16 h 97"/>
                <a:gd name="T14" fmla="*/ 71 w 153"/>
                <a:gd name="T15" fmla="*/ 50 h 97"/>
                <a:gd name="T16" fmla="*/ 43 w 153"/>
                <a:gd name="T17" fmla="*/ 28 h 97"/>
                <a:gd name="T18" fmla="*/ 0 w 153"/>
                <a:gd name="T19" fmla="*/ 88 h 97"/>
                <a:gd name="T20" fmla="*/ 12 w 153"/>
                <a:gd name="T21" fmla="*/ 97 h 97"/>
                <a:gd name="T22" fmla="*/ 45 w 153"/>
                <a:gd name="T23" fmla="*/ 4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3" h="97" fill="norm" stroke="1" extrusionOk="0">
                  <a:moveTo>
                    <a:pt x="45" y="49"/>
                  </a:moveTo>
                  <a:lnTo>
                    <a:pt x="71" y="68"/>
                  </a:lnTo>
                  <a:lnTo>
                    <a:pt x="127" y="28"/>
                  </a:lnTo>
                  <a:lnTo>
                    <a:pt x="135" y="38"/>
                  </a:lnTo>
                  <a:lnTo>
                    <a:pt x="153" y="0"/>
                  </a:lnTo>
                  <a:lnTo>
                    <a:pt x="111" y="4"/>
                  </a:lnTo>
                  <a:lnTo>
                    <a:pt x="120" y="16"/>
                  </a:lnTo>
                  <a:lnTo>
                    <a:pt x="71" y="50"/>
                  </a:lnTo>
                  <a:lnTo>
                    <a:pt x="43" y="28"/>
                  </a:lnTo>
                  <a:lnTo>
                    <a:pt x="0" y="88"/>
                  </a:lnTo>
                  <a:lnTo>
                    <a:pt x="12" y="97"/>
                  </a:lnTo>
                  <a:lnTo>
                    <a:pt x="45" y="4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0" rIns="121883" bIns="6094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 sz="2400">
                <a:solidFill>
                  <a:srgbClr val="261F1C"/>
                </a:solidFill>
                <a:latin typeface="华文新魏"/>
                <a:ea typeface="华文新魏"/>
              </a:endParaRPr>
            </a:p>
          </p:txBody>
        </p:sp>
      </p:grpSp>
      <p:grpSp>
        <p:nvGrpSpPr>
          <p:cNvPr id="85" name="组合 92"/>
          <p:cNvGrpSpPr/>
          <p:nvPr/>
        </p:nvGrpSpPr>
        <p:grpSpPr bwMode="auto">
          <a:xfrm rot="2700000">
            <a:off x="1602356" y="2202413"/>
            <a:ext cx="2616818" cy="1086750"/>
            <a:chOff x="0" y="0"/>
            <a:chExt cx="2616818" cy="1086750"/>
          </a:xfrm>
        </p:grpSpPr>
        <p:sp>
          <p:nvSpPr>
            <p:cNvPr id="86" name="TextBox 126"/>
            <p:cNvSpPr txBox="1"/>
            <p:nvPr/>
          </p:nvSpPr>
          <p:spPr bwMode="auto">
            <a:xfrm>
              <a:off x="0" y="400590"/>
              <a:ext cx="2616818" cy="686159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ts val="0"/>
                </a:spcBef>
                <a:defRPr sz="12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  <a:ea typeface="微软雅黑"/>
                </a:defRPr>
              </a:lvl1pPr>
            </a:lstStyle>
            <a:p>
              <a:pPr>
                <a:defRPr/>
              </a:pP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Відповідають за виявлення помилок, дефектів та несоответствий вимогам</a:t>
              </a:r>
              <a:endParaRPr sz="1100"/>
            </a:p>
          </p:txBody>
        </p:sp>
        <p:sp>
          <p:nvSpPr>
            <p:cNvPr id="87" name="矩形 94"/>
            <p:cNvSpPr/>
            <p:nvPr/>
          </p:nvSpPr>
          <p:spPr bwMode="auto">
            <a:xfrm>
              <a:off x="451703" y="0"/>
              <a:ext cx="1958116" cy="355765"/>
            </a:xfrm>
            <a:prstGeom prst="rect">
              <a:avLst/>
            </a:prstGeom>
            <a:grpFill/>
          </p:spPr>
          <p:txBody>
            <a:bodyPr vert="horz" wrap="square" lIns="111567" tIns="55783" rIns="111567" bIns="55783" rtlCol="0">
              <a:spAutoFit/>
            </a:bodyPr>
            <a:lstStyle/>
            <a:p>
              <a:pPr algn="r">
                <a:defRPr/>
              </a:pP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</a:rPr>
                <a:t>Тестувальники</a:t>
              </a:r>
              <a:endParaRPr lang="zh-CN" sz="1600" b="1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88" name="直接连接符 95"/>
            <p:cNvCxnSpPr>
              <a:cxnSpLocks/>
            </p:cNvCxnSpPr>
            <p:nvPr/>
          </p:nvCxnSpPr>
          <p:spPr bwMode="auto">
            <a:xfrm>
              <a:off x="1980" y="330619"/>
              <a:ext cx="2344649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任意多边形 96"/>
          <p:cNvSpPr/>
          <p:nvPr/>
        </p:nvSpPr>
        <p:spPr bwMode="auto">
          <a:xfrm>
            <a:off x="4124124" y="2985280"/>
            <a:ext cx="1142800" cy="1142956"/>
          </a:xfrm>
          <a:custGeom>
            <a:avLst/>
            <a:gdLst>
              <a:gd name="connsiteX0" fmla="*/ 914400 w 914400"/>
              <a:gd name="connsiteY0" fmla="*/ 0 h 914400"/>
              <a:gd name="connsiteX1" fmla="*/ 0 w 914400"/>
              <a:gd name="connsiteY1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" h="914400" fill="norm" stroke="1" extrusionOk="0">
                <a:moveTo>
                  <a:pt x="914400" y="0"/>
                </a:moveTo>
                <a:lnTo>
                  <a:pt x="0" y="91440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sz="2400">
              <a:solidFill>
                <a:srgbClr val="261F1C"/>
              </a:solidFill>
              <a:latin typeface="华文新魏"/>
              <a:ea typeface="华文新魏"/>
            </a:endParaRPr>
          </a:p>
        </p:txBody>
      </p:sp>
      <p:grpSp>
        <p:nvGrpSpPr>
          <p:cNvPr id="90" name="组合 97"/>
          <p:cNvGrpSpPr/>
          <p:nvPr/>
        </p:nvGrpSpPr>
        <p:grpSpPr bwMode="auto">
          <a:xfrm>
            <a:off x="8160549" y="2749854"/>
            <a:ext cx="476167" cy="559572"/>
            <a:chOff x="2635250" y="3875088"/>
            <a:chExt cx="381000" cy="4476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91" name="Freeform 22"/>
            <p:cNvSpPr/>
            <p:nvPr/>
          </p:nvSpPr>
          <p:spPr bwMode="auto">
            <a:xfrm>
              <a:off x="2870200" y="3967163"/>
              <a:ext cx="146050" cy="168275"/>
            </a:xfrm>
            <a:custGeom>
              <a:avLst/>
              <a:gdLst>
                <a:gd name="T0" fmla="*/ 45 w 53"/>
                <a:gd name="T1" fmla="*/ 0 h 61"/>
                <a:gd name="T2" fmla="*/ 34 w 53"/>
                <a:gd name="T3" fmla="*/ 0 h 61"/>
                <a:gd name="T4" fmla="*/ 26 w 53"/>
                <a:gd name="T5" fmla="*/ 33 h 61"/>
                <a:gd name="T6" fmla="*/ 23 w 53"/>
                <a:gd name="T7" fmla="*/ 7 h 61"/>
                <a:gd name="T8" fmla="*/ 19 w 53"/>
                <a:gd name="T9" fmla="*/ 33 h 61"/>
                <a:gd name="T10" fmla="*/ 11 w 53"/>
                <a:gd name="T11" fmla="*/ 0 h 61"/>
                <a:gd name="T12" fmla="*/ 1 w 53"/>
                <a:gd name="T13" fmla="*/ 0 h 61"/>
                <a:gd name="T14" fmla="*/ 3 w 53"/>
                <a:gd name="T15" fmla="*/ 6 h 61"/>
                <a:gd name="T16" fmla="*/ 3 w 53"/>
                <a:gd name="T17" fmla="*/ 21 h 61"/>
                <a:gd name="T18" fmla="*/ 0 w 53"/>
                <a:gd name="T19" fmla="*/ 27 h 61"/>
                <a:gd name="T20" fmla="*/ 7 w 53"/>
                <a:gd name="T21" fmla="*/ 27 h 61"/>
                <a:gd name="T22" fmla="*/ 19 w 53"/>
                <a:gd name="T23" fmla="*/ 38 h 61"/>
                <a:gd name="T24" fmla="*/ 19 w 53"/>
                <a:gd name="T25" fmla="*/ 61 h 61"/>
                <a:gd name="T26" fmla="*/ 45 w 53"/>
                <a:gd name="T27" fmla="*/ 61 h 61"/>
                <a:gd name="T28" fmla="*/ 53 w 53"/>
                <a:gd name="T29" fmla="*/ 54 h 61"/>
                <a:gd name="T30" fmla="*/ 53 w 53"/>
                <a:gd name="T31" fmla="*/ 7 h 61"/>
                <a:gd name="T32" fmla="*/ 45 w 53"/>
                <a:gd name="T33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61" fill="norm" stroke="1" extrusionOk="0">
                  <a:moveTo>
                    <a:pt x="45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3" y="7"/>
                    <a:pt x="23" y="7"/>
                    <a:pt x="23" y="7"/>
                  </a:cubicBezTo>
                  <a:cubicBezTo>
                    <a:pt x="19" y="33"/>
                    <a:pt x="19" y="33"/>
                    <a:pt x="19" y="33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3"/>
                    <a:pt x="3" y="6"/>
                  </a:cubicBezTo>
                  <a:cubicBezTo>
                    <a:pt x="3" y="21"/>
                    <a:pt x="3" y="21"/>
                    <a:pt x="3" y="21"/>
                  </a:cubicBezTo>
                  <a:cubicBezTo>
                    <a:pt x="3" y="24"/>
                    <a:pt x="2" y="26"/>
                    <a:pt x="0" y="27"/>
                  </a:cubicBezTo>
                  <a:cubicBezTo>
                    <a:pt x="7" y="27"/>
                    <a:pt x="7" y="27"/>
                    <a:pt x="7" y="27"/>
                  </a:cubicBezTo>
                  <a:cubicBezTo>
                    <a:pt x="14" y="27"/>
                    <a:pt x="19" y="32"/>
                    <a:pt x="19" y="38"/>
                  </a:cubicBezTo>
                  <a:cubicBezTo>
                    <a:pt x="19" y="61"/>
                    <a:pt x="19" y="61"/>
                    <a:pt x="19" y="61"/>
                  </a:cubicBezTo>
                  <a:cubicBezTo>
                    <a:pt x="45" y="61"/>
                    <a:pt x="45" y="61"/>
                    <a:pt x="45" y="61"/>
                  </a:cubicBezTo>
                  <a:cubicBezTo>
                    <a:pt x="49" y="61"/>
                    <a:pt x="53" y="58"/>
                    <a:pt x="53" y="54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3"/>
                    <a:pt x="49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0" rIns="121883" bIns="6094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 sz="2400">
                <a:solidFill>
                  <a:srgbClr val="261F1C"/>
                </a:solidFill>
                <a:latin typeface="华文新魏"/>
                <a:ea typeface="华文新魏"/>
              </a:endParaRPr>
            </a:p>
          </p:txBody>
        </p:sp>
        <p:sp>
          <p:nvSpPr>
            <p:cNvPr id="92" name="Freeform 23"/>
            <p:cNvSpPr/>
            <p:nvPr/>
          </p:nvSpPr>
          <p:spPr bwMode="auto">
            <a:xfrm>
              <a:off x="2890838" y="3875088"/>
              <a:ext cx="87311" cy="106363"/>
            </a:xfrm>
            <a:custGeom>
              <a:avLst/>
              <a:gdLst>
                <a:gd name="T0" fmla="*/ 8 w 32"/>
                <a:gd name="T1" fmla="*/ 32 h 39"/>
                <a:gd name="T2" fmla="*/ 13 w 32"/>
                <a:gd name="T3" fmla="*/ 32 h 39"/>
                <a:gd name="T4" fmla="*/ 16 w 32"/>
                <a:gd name="T5" fmla="*/ 39 h 39"/>
                <a:gd name="T6" fmla="*/ 18 w 32"/>
                <a:gd name="T7" fmla="*/ 32 h 39"/>
                <a:gd name="T8" fmla="*/ 24 w 32"/>
                <a:gd name="T9" fmla="*/ 32 h 39"/>
                <a:gd name="T10" fmla="*/ 24 w 32"/>
                <a:gd name="T11" fmla="*/ 32 h 39"/>
                <a:gd name="T12" fmla="*/ 32 w 32"/>
                <a:gd name="T13" fmla="*/ 24 h 39"/>
                <a:gd name="T14" fmla="*/ 32 w 32"/>
                <a:gd name="T15" fmla="*/ 8 h 39"/>
                <a:gd name="T16" fmla="*/ 24 w 32"/>
                <a:gd name="T17" fmla="*/ 0 h 39"/>
                <a:gd name="T18" fmla="*/ 8 w 32"/>
                <a:gd name="T19" fmla="*/ 0 h 39"/>
                <a:gd name="T20" fmla="*/ 0 w 32"/>
                <a:gd name="T21" fmla="*/ 8 h 39"/>
                <a:gd name="T22" fmla="*/ 0 w 32"/>
                <a:gd name="T23" fmla="*/ 24 h 39"/>
                <a:gd name="T24" fmla="*/ 8 w 32"/>
                <a:gd name="T25" fmla="*/ 32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2" h="39" fill="norm" stroke="1" extrusionOk="0">
                  <a:moveTo>
                    <a:pt x="8" y="32"/>
                  </a:moveTo>
                  <a:cubicBezTo>
                    <a:pt x="13" y="32"/>
                    <a:pt x="13" y="32"/>
                    <a:pt x="13" y="32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8" y="32"/>
                    <a:pt x="18" y="32"/>
                    <a:pt x="18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24" y="32"/>
                    <a:pt x="24" y="32"/>
                  </a:cubicBezTo>
                  <a:cubicBezTo>
                    <a:pt x="28" y="32"/>
                    <a:pt x="32" y="28"/>
                    <a:pt x="32" y="24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4"/>
                    <a:pt x="28" y="0"/>
                    <a:pt x="2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8"/>
                    <a:pt x="3" y="32"/>
                    <a:pt x="8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0" rIns="121883" bIns="6094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 sz="2400">
                <a:solidFill>
                  <a:srgbClr val="261F1C"/>
                </a:solidFill>
                <a:latin typeface="华文新魏"/>
                <a:ea typeface="华文新魏"/>
              </a:endParaRPr>
            </a:p>
          </p:txBody>
        </p:sp>
        <p:sp>
          <p:nvSpPr>
            <p:cNvPr id="93" name="Freeform 24"/>
            <p:cNvSpPr/>
            <p:nvPr/>
          </p:nvSpPr>
          <p:spPr bwMode="auto">
            <a:xfrm>
              <a:off x="2816225" y="4071938"/>
              <a:ext cx="30162" cy="130175"/>
            </a:xfrm>
            <a:custGeom>
              <a:avLst/>
              <a:gdLst>
                <a:gd name="T0" fmla="*/ 9 w 19"/>
                <a:gd name="T1" fmla="*/ 0 h 82"/>
                <a:gd name="T2" fmla="*/ 0 w 19"/>
                <a:gd name="T3" fmla="*/ 68 h 82"/>
                <a:gd name="T4" fmla="*/ 9 w 19"/>
                <a:gd name="T5" fmla="*/ 82 h 82"/>
                <a:gd name="T6" fmla="*/ 19 w 19"/>
                <a:gd name="T7" fmla="*/ 68 h 82"/>
                <a:gd name="T8" fmla="*/ 9 w 19"/>
                <a:gd name="T9" fmla="*/ 0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82" fill="norm" stroke="1" extrusionOk="0">
                  <a:moveTo>
                    <a:pt x="9" y="0"/>
                  </a:moveTo>
                  <a:lnTo>
                    <a:pt x="0" y="68"/>
                  </a:lnTo>
                  <a:lnTo>
                    <a:pt x="9" y="82"/>
                  </a:lnTo>
                  <a:lnTo>
                    <a:pt x="19" y="68"/>
                  </a:lnTo>
                  <a:lnTo>
                    <a:pt x="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0" rIns="121883" bIns="6094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 sz="2400">
                <a:solidFill>
                  <a:srgbClr val="261F1C"/>
                </a:solidFill>
                <a:latin typeface="华文新魏"/>
                <a:ea typeface="华文新魏"/>
              </a:endParaRPr>
            </a:p>
          </p:txBody>
        </p:sp>
        <p:sp>
          <p:nvSpPr>
            <p:cNvPr id="94" name="Freeform 25"/>
            <p:cNvSpPr/>
            <p:nvPr/>
          </p:nvSpPr>
          <p:spPr bwMode="auto">
            <a:xfrm>
              <a:off x="2755900" y="3962400"/>
              <a:ext cx="161925" cy="263525"/>
            </a:xfrm>
            <a:custGeom>
              <a:avLst/>
              <a:gdLst>
                <a:gd name="T0" fmla="*/ 49 w 59"/>
                <a:gd name="T1" fmla="*/ 31 h 96"/>
                <a:gd name="T2" fmla="*/ 38 w 59"/>
                <a:gd name="T3" fmla="*/ 31 h 96"/>
                <a:gd name="T4" fmla="*/ 40 w 59"/>
                <a:gd name="T5" fmla="*/ 30 h 96"/>
                <a:gd name="T6" fmla="*/ 43 w 59"/>
                <a:gd name="T7" fmla="*/ 23 h 96"/>
                <a:gd name="T8" fmla="*/ 43 w 59"/>
                <a:gd name="T9" fmla="*/ 8 h 96"/>
                <a:gd name="T10" fmla="*/ 35 w 59"/>
                <a:gd name="T11" fmla="*/ 0 h 96"/>
                <a:gd name="T12" fmla="*/ 19 w 59"/>
                <a:gd name="T13" fmla="*/ 0 h 96"/>
                <a:gd name="T14" fmla="*/ 11 w 59"/>
                <a:gd name="T15" fmla="*/ 8 h 96"/>
                <a:gd name="T16" fmla="*/ 11 w 59"/>
                <a:gd name="T17" fmla="*/ 23 h 96"/>
                <a:gd name="T18" fmla="*/ 15 w 59"/>
                <a:gd name="T19" fmla="*/ 30 h 96"/>
                <a:gd name="T20" fmla="*/ 17 w 59"/>
                <a:gd name="T21" fmla="*/ 31 h 96"/>
                <a:gd name="T22" fmla="*/ 5 w 59"/>
                <a:gd name="T23" fmla="*/ 31 h 96"/>
                <a:gd name="T24" fmla="*/ 0 w 59"/>
                <a:gd name="T25" fmla="*/ 32 h 96"/>
                <a:gd name="T26" fmla="*/ 2 w 59"/>
                <a:gd name="T27" fmla="*/ 33 h 96"/>
                <a:gd name="T28" fmla="*/ 5 w 59"/>
                <a:gd name="T29" fmla="*/ 33 h 96"/>
                <a:gd name="T30" fmla="*/ 25 w 59"/>
                <a:gd name="T31" fmla="*/ 33 h 96"/>
                <a:gd name="T32" fmla="*/ 27 w 59"/>
                <a:gd name="T33" fmla="*/ 38 h 96"/>
                <a:gd name="T34" fmla="*/ 29 w 59"/>
                <a:gd name="T35" fmla="*/ 33 h 96"/>
                <a:gd name="T36" fmla="*/ 49 w 59"/>
                <a:gd name="T37" fmla="*/ 33 h 96"/>
                <a:gd name="T38" fmla="*/ 57 w 59"/>
                <a:gd name="T39" fmla="*/ 40 h 96"/>
                <a:gd name="T40" fmla="*/ 57 w 59"/>
                <a:gd name="T41" fmla="*/ 87 h 96"/>
                <a:gd name="T42" fmla="*/ 49 w 59"/>
                <a:gd name="T43" fmla="*/ 94 h 96"/>
                <a:gd name="T44" fmla="*/ 22 w 59"/>
                <a:gd name="T45" fmla="*/ 94 h 96"/>
                <a:gd name="T46" fmla="*/ 22 w 59"/>
                <a:gd name="T47" fmla="*/ 96 h 96"/>
                <a:gd name="T48" fmla="*/ 49 w 59"/>
                <a:gd name="T49" fmla="*/ 96 h 96"/>
                <a:gd name="T50" fmla="*/ 59 w 59"/>
                <a:gd name="T51" fmla="*/ 87 h 96"/>
                <a:gd name="T52" fmla="*/ 59 w 59"/>
                <a:gd name="T53" fmla="*/ 40 h 96"/>
                <a:gd name="T54" fmla="*/ 49 w 59"/>
                <a:gd name="T55" fmla="*/ 31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" h="96" fill="norm" stroke="1" extrusionOk="0">
                  <a:moveTo>
                    <a:pt x="49" y="31"/>
                  </a:moveTo>
                  <a:cubicBezTo>
                    <a:pt x="38" y="31"/>
                    <a:pt x="38" y="31"/>
                    <a:pt x="38" y="31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2" y="28"/>
                    <a:pt x="43" y="26"/>
                    <a:pt x="43" y="23"/>
                  </a:cubicBezTo>
                  <a:cubicBezTo>
                    <a:pt x="43" y="8"/>
                    <a:pt x="43" y="8"/>
                    <a:pt x="43" y="8"/>
                  </a:cubicBezTo>
                  <a:cubicBezTo>
                    <a:pt x="43" y="3"/>
                    <a:pt x="39" y="0"/>
                    <a:pt x="35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5" y="0"/>
                    <a:pt x="11" y="3"/>
                    <a:pt x="11" y="8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1" y="26"/>
                    <a:pt x="13" y="28"/>
                    <a:pt x="15" y="30"/>
                  </a:cubicBezTo>
                  <a:cubicBezTo>
                    <a:pt x="17" y="31"/>
                    <a:pt x="17" y="31"/>
                    <a:pt x="17" y="31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3" y="31"/>
                    <a:pt x="2" y="32"/>
                    <a:pt x="0" y="32"/>
                  </a:cubicBezTo>
                  <a:cubicBezTo>
                    <a:pt x="1" y="33"/>
                    <a:pt x="2" y="33"/>
                    <a:pt x="2" y="33"/>
                  </a:cubicBezTo>
                  <a:cubicBezTo>
                    <a:pt x="3" y="33"/>
                    <a:pt x="4" y="33"/>
                    <a:pt x="5" y="33"/>
                  </a:cubicBezTo>
                  <a:cubicBezTo>
                    <a:pt x="25" y="33"/>
                    <a:pt x="25" y="33"/>
                    <a:pt x="25" y="33"/>
                  </a:cubicBezTo>
                  <a:cubicBezTo>
                    <a:pt x="27" y="38"/>
                    <a:pt x="27" y="38"/>
                    <a:pt x="27" y="38"/>
                  </a:cubicBezTo>
                  <a:cubicBezTo>
                    <a:pt x="29" y="33"/>
                    <a:pt x="29" y="33"/>
                    <a:pt x="29" y="33"/>
                  </a:cubicBezTo>
                  <a:cubicBezTo>
                    <a:pt x="49" y="33"/>
                    <a:pt x="49" y="33"/>
                    <a:pt x="49" y="33"/>
                  </a:cubicBezTo>
                  <a:cubicBezTo>
                    <a:pt x="54" y="33"/>
                    <a:pt x="57" y="36"/>
                    <a:pt x="57" y="40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7" y="91"/>
                    <a:pt x="54" y="94"/>
                    <a:pt x="49" y="94"/>
                  </a:cubicBezTo>
                  <a:cubicBezTo>
                    <a:pt x="22" y="94"/>
                    <a:pt x="22" y="94"/>
                    <a:pt x="22" y="94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55" y="96"/>
                    <a:pt x="59" y="92"/>
                    <a:pt x="59" y="87"/>
                  </a:cubicBezTo>
                  <a:cubicBezTo>
                    <a:pt x="59" y="40"/>
                    <a:pt x="59" y="40"/>
                    <a:pt x="59" y="40"/>
                  </a:cubicBezTo>
                  <a:cubicBezTo>
                    <a:pt x="59" y="35"/>
                    <a:pt x="55" y="31"/>
                    <a:pt x="49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0" rIns="121883" bIns="6094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 sz="2400">
                <a:solidFill>
                  <a:srgbClr val="261F1C"/>
                </a:solidFill>
                <a:latin typeface="华文新魏"/>
                <a:ea typeface="华文新魏"/>
              </a:endParaRPr>
            </a:p>
          </p:txBody>
        </p:sp>
        <p:sp>
          <p:nvSpPr>
            <p:cNvPr id="95" name="Freeform 26"/>
            <p:cNvSpPr>
              <a:spLocks noEditPoints="1"/>
            </p:cNvSpPr>
            <p:nvPr/>
          </p:nvSpPr>
          <p:spPr bwMode="auto">
            <a:xfrm>
              <a:off x="2635250" y="4052888"/>
              <a:ext cx="174625" cy="269875"/>
            </a:xfrm>
            <a:custGeom>
              <a:avLst/>
              <a:gdLst>
                <a:gd name="T0" fmla="*/ 54 w 64"/>
                <a:gd name="T1" fmla="*/ 33 h 98"/>
                <a:gd name="T2" fmla="*/ 46 w 64"/>
                <a:gd name="T3" fmla="*/ 33 h 98"/>
                <a:gd name="T4" fmla="*/ 47 w 64"/>
                <a:gd name="T5" fmla="*/ 32 h 98"/>
                <a:gd name="T6" fmla="*/ 49 w 64"/>
                <a:gd name="T7" fmla="*/ 25 h 98"/>
                <a:gd name="T8" fmla="*/ 49 w 64"/>
                <a:gd name="T9" fmla="*/ 10 h 98"/>
                <a:gd name="T10" fmla="*/ 40 w 64"/>
                <a:gd name="T11" fmla="*/ 0 h 98"/>
                <a:gd name="T12" fmla="*/ 24 w 64"/>
                <a:gd name="T13" fmla="*/ 0 h 98"/>
                <a:gd name="T14" fmla="*/ 14 w 64"/>
                <a:gd name="T15" fmla="*/ 10 h 98"/>
                <a:gd name="T16" fmla="*/ 14 w 64"/>
                <a:gd name="T17" fmla="*/ 25 h 98"/>
                <a:gd name="T18" fmla="*/ 17 w 64"/>
                <a:gd name="T19" fmla="*/ 32 h 98"/>
                <a:gd name="T20" fmla="*/ 18 w 64"/>
                <a:gd name="T21" fmla="*/ 33 h 98"/>
                <a:gd name="T22" fmla="*/ 9 w 64"/>
                <a:gd name="T23" fmla="*/ 33 h 98"/>
                <a:gd name="T24" fmla="*/ 0 w 64"/>
                <a:gd name="T25" fmla="*/ 42 h 98"/>
                <a:gd name="T26" fmla="*/ 0 w 64"/>
                <a:gd name="T27" fmla="*/ 90 h 98"/>
                <a:gd name="T28" fmla="*/ 9 w 64"/>
                <a:gd name="T29" fmla="*/ 98 h 98"/>
                <a:gd name="T30" fmla="*/ 54 w 64"/>
                <a:gd name="T31" fmla="*/ 98 h 98"/>
                <a:gd name="T32" fmla="*/ 64 w 64"/>
                <a:gd name="T33" fmla="*/ 90 h 98"/>
                <a:gd name="T34" fmla="*/ 64 w 64"/>
                <a:gd name="T35" fmla="*/ 42 h 98"/>
                <a:gd name="T36" fmla="*/ 54 w 64"/>
                <a:gd name="T37" fmla="*/ 33 h 98"/>
                <a:gd name="T38" fmla="*/ 16 w 64"/>
                <a:gd name="T39" fmla="*/ 25 h 98"/>
                <a:gd name="T40" fmla="*/ 16 w 64"/>
                <a:gd name="T41" fmla="*/ 10 h 98"/>
                <a:gd name="T42" fmla="*/ 24 w 64"/>
                <a:gd name="T43" fmla="*/ 2 h 98"/>
                <a:gd name="T44" fmla="*/ 40 w 64"/>
                <a:gd name="T45" fmla="*/ 2 h 98"/>
                <a:gd name="T46" fmla="*/ 48 w 64"/>
                <a:gd name="T47" fmla="*/ 10 h 98"/>
                <a:gd name="T48" fmla="*/ 48 w 64"/>
                <a:gd name="T49" fmla="*/ 25 h 98"/>
                <a:gd name="T50" fmla="*/ 40 w 64"/>
                <a:gd name="T51" fmla="*/ 33 h 98"/>
                <a:gd name="T52" fmla="*/ 24 w 64"/>
                <a:gd name="T53" fmla="*/ 33 h 98"/>
                <a:gd name="T54" fmla="*/ 16 w 64"/>
                <a:gd name="T55" fmla="*/ 25 h 98"/>
                <a:gd name="T56" fmla="*/ 62 w 64"/>
                <a:gd name="T57" fmla="*/ 90 h 98"/>
                <a:gd name="T58" fmla="*/ 54 w 64"/>
                <a:gd name="T59" fmla="*/ 96 h 98"/>
                <a:gd name="T60" fmla="*/ 9 w 64"/>
                <a:gd name="T61" fmla="*/ 96 h 98"/>
                <a:gd name="T62" fmla="*/ 1 w 64"/>
                <a:gd name="T63" fmla="*/ 90 h 98"/>
                <a:gd name="T64" fmla="*/ 1 w 64"/>
                <a:gd name="T65" fmla="*/ 42 h 98"/>
                <a:gd name="T66" fmla="*/ 9 w 64"/>
                <a:gd name="T67" fmla="*/ 35 h 98"/>
                <a:gd name="T68" fmla="*/ 30 w 64"/>
                <a:gd name="T69" fmla="*/ 35 h 98"/>
                <a:gd name="T70" fmla="*/ 32 w 64"/>
                <a:gd name="T71" fmla="*/ 40 h 98"/>
                <a:gd name="T72" fmla="*/ 34 w 64"/>
                <a:gd name="T73" fmla="*/ 35 h 98"/>
                <a:gd name="T74" fmla="*/ 54 w 64"/>
                <a:gd name="T75" fmla="*/ 35 h 98"/>
                <a:gd name="T76" fmla="*/ 62 w 64"/>
                <a:gd name="T77" fmla="*/ 42 h 98"/>
                <a:gd name="T78" fmla="*/ 62 w 64"/>
                <a:gd name="T79" fmla="*/ 9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4" h="98" fill="norm" stroke="1" extrusionOk="0">
                  <a:moveTo>
                    <a:pt x="54" y="33"/>
                  </a:moveTo>
                  <a:cubicBezTo>
                    <a:pt x="46" y="33"/>
                    <a:pt x="46" y="33"/>
                    <a:pt x="46" y="33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9" y="30"/>
                    <a:pt x="49" y="28"/>
                    <a:pt x="49" y="25"/>
                  </a:cubicBezTo>
                  <a:cubicBezTo>
                    <a:pt x="49" y="10"/>
                    <a:pt x="49" y="10"/>
                    <a:pt x="49" y="10"/>
                  </a:cubicBezTo>
                  <a:cubicBezTo>
                    <a:pt x="49" y="4"/>
                    <a:pt x="45" y="0"/>
                    <a:pt x="40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9" y="0"/>
                    <a:pt x="14" y="4"/>
                    <a:pt x="14" y="10"/>
                  </a:cubicBezTo>
                  <a:cubicBezTo>
                    <a:pt x="14" y="25"/>
                    <a:pt x="14" y="25"/>
                    <a:pt x="14" y="25"/>
                  </a:cubicBezTo>
                  <a:cubicBezTo>
                    <a:pt x="14" y="28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4" y="33"/>
                    <a:pt x="0" y="37"/>
                    <a:pt x="0" y="42"/>
                  </a:cubicBezTo>
                  <a:cubicBezTo>
                    <a:pt x="0" y="90"/>
                    <a:pt x="0" y="90"/>
                    <a:pt x="0" y="90"/>
                  </a:cubicBezTo>
                  <a:cubicBezTo>
                    <a:pt x="0" y="94"/>
                    <a:pt x="4" y="98"/>
                    <a:pt x="9" y="98"/>
                  </a:cubicBezTo>
                  <a:cubicBezTo>
                    <a:pt x="54" y="98"/>
                    <a:pt x="54" y="98"/>
                    <a:pt x="54" y="98"/>
                  </a:cubicBezTo>
                  <a:cubicBezTo>
                    <a:pt x="60" y="98"/>
                    <a:pt x="64" y="94"/>
                    <a:pt x="64" y="90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64" y="37"/>
                    <a:pt x="60" y="33"/>
                    <a:pt x="54" y="33"/>
                  </a:cubicBezTo>
                  <a:close/>
                  <a:moveTo>
                    <a:pt x="16" y="25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6" y="5"/>
                    <a:pt x="20" y="2"/>
                    <a:pt x="24" y="2"/>
                  </a:cubicBezTo>
                  <a:cubicBezTo>
                    <a:pt x="40" y="2"/>
                    <a:pt x="40" y="2"/>
                    <a:pt x="40" y="2"/>
                  </a:cubicBezTo>
                  <a:cubicBezTo>
                    <a:pt x="44" y="2"/>
                    <a:pt x="48" y="5"/>
                    <a:pt x="48" y="10"/>
                  </a:cubicBezTo>
                  <a:cubicBezTo>
                    <a:pt x="48" y="25"/>
                    <a:pt x="48" y="25"/>
                    <a:pt x="48" y="25"/>
                  </a:cubicBezTo>
                  <a:cubicBezTo>
                    <a:pt x="48" y="30"/>
                    <a:pt x="44" y="33"/>
                    <a:pt x="40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0" y="33"/>
                    <a:pt x="16" y="30"/>
                    <a:pt x="16" y="25"/>
                  </a:cubicBezTo>
                  <a:close/>
                  <a:moveTo>
                    <a:pt x="62" y="90"/>
                  </a:moveTo>
                  <a:cubicBezTo>
                    <a:pt x="62" y="93"/>
                    <a:pt x="59" y="96"/>
                    <a:pt x="54" y="96"/>
                  </a:cubicBezTo>
                  <a:cubicBezTo>
                    <a:pt x="9" y="96"/>
                    <a:pt x="9" y="96"/>
                    <a:pt x="9" y="96"/>
                  </a:cubicBezTo>
                  <a:cubicBezTo>
                    <a:pt x="5" y="96"/>
                    <a:pt x="1" y="93"/>
                    <a:pt x="1" y="90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5" y="35"/>
                    <a:pt x="9" y="35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32" y="40"/>
                    <a:pt x="32" y="40"/>
                    <a:pt x="32" y="40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54" y="35"/>
                    <a:pt x="54" y="35"/>
                    <a:pt x="54" y="35"/>
                  </a:cubicBezTo>
                  <a:cubicBezTo>
                    <a:pt x="59" y="35"/>
                    <a:pt x="62" y="38"/>
                    <a:pt x="62" y="42"/>
                  </a:cubicBezTo>
                  <a:lnTo>
                    <a:pt x="62" y="9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0" rIns="121883" bIns="6094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 sz="2400">
                <a:solidFill>
                  <a:srgbClr val="261F1C"/>
                </a:solidFill>
                <a:latin typeface="华文新魏"/>
                <a:ea typeface="华文新魏"/>
              </a:endParaRPr>
            </a:p>
          </p:txBody>
        </p:sp>
        <p:sp>
          <p:nvSpPr>
            <p:cNvPr id="96" name="Freeform 27"/>
            <p:cNvSpPr/>
            <p:nvPr/>
          </p:nvSpPr>
          <p:spPr bwMode="auto">
            <a:xfrm>
              <a:off x="2706688" y="4171950"/>
              <a:ext cx="30162" cy="125413"/>
            </a:xfrm>
            <a:custGeom>
              <a:avLst/>
              <a:gdLst>
                <a:gd name="T0" fmla="*/ 0 w 19"/>
                <a:gd name="T1" fmla="*/ 65 h 79"/>
                <a:gd name="T2" fmla="*/ 10 w 19"/>
                <a:gd name="T3" fmla="*/ 79 h 79"/>
                <a:gd name="T4" fmla="*/ 19 w 19"/>
                <a:gd name="T5" fmla="*/ 65 h 79"/>
                <a:gd name="T6" fmla="*/ 10 w 19"/>
                <a:gd name="T7" fmla="*/ 0 h 79"/>
                <a:gd name="T8" fmla="*/ 0 w 19"/>
                <a:gd name="T9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79" fill="norm" stroke="1" extrusionOk="0">
                  <a:moveTo>
                    <a:pt x="0" y="65"/>
                  </a:moveTo>
                  <a:lnTo>
                    <a:pt x="10" y="79"/>
                  </a:lnTo>
                  <a:lnTo>
                    <a:pt x="19" y="65"/>
                  </a:lnTo>
                  <a:lnTo>
                    <a:pt x="10" y="0"/>
                  </a:lnTo>
                  <a:lnTo>
                    <a:pt x="0" y="6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0" rIns="121883" bIns="6094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 sz="2400">
                <a:solidFill>
                  <a:srgbClr val="261F1C"/>
                </a:solidFill>
                <a:latin typeface="华文新魏"/>
                <a:ea typeface="华文新魏"/>
              </a:endParaRPr>
            </a:p>
          </p:txBody>
        </p:sp>
      </p:grpSp>
      <p:grpSp>
        <p:nvGrpSpPr>
          <p:cNvPr id="97" name="组合 104"/>
          <p:cNvGrpSpPr/>
          <p:nvPr/>
        </p:nvGrpSpPr>
        <p:grpSpPr bwMode="auto">
          <a:xfrm rot="2700000">
            <a:off x="1481004" y="4252653"/>
            <a:ext cx="2621138" cy="1073183"/>
            <a:chOff x="0" y="0"/>
            <a:chExt cx="2621138" cy="1073183"/>
          </a:xfrm>
        </p:grpSpPr>
        <p:sp>
          <p:nvSpPr>
            <p:cNvPr id="98" name="TextBox 122"/>
            <p:cNvSpPr txBox="1"/>
            <p:nvPr/>
          </p:nvSpPr>
          <p:spPr bwMode="auto">
            <a:xfrm>
              <a:off x="0" y="387023"/>
              <a:ext cx="2621138" cy="686159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ts val="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  <a:ea typeface="微软雅黑"/>
                </a:defRPr>
              </a:lvl1pPr>
            </a:lstStyle>
            <a:p>
              <a:pPr>
                <a:defRPr/>
              </a:pP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Займається дослідженням та аналізом вимог до програмного продукту</a:t>
              </a:r>
              <a:endParaRPr/>
            </a:p>
          </p:txBody>
        </p:sp>
        <p:sp>
          <p:nvSpPr>
            <p:cNvPr id="99" name="矩形 106"/>
            <p:cNvSpPr/>
            <p:nvPr/>
          </p:nvSpPr>
          <p:spPr bwMode="auto">
            <a:xfrm>
              <a:off x="742245" y="0"/>
              <a:ext cx="1667987" cy="355765"/>
            </a:xfrm>
            <a:prstGeom prst="rect">
              <a:avLst/>
            </a:prstGeom>
            <a:grpFill/>
          </p:spPr>
          <p:txBody>
            <a:bodyPr vert="horz" wrap="square" lIns="111567" tIns="55783" rIns="111567" bIns="55783" rtlCol="0">
              <a:spAutoFit/>
            </a:bodyPr>
            <a:lstStyle/>
            <a:p>
              <a:pPr algn="r">
                <a:defRPr/>
              </a:pP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</a:rPr>
                <a:t>Аналітики</a:t>
              </a:r>
              <a:endParaRPr lang="zh-CN" sz="1600" b="1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100" name="直接连接符 107"/>
            <p:cNvCxnSpPr>
              <a:cxnSpLocks/>
            </p:cNvCxnSpPr>
            <p:nvPr/>
          </p:nvCxnSpPr>
          <p:spPr bwMode="auto">
            <a:xfrm>
              <a:off x="25684" y="337831"/>
              <a:ext cx="2344649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任意多边形 108"/>
          <p:cNvSpPr/>
          <p:nvPr/>
        </p:nvSpPr>
        <p:spPr bwMode="auto">
          <a:xfrm>
            <a:off x="3424158" y="3756772"/>
            <a:ext cx="2185605" cy="2185905"/>
          </a:xfrm>
          <a:custGeom>
            <a:avLst/>
            <a:gdLst>
              <a:gd name="connsiteX0" fmla="*/ 1748790 w 1748790"/>
              <a:gd name="connsiteY0" fmla="*/ 0 h 1748790"/>
              <a:gd name="connsiteX1" fmla="*/ 0 w 1748790"/>
              <a:gd name="connsiteY1" fmla="*/ 1748790 h 1748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48790" h="1748790" fill="norm" stroke="1" extrusionOk="0">
                <a:moveTo>
                  <a:pt x="1748790" y="0"/>
                </a:moveTo>
                <a:lnTo>
                  <a:pt x="0" y="1748790"/>
                </a:lnTo>
              </a:path>
            </a:pathLst>
          </a:custGeom>
          <a:noFill/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sz="2400">
              <a:solidFill>
                <a:srgbClr val="261F1C"/>
              </a:solidFill>
              <a:latin typeface="华文新魏"/>
              <a:ea typeface="华文新魏"/>
            </a:endParaRPr>
          </a:p>
        </p:txBody>
      </p:sp>
      <p:grpSp>
        <p:nvGrpSpPr>
          <p:cNvPr id="102" name="组合 109"/>
          <p:cNvGrpSpPr/>
          <p:nvPr/>
        </p:nvGrpSpPr>
        <p:grpSpPr bwMode="auto">
          <a:xfrm rot="2700000">
            <a:off x="8469664" y="2705230"/>
            <a:ext cx="2639817" cy="892989"/>
            <a:chOff x="0" y="0"/>
            <a:chExt cx="2639817" cy="892989"/>
          </a:xfrm>
        </p:grpSpPr>
        <p:sp>
          <p:nvSpPr>
            <p:cNvPr id="103" name="TextBox 106"/>
            <p:cNvSpPr txBox="1"/>
            <p:nvPr/>
          </p:nvSpPr>
          <p:spPr bwMode="auto">
            <a:xfrm>
              <a:off x="5359" y="420189"/>
              <a:ext cx="2634456" cy="472799"/>
            </a:xfrm>
            <a:prstGeom prst="rect">
              <a:avLst/>
            </a:prstGeom>
            <a:noFill/>
          </p:spPr>
          <p:txBody>
            <a:bodyPr wrap="square" lIns="0" tIns="0" rtlCol="0" anchor="t">
              <a:spAutoFit/>
            </a:bodyPr>
            <a:lstStyle>
              <a:defPPr>
                <a:defRPr lang="zh-CN"/>
              </a:defPPr>
              <a:lvl1pPr defTabSz="1219170">
                <a:spcBef>
                  <a:spcPts val="0"/>
                </a:spcBef>
                <a:defRPr sz="110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/>
                  <a:ea typeface="微软雅黑"/>
                </a:defRPr>
              </a:lvl1pPr>
            </a:lstStyle>
            <a:p>
              <a:pPr>
                <a:defRPr/>
              </a:pPr>
              <a:r>
                <a:rPr lang="en-US" sz="1400">
                  <a:solidFill>
                    <a:schemeClr val="bg1">
                      <a:lumMod val="50000"/>
                    </a:schemeClr>
                  </a:solidFill>
                </a:rPr>
                <a:t>Відповідають за написання коду програмного продукту</a:t>
              </a:r>
              <a:endParaRPr sz="1000"/>
            </a:p>
          </p:txBody>
        </p:sp>
        <p:sp>
          <p:nvSpPr>
            <p:cNvPr id="104" name="矩形 111"/>
            <p:cNvSpPr/>
            <p:nvPr/>
          </p:nvSpPr>
          <p:spPr bwMode="auto">
            <a:xfrm>
              <a:off x="0" y="0"/>
              <a:ext cx="2102592" cy="355765"/>
            </a:xfrm>
            <a:prstGeom prst="rect">
              <a:avLst/>
            </a:prstGeom>
            <a:grpFill/>
          </p:spPr>
          <p:txBody>
            <a:bodyPr vert="horz" wrap="square" lIns="111567" tIns="55783" rIns="111567" bIns="55783" rtlCol="0">
              <a:spAutoFit/>
            </a:bodyPr>
            <a:lstStyle/>
            <a:p>
              <a:pPr>
                <a:defRPr/>
              </a:pPr>
              <a:r>
                <a:rPr lang="en-US" sz="1600" b="1">
                  <a:solidFill>
                    <a:schemeClr val="bg1">
                      <a:lumMod val="50000"/>
                    </a:schemeClr>
                  </a:solidFill>
                  <a:latin typeface="微软雅黑"/>
                  <a:ea typeface="微软雅黑"/>
                </a:rPr>
                <a:t>Розробники</a:t>
              </a:r>
              <a:endParaRPr lang="zh-CN" sz="1600" b="1">
                <a:solidFill>
                  <a:schemeClr val="bg1">
                    <a:lumMod val="50000"/>
                  </a:schemeClr>
                </a:solidFill>
                <a:latin typeface="微软雅黑"/>
                <a:ea typeface="微软雅黑"/>
              </a:endParaRPr>
            </a:p>
          </p:txBody>
        </p:sp>
        <p:cxnSp>
          <p:nvCxnSpPr>
            <p:cNvPr id="105" name="直接连接符 112"/>
            <p:cNvCxnSpPr>
              <a:cxnSpLocks/>
            </p:cNvCxnSpPr>
            <p:nvPr/>
          </p:nvCxnSpPr>
          <p:spPr bwMode="auto">
            <a:xfrm>
              <a:off x="27393" y="349453"/>
              <a:ext cx="2344647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任意多边形 113"/>
          <p:cNvSpPr/>
          <p:nvPr/>
        </p:nvSpPr>
        <p:spPr bwMode="auto">
          <a:xfrm>
            <a:off x="6923766" y="2116715"/>
            <a:ext cx="1632572" cy="1650936"/>
          </a:xfrm>
          <a:custGeom>
            <a:avLst/>
            <a:gdLst>
              <a:gd name="connsiteX0" fmla="*/ 0 w 1306285"/>
              <a:gd name="connsiteY0" fmla="*/ 1320800 h 1320800"/>
              <a:gd name="connsiteX1" fmla="*/ 43542 w 1306285"/>
              <a:gd name="connsiteY1" fmla="*/ 1277257 h 1320800"/>
              <a:gd name="connsiteX2" fmla="*/ 1306285 w 1306285"/>
              <a:gd name="connsiteY2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06285" h="1320800" fill="norm" stroke="1" extrusionOk="0">
                <a:moveTo>
                  <a:pt x="0" y="1320800"/>
                </a:moveTo>
                <a:lnTo>
                  <a:pt x="43542" y="1277257"/>
                </a:lnTo>
                <a:lnTo>
                  <a:pt x="1306285" y="0"/>
                </a:lnTo>
              </a:path>
            </a:pathLst>
          </a:custGeom>
          <a:solidFill>
            <a:srgbClr val="261F1C"/>
          </a:solidFill>
          <a:ln w="12700">
            <a:solidFill>
              <a:srgbClr val="261F1C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3" tIns="45711" rIns="91423" bIns="45711" rtlCol="0" anchor="ctr"/>
          <a:lstStyle/>
          <a:p>
            <a:pPr algn="ctr">
              <a:defRPr/>
            </a:pPr>
            <a:endParaRPr lang="zh-CN" sz="2400">
              <a:solidFill>
                <a:srgbClr val="261F1C"/>
              </a:solidFill>
              <a:latin typeface="华文新魏"/>
              <a:ea typeface="华文新魏"/>
            </a:endParaRPr>
          </a:p>
        </p:txBody>
      </p:sp>
      <p:grpSp>
        <p:nvGrpSpPr>
          <p:cNvPr id="107" name="组合 114"/>
          <p:cNvGrpSpPr/>
          <p:nvPr/>
        </p:nvGrpSpPr>
        <p:grpSpPr bwMode="auto">
          <a:xfrm>
            <a:off x="3858303" y="5559171"/>
            <a:ext cx="509896" cy="400828"/>
            <a:chOff x="5297488" y="2511425"/>
            <a:chExt cx="407988" cy="32067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08" name="Freeform 34"/>
            <p:cNvSpPr/>
            <p:nvPr/>
          </p:nvSpPr>
          <p:spPr bwMode="auto">
            <a:xfrm>
              <a:off x="5297488" y="2511425"/>
              <a:ext cx="322263" cy="239713"/>
            </a:xfrm>
            <a:custGeom>
              <a:avLst/>
              <a:gdLst>
                <a:gd name="T0" fmla="*/ 15 w 131"/>
                <a:gd name="T1" fmla="*/ 92 h 97"/>
                <a:gd name="T2" fmla="*/ 6 w 131"/>
                <a:gd name="T3" fmla="*/ 83 h 97"/>
                <a:gd name="T4" fmla="*/ 6 w 131"/>
                <a:gd name="T5" fmla="*/ 15 h 97"/>
                <a:gd name="T6" fmla="*/ 15 w 131"/>
                <a:gd name="T7" fmla="*/ 6 h 97"/>
                <a:gd name="T8" fmla="*/ 117 w 131"/>
                <a:gd name="T9" fmla="*/ 6 h 97"/>
                <a:gd name="T10" fmla="*/ 126 w 131"/>
                <a:gd name="T11" fmla="*/ 15 h 97"/>
                <a:gd name="T12" fmla="*/ 126 w 131"/>
                <a:gd name="T13" fmla="*/ 23 h 97"/>
                <a:gd name="T14" fmla="*/ 131 w 131"/>
                <a:gd name="T15" fmla="*/ 23 h 97"/>
                <a:gd name="T16" fmla="*/ 131 w 131"/>
                <a:gd name="T17" fmla="*/ 15 h 97"/>
                <a:gd name="T18" fmla="*/ 117 w 131"/>
                <a:gd name="T19" fmla="*/ 0 h 97"/>
                <a:gd name="T20" fmla="*/ 15 w 131"/>
                <a:gd name="T21" fmla="*/ 0 h 97"/>
                <a:gd name="T22" fmla="*/ 0 w 131"/>
                <a:gd name="T23" fmla="*/ 15 h 97"/>
                <a:gd name="T24" fmla="*/ 0 w 131"/>
                <a:gd name="T25" fmla="*/ 83 h 97"/>
                <a:gd name="T26" fmla="*/ 15 w 131"/>
                <a:gd name="T27" fmla="*/ 97 h 97"/>
                <a:gd name="T28" fmla="*/ 97 w 131"/>
                <a:gd name="T29" fmla="*/ 97 h 97"/>
                <a:gd name="T30" fmla="*/ 97 w 131"/>
                <a:gd name="T31" fmla="*/ 92 h 97"/>
                <a:gd name="T32" fmla="*/ 15 w 131"/>
                <a:gd name="T33" fmla="*/ 92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31" h="97" fill="norm" stroke="1" extrusionOk="0">
                  <a:moveTo>
                    <a:pt x="15" y="92"/>
                  </a:moveTo>
                  <a:cubicBezTo>
                    <a:pt x="10" y="92"/>
                    <a:pt x="6" y="88"/>
                    <a:pt x="6" y="8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0"/>
                    <a:pt x="10" y="6"/>
                    <a:pt x="15" y="6"/>
                  </a:cubicBezTo>
                  <a:cubicBezTo>
                    <a:pt x="117" y="6"/>
                    <a:pt x="117" y="6"/>
                    <a:pt x="117" y="6"/>
                  </a:cubicBezTo>
                  <a:cubicBezTo>
                    <a:pt x="122" y="6"/>
                    <a:pt x="126" y="10"/>
                    <a:pt x="126" y="15"/>
                  </a:cubicBezTo>
                  <a:cubicBezTo>
                    <a:pt x="126" y="23"/>
                    <a:pt x="126" y="23"/>
                    <a:pt x="126" y="23"/>
                  </a:cubicBezTo>
                  <a:cubicBezTo>
                    <a:pt x="131" y="23"/>
                    <a:pt x="131" y="23"/>
                    <a:pt x="131" y="23"/>
                  </a:cubicBezTo>
                  <a:cubicBezTo>
                    <a:pt x="131" y="15"/>
                    <a:pt x="131" y="15"/>
                    <a:pt x="131" y="15"/>
                  </a:cubicBezTo>
                  <a:cubicBezTo>
                    <a:pt x="131" y="7"/>
                    <a:pt x="125" y="0"/>
                    <a:pt x="117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91"/>
                    <a:pt x="7" y="97"/>
                    <a:pt x="15" y="97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7" y="92"/>
                    <a:pt x="97" y="92"/>
                    <a:pt x="97" y="92"/>
                  </a:cubicBezTo>
                  <a:lnTo>
                    <a:pt x="15" y="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0" rIns="121883" bIns="6094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 sz="2400">
                <a:solidFill>
                  <a:srgbClr val="261F1C"/>
                </a:solidFill>
                <a:latin typeface="华文新魏"/>
                <a:ea typeface="华文新魏"/>
              </a:endParaRPr>
            </a:p>
          </p:txBody>
        </p:sp>
        <p:sp>
          <p:nvSpPr>
            <p:cNvPr id="109" name="Freeform 35"/>
            <p:cNvSpPr/>
            <p:nvPr/>
          </p:nvSpPr>
          <p:spPr bwMode="auto">
            <a:xfrm>
              <a:off x="5541963" y="2663825"/>
              <a:ext cx="163513" cy="168275"/>
            </a:xfrm>
            <a:custGeom>
              <a:avLst/>
              <a:gdLst>
                <a:gd name="T0" fmla="*/ 58 w 67"/>
                <a:gd name="T1" fmla="*/ 0 h 68"/>
                <a:gd name="T2" fmla="*/ 46 w 67"/>
                <a:gd name="T3" fmla="*/ 0 h 68"/>
                <a:gd name="T4" fmla="*/ 37 w 67"/>
                <a:gd name="T5" fmla="*/ 37 h 68"/>
                <a:gd name="T6" fmla="*/ 33 w 67"/>
                <a:gd name="T7" fmla="*/ 8 h 68"/>
                <a:gd name="T8" fmla="*/ 29 w 67"/>
                <a:gd name="T9" fmla="*/ 37 h 68"/>
                <a:gd name="T10" fmla="*/ 21 w 67"/>
                <a:gd name="T11" fmla="*/ 0 h 68"/>
                <a:gd name="T12" fmla="*/ 9 w 67"/>
                <a:gd name="T13" fmla="*/ 0 h 68"/>
                <a:gd name="T14" fmla="*/ 0 w 67"/>
                <a:gd name="T15" fmla="*/ 8 h 68"/>
                <a:gd name="T16" fmla="*/ 0 w 67"/>
                <a:gd name="T17" fmla="*/ 60 h 68"/>
                <a:gd name="T18" fmla="*/ 9 w 67"/>
                <a:gd name="T19" fmla="*/ 68 h 68"/>
                <a:gd name="T20" fmla="*/ 58 w 67"/>
                <a:gd name="T21" fmla="*/ 68 h 68"/>
                <a:gd name="T22" fmla="*/ 67 w 67"/>
                <a:gd name="T23" fmla="*/ 60 h 68"/>
                <a:gd name="T24" fmla="*/ 67 w 67"/>
                <a:gd name="T25" fmla="*/ 8 h 68"/>
                <a:gd name="T26" fmla="*/ 58 w 67"/>
                <a:gd name="T27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7" h="68" fill="norm" stroke="1" extrusionOk="0">
                  <a:moveTo>
                    <a:pt x="58" y="0"/>
                  </a:moveTo>
                  <a:cubicBezTo>
                    <a:pt x="46" y="0"/>
                    <a:pt x="46" y="0"/>
                    <a:pt x="46" y="0"/>
                  </a:cubicBezTo>
                  <a:cubicBezTo>
                    <a:pt x="37" y="37"/>
                    <a:pt x="37" y="37"/>
                    <a:pt x="37" y="37"/>
                  </a:cubicBezTo>
                  <a:cubicBezTo>
                    <a:pt x="33" y="8"/>
                    <a:pt x="33" y="8"/>
                    <a:pt x="33" y="8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65"/>
                    <a:pt x="4" y="68"/>
                    <a:pt x="9" y="68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63" y="68"/>
                    <a:pt x="67" y="65"/>
                    <a:pt x="67" y="60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7" y="4"/>
                    <a:pt x="63" y="0"/>
                    <a:pt x="5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0" rIns="121883" bIns="6094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 sz="2400">
                <a:solidFill>
                  <a:srgbClr val="261F1C"/>
                </a:solidFill>
                <a:latin typeface="华文新魏"/>
                <a:ea typeface="华文新魏"/>
              </a:endParaRPr>
            </a:p>
          </p:txBody>
        </p:sp>
        <p:sp>
          <p:nvSpPr>
            <p:cNvPr id="110" name="Freeform 36"/>
            <p:cNvSpPr/>
            <p:nvPr/>
          </p:nvSpPr>
          <p:spPr bwMode="auto">
            <a:xfrm>
              <a:off x="5580062" y="2573338"/>
              <a:ext cx="87313" cy="103188"/>
            </a:xfrm>
            <a:custGeom>
              <a:avLst/>
              <a:gdLst>
                <a:gd name="T0" fmla="*/ 9 w 35"/>
                <a:gd name="T1" fmla="*/ 35 h 42"/>
                <a:gd name="T2" fmla="*/ 9 w 35"/>
                <a:gd name="T3" fmla="*/ 36 h 42"/>
                <a:gd name="T4" fmla="*/ 15 w 35"/>
                <a:gd name="T5" fmla="*/ 36 h 42"/>
                <a:gd name="T6" fmla="*/ 17 w 35"/>
                <a:gd name="T7" fmla="*/ 42 h 42"/>
                <a:gd name="T8" fmla="*/ 20 w 35"/>
                <a:gd name="T9" fmla="*/ 36 h 42"/>
                <a:gd name="T10" fmla="*/ 26 w 35"/>
                <a:gd name="T11" fmla="*/ 36 h 42"/>
                <a:gd name="T12" fmla="*/ 26 w 35"/>
                <a:gd name="T13" fmla="*/ 35 h 42"/>
                <a:gd name="T14" fmla="*/ 35 w 35"/>
                <a:gd name="T15" fmla="*/ 26 h 42"/>
                <a:gd name="T16" fmla="*/ 35 w 35"/>
                <a:gd name="T17" fmla="*/ 9 h 42"/>
                <a:gd name="T18" fmla="*/ 26 w 35"/>
                <a:gd name="T19" fmla="*/ 0 h 42"/>
                <a:gd name="T20" fmla="*/ 9 w 35"/>
                <a:gd name="T21" fmla="*/ 0 h 42"/>
                <a:gd name="T22" fmla="*/ 0 w 35"/>
                <a:gd name="T23" fmla="*/ 9 h 42"/>
                <a:gd name="T24" fmla="*/ 0 w 35"/>
                <a:gd name="T25" fmla="*/ 26 h 42"/>
                <a:gd name="T26" fmla="*/ 9 w 35"/>
                <a:gd name="T27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" h="42" fill="norm" stroke="1" extrusionOk="0">
                  <a:moveTo>
                    <a:pt x="9" y="35"/>
                  </a:moveTo>
                  <a:cubicBezTo>
                    <a:pt x="9" y="36"/>
                    <a:pt x="9" y="36"/>
                    <a:pt x="9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7" y="42"/>
                    <a:pt x="17" y="42"/>
                    <a:pt x="17" y="42"/>
                  </a:cubicBezTo>
                  <a:cubicBezTo>
                    <a:pt x="20" y="36"/>
                    <a:pt x="20" y="36"/>
                    <a:pt x="20" y="36"/>
                  </a:cubicBezTo>
                  <a:cubicBezTo>
                    <a:pt x="26" y="36"/>
                    <a:pt x="26" y="36"/>
                    <a:pt x="26" y="36"/>
                  </a:cubicBezTo>
                  <a:cubicBezTo>
                    <a:pt x="26" y="35"/>
                    <a:pt x="26" y="35"/>
                    <a:pt x="26" y="35"/>
                  </a:cubicBezTo>
                  <a:cubicBezTo>
                    <a:pt x="31" y="35"/>
                    <a:pt x="35" y="31"/>
                    <a:pt x="35" y="26"/>
                  </a:cubicBezTo>
                  <a:cubicBezTo>
                    <a:pt x="35" y="9"/>
                    <a:pt x="35" y="9"/>
                    <a:pt x="35" y="9"/>
                  </a:cubicBezTo>
                  <a:cubicBezTo>
                    <a:pt x="35" y="4"/>
                    <a:pt x="31" y="0"/>
                    <a:pt x="26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1"/>
                    <a:pt x="4" y="35"/>
                    <a:pt x="9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0" rIns="121883" bIns="6094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 sz="2400">
                <a:solidFill>
                  <a:srgbClr val="261F1C"/>
                </a:solidFill>
                <a:latin typeface="华文新魏"/>
                <a:ea typeface="华文新魏"/>
              </a:endParaRPr>
            </a:p>
          </p:txBody>
        </p:sp>
        <p:sp>
          <p:nvSpPr>
            <p:cNvPr id="111" name="Freeform 37"/>
            <p:cNvSpPr/>
            <p:nvPr/>
          </p:nvSpPr>
          <p:spPr bwMode="auto">
            <a:xfrm>
              <a:off x="5332413" y="2605088"/>
              <a:ext cx="203200" cy="109538"/>
            </a:xfrm>
            <a:custGeom>
              <a:avLst/>
              <a:gdLst>
                <a:gd name="T0" fmla="*/ 116 w 128"/>
                <a:gd name="T1" fmla="*/ 9 h 69"/>
                <a:gd name="T2" fmla="*/ 91 w 128"/>
                <a:gd name="T3" fmla="*/ 34 h 69"/>
                <a:gd name="T4" fmla="*/ 79 w 128"/>
                <a:gd name="T5" fmla="*/ 20 h 69"/>
                <a:gd name="T6" fmla="*/ 38 w 128"/>
                <a:gd name="T7" fmla="*/ 59 h 69"/>
                <a:gd name="T8" fmla="*/ 15 w 128"/>
                <a:gd name="T9" fmla="*/ 50 h 69"/>
                <a:gd name="T10" fmla="*/ 0 w 128"/>
                <a:gd name="T11" fmla="*/ 65 h 69"/>
                <a:gd name="T12" fmla="*/ 3 w 128"/>
                <a:gd name="T13" fmla="*/ 69 h 69"/>
                <a:gd name="T14" fmla="*/ 17 w 128"/>
                <a:gd name="T15" fmla="*/ 55 h 69"/>
                <a:gd name="T16" fmla="*/ 40 w 128"/>
                <a:gd name="T17" fmla="*/ 64 h 69"/>
                <a:gd name="T18" fmla="*/ 79 w 128"/>
                <a:gd name="T19" fmla="*/ 26 h 69"/>
                <a:gd name="T20" fmla="*/ 91 w 128"/>
                <a:gd name="T21" fmla="*/ 40 h 69"/>
                <a:gd name="T22" fmla="*/ 119 w 128"/>
                <a:gd name="T23" fmla="*/ 12 h 69"/>
                <a:gd name="T24" fmla="*/ 124 w 128"/>
                <a:gd name="T25" fmla="*/ 17 h 69"/>
                <a:gd name="T26" fmla="*/ 128 w 128"/>
                <a:gd name="T27" fmla="*/ 0 h 69"/>
                <a:gd name="T28" fmla="*/ 111 w 128"/>
                <a:gd name="T29" fmla="*/ 5 h 69"/>
                <a:gd name="T30" fmla="*/ 116 w 128"/>
                <a:gd name="T31" fmla="*/ 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8" h="69" fill="norm" stroke="1" extrusionOk="0">
                  <a:moveTo>
                    <a:pt x="116" y="9"/>
                  </a:moveTo>
                  <a:lnTo>
                    <a:pt x="91" y="34"/>
                  </a:lnTo>
                  <a:lnTo>
                    <a:pt x="79" y="20"/>
                  </a:lnTo>
                  <a:lnTo>
                    <a:pt x="38" y="59"/>
                  </a:lnTo>
                  <a:lnTo>
                    <a:pt x="15" y="50"/>
                  </a:lnTo>
                  <a:lnTo>
                    <a:pt x="0" y="65"/>
                  </a:lnTo>
                  <a:lnTo>
                    <a:pt x="3" y="69"/>
                  </a:lnTo>
                  <a:lnTo>
                    <a:pt x="17" y="55"/>
                  </a:lnTo>
                  <a:lnTo>
                    <a:pt x="40" y="64"/>
                  </a:lnTo>
                  <a:lnTo>
                    <a:pt x="79" y="26"/>
                  </a:lnTo>
                  <a:lnTo>
                    <a:pt x="91" y="40"/>
                  </a:lnTo>
                  <a:lnTo>
                    <a:pt x="119" y="12"/>
                  </a:lnTo>
                  <a:lnTo>
                    <a:pt x="124" y="17"/>
                  </a:lnTo>
                  <a:lnTo>
                    <a:pt x="128" y="0"/>
                  </a:lnTo>
                  <a:lnTo>
                    <a:pt x="111" y="5"/>
                  </a:lnTo>
                  <a:lnTo>
                    <a:pt x="116" y="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21883" tIns="60940" rIns="121883" bIns="60940" numCol="1" anchor="t" anchorCtr="0" compatLnSpc="1">
              <a:prstTxWarp prst="textNoShape"/>
            </a:bodyPr>
            <a:lstStyle/>
            <a:p>
              <a:pPr>
                <a:defRPr/>
              </a:pPr>
              <a:endParaRPr lang="zh-CN" sz="2400">
                <a:solidFill>
                  <a:srgbClr val="261F1C"/>
                </a:solidFill>
                <a:latin typeface="华文新魏"/>
                <a:ea typeface="华文新魏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60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000"/>
                            </p:stCondLst>
                            <p:childTnLst>
                              <p:par>
                                <p:cTn id="6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1" grpId="0" animBg="1"/>
      <p:bldP spid="89" grpId="0" animBg="1"/>
      <p:bldP spid="101" grpId="0" animBg="1"/>
      <p:bldP spid="10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3600"/>
              <a:t>Внутрішні процеси розробки проекту глазами розробника</a:t>
            </a:r>
            <a:endParaRPr sz="3600"/>
          </a:p>
        </p:txBody>
      </p:sp>
      <p:grpSp>
        <p:nvGrpSpPr>
          <p:cNvPr id="4" name="组合 1"/>
          <p:cNvGrpSpPr/>
          <p:nvPr/>
        </p:nvGrpSpPr>
        <p:grpSpPr bwMode="auto">
          <a:xfrm>
            <a:off x="5186310" y="2055093"/>
            <a:ext cx="1819380" cy="3776112"/>
            <a:chOff x="4923304" y="1684213"/>
            <a:chExt cx="2229277" cy="4626854"/>
          </a:xfrm>
        </p:grpSpPr>
        <p:sp>
          <p:nvSpPr>
            <p:cNvPr id="5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SpPr/>
            <p:nvPr/>
          </p:nvSpPr>
          <p:spPr bwMode="auto"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 fill="norm" stroke="1" extrusionOk="0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100" b="1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/>
                  <a:ea typeface="inpin heiti"/>
                </a:rPr>
                <a:t> </a:t>
              </a:r>
              <a:endParaRPr/>
            </a:p>
          </p:txBody>
        </p:sp>
        <p:sp>
          <p:nvSpPr>
            <p:cNvPr id="6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SpPr/>
            <p:nvPr/>
          </p:nvSpPr>
          <p:spPr bwMode="auto"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 fill="norm" stroke="1" extrusionOk="0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100" b="1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/>
                  <a:ea typeface="inpin heiti"/>
                </a:rPr>
                <a:t> </a:t>
              </a:r>
              <a:endParaRPr/>
            </a:p>
          </p:txBody>
        </p:sp>
        <p:sp>
          <p:nvSpPr>
            <p:cNvPr id="7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SpPr/>
            <p:nvPr/>
          </p:nvSpPr>
          <p:spPr bwMode="auto"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 fill="norm" stroke="1" extrusionOk="0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100" b="1">
                <a:solidFill>
                  <a:srgbClr val="595959">
                    <a:hueOff val="0"/>
                    <a:satOff val="0"/>
                    <a:lumOff val="0"/>
                    <a:alphaOff val="0"/>
                  </a:srgbClr>
                </a:solidFill>
                <a:latin typeface="inpin heiti"/>
                <a:ea typeface="inpin heiti"/>
              </a:endParaRPr>
            </a:p>
          </p:txBody>
        </p:sp>
        <p:sp>
          <p:nvSpPr>
            <p:cNvPr id="8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SpPr/>
            <p:nvPr/>
          </p:nvSpPr>
          <p:spPr bwMode="auto"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 fill="norm" stroke="1" extrusionOk="0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100" b="1">
                  <a:solidFill>
                    <a:srgbClr val="595959">
                      <a:hueOff val="0"/>
                      <a:satOff val="0"/>
                      <a:lumOff val="0"/>
                      <a:alphaOff val="0"/>
                    </a:srgbClr>
                  </a:solidFill>
                  <a:latin typeface="inpin heiti"/>
                  <a:ea typeface="inpin heiti"/>
                </a:rPr>
                <a:t> </a:t>
              </a:r>
              <a:endParaRPr/>
            </a:p>
          </p:txBody>
        </p:sp>
        <p:grpSp>
          <p:nvGrpSpPr>
            <p:cNvPr id="9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GrpSpPr/>
            <p:nvPr/>
          </p:nvGrpSpPr>
          <p:grpSpPr bwMode="auto"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9" name="Circular Arrow 18"/>
              <p:cNvSpPr/>
              <p:nvPr/>
            </p:nvSpPr>
            <p:spPr bwMode="auto"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rgbClr val="000000"/>
              </a:lnRef>
              <a:fillRef idx="1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>
                  <a:latin typeface="inpin heiti"/>
                  <a:ea typeface="inpin heiti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 bwMode="auto"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id-ID" sz="2000" i="0" u="none" strike="noStrike" cap="none" spc="0">
                    <a:ln>
                      <a:noFill/>
                    </a:ln>
                    <a:solidFill>
                      <a:prstClr val="white"/>
                    </a:solidFill>
                    <a:latin typeface="inpin heiti"/>
                    <a:ea typeface="inpin heiti"/>
                  </a:rPr>
                  <a:t>C</a:t>
                </a:r>
                <a:endParaRPr lang="en-US" sz="200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inpin heiti"/>
                  <a:ea typeface="inpin heiti"/>
                </a:endParaRPr>
              </a:p>
            </p:txBody>
          </p:sp>
        </p:grpSp>
        <p:grpSp>
          <p:nvGrpSpPr>
            <p:cNvPr id="10" name="Group 9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GrpSpPr/>
            <p:nvPr/>
          </p:nvGrpSpPr>
          <p:grpSpPr bwMode="auto">
            <a:xfrm>
              <a:off x="5047662" y="4811504"/>
              <a:ext cx="1498839" cy="1499563"/>
              <a:chOff x="5105718" y="4691919"/>
              <a:chExt cx="1498839" cy="1499563"/>
            </a:xfrm>
          </p:grpSpPr>
          <p:sp>
            <p:nvSpPr>
              <p:cNvPr id="17" name="Block Arc 16"/>
              <p:cNvSpPr/>
              <p:nvPr/>
            </p:nvSpPr>
            <p:spPr bwMode="auto">
              <a:xfrm>
                <a:off x="5105718" y="4691919"/>
                <a:ext cx="1498839" cy="1499563"/>
              </a:xfrm>
              <a:prstGeom prst="blockArc">
                <a:avLst>
                  <a:gd name="adj1" fmla="val 0"/>
                  <a:gd name="adj2" fmla="val 18900000"/>
                  <a:gd name="adj3" fmla="val 1274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rgbClr val="000000"/>
              </a:lnRef>
              <a:fillRef idx="1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>
                  <a:latin typeface="inpin heiti"/>
                  <a:ea typeface="inpin heiti"/>
                </a:endParaRPr>
              </a:p>
            </p:txBody>
          </p:sp>
          <p:sp>
            <p:nvSpPr>
              <p:cNvPr id="18" name="Oval 17"/>
              <p:cNvSpPr/>
              <p:nvPr/>
            </p:nvSpPr>
            <p:spPr bwMode="auto">
              <a:xfrm>
                <a:off x="5576543" y="5163711"/>
                <a:ext cx="584388" cy="584388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id-ID" sz="2000" i="0" u="none" strike="noStrike" cap="none" spc="0">
                    <a:ln>
                      <a:noFill/>
                    </a:ln>
                    <a:solidFill>
                      <a:prstClr val="white"/>
                    </a:solidFill>
                    <a:latin typeface="inpin heiti"/>
                    <a:ea typeface="inpin heiti"/>
                  </a:rPr>
                  <a:t>D</a:t>
                </a:r>
                <a:endParaRPr lang="en-US" sz="200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inpin heiti"/>
                  <a:ea typeface="inpin heiti"/>
                </a:endParaRPr>
              </a:p>
            </p:txBody>
          </p:sp>
        </p:grpSp>
        <p:grpSp>
          <p:nvGrpSpPr>
            <p:cNvPr id="11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GrpSpPr/>
            <p:nvPr/>
          </p:nvGrpSpPr>
          <p:grpSpPr bwMode="auto">
            <a:xfrm>
              <a:off x="4923304" y="2686851"/>
              <a:ext cx="1744609" cy="1744787"/>
              <a:chOff x="4981360" y="2567267"/>
              <a:chExt cx="1744609" cy="1744787"/>
            </a:xfrm>
          </p:grpSpPr>
          <p:sp>
            <p:nvSpPr>
              <p:cNvPr id="15" name="Shape 14"/>
              <p:cNvSpPr/>
              <p:nvPr/>
            </p:nvSpPr>
            <p:spPr bwMode="auto">
              <a:xfrm>
                <a:off x="4981360" y="2567267"/>
                <a:ext cx="1744609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rgbClr val="000000"/>
              </a:lnRef>
              <a:fillRef idx="1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>
                  <a:latin typeface="inpin heiti"/>
                  <a:ea typeface="inpin heiti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 bwMode="auto"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id-ID" sz="2000" i="0" u="none" strike="noStrike" cap="none" spc="0">
                    <a:ln>
                      <a:noFill/>
                    </a:ln>
                    <a:solidFill>
                      <a:prstClr val="white"/>
                    </a:solidFill>
                    <a:latin typeface="inpin heiti"/>
                    <a:ea typeface="inpin heiti"/>
                  </a:rPr>
                  <a:t>B</a:t>
                </a:r>
                <a:endParaRPr lang="en-US" sz="200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inpin heiti"/>
                  <a:ea typeface="inpin heiti"/>
                </a:endParaRPr>
              </a:p>
            </p:txBody>
          </p:sp>
        </p:grpSp>
        <p:grpSp>
          <p:nvGrpSpPr>
            <p:cNvPr id="12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/>
            <p:cNvGrpSpPr/>
            <p:nvPr/>
          </p:nvGrpSpPr>
          <p:grpSpPr bwMode="auto"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3" name="Circular Arrow 12"/>
              <p:cNvSpPr/>
              <p:nvPr/>
            </p:nvSpPr>
            <p:spPr bwMode="auto"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rgbClr val="000000"/>
              </a:lnRef>
              <a:fillRef idx="1">
                <a:srgbClr val="000000"/>
              </a:fillRef>
              <a:effectRef idx="0">
                <a:srgbClr val="000000"/>
              </a:effectRef>
              <a:fontRef idx="minor">
                <a:schemeClr val="lt1"/>
              </a:fontRef>
            </p:style>
            <p:txBody>
              <a:bodyPr/>
              <a:lstStyle/>
              <a:p>
                <a:pPr>
                  <a:defRPr/>
                </a:pPr>
                <a:endParaRPr lang="zh-CN">
                  <a:latin typeface="inpin heiti"/>
                  <a:ea typeface="inpin heiti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 bwMode="auto"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id-ID" sz="2000" i="0" u="none" strike="noStrike" cap="none" spc="0">
                    <a:ln>
                      <a:noFill/>
                    </a:ln>
                    <a:solidFill>
                      <a:prstClr val="white"/>
                    </a:solidFill>
                    <a:latin typeface="inpin heiti"/>
                    <a:ea typeface="inpin heiti"/>
                  </a:rPr>
                  <a:t>A</a:t>
                </a:r>
                <a:endParaRPr lang="en-US" sz="2000" i="0" u="none" strike="noStrike" cap="none" spc="0">
                  <a:ln>
                    <a:noFill/>
                  </a:ln>
                  <a:solidFill>
                    <a:prstClr val="white"/>
                  </a:solidFill>
                  <a:latin typeface="inpin heiti"/>
                  <a:ea typeface="inpin heiti"/>
                </a:endParaRPr>
              </a:p>
            </p:txBody>
          </p:sp>
        </p:grpSp>
      </p:grpSp>
      <p:grpSp>
        <p:nvGrpSpPr>
          <p:cNvPr id="21" name="组合 33"/>
          <p:cNvGrpSpPr/>
          <p:nvPr/>
        </p:nvGrpSpPr>
        <p:grpSpPr bwMode="auto">
          <a:xfrm>
            <a:off x="7150970" y="2238091"/>
            <a:ext cx="2804904" cy="1098988"/>
            <a:chOff x="0" y="0"/>
            <a:chExt cx="2804904" cy="1098988"/>
          </a:xfrm>
        </p:grpSpPr>
        <p:sp>
          <p:nvSpPr>
            <p:cNvPr id="22" name="矩形 34"/>
            <p:cNvSpPr/>
            <p:nvPr/>
          </p:nvSpPr>
          <p:spPr bwMode="auto">
            <a:xfrm>
              <a:off x="0" y="348820"/>
              <a:ext cx="2804904" cy="75016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/>
                  <a:ea typeface="inpin heiti"/>
                </a:rPr>
                <a:t>Проводження аналізу завдань, оцінування складності, пріоритетів та залежностіями </a:t>
              </a:r>
              <a:endParaRPr 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inpin heiti"/>
                <a:ea typeface="inpin heiti"/>
              </a:endParaRPr>
            </a:p>
          </p:txBody>
        </p:sp>
        <p:sp>
          <p:nvSpPr>
            <p:cNvPr id="23" name="矩形 35"/>
            <p:cNvSpPr/>
            <p:nvPr/>
          </p:nvSpPr>
          <p:spPr bwMode="auto">
            <a:xfrm>
              <a:off x="0" y="0"/>
              <a:ext cx="2248453" cy="420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/>
                  <a:ea typeface="inpin heiti"/>
                </a:rPr>
                <a:t>Аналіз беклогу</a:t>
              </a:r>
              <a:endParaRPr lang="zh-CN" b="1">
                <a:solidFill>
                  <a:schemeClr val="tx1">
                    <a:lumMod val="65000"/>
                    <a:lumOff val="35000"/>
                  </a:schemeClr>
                </a:solidFill>
                <a:latin typeface="inpin heiti"/>
                <a:ea typeface="inpin heiti"/>
              </a:endParaRPr>
            </a:p>
          </p:txBody>
        </p:sp>
      </p:grpSp>
      <p:grpSp>
        <p:nvGrpSpPr>
          <p:cNvPr id="24" name="组合 36"/>
          <p:cNvGrpSpPr/>
          <p:nvPr/>
        </p:nvGrpSpPr>
        <p:grpSpPr bwMode="auto">
          <a:xfrm>
            <a:off x="7150970" y="3935715"/>
            <a:ext cx="2733984" cy="879532"/>
            <a:chOff x="0" y="0"/>
            <a:chExt cx="2733984" cy="879532"/>
          </a:xfrm>
        </p:grpSpPr>
        <p:sp>
          <p:nvSpPr>
            <p:cNvPr id="25" name="矩形 40"/>
            <p:cNvSpPr/>
            <p:nvPr/>
          </p:nvSpPr>
          <p:spPr bwMode="auto">
            <a:xfrm>
              <a:off x="0" y="348820"/>
              <a:ext cx="2733984" cy="53071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/>
                  <a:ea typeface="inpin heiti"/>
                </a:rPr>
                <a:t>Написання коду та реалізація функціоналу</a:t>
              </a:r>
              <a:endParaRPr 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inpin heiti"/>
                <a:ea typeface="inpin heiti"/>
              </a:endParaRPr>
            </a:p>
          </p:txBody>
        </p:sp>
        <p:sp>
          <p:nvSpPr>
            <p:cNvPr id="26" name="矩形 41"/>
            <p:cNvSpPr/>
            <p:nvPr/>
          </p:nvSpPr>
          <p:spPr bwMode="auto">
            <a:xfrm>
              <a:off x="0" y="0"/>
              <a:ext cx="2244853" cy="420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/>
                  <a:ea typeface="inpin heiti"/>
                </a:rPr>
                <a:t>Розробка</a:t>
              </a:r>
              <a:endParaRPr lang="zh-CN" b="1">
                <a:solidFill>
                  <a:schemeClr val="tx1">
                    <a:lumMod val="65000"/>
                    <a:lumOff val="35000"/>
                  </a:schemeClr>
                </a:solidFill>
                <a:latin typeface="inpin heiti"/>
                <a:ea typeface="inpin heiti"/>
              </a:endParaRPr>
            </a:p>
          </p:txBody>
        </p:sp>
      </p:grpSp>
      <p:grpSp>
        <p:nvGrpSpPr>
          <p:cNvPr id="27" name="组合 42"/>
          <p:cNvGrpSpPr/>
          <p:nvPr/>
        </p:nvGrpSpPr>
        <p:grpSpPr bwMode="auto">
          <a:xfrm>
            <a:off x="2090056" y="2997337"/>
            <a:ext cx="2944648" cy="1098988"/>
            <a:chOff x="0" y="0"/>
            <a:chExt cx="2944648" cy="1098988"/>
          </a:xfrm>
        </p:grpSpPr>
        <p:sp>
          <p:nvSpPr>
            <p:cNvPr id="28" name="矩形 43"/>
            <p:cNvSpPr/>
            <p:nvPr/>
          </p:nvSpPr>
          <p:spPr bwMode="auto">
            <a:xfrm>
              <a:off x="0" y="348820"/>
              <a:ext cx="2944648" cy="75016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/>
                  <a:ea typeface="inpin heiti"/>
                </a:rPr>
                <a:t>Визначення які конкретно завдання будуть виконувати різні члени команди</a:t>
              </a:r>
              <a:endParaRPr 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inpin heiti"/>
                <a:ea typeface="inpin heiti"/>
              </a:endParaRPr>
            </a:p>
          </p:txBody>
        </p:sp>
        <p:sp>
          <p:nvSpPr>
            <p:cNvPr id="29" name="矩形 44"/>
            <p:cNvSpPr/>
            <p:nvPr/>
          </p:nvSpPr>
          <p:spPr bwMode="auto">
            <a:xfrm>
              <a:off x="673515" y="0"/>
              <a:ext cx="2261053" cy="420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/>
                  <a:ea typeface="inpin heiti"/>
                </a:rPr>
                <a:t>Розподіл завдань</a:t>
              </a:r>
              <a:endParaRPr lang="zh-CN" b="1">
                <a:solidFill>
                  <a:schemeClr val="tx1">
                    <a:lumMod val="65000"/>
                    <a:lumOff val="35000"/>
                  </a:schemeClr>
                </a:solidFill>
                <a:latin typeface="inpin heiti"/>
                <a:ea typeface="inpin heiti"/>
              </a:endParaRPr>
            </a:p>
          </p:txBody>
        </p:sp>
      </p:grpSp>
      <p:grpSp>
        <p:nvGrpSpPr>
          <p:cNvPr id="30" name="组合 45"/>
          <p:cNvGrpSpPr/>
          <p:nvPr/>
        </p:nvGrpSpPr>
        <p:grpSpPr bwMode="auto">
          <a:xfrm>
            <a:off x="2090056" y="4786362"/>
            <a:ext cx="2948968" cy="660076"/>
            <a:chOff x="0" y="0"/>
            <a:chExt cx="2948968" cy="660076"/>
          </a:xfrm>
        </p:grpSpPr>
        <p:sp>
          <p:nvSpPr>
            <p:cNvPr id="31" name="矩形 46"/>
            <p:cNvSpPr/>
            <p:nvPr/>
          </p:nvSpPr>
          <p:spPr bwMode="auto">
            <a:xfrm>
              <a:off x="0" y="348820"/>
              <a:ext cx="2948968" cy="31125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en-US" sz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inpin heiti"/>
                  <a:ea typeface="inpin heiti"/>
                </a:rPr>
                <a:t>Перевірка на відповідність вимогам</a:t>
              </a:r>
              <a:endParaRPr lang="zh-CN" sz="1200">
                <a:solidFill>
                  <a:schemeClr val="tx1">
                    <a:lumMod val="50000"/>
                    <a:lumOff val="50000"/>
                  </a:schemeClr>
                </a:solidFill>
                <a:latin typeface="inpin heiti"/>
                <a:ea typeface="inpin heiti"/>
              </a:endParaRPr>
            </a:p>
          </p:txBody>
        </p:sp>
        <p:sp>
          <p:nvSpPr>
            <p:cNvPr id="32" name="矩形 47"/>
            <p:cNvSpPr/>
            <p:nvPr/>
          </p:nvSpPr>
          <p:spPr bwMode="auto">
            <a:xfrm>
              <a:off x="673515" y="0"/>
              <a:ext cx="2245573" cy="42098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>
                <a:lnSpc>
                  <a:spcPct val="120000"/>
                </a:lnSpc>
                <a:defRPr/>
              </a:pPr>
              <a:r>
                <a:rPr lang="en-US" b="1">
                  <a:solidFill>
                    <a:schemeClr val="tx1">
                      <a:lumMod val="65000"/>
                      <a:lumOff val="35000"/>
                    </a:schemeClr>
                  </a:solidFill>
                  <a:latin typeface="inpin heiti"/>
                  <a:ea typeface="inpin heiti"/>
                </a:rPr>
                <a:t>Тестування</a:t>
              </a:r>
              <a:endParaRPr lang="zh-CN" b="1">
                <a:solidFill>
                  <a:schemeClr val="tx1">
                    <a:lumMod val="65000"/>
                    <a:lumOff val="35000"/>
                  </a:schemeClr>
                </a:solidFill>
                <a:latin typeface="inpin heiti"/>
                <a:ea typeface="inpin heit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sz="3600"/>
              <a:t>Висновки</a:t>
            </a:r>
            <a:endParaRPr sz="3600"/>
          </a:p>
        </p:txBody>
      </p:sp>
      <p:grpSp>
        <p:nvGrpSpPr>
          <p:cNvPr id="28" name="Group 27"/>
          <p:cNvGrpSpPr/>
          <p:nvPr/>
        </p:nvGrpSpPr>
        <p:grpSpPr bwMode="auto">
          <a:xfrm>
            <a:off x="3527800" y="2145800"/>
            <a:ext cx="5387599" cy="2777713"/>
            <a:chOff x="0" y="0"/>
            <a:chExt cx="5387599" cy="2777713"/>
          </a:xfrm>
        </p:grpSpPr>
        <p:sp>
          <p:nvSpPr>
            <p:cNvPr id="29" name="Pentagon 28"/>
            <p:cNvSpPr/>
            <p:nvPr/>
          </p:nvSpPr>
          <p:spPr bwMode="auto">
            <a:xfrm rot="7160031" flipH="1">
              <a:off x="3617625" y="979607"/>
              <a:ext cx="2749581" cy="790366"/>
            </a:xfrm>
            <a:prstGeom prst="homePlate">
              <a:avLst>
                <a:gd name="adj" fmla="val 6451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cs typeface="+mn-ea"/>
              </a:endParaRPr>
            </a:p>
          </p:txBody>
        </p:sp>
        <p:sp>
          <p:nvSpPr>
            <p:cNvPr id="30" name="Round Diagonal Corner Rectangle 2"/>
            <p:cNvSpPr/>
            <p:nvPr/>
          </p:nvSpPr>
          <p:spPr bwMode="auto">
            <a:xfrm rot="5400000">
              <a:off x="-635737" y="1277174"/>
              <a:ext cx="2125467" cy="853991"/>
            </a:xfrm>
            <a:prstGeom prst="round2DiagRect">
              <a:avLst>
                <a:gd name="adj1" fmla="val 33219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en-US" sz="2400">
                <a:cs typeface="+mn-ea"/>
              </a:endParaRPr>
            </a:p>
          </p:txBody>
        </p:sp>
        <p:sp>
          <p:nvSpPr>
            <p:cNvPr id="31" name="Parallelogram 30"/>
            <p:cNvSpPr/>
            <p:nvPr/>
          </p:nvSpPr>
          <p:spPr bwMode="auto">
            <a:xfrm rot="5400000" flipH="1">
              <a:off x="-89661" y="1396252"/>
              <a:ext cx="2314306" cy="426997"/>
            </a:xfrm>
            <a:prstGeom prst="parallelogram">
              <a:avLst>
                <a:gd name="adj" fmla="val 217202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cs typeface="+mn-ea"/>
              </a:endParaRPr>
            </a:p>
          </p:txBody>
        </p:sp>
        <p:sp>
          <p:nvSpPr>
            <p:cNvPr id="32" name="Round Diagonal Corner Rectangle 5"/>
            <p:cNvSpPr/>
            <p:nvPr/>
          </p:nvSpPr>
          <p:spPr bwMode="auto">
            <a:xfrm rot="5400000">
              <a:off x="1719180" y="1088333"/>
              <a:ext cx="2503152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en-US" sz="2400">
                <a:cs typeface="+mn-ea"/>
              </a:endParaRPr>
            </a:p>
          </p:txBody>
        </p:sp>
        <p:sp>
          <p:nvSpPr>
            <p:cNvPr id="58" name="Round Diagonal Corner Rectangle 6"/>
            <p:cNvSpPr/>
            <p:nvPr/>
          </p:nvSpPr>
          <p:spPr bwMode="auto">
            <a:xfrm rot="5400000">
              <a:off x="2888619" y="993911"/>
              <a:ext cx="2691992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en-US" sz="2400">
                <a:cs typeface="+mn-ea"/>
              </a:endParaRPr>
            </a:p>
          </p:txBody>
        </p:sp>
        <p:sp>
          <p:nvSpPr>
            <p:cNvPr id="59" name="Parallelogram 58"/>
            <p:cNvSpPr/>
            <p:nvPr/>
          </p:nvSpPr>
          <p:spPr bwMode="auto">
            <a:xfrm rot="5400000" flipH="1">
              <a:off x="2253377" y="1208720"/>
              <a:ext cx="2694618" cy="426997"/>
            </a:xfrm>
            <a:prstGeom prst="parallelogram">
              <a:avLst>
                <a:gd name="adj" fmla="val 254198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cs typeface="+mn-ea"/>
              </a:endParaRPr>
            </a:p>
          </p:txBody>
        </p:sp>
        <p:sp>
          <p:nvSpPr>
            <p:cNvPr id="60" name="Parallelogram 59"/>
            <p:cNvSpPr/>
            <p:nvPr/>
          </p:nvSpPr>
          <p:spPr bwMode="auto">
            <a:xfrm rot="5400000" flipH="1">
              <a:off x="1078355" y="1307234"/>
              <a:ext cx="2513961" cy="426997"/>
            </a:xfrm>
            <a:prstGeom prst="parallelogram">
              <a:avLst>
                <a:gd name="adj" fmla="val 221414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>
                <a:cs typeface="+mn-ea"/>
              </a:endParaRPr>
            </a:p>
          </p:txBody>
        </p:sp>
        <p:sp>
          <p:nvSpPr>
            <p:cNvPr id="61" name="Round Diagonal Corner Rectangle 4"/>
            <p:cNvSpPr/>
            <p:nvPr/>
          </p:nvSpPr>
          <p:spPr bwMode="auto">
            <a:xfrm rot="5400000">
              <a:off x="550831" y="1189103"/>
              <a:ext cx="2314308" cy="853991"/>
            </a:xfrm>
            <a:prstGeom prst="round2DiagRect">
              <a:avLst>
                <a:gd name="adj1" fmla="val 33219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defRPr/>
              </a:pPr>
              <a:endParaRPr lang="en-US" sz="2400">
                <a:cs typeface="+mn-ea"/>
              </a:endParaRPr>
            </a:p>
          </p:txBody>
        </p:sp>
        <p:sp>
          <p:nvSpPr>
            <p:cNvPr id="63" name="TextBox 62"/>
            <p:cNvSpPr txBox="1"/>
            <p:nvPr/>
          </p:nvSpPr>
          <p:spPr bwMode="auto">
            <a:xfrm>
              <a:off x="22204" y="2019188"/>
              <a:ext cx="80958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>
                <a:defRPr/>
              </a:pPr>
              <a:r>
                <a:rPr lang="en-US" sz="3200">
                  <a:solidFill>
                    <a:schemeClr val="accent1">
                      <a:lumMod val="20000"/>
                      <a:lumOff val="80000"/>
                    </a:schemeClr>
                  </a:solidFill>
                  <a:cs typeface="+mn-ea"/>
                </a:rPr>
                <a:t>01</a:t>
              </a:r>
              <a:endParaRPr/>
            </a:p>
          </p:txBody>
        </p:sp>
        <p:sp>
          <p:nvSpPr>
            <p:cNvPr id="64" name="TextBox 63"/>
            <p:cNvSpPr txBox="1"/>
            <p:nvPr/>
          </p:nvSpPr>
          <p:spPr bwMode="auto">
            <a:xfrm>
              <a:off x="1303195" y="2019188"/>
              <a:ext cx="80958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>
                <a:defRPr/>
              </a:pPr>
              <a:r>
                <a:rPr lang="en-US" sz="3200">
                  <a:solidFill>
                    <a:schemeClr val="accent2">
                      <a:lumMod val="20000"/>
                      <a:lumOff val="80000"/>
                    </a:schemeClr>
                  </a:solidFill>
                  <a:cs typeface="+mn-ea"/>
                </a:rPr>
                <a:t>02</a:t>
              </a:r>
              <a:endParaRPr/>
            </a:p>
          </p:txBody>
        </p:sp>
        <p:sp>
          <p:nvSpPr>
            <p:cNvPr id="65" name="TextBox 64"/>
            <p:cNvSpPr txBox="1"/>
            <p:nvPr/>
          </p:nvSpPr>
          <p:spPr bwMode="auto">
            <a:xfrm>
              <a:off x="2565966" y="2019188"/>
              <a:ext cx="80958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>
                <a:defRPr/>
              </a:pPr>
              <a:r>
                <a:rPr lang="en-US" sz="3200">
                  <a:solidFill>
                    <a:schemeClr val="accent4">
                      <a:lumMod val="20000"/>
                      <a:lumOff val="80000"/>
                    </a:schemeClr>
                  </a:solidFill>
                  <a:cs typeface="+mn-ea"/>
                </a:rPr>
                <a:t>03</a:t>
              </a:r>
              <a:endParaRPr/>
            </a:p>
          </p:txBody>
        </p:sp>
        <p:sp>
          <p:nvSpPr>
            <p:cNvPr id="66" name="TextBox 65"/>
            <p:cNvSpPr txBox="1"/>
            <p:nvPr/>
          </p:nvSpPr>
          <p:spPr bwMode="auto">
            <a:xfrm>
              <a:off x="3829825" y="2019188"/>
              <a:ext cx="809580" cy="584775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>
                <a:defRPr/>
              </a:pPr>
              <a:r>
                <a:rPr lang="en-US" sz="3200">
                  <a:solidFill>
                    <a:schemeClr val="accent5">
                      <a:lumMod val="20000"/>
                      <a:lumOff val="80000"/>
                    </a:schemeClr>
                  </a:solidFill>
                  <a:cs typeface="+mn-ea"/>
                </a:rPr>
                <a:t>04</a:t>
              </a:r>
              <a:endParaRPr/>
            </a:p>
          </p:txBody>
        </p:sp>
      </p:grpSp>
      <p:grpSp>
        <p:nvGrpSpPr>
          <p:cNvPr id="75" name="Group 74"/>
          <p:cNvGrpSpPr/>
          <p:nvPr/>
        </p:nvGrpSpPr>
        <p:grpSpPr bwMode="auto">
          <a:xfrm>
            <a:off x="796833" y="3459467"/>
            <a:ext cx="2585155" cy="1321097"/>
            <a:chOff x="0" y="0"/>
            <a:chExt cx="2585155" cy="1321097"/>
          </a:xfrm>
        </p:grpSpPr>
        <p:sp>
          <p:nvSpPr>
            <p:cNvPr id="76" name="Rectangle 75"/>
            <p:cNvSpPr/>
            <p:nvPr/>
          </p:nvSpPr>
          <p:spPr bwMode="auto">
            <a:xfrm>
              <a:off x="0" y="516065"/>
              <a:ext cx="2585155" cy="80503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  <a:defRPr/>
              </a:pPr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Аналіз беклогу та розподіл завдань допомогають команді чітко спланувати процес розробки</a:t>
              </a:r>
              <a:endParaRPr lang="id-ID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77" name="TextBox 76"/>
            <p:cNvSpPr txBox="1"/>
            <p:nvPr/>
          </p:nvSpPr>
          <p:spPr bwMode="auto">
            <a:xfrm flipH="0" flipV="0">
              <a:off x="0" y="0"/>
              <a:ext cx="2550595" cy="57947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>
                <a:defRPr/>
              </a:pPr>
              <a:r>
                <a:rPr lang="en-US" sz="1600">
                  <a:solidFill>
                    <a:schemeClr val="accent1"/>
                  </a:solidFill>
                  <a:cs typeface="+mn-ea"/>
                </a:rPr>
                <a:t>Важливість аналізу та планування</a:t>
              </a:r>
              <a:endParaRPr/>
            </a:p>
          </p:txBody>
        </p:sp>
      </p:grpSp>
      <p:grpSp>
        <p:nvGrpSpPr>
          <p:cNvPr id="78" name="Group 77"/>
          <p:cNvGrpSpPr/>
          <p:nvPr/>
        </p:nvGrpSpPr>
        <p:grpSpPr bwMode="auto">
          <a:xfrm>
            <a:off x="2597440" y="5144967"/>
            <a:ext cx="3099060" cy="846353"/>
            <a:chOff x="0" y="0"/>
            <a:chExt cx="3099060" cy="846353"/>
          </a:xfrm>
        </p:grpSpPr>
        <p:sp>
          <p:nvSpPr>
            <p:cNvPr id="79" name="Rectangle 78"/>
            <p:cNvSpPr/>
            <p:nvPr/>
          </p:nvSpPr>
          <p:spPr bwMode="auto">
            <a:xfrm>
              <a:off x="0" y="279065"/>
              <a:ext cx="3099060" cy="56728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r">
                <a:lnSpc>
                  <a:spcPct val="130000"/>
                </a:lnSpc>
                <a:defRPr/>
              </a:pPr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Розробка проекту потребує злагодженої роботи різних команд</a:t>
              </a:r>
              <a:endParaRPr lang="id-ID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80" name="TextBox 79"/>
            <p:cNvSpPr txBox="1"/>
            <p:nvPr/>
          </p:nvSpPr>
          <p:spPr bwMode="auto">
            <a:xfrm flipH="0" flipV="0">
              <a:off x="1295758" y="0"/>
              <a:ext cx="1788180" cy="33563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r">
                <a:defRPr/>
              </a:pPr>
              <a:r>
                <a:rPr lang="en-US" sz="1600">
                  <a:solidFill>
                    <a:schemeClr val="accent2"/>
                  </a:solidFill>
                  <a:cs typeface="+mn-ea"/>
                </a:rPr>
                <a:t>Командна робота</a:t>
              </a:r>
              <a:endParaRPr/>
            </a:p>
          </p:txBody>
        </p:sp>
      </p:grpSp>
      <p:grpSp>
        <p:nvGrpSpPr>
          <p:cNvPr id="81" name="Group 80"/>
          <p:cNvGrpSpPr/>
          <p:nvPr/>
        </p:nvGrpSpPr>
        <p:grpSpPr bwMode="auto">
          <a:xfrm>
            <a:off x="6086075" y="5158647"/>
            <a:ext cx="3108060" cy="832673"/>
            <a:chOff x="0" y="0"/>
            <a:chExt cx="3108060" cy="832673"/>
          </a:xfrm>
        </p:grpSpPr>
        <p:sp>
          <p:nvSpPr>
            <p:cNvPr id="82" name="Rectangle 81"/>
            <p:cNvSpPr/>
            <p:nvPr/>
          </p:nvSpPr>
          <p:spPr bwMode="auto">
            <a:xfrm>
              <a:off x="0" y="265385"/>
              <a:ext cx="3108060" cy="56728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Етап розробки відіграє вирішальну роль у створення функціональності проекту</a:t>
              </a:r>
              <a:endParaRPr lang="id-ID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83" name="TextBox 82"/>
            <p:cNvSpPr txBox="1"/>
            <p:nvPr/>
          </p:nvSpPr>
          <p:spPr bwMode="auto">
            <a:xfrm flipH="0" flipV="0">
              <a:off x="0" y="0"/>
              <a:ext cx="3077820" cy="33563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accent4"/>
                  </a:solidFill>
                  <a:cs typeface="+mn-ea"/>
                </a:rPr>
                <a:t>Цінність етапу розробки</a:t>
              </a:r>
              <a:endParaRPr/>
            </a:p>
          </p:txBody>
        </p:sp>
      </p:grpSp>
      <p:grpSp>
        <p:nvGrpSpPr>
          <p:cNvPr id="84" name="Group 83"/>
          <p:cNvGrpSpPr/>
          <p:nvPr/>
        </p:nvGrpSpPr>
        <p:grpSpPr bwMode="auto">
          <a:xfrm>
            <a:off x="8928827" y="3697907"/>
            <a:ext cx="2506297" cy="1320401"/>
            <a:chOff x="0" y="0"/>
            <a:chExt cx="2506297" cy="1320401"/>
          </a:xfrm>
        </p:grpSpPr>
        <p:sp>
          <p:nvSpPr>
            <p:cNvPr id="85" name="Rectangle 84"/>
            <p:cNvSpPr/>
            <p:nvPr/>
          </p:nvSpPr>
          <p:spPr bwMode="auto">
            <a:xfrm>
              <a:off x="0" y="277625"/>
              <a:ext cx="2506297" cy="104277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n-US" sz="1200">
                  <a:solidFill>
                    <a:schemeClr val="bg1">
                      <a:lumMod val="50000"/>
                    </a:schemeClr>
                  </a:solidFill>
                  <a:cs typeface="+mn-ea"/>
                </a:rPr>
                <a:t>Цей процес дозволяє виявити та виправити помилки, що забезпечує якість продукту та задоволення клієнта</a:t>
              </a:r>
              <a:endParaRPr lang="id-ID" sz="1200">
                <a:solidFill>
                  <a:schemeClr val="bg1">
                    <a:lumMod val="50000"/>
                  </a:schemeClr>
                </a:solidFill>
                <a:cs typeface="+mn-ea"/>
              </a:endParaRPr>
            </a:p>
          </p:txBody>
        </p:sp>
        <p:sp>
          <p:nvSpPr>
            <p:cNvPr id="86" name="TextBox 85"/>
            <p:cNvSpPr txBox="1"/>
            <p:nvPr/>
          </p:nvSpPr>
          <p:spPr bwMode="auto">
            <a:xfrm flipH="0" flipV="0">
              <a:off x="0" y="0"/>
              <a:ext cx="2467057" cy="335639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>
                <a:defRPr/>
              </a:pPr>
              <a:r>
                <a:rPr lang="en-US" sz="1600">
                  <a:solidFill>
                    <a:schemeClr val="accent5"/>
                  </a:solidFill>
                  <a:cs typeface="+mn-ea"/>
                </a:rPr>
                <a:t>Важливість тестування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4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EC7D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Custom 4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EC7D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ONLYOFFICE/8.0.1.31</Application>
  <DocSecurity>0</DocSecurity>
  <PresentationFormat>Widescreen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subject/>
  <dc:creator>Microsoft Office User</dc:creator>
  <cp:keywords/>
  <dc:description/>
  <dc:identifier/>
  <dc:language/>
  <cp:lastModifiedBy/>
  <cp:revision>2</cp:revision>
  <dcterms:created xsi:type="dcterms:W3CDTF">2023-02-12T09:38:22Z</dcterms:created>
  <dcterms:modified xsi:type="dcterms:W3CDTF">2024-03-18T08:56:35Z</dcterms:modified>
  <cp:category/>
  <cp:contentStatus/>
  <cp:version/>
</cp:coreProperties>
</file>