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14"/>
  </p:notesMasterIdLst>
  <p:sldIdLst>
    <p:sldId id="256" r:id="rId2"/>
    <p:sldId id="260" r:id="rId3"/>
    <p:sldId id="261" r:id="rId4"/>
    <p:sldId id="258" r:id="rId5"/>
    <p:sldId id="272" r:id="rId6"/>
    <p:sldId id="269" r:id="rId7"/>
    <p:sldId id="262" r:id="rId8"/>
    <p:sldId id="263" r:id="rId9"/>
    <p:sldId id="271" r:id="rId10"/>
    <p:sldId id="273" r:id="rId11"/>
    <p:sldId id="268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7"/>
    <p:restoredTop sz="94620"/>
  </p:normalViewPr>
  <p:slideViewPr>
    <p:cSldViewPr snapToGrid="0" snapToObjects="1">
      <p:cViewPr>
        <p:scale>
          <a:sx n="68" d="100"/>
          <a:sy n="68" d="100"/>
        </p:scale>
        <p:origin x="18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F6EC1-9890-B047-AA45-1C3732CADE96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14B6C-770E-D143-BB26-BF81007E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2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14B6C-770E-D143-BB26-BF81007EEE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32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14B6C-770E-D143-BB26-BF81007EEE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3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77381A-37DD-B34C-A30F-A48F091D27A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72BFBD-708D-C947-AF87-7377FB637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3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itaChampion/VisuAlgO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forms/d/e/1FAIpQLScDaMa-nV9TaOkpgEV-V_6vLIv4lvDUUraO6RgxbALhwfYz9w/viewform?usp=sf_li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visualgo.net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sfca.edu/~galles/visualization/Algorithms.html" TargetMode="External"/><Relationship Id="rId5" Type="http://schemas.openxmlformats.org/officeDocument/2006/relationships/hyperlink" Target="http://www.algomation.com/" TargetMode="External"/><Relationship Id="rId4" Type="http://schemas.openxmlformats.org/officeDocument/2006/relationships/hyperlink" Target="http://will.thimbleby.net/algorithms/doku.ph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" TargetMode="External"/><Relationship Id="rId2" Type="http://schemas.openxmlformats.org/officeDocument/2006/relationships/hyperlink" Target="http://e-maxx.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informatics.mccme.r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Визуализация олимпиадных алгоритмов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Игумнов Н</a:t>
            </a:r>
            <a:r>
              <a:rPr lang="en-US" dirty="0"/>
              <a:t>.</a:t>
            </a:r>
            <a:r>
              <a:rPr lang="ru-RU" dirty="0"/>
              <a:t> К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Лицей НИУ ВШЭ</a:t>
            </a:r>
          </a:p>
          <a:p>
            <a:r>
              <a:rPr lang="ru-RU" dirty="0"/>
              <a:t>20 ноября 2018 года</a:t>
            </a:r>
          </a:p>
        </p:txBody>
      </p:sp>
    </p:spTree>
    <p:extLst>
      <p:ext uri="{BB962C8B-B14F-4D97-AF65-F5344CB8AC3E}">
        <p14:creationId xmlns:p14="http://schemas.microsoft.com/office/powerpoint/2010/main" val="105865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0380E-AAD5-9C40-8179-A350FC35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 итоге?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B5388-49A3-3943-A456-DA551178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136" y="186689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dirty="0"/>
              <a:t>(Во время этого слайда вживую показывается приложение)</a:t>
            </a:r>
          </a:p>
        </p:txBody>
      </p:sp>
    </p:spTree>
    <p:extLst>
      <p:ext uri="{BB962C8B-B14F-4D97-AF65-F5344CB8AC3E}">
        <p14:creationId xmlns:p14="http://schemas.microsoft.com/office/powerpoint/2010/main" val="261723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E367D-3CC9-1C41-B7FD-585D18CC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1E5B3E-23C1-E540-8C11-188F599D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589315"/>
          </a:xfrm>
        </p:spPr>
        <p:txBody>
          <a:bodyPr>
            <a:normAutofit fontScale="77500" lnSpcReduction="20000"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3600" dirty="0"/>
              <a:t>Добавить новые алгоритмы и разделы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3600" dirty="0"/>
              <a:t>Улучшить визуализацию некоторых алгоритмов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3600" dirty="0"/>
              <a:t>Добавить больше параметров для управления анимацией</a:t>
            </a:r>
          </a:p>
        </p:txBody>
      </p:sp>
    </p:spTree>
    <p:extLst>
      <p:ext uri="{BB962C8B-B14F-4D97-AF65-F5344CB8AC3E}">
        <p14:creationId xmlns:p14="http://schemas.microsoft.com/office/powerpoint/2010/main" val="155236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69767-380B-7944-A468-05687FCB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6F287-12D5-5D4B-9694-356A75D8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GitHub-</a:t>
            </a:r>
            <a:r>
              <a:rPr lang="ru-RU" dirty="0" err="1"/>
              <a:t>репозиторий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https://github.com/NikitaChampion/VisuAlgOl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B2264-E7EA-0841-87EE-1CE8B05B9F6A}"/>
              </a:ext>
            </a:extLst>
          </p:cNvPr>
          <p:cNvSpPr txBox="1"/>
          <p:nvPr/>
        </p:nvSpPr>
        <p:spPr>
          <a:xfrm>
            <a:off x="1099725" y="4971871"/>
            <a:ext cx="107878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76"/>
              </a:spcBef>
              <a:spcAft>
                <a:spcPts val="600"/>
              </a:spcAft>
            </a:pPr>
            <a:r>
              <a:rPr lang="ru-RU" sz="1600" dirty="0"/>
              <a:t>Для оценки приложения среди учащихся и преподавателей лицея НИУ ВШЭ был предложен опрос в </a:t>
            </a:r>
            <a:r>
              <a:rPr lang="en-US" sz="1600" dirty="0"/>
              <a:t>Google</a:t>
            </a:r>
            <a:r>
              <a:rPr lang="ru-RU" sz="1600" dirty="0"/>
              <a:t>-</a:t>
            </a:r>
            <a:r>
              <a:rPr lang="en-US" sz="1600" dirty="0"/>
              <a:t>forms:</a:t>
            </a:r>
          </a:p>
          <a:p>
            <a:pPr algn="ctr">
              <a:spcBef>
                <a:spcPts val="576"/>
              </a:spcBef>
              <a:spcAft>
                <a:spcPts val="600"/>
              </a:spcAft>
            </a:pPr>
            <a:r>
              <a:rPr lang="en-US" sz="1600" dirty="0">
                <a:hlinkClick r:id="rId4"/>
              </a:rPr>
              <a:t>https://docs.google.com/forms/d/e/1FAIpQLScDaMa-nV9TaOkpgEV-V_6vLIv4lvDUUraO6RgxbALhwfYz9w/viewform?usp=sf_link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469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857" y="339436"/>
            <a:ext cx="10018713" cy="1752599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30241" y="1924976"/>
            <a:ext cx="93977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x-none" sz="2000" b="1" dirty="0">
                <a:latin typeface="Arial" charset="0"/>
              </a:rPr>
              <a:t>Область</a:t>
            </a:r>
            <a:r>
              <a:rPr lang="en-US" altLang="x-none" sz="2000" b="1" dirty="0">
                <a:latin typeface="Arial" charset="0"/>
              </a:rPr>
              <a:t>:</a:t>
            </a:r>
            <a:r>
              <a:rPr lang="ru-RU" altLang="x-none" sz="2000" b="1" dirty="0">
                <a:latin typeface="Arial" charset="0"/>
              </a:rPr>
              <a:t> </a:t>
            </a:r>
            <a:r>
              <a:rPr lang="ru-RU" altLang="x-none" dirty="0">
                <a:latin typeface="Arial" charset="0"/>
                <a:ea typeface="Arial" charset="0"/>
                <a:cs typeface="Arial" charset="0"/>
              </a:rPr>
              <a:t>разработка </a:t>
            </a:r>
            <a:r>
              <a:rPr lang="en-US" altLang="x-none" dirty="0">
                <a:latin typeface="Arial" charset="0"/>
                <a:ea typeface="Arial" charset="0"/>
                <a:cs typeface="Arial" charset="0"/>
              </a:rPr>
              <a:t>android-</a:t>
            </a:r>
            <a:r>
              <a:rPr lang="ru-RU" altLang="x-none" dirty="0">
                <a:latin typeface="Arial" charset="0"/>
                <a:ea typeface="Arial" charset="0"/>
                <a:cs typeface="Arial" charset="0"/>
              </a:rPr>
              <a:t>приложения</a:t>
            </a:r>
            <a:endParaRPr kumimoji="0" lang="x-none" altLang="x-none" sz="7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124E7-A62B-D84D-91B2-B8E806D2F5CA}"/>
              </a:ext>
            </a:extLst>
          </p:cNvPr>
          <p:cNvSpPr txBox="1"/>
          <p:nvPr/>
        </p:nvSpPr>
        <p:spPr>
          <a:xfrm>
            <a:off x="1878042" y="3477520"/>
            <a:ext cx="9386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x-none" sz="2000" b="1" dirty="0">
                <a:latin typeface="Arial" charset="0"/>
              </a:rPr>
              <a:t>Задача</a:t>
            </a:r>
            <a:r>
              <a:rPr lang="en-US" altLang="x-none" sz="2000" b="1" dirty="0">
                <a:latin typeface="Arial" charset="0"/>
              </a:rPr>
              <a:t>:</a:t>
            </a:r>
            <a:r>
              <a:rPr lang="ru-RU" altLang="x-none" sz="2000" b="1" dirty="0">
                <a:latin typeface="Arial" charset="0"/>
              </a:rPr>
              <a:t> </a:t>
            </a:r>
            <a:r>
              <a:rPr lang="ru-RU" altLang="x-none" dirty="0">
                <a:latin typeface="Arial" charset="0"/>
                <a:ea typeface="Arial" charset="0"/>
                <a:cs typeface="Arial" charset="0"/>
              </a:rPr>
              <a:t>написать п</a:t>
            </a:r>
            <a:r>
              <a:rPr lang="ru-RU" dirty="0">
                <a:latin typeface="Arial" charset="0"/>
                <a:ea typeface="Arial" charset="0"/>
                <a:cs typeface="Arial" charset="0"/>
              </a:rPr>
              <a:t>риложение для изучения типовых структур данных и алгоритмов</a:t>
            </a:r>
            <a:endParaRPr lang="ru-RU" altLang="x-none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x-none" altLang="x-none" sz="7600">
              <a:latin typeface="Arial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F26258-BAA3-4A44-864F-02203239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07" y="2452305"/>
            <a:ext cx="802011" cy="8020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ADD441-FC66-3045-A398-B4555777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20" y="4002652"/>
            <a:ext cx="808195" cy="8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1484310" y="2010177"/>
            <a:ext cx="10018713" cy="300023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dirty="0"/>
              <a:t>Востребованность</a:t>
            </a:r>
            <a:r>
              <a:rPr lang="en-US" dirty="0"/>
              <a:t>:</a:t>
            </a:r>
            <a:endParaRPr lang="ru-RU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dirty="0"/>
              <a:t>в учебных заведениях для подготовки к олимпиадам по информатике</a:t>
            </a:r>
            <a:r>
              <a:rPr lang="en-US" dirty="0"/>
              <a:t>;</a:t>
            </a:r>
            <a:endParaRPr lang="ru-RU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dirty="0"/>
              <a:t>у школьников и студентов для индивидуальной подготовки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A9E2C-96F9-8041-A514-11071F67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604" y="3762776"/>
            <a:ext cx="817419" cy="81741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ACC16BE-A625-CB41-B91C-0D5FDAEFD4DC}"/>
              </a:ext>
            </a:extLst>
          </p:cNvPr>
          <p:cNvSpPr txBox="1">
            <a:spLocks/>
          </p:cNvSpPr>
          <p:nvPr/>
        </p:nvSpPr>
        <p:spPr>
          <a:xfrm>
            <a:off x="1484309" y="4362909"/>
            <a:ext cx="10018713" cy="129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ru-RU" dirty="0"/>
              <a:t>Заказчик – преподаватель лицея НИУ ВШЭ Куренков Владимир Вячеславович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4705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1484310" y="1935226"/>
            <a:ext cx="10018713" cy="3797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2800" dirty="0"/>
              <a:t>Визуализировать базовые олимпиадные алгоритмы</a:t>
            </a:r>
            <a:r>
              <a:rPr lang="en-US" sz="2800" dirty="0"/>
              <a:t>: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400" dirty="0"/>
              <a:t>Алгоритмы сортировки</a:t>
            </a:r>
            <a:r>
              <a:rPr lang="en-US" sz="2400" dirty="0"/>
              <a:t>:</a:t>
            </a:r>
            <a:endParaRPr lang="ru-RU" sz="2400" dirty="0"/>
          </a:p>
          <a:p>
            <a:pPr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200" dirty="0"/>
              <a:t>Глупая</a:t>
            </a:r>
            <a:r>
              <a:rPr lang="en-US" sz="2200" dirty="0"/>
              <a:t>,</a:t>
            </a:r>
            <a:r>
              <a:rPr lang="ru-RU" sz="2200" dirty="0"/>
              <a:t> быстрая</a:t>
            </a:r>
            <a:r>
              <a:rPr lang="en-US" sz="2200" dirty="0"/>
              <a:t>,</a:t>
            </a:r>
            <a:r>
              <a:rPr lang="ru-RU" sz="2200" dirty="0"/>
              <a:t> пузырьком</a:t>
            </a:r>
            <a:r>
              <a:rPr lang="en-US" sz="2200" dirty="0"/>
              <a:t>,</a:t>
            </a:r>
            <a:r>
              <a:rPr lang="ru-RU" sz="2200" dirty="0"/>
              <a:t> выбором</a:t>
            </a:r>
            <a:r>
              <a:rPr lang="en-US" sz="2200" dirty="0"/>
              <a:t>,</a:t>
            </a:r>
            <a:r>
              <a:rPr lang="ru-RU" sz="2200" dirty="0"/>
              <a:t> вставками</a:t>
            </a:r>
            <a:r>
              <a:rPr lang="en-US" sz="2200" dirty="0"/>
              <a:t>,</a:t>
            </a:r>
            <a:r>
              <a:rPr lang="ru-RU" sz="2200" dirty="0"/>
              <a:t> слиянием и подсчётом</a:t>
            </a:r>
            <a:endParaRPr lang="en-US" sz="2200" dirty="0"/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400" dirty="0"/>
              <a:t>Поиски</a:t>
            </a:r>
            <a:r>
              <a:rPr lang="en-US" sz="2400" dirty="0"/>
              <a:t>:</a:t>
            </a:r>
            <a:endParaRPr lang="ru-RU" sz="2200" dirty="0"/>
          </a:p>
          <a:p>
            <a:pPr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200" dirty="0"/>
              <a:t>Линейный и бинарный</a:t>
            </a:r>
            <a:endParaRPr lang="en-US" sz="2200" dirty="0"/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400" dirty="0"/>
              <a:t>Алгоритмы на графах</a:t>
            </a:r>
            <a:r>
              <a:rPr lang="en-US" sz="2400" dirty="0"/>
              <a:t>:</a:t>
            </a:r>
            <a:endParaRPr lang="ru-RU" sz="2200" dirty="0"/>
          </a:p>
          <a:p>
            <a:pPr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200" dirty="0"/>
              <a:t>Обход в глубину и ширину</a:t>
            </a:r>
            <a:endParaRPr lang="en-US" sz="2200" dirty="0"/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400" dirty="0"/>
              <a:t>Алгоритмы на строках</a:t>
            </a:r>
            <a:r>
              <a:rPr lang="en-US" sz="2400" dirty="0"/>
              <a:t>:</a:t>
            </a:r>
            <a:endParaRPr lang="ru-RU" sz="2400" dirty="0"/>
          </a:p>
          <a:p>
            <a:pPr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200" dirty="0"/>
              <a:t>Префикс-функция и </a:t>
            </a:r>
            <a:r>
              <a:rPr lang="en-US" sz="2200" dirty="0"/>
              <a:t>Z-</a:t>
            </a:r>
            <a:r>
              <a:rPr lang="ru-RU" sz="2200" dirty="0"/>
              <a:t>функция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400" dirty="0"/>
              <a:t>Структуры данных</a:t>
            </a:r>
            <a:r>
              <a:rPr lang="en-US" sz="2400" dirty="0"/>
              <a:t>:</a:t>
            </a:r>
            <a:endParaRPr lang="ru-RU" sz="2400" dirty="0"/>
          </a:p>
          <a:p>
            <a:pPr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2200" dirty="0"/>
              <a:t>Дерево отрезков и бинарное дерево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4774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1668F-C7A7-7841-9809-C9CF4D97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версий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145DC8-A622-494D-9708-7F031157C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57" y="2078002"/>
            <a:ext cx="2227597" cy="396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0708E8-359F-5B4B-81A6-5B60A8719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38" y="2078002"/>
            <a:ext cx="2227597" cy="3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3C266-5566-B040-8F36-D051980AAF1A}"/>
              </a:ext>
            </a:extLst>
          </p:cNvPr>
          <p:cNvSpPr txBox="1"/>
          <p:nvPr/>
        </p:nvSpPr>
        <p:spPr>
          <a:xfrm>
            <a:off x="3891364" y="6172200"/>
            <a:ext cx="16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Первая версия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EF133-754B-8146-AD93-F1E375C0E098}"/>
              </a:ext>
            </a:extLst>
          </p:cNvPr>
          <p:cNvSpPr txBox="1"/>
          <p:nvPr/>
        </p:nvSpPr>
        <p:spPr>
          <a:xfrm>
            <a:off x="7303875" y="6172200"/>
            <a:ext cx="202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Последняя версия</a:t>
            </a:r>
          </a:p>
        </p:txBody>
      </p:sp>
    </p:spTree>
    <p:extLst>
      <p:ext uri="{BB962C8B-B14F-4D97-AF65-F5344CB8AC3E}">
        <p14:creationId xmlns:p14="http://schemas.microsoft.com/office/powerpoint/2010/main" val="324019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подобных проектов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4365031"/>
            <a:ext cx="10018713" cy="1818095"/>
          </a:xfrm>
        </p:spPr>
        <p:txBody>
          <a:bodyPr/>
          <a:lstStyle/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hlinkClick r:id="rId3"/>
              </a:rPr>
              <a:t>VisuAlgo</a:t>
            </a:r>
            <a:endParaRPr lang="en-US" dirty="0"/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hlinkClick r:id="rId4"/>
              </a:rPr>
              <a:t>Algorithm Wiki</a:t>
            </a:r>
            <a:endParaRPr lang="en-US" dirty="0"/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hlinkClick r:id="rId5"/>
              </a:rPr>
              <a:t>Algomation</a:t>
            </a:r>
            <a:endParaRPr lang="en-US" dirty="0"/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hlinkClick r:id="rId6"/>
              </a:rPr>
              <a:t>Data Structure Visualizations</a:t>
            </a:r>
            <a:endParaRPr lang="en-US" dirty="0"/>
          </a:p>
        </p:txBody>
      </p:sp>
      <p:pic>
        <p:nvPicPr>
          <p:cNvPr id="1026" name="Picture 2" descr="https://cdn.tproger.ru/wp-content/uploads/2017/01/vis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922299"/>
            <a:ext cx="4576906" cy="244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.tproger.ru/wp-content/uploads/2017/01/vis7.png">
            <a:extLst>
              <a:ext uri="{FF2B5EF4-FFF2-40B4-BE49-F238E27FC236}">
                <a16:creationId xmlns:a16="http://schemas.microsoft.com/office/drawing/2014/main" id="{86D0ABCA-FEA9-DF4F-AE24-60DA4C4D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85" y="1922300"/>
            <a:ext cx="3480348" cy="183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58F30F43-CF4B-D344-AC8D-4E783B0FF384}"/>
              </a:ext>
            </a:extLst>
          </p:cNvPr>
          <p:cNvSpPr txBox="1">
            <a:spLocks/>
          </p:cNvSpPr>
          <p:nvPr/>
        </p:nvSpPr>
        <p:spPr>
          <a:xfrm>
            <a:off x="1484310" y="4970594"/>
            <a:ext cx="10018713" cy="837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en-US" sz="24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2D42C0B-75A0-BA47-95F5-8C10F38408CB}"/>
              </a:ext>
            </a:extLst>
          </p:cNvPr>
          <p:cNvSpPr txBox="1">
            <a:spLocks/>
          </p:cNvSpPr>
          <p:nvPr/>
        </p:nvSpPr>
        <p:spPr>
          <a:xfrm>
            <a:off x="6018344" y="3927942"/>
            <a:ext cx="5594207" cy="2085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dirty="0"/>
              <a:t>Нет специального приложения для подготовки к олимпиадам по информатике. Все указанные ресурсы – сайты, на которых даже нельзя проверить своё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4896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1484310" y="2010177"/>
            <a:ext cx="10018713" cy="300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</a:pPr>
            <a:endParaRPr lang="ru-RU" dirty="0"/>
          </a:p>
        </p:txBody>
      </p:sp>
      <p:sp>
        <p:nvSpPr>
          <p:cNvPr id="23" name="Объект 2"/>
          <p:cNvSpPr>
            <a:spLocks noGrp="1"/>
          </p:cNvSpPr>
          <p:nvPr>
            <p:ph idx="1"/>
          </p:nvPr>
        </p:nvSpPr>
        <p:spPr>
          <a:xfrm>
            <a:off x="1636710" y="2162577"/>
            <a:ext cx="10018713" cy="3000233"/>
          </a:xfrm>
        </p:spPr>
        <p:txBody>
          <a:bodyPr>
            <a:normAutofit/>
          </a:bodyPr>
          <a:lstStyle/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hlinkClick r:id="rId2"/>
              </a:rPr>
              <a:t>http://e-maxx.ru</a:t>
            </a:r>
            <a:endParaRPr lang="en-US" dirty="0"/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hlinkClick r:id="rId3"/>
              </a:rPr>
              <a:t>VisuAlgo</a:t>
            </a:r>
            <a:endParaRPr lang="ru-RU" dirty="0"/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hlinkClick r:id="rId4"/>
              </a:rPr>
              <a:t>http://informatics.mccme.ru</a:t>
            </a: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F6B3D3-0748-C24B-97C6-8EA8ECF79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018" y="3269169"/>
            <a:ext cx="2417252" cy="49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584225"/>
            <a:ext cx="10018713" cy="1752599"/>
          </a:xfrm>
        </p:spPr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279017"/>
            <a:ext cx="10018713" cy="1853486"/>
          </a:xfrm>
        </p:spPr>
        <p:txBody>
          <a:bodyPr>
            <a:normAutofit fontScale="92500" lnSpcReduction="20000"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 dirty="0"/>
              <a:t>Язык программирования </a:t>
            </a:r>
            <a:r>
              <a:rPr lang="en-US" dirty="0"/>
              <a:t>JAVA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ru-RU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Android Studio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75" y="1718261"/>
            <a:ext cx="1024230" cy="18777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3205760"/>
            <a:ext cx="1214147" cy="12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A9778-2B8C-7145-B389-EBA7A385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скриншотов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7ADF2-0E21-3E46-929D-99E4FAEA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10" y="2070301"/>
            <a:ext cx="2227500" cy="396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B9394C-7CA9-3548-82B3-5ABCDC5E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80" y="2070301"/>
            <a:ext cx="2227500" cy="396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188F93-45D9-244C-8D63-806D6E2C9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750" y="2070301"/>
            <a:ext cx="2227500" cy="3960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BB8A37E-C58C-7D45-97ED-ADF8730B0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887" y="2070301"/>
            <a:ext cx="22275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10599</TotalTime>
  <Words>276</Words>
  <Application>Microsoft Macintosh PowerPoint</Application>
  <PresentationFormat>Широкоэкранный</PresentationFormat>
  <Paragraphs>58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Параллакс</vt:lpstr>
      <vt:lpstr>Визуализация олимпиадных алгоритмов</vt:lpstr>
      <vt:lpstr>Предметная область</vt:lpstr>
      <vt:lpstr>Актуальность задачи</vt:lpstr>
      <vt:lpstr>Цель и задачи проекта</vt:lpstr>
      <vt:lpstr>История версий</vt:lpstr>
      <vt:lpstr>Обзор подобных проектов</vt:lpstr>
      <vt:lpstr>Источники данных</vt:lpstr>
      <vt:lpstr>Средства реализации</vt:lpstr>
      <vt:lpstr>Немного скриншотов</vt:lpstr>
      <vt:lpstr>Что в итоге?</vt:lpstr>
      <vt:lpstr>Планы на будущее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Центр масс</dc:title>
  <dc:creator>lasta@yandex.ru</dc:creator>
  <cp:lastModifiedBy>140310417247 Страж Максим Вадимович</cp:lastModifiedBy>
  <cp:revision>60</cp:revision>
  <dcterms:created xsi:type="dcterms:W3CDTF">2017-12-26T18:39:18Z</dcterms:created>
  <dcterms:modified xsi:type="dcterms:W3CDTF">2018-11-20T06:45:50Z</dcterms:modified>
</cp:coreProperties>
</file>