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12"/>
  </p:notesMasterIdLst>
  <p:handoutMasterIdLst>
    <p:handoutMasterId r:id="rId13"/>
  </p:handoutMasterIdLst>
  <p:sldIdLst>
    <p:sldId id="448" r:id="rId5"/>
    <p:sldId id="271" r:id="rId6"/>
    <p:sldId id="449" r:id="rId7"/>
    <p:sldId id="450" r:id="rId8"/>
    <p:sldId id="451" r:id="rId9"/>
    <p:sldId id="452" r:id="rId10"/>
    <p:sldId id="453" r:id="rId11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464547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37" autoAdjust="0"/>
    <p:restoredTop sz="96388" autoAdjust="0"/>
  </p:normalViewPr>
  <p:slideViewPr>
    <p:cSldViewPr snapToGrid="0">
      <p:cViewPr varScale="1">
        <p:scale>
          <a:sx n="146" d="100"/>
          <a:sy n="146" d="100"/>
        </p:scale>
        <p:origin x="498" y="126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6/15/2018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9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10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85000"/>
              </a:lnSpc>
            </a:pPr>
            <a:endParaRPr lang="en-US" sz="140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38103" y="-141032"/>
            <a:ext cx="9627732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8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89634"/>
            <a:ext cx="6457956" cy="543650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246350"/>
            <a:ext cx="0" cy="20574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707789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7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257299" y="152004"/>
            <a:ext cx="1236221" cy="406796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16966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4762355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198820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7014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5" y="704273"/>
            <a:ext cx="4575735" cy="41563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079898"/>
            <a:ext cx="3810584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5441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1" r:id="rId4"/>
    <p:sldLayoutId id="2147483711" r:id="rId5"/>
    <p:sldLayoutId id="2147483749" r:id="rId6"/>
    <p:sldLayoutId id="2147483752" r:id="rId7"/>
    <p:sldLayoutId id="2147483753" r:id="rId8"/>
    <p:sldLayoutId id="2147483754" r:id="rId9"/>
    <p:sldLayoutId id="2147483755" r:id="rId10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586314"/>
          </a:xfrm>
        </p:spPr>
        <p:txBody>
          <a:bodyPr/>
          <a:lstStyle/>
          <a:p>
            <a:r>
              <a:rPr lang="en-US" dirty="0" err="1" smtClean="0"/>
              <a:t>Mikita</a:t>
            </a:r>
            <a:r>
              <a:rPr lang="en-US" dirty="0" smtClean="0"/>
              <a:t> </a:t>
            </a:r>
            <a:r>
              <a:rPr lang="en-US" dirty="0" err="1" smtClean="0"/>
              <a:t>Charniauski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Self-presentation for assessment committee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June 19, 2018</a:t>
            </a:r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rebuchet MS"/>
                <a:cs typeface="Trebuchet MS"/>
              </a:rPr>
              <a:t>Software Engineer with </a:t>
            </a:r>
            <a:r>
              <a:rPr lang="en-US" dirty="0" smtClean="0">
                <a:latin typeface="Trebuchet MS"/>
                <a:cs typeface="Trebuchet MS"/>
              </a:rPr>
              <a:t>3+ </a:t>
            </a:r>
            <a:r>
              <a:rPr lang="en-US" dirty="0">
                <a:latin typeface="Trebuchet MS"/>
                <a:cs typeface="Trebuchet MS"/>
              </a:rPr>
              <a:t>years of experience in </a:t>
            </a:r>
            <a:r>
              <a:rPr lang="en-US" dirty="0" err="1" smtClean="0">
                <a:latin typeface="Trebuchet MS"/>
                <a:cs typeface="Trebuchet MS"/>
              </a:rPr>
              <a:t>.net</a:t>
            </a:r>
            <a:r>
              <a:rPr lang="en-US" dirty="0">
                <a:latin typeface="Trebuchet MS"/>
                <a:cs typeface="Trebuchet MS"/>
              </a:rPr>
              <a:t>. 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b="1" dirty="0">
                <a:latin typeface="Trebuchet MS"/>
                <a:cs typeface="Trebuchet MS"/>
              </a:rPr>
              <a:t>My core skills:</a:t>
            </a:r>
            <a:endParaRPr lang="en-US" dirty="0">
              <a:latin typeface="Trebuchet MS"/>
              <a:cs typeface="Trebuchet MS"/>
            </a:endParaRP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 smtClean="0">
                <a:latin typeface="Trebuchet MS"/>
                <a:cs typeface="Trebuchet MS"/>
              </a:rPr>
              <a:t>C#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 smtClean="0">
                <a:latin typeface="Trebuchet MS"/>
                <a:cs typeface="Trebuchet MS"/>
              </a:rPr>
              <a:t>MS SQL Server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 smtClean="0">
                <a:latin typeface="Trebuchet MS"/>
                <a:cs typeface="Trebuchet MS"/>
              </a:rPr>
              <a:t>Entity Framework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 err="1" smtClean="0">
                <a:latin typeface="Trebuchet MS"/>
                <a:cs typeface="Trebuchet MS"/>
              </a:rPr>
              <a:t>ASP.Net</a:t>
            </a:r>
            <a:r>
              <a:rPr lang="en-US" dirty="0" smtClean="0">
                <a:latin typeface="Trebuchet MS"/>
                <a:cs typeface="Trebuchet MS"/>
              </a:rPr>
              <a:t> Web API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 err="1" smtClean="0">
                <a:cs typeface="Trebuchet MS"/>
              </a:rPr>
              <a:t>ASP.Net</a:t>
            </a:r>
            <a:r>
              <a:rPr lang="en-US" dirty="0" smtClean="0">
                <a:cs typeface="Trebuchet MS"/>
              </a:rPr>
              <a:t> MVC</a:t>
            </a:r>
            <a:endParaRPr lang="en-US" dirty="0" smtClean="0">
              <a:latin typeface="Trebuchet MS"/>
              <a:cs typeface="Trebuchet MS"/>
            </a:endParaRP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dirty="0" smtClean="0">
              <a:latin typeface="Trebuchet MS"/>
              <a:cs typeface="Trebuchet MS"/>
            </a:endParaRPr>
          </a:p>
          <a:p>
            <a:pPr>
              <a:lnSpc>
                <a:spcPct val="130000"/>
              </a:lnSpc>
            </a:pPr>
            <a:r>
              <a:rPr lang="en-US" b="1" dirty="0" smtClean="0">
                <a:latin typeface="Trebuchet MS"/>
              </a:rPr>
              <a:t>My focus: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 smtClean="0">
                <a:latin typeface="Trebuchet MS"/>
                <a:cs typeface="Trebuchet MS"/>
              </a:rPr>
              <a:t>Full stack development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>
                <a:cs typeface="Trebuchet MS"/>
              </a:rPr>
              <a:t>Wide range of </a:t>
            </a:r>
            <a:r>
              <a:rPr lang="en-US" dirty="0" smtClean="0">
                <a:cs typeface="Trebuchet MS"/>
              </a:rPr>
              <a:t>technologies: web, cloud, message queues, dependency injectors, etc</a:t>
            </a:r>
            <a:r>
              <a:rPr lang="en-US" dirty="0" smtClean="0">
                <a:cs typeface="Trebuchet MS"/>
              </a:rPr>
              <a:t>.</a:t>
            </a:r>
            <a:endParaRPr lang="en-US" dirty="0" smtClean="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352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18148" y="970222"/>
            <a:ext cx="771686" cy="2646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Business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My project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444444"/>
                </a:solidFill>
                <a:ea typeface="ＭＳ Ｐゴシック" pitchFamily="34" charset="-128"/>
              </a:rPr>
              <a:t>Our </a:t>
            </a:r>
            <a:r>
              <a:rPr lang="en-US" dirty="0" smtClean="0">
                <a:solidFill>
                  <a:srgbClr val="444444"/>
                </a:solidFill>
                <a:ea typeface="ＭＳ Ｐゴシック" pitchFamily="34" charset="-128"/>
              </a:rPr>
              <a:t>customer</a:t>
            </a:r>
            <a:r>
              <a:rPr lang="ru-RU" dirty="0" smtClean="0">
                <a:solidFill>
                  <a:srgbClr val="444444"/>
                </a:solidFill>
                <a:ea typeface="ＭＳ Ｐゴシック" pitchFamily="34" charset="-128"/>
              </a:rPr>
              <a:t> - </a:t>
            </a:r>
            <a:r>
              <a:rPr lang="en-US" dirty="0" err="1" smtClean="0"/>
              <a:t>Travix</a:t>
            </a:r>
            <a:r>
              <a:rPr lang="en-US" dirty="0"/>
              <a:t> </a:t>
            </a:r>
            <a:r>
              <a:rPr lang="ru-RU" dirty="0" smtClean="0"/>
              <a:t>-</a:t>
            </a:r>
            <a:r>
              <a:rPr lang="en-US" dirty="0" smtClean="0">
                <a:solidFill>
                  <a:srgbClr val="444444"/>
                </a:solidFill>
                <a:ea typeface="ＭＳ Ｐゴシック" pitchFamily="34" charset="-128"/>
              </a:rPr>
              <a:t> is</a:t>
            </a:r>
            <a:r>
              <a:rPr lang="ru-RU" dirty="0" smtClean="0">
                <a:solidFill>
                  <a:srgbClr val="444444"/>
                </a:solidFill>
                <a:ea typeface="ＭＳ Ｐゴシック" pitchFamily="34" charset="-128"/>
              </a:rPr>
              <a:t> </a:t>
            </a:r>
            <a:r>
              <a:rPr lang="en-US" dirty="0"/>
              <a:t>a global online travel company, </a:t>
            </a:r>
            <a:r>
              <a:rPr lang="en-US" dirty="0" smtClean="0"/>
              <a:t>based </a:t>
            </a:r>
            <a:r>
              <a:rPr lang="en-US" dirty="0"/>
              <a:t>in Amsterdam, with operations in 39 </a:t>
            </a:r>
            <a:r>
              <a:rPr lang="en-US" dirty="0" smtClean="0"/>
              <a:t>countries, </a:t>
            </a:r>
            <a:r>
              <a:rPr lang="ru-RU" dirty="0" smtClean="0"/>
              <a:t>500+</a:t>
            </a:r>
            <a:r>
              <a:rPr lang="en-US" dirty="0" smtClean="0"/>
              <a:t> employees, 3.5+ million passengers a year and 50+ planes filled every day.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990148" y="970222"/>
            <a:ext cx="808555" cy="2646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Key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930268" y="1321135"/>
            <a:ext cx="3840479" cy="3271185"/>
          </a:xfrm>
          <a:prstGeom prst="rect">
            <a:avLst/>
          </a:prstGeom>
        </p:spPr>
        <p:txBody>
          <a:bodyPr/>
          <a:lstStyle/>
          <a:p>
            <a:pPr marL="127397" lvl="2" indent="-127397">
              <a:lnSpc>
                <a:spcPct val="1100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defRPr/>
            </a:pPr>
            <a:r>
              <a:rPr lang="en-US" sz="1400" dirty="0">
                <a:solidFill>
                  <a:srgbClr val="444444"/>
                </a:solidFill>
                <a:ea typeface="ＭＳ Ｐゴシック" pitchFamily="34" charset="-128"/>
              </a:rPr>
              <a:t>Team of </a:t>
            </a:r>
            <a:r>
              <a:rPr lang="en-US" sz="1400" dirty="0" smtClean="0">
                <a:solidFill>
                  <a:srgbClr val="444444"/>
                </a:solidFill>
                <a:ea typeface="ＭＳ Ｐゴシック" pitchFamily="34" charset="-128"/>
              </a:rPr>
              <a:t>15 </a:t>
            </a:r>
            <a:r>
              <a:rPr lang="en-US" sz="1400" dirty="0">
                <a:solidFill>
                  <a:srgbClr val="444444"/>
                </a:solidFill>
                <a:ea typeface="ＭＳ Ｐゴシック" pitchFamily="34" charset="-128"/>
              </a:rPr>
              <a:t>people</a:t>
            </a:r>
          </a:p>
          <a:p>
            <a:pPr marL="127397" lvl="2" indent="-127397">
              <a:lnSpc>
                <a:spcPct val="1100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defRPr/>
            </a:pPr>
            <a:r>
              <a:rPr lang="en-US" sz="1400" dirty="0" err="1" smtClean="0">
                <a:solidFill>
                  <a:srgbClr val="444444"/>
                </a:solidFill>
                <a:ea typeface="ＭＳ Ｐゴシック" pitchFamily="34" charset="-128"/>
              </a:rPr>
              <a:t>.Net</a:t>
            </a:r>
            <a:r>
              <a:rPr lang="en-US" sz="1400" dirty="0" smtClean="0">
                <a:solidFill>
                  <a:srgbClr val="444444"/>
                </a:solidFill>
                <a:ea typeface="ＭＳ Ｐゴシック" pitchFamily="34" charset="-128"/>
              </a:rPr>
              <a:t>/</a:t>
            </a:r>
            <a:r>
              <a:rPr lang="en-US" sz="1400" dirty="0" err="1" smtClean="0">
                <a:solidFill>
                  <a:srgbClr val="444444"/>
                </a:solidFill>
                <a:ea typeface="ＭＳ Ｐゴシック" pitchFamily="34" charset="-128"/>
              </a:rPr>
              <a:t>.Net</a:t>
            </a:r>
            <a:r>
              <a:rPr lang="en-US" sz="1400" dirty="0" smtClean="0">
                <a:solidFill>
                  <a:srgbClr val="444444"/>
                </a:solidFill>
                <a:ea typeface="ＭＳ Ｐゴシック" pitchFamily="34" charset="-128"/>
              </a:rPr>
              <a:t> Core, </a:t>
            </a:r>
            <a:r>
              <a:rPr lang="en-US" sz="1400" dirty="0" err="1" smtClean="0">
                <a:solidFill>
                  <a:srgbClr val="444444"/>
                </a:solidFill>
                <a:ea typeface="ＭＳ Ｐゴシック" pitchFamily="34" charset="-128"/>
              </a:rPr>
              <a:t>Asp.Net</a:t>
            </a:r>
            <a:r>
              <a:rPr lang="en-US" sz="1400" dirty="0" smtClean="0">
                <a:solidFill>
                  <a:srgbClr val="444444"/>
                </a:solidFill>
                <a:ea typeface="ＭＳ Ｐゴシック" pitchFamily="34" charset="-128"/>
              </a:rPr>
              <a:t> Web API/MVC, Unity DI, Entity Framework, </a:t>
            </a:r>
            <a:r>
              <a:rPr lang="en-US" sz="1400" dirty="0" err="1" smtClean="0">
                <a:solidFill>
                  <a:srgbClr val="444444"/>
                </a:solidFill>
                <a:ea typeface="ＭＳ Ｐゴシック" pitchFamily="34" charset="-128"/>
              </a:rPr>
              <a:t>HangFire</a:t>
            </a:r>
            <a:r>
              <a:rPr lang="en-US" sz="1400" dirty="0" smtClean="0">
                <a:solidFill>
                  <a:srgbClr val="444444"/>
                </a:solidFill>
                <a:ea typeface="ＭＳ Ｐゴシック" pitchFamily="34" charset="-128"/>
              </a:rPr>
              <a:t>, Google Cloud(BD, Pub/Sub)</a:t>
            </a:r>
            <a:endParaRPr lang="en-US" sz="1400" dirty="0">
              <a:solidFill>
                <a:srgbClr val="444444"/>
              </a:solidFill>
              <a:ea typeface="ＭＳ Ｐゴシック" pitchFamily="34" charset="-128"/>
            </a:endParaRPr>
          </a:p>
          <a:p>
            <a:pPr marL="127397" lvl="2" indent="-127397">
              <a:lnSpc>
                <a:spcPct val="1100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defRPr/>
            </a:pPr>
            <a:r>
              <a:rPr lang="en-US" sz="1400" dirty="0" smtClean="0">
                <a:solidFill>
                  <a:srgbClr val="444444"/>
                </a:solidFill>
                <a:ea typeface="ＭＳ Ｐゴシック" pitchFamily="34" charset="-128"/>
              </a:rPr>
              <a:t>The system is based </a:t>
            </a:r>
            <a:r>
              <a:rPr lang="en-US" sz="1400" dirty="0">
                <a:solidFill>
                  <a:srgbClr val="444444"/>
                </a:solidFill>
                <a:ea typeface="ＭＳ Ｐゴシック" pitchFamily="34" charset="-128"/>
              </a:rPr>
              <a:t>on </a:t>
            </a:r>
            <a:r>
              <a:rPr lang="en-US" sz="1400" dirty="0" err="1">
                <a:solidFill>
                  <a:srgbClr val="444444"/>
                </a:solidFill>
                <a:ea typeface="ＭＳ Ｐゴシック" pitchFamily="34" charset="-128"/>
              </a:rPr>
              <a:t>microservices</a:t>
            </a:r>
            <a:r>
              <a:rPr lang="en-US" sz="1400" dirty="0">
                <a:solidFill>
                  <a:srgbClr val="444444"/>
                </a:solidFill>
                <a:ea typeface="ＭＳ Ｐゴシック" pitchFamily="34" charset="-128"/>
              </a:rPr>
              <a:t> architecture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82" y="182477"/>
            <a:ext cx="1189834" cy="45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5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10259" y="1064568"/>
            <a:ext cx="1783556" cy="68464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>
                <a:latin typeface="Trebuchet MS"/>
                <a:cs typeface="Trebuchet MS"/>
              </a:rPr>
              <a:t>My manager/My customer</a:t>
            </a:r>
            <a:endParaRPr lang="en-US" sz="900" dirty="0">
              <a:latin typeface="Trebuchet MS"/>
              <a:cs typeface="Trebuchet M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14902" y="1849621"/>
            <a:ext cx="895357" cy="57793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27432" rIns="68580" bIns="6858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1000" dirty="0" err="1" smtClean="0">
                <a:cs typeface="Trebuchet MS"/>
              </a:rPr>
              <a:t>Travix</a:t>
            </a:r>
            <a:r>
              <a:rPr lang="en-US" sz="1000" dirty="0" smtClean="0">
                <a:cs typeface="Trebuchet MS"/>
              </a:rPr>
              <a:t> developers</a:t>
            </a:r>
            <a:endParaRPr lang="en-US" sz="1000" dirty="0">
              <a:cs typeface="Trebuchet MS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344937" y="1849620"/>
            <a:ext cx="895357" cy="57793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27432" rIns="68580" bIns="6858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1000" dirty="0">
                <a:cs typeface="Trebuchet MS"/>
              </a:rPr>
              <a:t>Product managers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14900" y="3288692"/>
            <a:ext cx="895357" cy="57793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27432" rIns="68580" bIns="6858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1000" dirty="0">
                <a:cs typeface="Trebuchet MS"/>
              </a:rPr>
              <a:t>It’s me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14900" y="2610347"/>
            <a:ext cx="895357" cy="57793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27432" rIns="68580" bIns="6858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1000" dirty="0" err="1" smtClean="0">
                <a:cs typeface="Trebuchet MS"/>
              </a:rPr>
              <a:t>Epam</a:t>
            </a:r>
            <a:r>
              <a:rPr lang="en-US" sz="1000" dirty="0" smtClean="0">
                <a:cs typeface="Trebuchet MS"/>
              </a:rPr>
              <a:t> developers</a:t>
            </a:r>
            <a:endParaRPr lang="en-US" sz="1000" dirty="0">
              <a:cs typeface="Trebuchet MS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344938" y="2608971"/>
            <a:ext cx="895357" cy="57793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27432" rIns="68580" bIns="6858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1000" dirty="0">
                <a:cs typeface="Trebuchet MS"/>
              </a:rPr>
              <a:t>Important manager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0" y="4444558"/>
            <a:ext cx="9144000" cy="0"/>
          </a:xfrm>
          <a:prstGeom prst="line">
            <a:avLst/>
          </a:prstGeom>
          <a:ln w="6350" cmpd="sng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My team</a:t>
            </a:r>
          </a:p>
        </p:txBody>
      </p:sp>
      <p:sp>
        <p:nvSpPr>
          <p:cNvPr id="40" name="Rectangle 89"/>
          <p:cNvSpPr/>
          <p:nvPr/>
        </p:nvSpPr>
        <p:spPr>
          <a:xfrm>
            <a:off x="2344937" y="3288692"/>
            <a:ext cx="895357" cy="57793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27432" rIns="68580" bIns="6858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1000" dirty="0" smtClean="0">
                <a:cs typeface="Trebuchet MS"/>
              </a:rPr>
              <a:t>Scrum Master</a:t>
            </a:r>
            <a:endParaRPr lang="en-US" sz="1000" dirty="0"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63283" y="1456426"/>
            <a:ext cx="33807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no QAs in the project. Testing is been processed by Unit tests and automation tests – provided and supported by developers.</a:t>
            </a:r>
            <a:endParaRPr lang="en-US" dirty="0"/>
          </a:p>
        </p:txBody>
      </p:sp>
      <p:sp>
        <p:nvSpPr>
          <p:cNvPr id="13" name="Rectangle 97"/>
          <p:cNvSpPr/>
          <p:nvPr/>
        </p:nvSpPr>
        <p:spPr>
          <a:xfrm>
            <a:off x="1264530" y="2613322"/>
            <a:ext cx="895357" cy="57793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27432" rIns="68580" bIns="6858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1000" dirty="0" smtClean="0">
                <a:cs typeface="Trebuchet MS"/>
              </a:rPr>
              <a:t>Dev Ops</a:t>
            </a:r>
            <a:endParaRPr lang="en-US" sz="1000" dirty="0"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8057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5507" y="978724"/>
            <a:ext cx="3810584" cy="338328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100" b="1" dirty="0"/>
              <a:t>I’ve developed </a:t>
            </a:r>
            <a:r>
              <a:rPr lang="en-US" sz="1100" b="1" dirty="0" smtClean="0"/>
              <a:t>integration with </a:t>
            </a:r>
            <a:r>
              <a:rPr lang="en-US" sz="1100" b="1" dirty="0" err="1" smtClean="0"/>
              <a:t>FreshDesk</a:t>
            </a:r>
            <a:r>
              <a:rPr lang="en-US" sz="1100" b="1" dirty="0" smtClean="0"/>
              <a:t> 3</a:t>
            </a:r>
            <a:r>
              <a:rPr lang="en-US" sz="1100" b="1" baseline="30000" dirty="0" smtClean="0"/>
              <a:t>rd</a:t>
            </a:r>
            <a:r>
              <a:rPr lang="en-US" sz="1100" b="1" dirty="0" smtClean="0"/>
              <a:t> party application(highlighted </a:t>
            </a:r>
            <a:r>
              <a:rPr lang="en-US" sz="1100" b="1" dirty="0"/>
              <a:t>in blue).  </a:t>
            </a:r>
            <a:r>
              <a:rPr lang="en-US" sz="1100" dirty="0"/>
              <a:t>Including: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smtClean="0"/>
              <a:t>Integration with </a:t>
            </a:r>
            <a:r>
              <a:rPr lang="en-US" sz="1100" dirty="0" err="1" smtClean="0"/>
              <a:t>FreshDesk</a:t>
            </a:r>
            <a:r>
              <a:rPr lang="en-US" sz="1100" dirty="0" smtClean="0"/>
              <a:t> application upon changing/cancellation of flights/tickets</a:t>
            </a:r>
            <a:endParaRPr lang="en-US" sz="1100" dirty="0"/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smtClean="0"/>
              <a:t>Preparation of data, error handling, pushing/getting of data.</a:t>
            </a:r>
            <a:endParaRPr lang="en-US" sz="11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100" b="1" dirty="0"/>
              <a:t>As the result: 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100" dirty="0"/>
              <a:t>We </a:t>
            </a:r>
            <a:r>
              <a:rPr lang="en-US" sz="1100" dirty="0" smtClean="0"/>
              <a:t>achieved flexible integration between </a:t>
            </a:r>
            <a:r>
              <a:rPr lang="en-US" sz="1100" dirty="0" err="1" smtClean="0"/>
              <a:t>Travix</a:t>
            </a:r>
            <a:r>
              <a:rPr lang="en-US" sz="1100" dirty="0" smtClean="0"/>
              <a:t> and </a:t>
            </a:r>
            <a:r>
              <a:rPr lang="en-US" sz="1100" dirty="0" err="1" smtClean="0"/>
              <a:t>FreshDesk</a:t>
            </a:r>
            <a:r>
              <a:rPr lang="en-US" sz="1100" dirty="0" smtClean="0"/>
              <a:t> services that can be switched on/off via Configuration application.</a:t>
            </a:r>
            <a:endParaRPr lang="en-US" sz="110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My project architecture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055157" y="978724"/>
            <a:ext cx="2616614" cy="3560671"/>
            <a:chOff x="6092826" y="1308101"/>
            <a:chExt cx="2745061" cy="3735459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7465355" y="4354369"/>
              <a:ext cx="0" cy="301336"/>
            </a:xfrm>
            <a:prstGeom prst="straightConnector1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triangle" w="lg" len="med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7465355" y="1422400"/>
              <a:ext cx="0" cy="301336"/>
            </a:xfrm>
            <a:prstGeom prst="straightConnector1">
              <a:avLst/>
            </a:prstGeom>
            <a:ln w="28575" cap="flat" cmpd="sng">
              <a:solidFill>
                <a:schemeClr val="accent4"/>
              </a:solidFill>
              <a:prstDash val="solid"/>
              <a:round/>
              <a:headEnd type="triangle" w="lg" len="med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6092826" y="1809750"/>
              <a:ext cx="2745061" cy="2762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mpd="sng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tIns="91440" bIns="0" rtlCol="0" anchor="t" anchorCtr="0"/>
            <a:lstStyle/>
            <a:p>
              <a:r>
                <a:rPr lang="en-US" sz="600" b="1" dirty="0" smtClean="0">
                  <a:solidFill>
                    <a:srgbClr val="666666"/>
                  </a:solidFill>
                  <a:latin typeface="Arial Black"/>
                  <a:cs typeface="Arial Black"/>
                </a:rPr>
                <a:t>Integration with </a:t>
              </a:r>
              <a:r>
                <a:rPr lang="en-US" sz="600" b="1" dirty="0" err="1" smtClean="0">
                  <a:solidFill>
                    <a:srgbClr val="666666"/>
                  </a:solidFill>
                  <a:latin typeface="Arial Black"/>
                  <a:cs typeface="Arial Black"/>
                </a:rPr>
                <a:t>FreshDesk</a:t>
              </a:r>
              <a:r>
                <a:rPr lang="en-US" sz="600" b="1" dirty="0" smtClean="0">
                  <a:solidFill>
                    <a:srgbClr val="666666"/>
                  </a:solidFill>
                  <a:latin typeface="Arial Black"/>
                  <a:cs typeface="Arial Black"/>
                </a:rPr>
                <a:t>(3d party </a:t>
              </a:r>
              <a:r>
                <a:rPr lang="en-US" sz="600" b="1" dirty="0" err="1" smtClean="0">
                  <a:solidFill>
                    <a:srgbClr val="666666"/>
                  </a:solidFill>
                  <a:latin typeface="Arial Black"/>
                  <a:cs typeface="Arial Black"/>
                </a:rPr>
                <a:t>applciation</a:t>
              </a:r>
              <a:r>
                <a:rPr lang="en-US" sz="600" b="1" dirty="0" smtClean="0">
                  <a:solidFill>
                    <a:srgbClr val="666666"/>
                  </a:solidFill>
                  <a:latin typeface="Arial Black"/>
                  <a:cs typeface="Arial Black"/>
                </a:rPr>
                <a:t>) </a:t>
              </a:r>
              <a:endParaRPr lang="en-US" sz="600" b="1" dirty="0">
                <a:solidFill>
                  <a:srgbClr val="666666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92936" y="1308101"/>
              <a:ext cx="2744838" cy="3318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 cmpd="sng"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27432" rtlCol="0" anchor="ctr"/>
            <a:lstStyle/>
            <a:p>
              <a:pPr algn="ctr"/>
              <a:r>
                <a:rPr lang="en-US" sz="600" b="1" dirty="0" err="1" smtClean="0">
                  <a:solidFill>
                    <a:srgbClr val="666666"/>
                  </a:solidFill>
                  <a:latin typeface="Trebuchet MS"/>
                  <a:cs typeface="Trebuchet MS"/>
                </a:rPr>
                <a:t>MyAccount</a:t>
              </a:r>
              <a:r>
                <a:rPr lang="en-US" sz="600" b="1" dirty="0" smtClean="0">
                  <a:solidFill>
                    <a:srgbClr val="666666"/>
                  </a:solidFill>
                  <a:latin typeface="Trebuchet MS"/>
                  <a:cs typeface="Trebuchet MS"/>
                </a:rPr>
                <a:t> application(UI)</a:t>
              </a:r>
              <a:endParaRPr lang="en-US" sz="600" b="1" dirty="0">
                <a:solidFill>
                  <a:srgbClr val="666666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15032" y="2393810"/>
              <a:ext cx="1253614" cy="584279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27432" rtlCol="0" anchor="ctr"/>
            <a:lstStyle/>
            <a:p>
              <a:pPr algn="ctr"/>
              <a:r>
                <a:rPr lang="en-US" sz="600" b="1" dirty="0" err="1" smtClean="0">
                  <a:solidFill>
                    <a:schemeClr val="tx2"/>
                  </a:solidFill>
                  <a:latin typeface="Trebuchet MS"/>
                  <a:cs typeface="Trebuchet MS"/>
                </a:rPr>
                <a:t>Enosis.Services</a:t>
              </a:r>
              <a:r>
                <a:rPr lang="en-US" sz="600" dirty="0" smtClean="0">
                  <a:solidFill>
                    <a:schemeClr val="tx2"/>
                  </a:solidFill>
                  <a:latin typeface="Trebuchet MS"/>
                  <a:cs typeface="Trebuchet MS"/>
                </a:rPr>
                <a:t> </a:t>
              </a:r>
              <a:r>
                <a:rPr lang="en-US" sz="600" dirty="0" err="1" smtClean="0">
                  <a:solidFill>
                    <a:schemeClr val="tx2"/>
                  </a:solidFill>
                  <a:latin typeface="Trebuchet MS"/>
                  <a:cs typeface="Trebuchet MS"/>
                </a:rPr>
                <a:t>microservice</a:t>
              </a:r>
              <a:r>
                <a:rPr lang="en-US" sz="600" dirty="0" smtClean="0">
                  <a:solidFill>
                    <a:schemeClr val="tx2"/>
                  </a:solidFill>
                  <a:latin typeface="Trebuchet MS"/>
                  <a:cs typeface="Trebuchet MS"/>
                </a:rPr>
                <a:t>:</a:t>
              </a:r>
            </a:p>
            <a:p>
              <a:pPr algn="ctr"/>
              <a:r>
                <a:rPr lang="en-US" sz="600" dirty="0" smtClean="0">
                  <a:solidFill>
                    <a:schemeClr val="tx2"/>
                  </a:solidFill>
                  <a:latin typeface="Trebuchet MS"/>
                  <a:cs typeface="Trebuchet MS"/>
                </a:rPr>
                <a:t>Cancellation and change actions.</a:t>
              </a:r>
              <a:endParaRPr lang="en-US" sz="600" dirty="0">
                <a:solidFill>
                  <a:schemeClr val="tx2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092936" y="4711701"/>
              <a:ext cx="2744838" cy="3318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mpd="sng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27432" rtlCol="0" anchor="ctr"/>
            <a:lstStyle/>
            <a:p>
              <a:pPr algn="ctr"/>
              <a:r>
                <a:rPr lang="en-US" sz="600" b="1" dirty="0" err="1" smtClean="0">
                  <a:solidFill>
                    <a:srgbClr val="666666"/>
                  </a:solidFill>
                  <a:latin typeface="Trebuchet MS"/>
                  <a:cs typeface="Trebuchet MS"/>
                </a:rPr>
                <a:t>FreshDesk</a:t>
              </a:r>
              <a:r>
                <a:rPr lang="en-US" sz="600" b="1" dirty="0" smtClean="0">
                  <a:solidFill>
                    <a:srgbClr val="666666"/>
                  </a:solidFill>
                  <a:latin typeface="Trebuchet MS"/>
                  <a:cs typeface="Trebuchet MS"/>
                </a:rPr>
                <a:t> API</a:t>
              </a:r>
              <a:endParaRPr lang="en-US" sz="600" b="1" dirty="0">
                <a:solidFill>
                  <a:srgbClr val="666666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31" name="Rectangle 15"/>
          <p:cNvSpPr/>
          <p:nvPr/>
        </p:nvSpPr>
        <p:spPr>
          <a:xfrm>
            <a:off x="5648249" y="2791702"/>
            <a:ext cx="1194955" cy="55694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27432" rtlCol="0" anchor="ctr"/>
          <a:lstStyle/>
          <a:p>
            <a:pPr algn="ctr"/>
            <a:r>
              <a:rPr lang="en-US" sz="600" b="1" dirty="0" err="1" smtClean="0">
                <a:solidFill>
                  <a:schemeClr val="tx2"/>
                </a:solidFill>
                <a:latin typeface="Trebuchet MS"/>
                <a:cs typeface="Trebuchet MS"/>
              </a:rPr>
              <a:t>FreshDeskHub</a:t>
            </a:r>
            <a:r>
              <a:rPr lang="en-US" sz="600" dirty="0" smtClean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lang="en-US" sz="600" dirty="0" err="1" smtClean="0">
                <a:solidFill>
                  <a:schemeClr val="tx2"/>
                </a:solidFill>
                <a:latin typeface="Trebuchet MS"/>
                <a:cs typeface="Trebuchet MS"/>
              </a:rPr>
              <a:t>microservice</a:t>
            </a:r>
            <a:r>
              <a:rPr lang="en-US" sz="600" dirty="0" smtClean="0">
                <a:solidFill>
                  <a:schemeClr val="tx2"/>
                </a:solidFill>
                <a:latin typeface="Trebuchet MS"/>
                <a:cs typeface="Trebuchet MS"/>
              </a:rPr>
              <a:t>:</a:t>
            </a:r>
          </a:p>
          <a:p>
            <a:pPr algn="ctr"/>
            <a:r>
              <a:rPr lang="en-US" sz="600" dirty="0" smtClean="0">
                <a:solidFill>
                  <a:schemeClr val="tx2"/>
                </a:solidFill>
                <a:latin typeface="Trebuchet MS"/>
                <a:cs typeface="Trebuchet MS"/>
              </a:rPr>
              <a:t>Preparation of FD ticket, errors handling</a:t>
            </a:r>
            <a:endParaRPr lang="en-US" sz="600" dirty="0">
              <a:solidFill>
                <a:schemeClr val="tx2"/>
              </a:solidFill>
              <a:latin typeface="Trebuchet MS"/>
              <a:cs typeface="Trebuchet MS"/>
            </a:endParaRPr>
          </a:p>
        </p:txBody>
      </p:sp>
      <p:cxnSp>
        <p:nvCxnSpPr>
          <p:cNvPr id="33" name="Straight Arrow Connector 17"/>
          <p:cNvCxnSpPr/>
          <p:nvPr/>
        </p:nvCxnSpPr>
        <p:spPr>
          <a:xfrm>
            <a:off x="6245726" y="2579662"/>
            <a:ext cx="4708" cy="181402"/>
          </a:xfrm>
          <a:prstGeom prst="straightConnector1">
            <a:avLst/>
          </a:prstGeom>
          <a:ln w="3175" cmpd="sng">
            <a:solidFill>
              <a:schemeClr val="accent3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7"/>
          <p:cNvCxnSpPr/>
          <p:nvPr/>
        </p:nvCxnSpPr>
        <p:spPr>
          <a:xfrm>
            <a:off x="6241018" y="3402018"/>
            <a:ext cx="0" cy="821046"/>
          </a:xfrm>
          <a:prstGeom prst="straightConnector1">
            <a:avLst/>
          </a:prstGeom>
          <a:ln w="3175" cmpd="sng">
            <a:solidFill>
              <a:schemeClr val="accent3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06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Also I’d like to mention: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7781" y="1124734"/>
            <a:ext cx="8470687" cy="762841"/>
            <a:chOff x="448467" y="1385345"/>
            <a:chExt cx="11294249" cy="1017120"/>
          </a:xfrm>
        </p:grpSpPr>
        <p:sp>
          <p:nvSpPr>
            <p:cNvPr id="14" name="TextBox 13"/>
            <p:cNvSpPr txBox="1"/>
            <p:nvPr/>
          </p:nvSpPr>
          <p:spPr>
            <a:xfrm>
              <a:off x="991818" y="1417581"/>
              <a:ext cx="10750898" cy="984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Applications are implemented as micro services</a:t>
              </a:r>
              <a:r>
                <a:rPr lang="en-US" dirty="0">
                  <a:solidFill>
                    <a:srgbClr val="444444"/>
                  </a:solidFill>
                  <a:cs typeface="Trebuchet MS"/>
                </a:rPr>
                <a:t>. </a:t>
              </a:r>
              <a:r>
                <a:rPr lang="en-US" dirty="0" smtClean="0">
                  <a:solidFill>
                    <a:srgbClr val="444444"/>
                  </a:solidFill>
                  <a:cs typeface="Trebuchet MS"/>
                </a:rPr>
                <a:t>Thereby</a:t>
              </a:r>
              <a:r>
                <a:rPr lang="ru-RU" dirty="0" smtClean="0">
                  <a:solidFill>
                    <a:srgbClr val="444444"/>
                  </a:solidFill>
                  <a:cs typeface="Trebuchet MS"/>
                </a:rPr>
                <a:t> </a:t>
              </a:r>
              <a:r>
                <a:rPr lang="en-US" dirty="0" smtClean="0">
                  <a:solidFill>
                    <a:srgbClr val="444444"/>
                  </a:solidFill>
                  <a:cs typeface="Trebuchet MS"/>
                </a:rPr>
                <a:t>we </a:t>
              </a:r>
              <a:r>
                <a:rPr lang="en-US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don’t create branch with all features for concrete sprint or hotfix. But we push them to master and deploy to staging/production after implementation. </a:t>
              </a:r>
              <a:endParaRPr lang="en-US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57781" y="1898389"/>
            <a:ext cx="8470687" cy="578175"/>
            <a:chOff x="448467" y="2074215"/>
            <a:chExt cx="11294248" cy="770899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1"/>
              <a:ext cx="10750897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There are no QAs in the project. For each feature it’s developer create Unit tests. Also we have automation tests.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57781" y="2494957"/>
            <a:ext cx="8470688" cy="578175"/>
            <a:chOff x="448467" y="2763085"/>
            <a:chExt cx="11294249" cy="770899"/>
          </a:xfrm>
        </p:grpSpPr>
        <p:sp>
          <p:nvSpPr>
            <p:cNvPr id="18" name="TextBox 17"/>
            <p:cNvSpPr txBox="1"/>
            <p:nvPr/>
          </p:nvSpPr>
          <p:spPr>
            <a:xfrm>
              <a:off x="991819" y="2795321"/>
              <a:ext cx="10750897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According to diagram(too big for slides) the system consists of 30+ </a:t>
              </a:r>
              <a:r>
                <a:rPr lang="en-US" sz="15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microservices</a:t>
              </a: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/applications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  <a:endParaRPr lang="en-US" sz="1500" b="1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987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6532" y="2398060"/>
            <a:ext cx="7574494" cy="962379"/>
          </a:xfrm>
        </p:spPr>
        <p:txBody>
          <a:bodyPr wrap="square">
            <a:spAutoFit/>
          </a:bodyPr>
          <a:lstStyle/>
          <a:p>
            <a:r>
              <a:rPr lang="en-US" dirty="0"/>
              <a:t>Ready to answer on your questions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4368" y="4125197"/>
            <a:ext cx="7272338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rial Black"/>
                <a:cs typeface="Arial Black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2902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21089</TotalTime>
  <Words>328</Words>
  <Application>Microsoft Office PowerPoint</Application>
  <PresentationFormat>On-screen Show (16:9)</PresentationFormat>
  <Paragraphs>58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ＭＳ Ｐゴシック</vt:lpstr>
      <vt:lpstr>Arial</vt:lpstr>
      <vt:lpstr>Arial Black</vt:lpstr>
      <vt:lpstr>Calibri</vt:lpstr>
      <vt:lpstr>Lucida Grande</vt:lpstr>
      <vt:lpstr>Trebuchet MS</vt:lpstr>
      <vt:lpstr>Cover Slides</vt:lpstr>
      <vt:lpstr>PowerPoint Presentation</vt:lpstr>
      <vt:lpstr>PowerPoint Presentation</vt:lpstr>
      <vt:lpstr>My project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orgmarketingbrandbaselineteam@epam.com</dc:creator>
  <cp:lastModifiedBy>Mikita Charniauski</cp:lastModifiedBy>
  <cp:revision>1027</cp:revision>
  <cp:lastPrinted>2014-07-09T13:30:36Z</cp:lastPrinted>
  <dcterms:created xsi:type="dcterms:W3CDTF">2014-07-08T13:27:24Z</dcterms:created>
  <dcterms:modified xsi:type="dcterms:W3CDTF">2018-06-15T14:18:12Z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