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0"/>
  </p:notesMasterIdLst>
  <p:handoutMasterIdLst>
    <p:handoutMasterId r:id="rId11"/>
  </p:handoutMasterIdLst>
  <p:sldIdLst>
    <p:sldId id="448" r:id="rId5"/>
    <p:sldId id="271" r:id="rId6"/>
    <p:sldId id="449" r:id="rId7"/>
    <p:sldId id="450" r:id="rId8"/>
    <p:sldId id="451" r:id="rId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 varScale="1">
        <p:scale>
          <a:sx n="148" d="100"/>
          <a:sy n="148" d="100"/>
        </p:scale>
        <p:origin x="438" y="12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9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19882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014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544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11" r:id="rId5"/>
    <p:sldLayoutId id="2147483749" r:id="rId6"/>
    <p:sldLayoutId id="2147483752" r:id="rId7"/>
    <p:sldLayoutId id="2147483753" r:id="rId8"/>
    <p:sldLayoutId id="2147483754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err="1" smtClean="0"/>
              <a:t>Mikita</a:t>
            </a:r>
            <a:r>
              <a:rPr lang="en-US" dirty="0" smtClean="0"/>
              <a:t> </a:t>
            </a:r>
            <a:r>
              <a:rPr lang="en-US" dirty="0" err="1" smtClean="0"/>
              <a:t>Charniauski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Self-presentation for assessment committee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June 19, 2018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rebuchet MS"/>
                <a:cs typeface="Trebuchet MS"/>
              </a:rPr>
              <a:t>Software Engineer with </a:t>
            </a:r>
            <a:r>
              <a:rPr lang="en-US" dirty="0" smtClean="0">
                <a:latin typeface="Trebuchet MS"/>
                <a:cs typeface="Trebuchet MS"/>
              </a:rPr>
              <a:t>3+ </a:t>
            </a:r>
            <a:r>
              <a:rPr lang="en-US" dirty="0">
                <a:latin typeface="Trebuchet MS"/>
                <a:cs typeface="Trebuchet MS"/>
              </a:rPr>
              <a:t>years of experience in </a:t>
            </a:r>
            <a:r>
              <a:rPr lang="en-US" dirty="0" err="1" smtClean="0">
                <a:latin typeface="Trebuchet MS"/>
                <a:cs typeface="Trebuchet MS"/>
              </a:rPr>
              <a:t>.net</a:t>
            </a:r>
            <a:r>
              <a:rPr lang="en-US" dirty="0">
                <a:latin typeface="Trebuchet MS"/>
                <a:cs typeface="Trebuchet MS"/>
              </a:rPr>
              <a:t>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b="1" dirty="0">
                <a:latin typeface="Trebuchet MS"/>
                <a:cs typeface="Trebuchet MS"/>
              </a:rPr>
              <a:t>My core skills:</a:t>
            </a:r>
            <a:endParaRPr lang="en-US" dirty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C#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MS SQL Server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Entity Framework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err="1" smtClean="0">
                <a:latin typeface="Trebuchet MS"/>
                <a:cs typeface="Trebuchet MS"/>
              </a:rPr>
              <a:t>ASP.Net</a:t>
            </a:r>
            <a:r>
              <a:rPr lang="en-US" dirty="0" smtClean="0">
                <a:latin typeface="Trebuchet MS"/>
                <a:cs typeface="Trebuchet MS"/>
              </a:rPr>
              <a:t> Web API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err="1" smtClean="0">
                <a:cs typeface="Trebuchet MS"/>
              </a:rPr>
              <a:t>ASP.Net</a:t>
            </a:r>
            <a:r>
              <a:rPr lang="en-US" dirty="0" smtClean="0">
                <a:cs typeface="Trebuchet MS"/>
              </a:rPr>
              <a:t> MVC</a:t>
            </a:r>
            <a:endParaRPr lang="en-US" dirty="0" smtClean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latin typeface="Trebuchet MS"/>
              <a:cs typeface="Trebuchet MS"/>
            </a:endParaRPr>
          </a:p>
          <a:p>
            <a:pPr>
              <a:lnSpc>
                <a:spcPct val="130000"/>
              </a:lnSpc>
            </a:pPr>
            <a:r>
              <a:rPr lang="en-US" b="1" dirty="0" smtClean="0">
                <a:latin typeface="Trebuchet MS"/>
              </a:rPr>
              <a:t>My focus: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Full stack development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Wide range of </a:t>
            </a:r>
            <a:r>
              <a:rPr lang="en-US" dirty="0" smtClean="0">
                <a:cs typeface="Trebuchet MS"/>
              </a:rPr>
              <a:t>technologies: web, cloud, message queues, dependency injectors, etc.</a:t>
            </a:r>
            <a:endParaRPr lang="en-US" dirty="0" smtClean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latin typeface="Trebuchet MS"/>
              <a:cs typeface="Trebuchet MS"/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latin typeface="Trebuchet MS"/>
              </a:rPr>
              <a:t>My corporate activities: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rebuchet MS"/>
                <a:cs typeface="Trebuchet MS"/>
              </a:rPr>
              <a:t>.Net</a:t>
            </a:r>
            <a:r>
              <a:rPr lang="en-US" dirty="0" smtClean="0">
                <a:latin typeface="Trebuchet MS"/>
                <a:cs typeface="Trebuchet MS"/>
              </a:rPr>
              <a:t> mentoring programs as a mentee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8148" y="970222"/>
            <a:ext cx="771686" cy="2646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Business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My project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ea typeface="ＭＳ Ｐゴシック" pitchFamily="34" charset="-128"/>
              </a:rPr>
              <a:t>Our </a:t>
            </a:r>
            <a:r>
              <a:rPr lang="en-US" dirty="0" smtClean="0">
                <a:solidFill>
                  <a:srgbClr val="444444"/>
                </a:solidFill>
                <a:ea typeface="ＭＳ Ｐゴシック" pitchFamily="34" charset="-128"/>
              </a:rPr>
              <a:t>customer</a:t>
            </a:r>
            <a:r>
              <a:rPr lang="ru-RU" dirty="0" smtClean="0">
                <a:solidFill>
                  <a:srgbClr val="444444"/>
                </a:solidFill>
                <a:ea typeface="ＭＳ Ｐゴシック" pitchFamily="34" charset="-128"/>
              </a:rPr>
              <a:t> - </a:t>
            </a:r>
            <a:r>
              <a:rPr lang="en-US" dirty="0" err="1" smtClean="0"/>
              <a:t>Travix</a:t>
            </a:r>
            <a:r>
              <a:rPr lang="en-US" dirty="0"/>
              <a:t> </a:t>
            </a:r>
            <a:r>
              <a:rPr lang="ru-RU" dirty="0" smtClean="0"/>
              <a:t>-</a:t>
            </a:r>
            <a:r>
              <a:rPr lang="en-US" dirty="0" smtClean="0">
                <a:solidFill>
                  <a:srgbClr val="444444"/>
                </a:solidFill>
                <a:ea typeface="ＭＳ Ｐゴシック" pitchFamily="34" charset="-128"/>
              </a:rPr>
              <a:t> is</a:t>
            </a:r>
            <a:r>
              <a:rPr lang="ru-RU" dirty="0" smtClean="0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dirty="0"/>
              <a:t>a global online travel company, </a:t>
            </a:r>
            <a:r>
              <a:rPr lang="en-US" dirty="0" smtClean="0"/>
              <a:t>based </a:t>
            </a:r>
            <a:r>
              <a:rPr lang="en-US" dirty="0"/>
              <a:t>in Amsterdam, with operations in 39 </a:t>
            </a:r>
            <a:r>
              <a:rPr lang="en-US" dirty="0" smtClean="0"/>
              <a:t>countries, </a:t>
            </a:r>
            <a:r>
              <a:rPr lang="ru-RU" dirty="0" smtClean="0"/>
              <a:t>500+</a:t>
            </a:r>
            <a:r>
              <a:rPr lang="en-US" dirty="0" smtClean="0"/>
              <a:t> employees, 3.5+ million passengers a year and 50+ planes filled every day.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990148" y="970222"/>
            <a:ext cx="808555" cy="2646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Key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930268" y="1321135"/>
            <a:ext cx="3840479" cy="3271185"/>
          </a:xfrm>
          <a:prstGeom prst="rect">
            <a:avLst/>
          </a:prstGeom>
        </p:spPr>
        <p:txBody>
          <a:bodyPr/>
          <a:lstStyle/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Team of 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15 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people</a:t>
            </a: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/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 Core, 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Asp.Net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 Web API/MVC, Unity DI, Entity Framework, 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HangFire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, Google Cloud(BD, Pub/Sub)</a:t>
            </a:r>
            <a:endParaRPr lang="en-US" sz="14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The system is based 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on </a:t>
            </a:r>
            <a:r>
              <a:rPr lang="en-US" sz="1400" dirty="0" err="1">
                <a:solidFill>
                  <a:srgbClr val="444444"/>
                </a:solidFill>
                <a:ea typeface="ＭＳ Ｐゴシック" pitchFamily="34" charset="-128"/>
              </a:rPr>
              <a:t>microservices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 architecture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2" y="182477"/>
            <a:ext cx="1189834" cy="4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10259" y="1064568"/>
            <a:ext cx="1783556" cy="6846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>
                <a:latin typeface="Trebuchet MS"/>
                <a:cs typeface="Trebuchet MS"/>
              </a:rPr>
              <a:t>My manager/My customer</a:t>
            </a:r>
            <a:endParaRPr lang="en-US" sz="900" dirty="0">
              <a:latin typeface="Trebuchet MS"/>
              <a:cs typeface="Trebuchet M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4902" y="1849621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err="1" smtClean="0">
                <a:cs typeface="Trebuchet MS"/>
              </a:rPr>
              <a:t>Travix</a:t>
            </a:r>
            <a:r>
              <a:rPr lang="en-US" sz="1000" dirty="0" smtClean="0">
                <a:cs typeface="Trebuchet MS"/>
              </a:rPr>
              <a:t> developers</a:t>
            </a:r>
            <a:endParaRPr lang="en-US" sz="1000" dirty="0">
              <a:cs typeface="Trebuchet M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44937" y="1849620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Product managers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14900" y="3288692"/>
            <a:ext cx="895357" cy="57793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It’s me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14900" y="2610347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err="1" smtClean="0">
                <a:cs typeface="Trebuchet MS"/>
              </a:rPr>
              <a:t>Epam</a:t>
            </a:r>
            <a:r>
              <a:rPr lang="en-US" sz="1000" dirty="0" smtClean="0">
                <a:cs typeface="Trebuchet MS"/>
              </a:rPr>
              <a:t> developers</a:t>
            </a:r>
            <a:endParaRPr lang="en-US" sz="1000" dirty="0">
              <a:cs typeface="Trebuchet M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44938" y="2608971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Important manager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0" y="4444558"/>
            <a:ext cx="9144000" cy="0"/>
          </a:xfrm>
          <a:prstGeom prst="line">
            <a:avLst/>
          </a:prstGeom>
          <a:ln w="63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team</a:t>
            </a:r>
          </a:p>
        </p:txBody>
      </p:sp>
      <p:sp>
        <p:nvSpPr>
          <p:cNvPr id="40" name="Rectangle 89"/>
          <p:cNvSpPr/>
          <p:nvPr/>
        </p:nvSpPr>
        <p:spPr>
          <a:xfrm>
            <a:off x="2344937" y="3288692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cs typeface="Trebuchet MS"/>
              </a:rPr>
              <a:t>Scrum Master</a:t>
            </a:r>
            <a:endParaRPr lang="en-US" sz="100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3283" y="1456426"/>
            <a:ext cx="3380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no QAs in the project. Testing is been processed by Unit tests and automation tests – provided and supported by developers.</a:t>
            </a:r>
            <a:endParaRPr lang="en-US" dirty="0"/>
          </a:p>
        </p:txBody>
      </p:sp>
      <p:sp>
        <p:nvSpPr>
          <p:cNvPr id="13" name="Rectangle 97"/>
          <p:cNvSpPr/>
          <p:nvPr/>
        </p:nvSpPr>
        <p:spPr>
          <a:xfrm>
            <a:off x="1264530" y="2613322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cs typeface="Trebuchet MS"/>
              </a:rPr>
              <a:t>Dev Ops</a:t>
            </a:r>
            <a:endParaRPr lang="en-US" sz="10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5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5507" y="978724"/>
            <a:ext cx="3810584" cy="338328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1" dirty="0"/>
              <a:t>I’ve developed </a:t>
            </a:r>
            <a:r>
              <a:rPr lang="en-US" sz="1100" b="1" dirty="0" smtClean="0"/>
              <a:t>integration with </a:t>
            </a:r>
            <a:r>
              <a:rPr lang="en-US" sz="1100" b="1" dirty="0" err="1" smtClean="0"/>
              <a:t>FreshDesk</a:t>
            </a:r>
            <a:r>
              <a:rPr lang="en-US" sz="1100" b="1" dirty="0" smtClean="0"/>
              <a:t> 3</a:t>
            </a:r>
            <a:r>
              <a:rPr lang="en-US" sz="1100" b="1" baseline="30000" dirty="0" smtClean="0"/>
              <a:t>rd</a:t>
            </a:r>
            <a:r>
              <a:rPr lang="en-US" sz="1100" b="1" dirty="0" smtClean="0"/>
              <a:t> party application(highlighted </a:t>
            </a:r>
            <a:r>
              <a:rPr lang="en-US" sz="1100" b="1" dirty="0"/>
              <a:t>in blue).  </a:t>
            </a:r>
            <a:r>
              <a:rPr lang="en-US" sz="1100" dirty="0"/>
              <a:t>Including: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Integration with </a:t>
            </a:r>
            <a:r>
              <a:rPr lang="en-US" sz="1100" dirty="0" err="1" smtClean="0"/>
              <a:t>FreshDesk</a:t>
            </a:r>
            <a:r>
              <a:rPr lang="en-US" sz="1100" dirty="0" smtClean="0"/>
              <a:t> application upon changing/cancellation of flights/tickets</a:t>
            </a:r>
            <a:endParaRPr lang="en-US" sz="11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Preparation of data, error handling, pushing/getting of data.</a:t>
            </a:r>
            <a:endParaRPr lang="en-US" sz="11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1" dirty="0"/>
              <a:t>As the result: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dirty="0"/>
              <a:t>We achieved &lt;your achievements&gt;.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project 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55157" y="978724"/>
            <a:ext cx="2616614" cy="3560671"/>
            <a:chOff x="6092826" y="1308101"/>
            <a:chExt cx="2745061" cy="3735459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7465355" y="4354369"/>
              <a:ext cx="0" cy="301336"/>
            </a:xfrm>
            <a:prstGeom prst="straightConnector1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465355" y="1422400"/>
              <a:ext cx="0" cy="301336"/>
            </a:xfrm>
            <a:prstGeom prst="straightConnector1">
              <a:avLst/>
            </a:prstGeom>
            <a:ln w="28575" cap="flat" cmpd="sng">
              <a:solidFill>
                <a:schemeClr val="accent4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092826" y="1809750"/>
              <a:ext cx="2745061" cy="2762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tIns="91440" bIns="0" rtlCol="0" anchor="t" anchorCtr="0"/>
            <a:lstStyle/>
            <a:p>
              <a:r>
                <a:rPr lang="en-US" sz="600" b="1" dirty="0" smtClean="0">
                  <a:solidFill>
                    <a:srgbClr val="666666"/>
                  </a:solidFill>
                  <a:latin typeface="Arial Black"/>
                  <a:cs typeface="Arial Black"/>
                </a:rPr>
                <a:t>Integration with </a:t>
              </a:r>
              <a:r>
                <a:rPr lang="en-US" sz="600" b="1" dirty="0" err="1" smtClean="0">
                  <a:solidFill>
                    <a:srgbClr val="666666"/>
                  </a:solidFill>
                  <a:latin typeface="Arial Black"/>
                  <a:cs typeface="Arial Black"/>
                </a:rPr>
                <a:t>FreshDesk</a:t>
              </a:r>
              <a:r>
                <a:rPr lang="en-US" sz="600" b="1" dirty="0" smtClean="0">
                  <a:solidFill>
                    <a:srgbClr val="666666"/>
                  </a:solidFill>
                  <a:latin typeface="Arial Black"/>
                  <a:cs typeface="Arial Black"/>
                </a:rPr>
                <a:t>(3d party </a:t>
              </a:r>
              <a:r>
                <a:rPr lang="en-US" sz="600" b="1" dirty="0" err="1" smtClean="0">
                  <a:solidFill>
                    <a:srgbClr val="666666"/>
                  </a:solidFill>
                  <a:latin typeface="Arial Black"/>
                  <a:cs typeface="Arial Black"/>
                </a:rPr>
                <a:t>applciation</a:t>
              </a:r>
              <a:r>
                <a:rPr lang="en-US" sz="600" b="1" dirty="0" smtClean="0">
                  <a:solidFill>
                    <a:srgbClr val="666666"/>
                  </a:solidFill>
                  <a:latin typeface="Arial Black"/>
                  <a:cs typeface="Arial Black"/>
                </a:rPr>
                <a:t>) </a:t>
              </a:r>
              <a:endParaRPr lang="en-US" sz="600" b="1" dirty="0">
                <a:solidFill>
                  <a:srgbClr val="666666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2936" y="1308101"/>
              <a:ext cx="2744838" cy="3318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600" b="1" dirty="0" err="1" smtClean="0">
                  <a:solidFill>
                    <a:srgbClr val="666666"/>
                  </a:solidFill>
                  <a:latin typeface="Trebuchet MS"/>
                  <a:cs typeface="Trebuchet MS"/>
                </a:rPr>
                <a:t>MyAccount</a:t>
              </a:r>
              <a:r>
                <a:rPr lang="en-US" sz="600" b="1" dirty="0" smtClean="0">
                  <a:solidFill>
                    <a:srgbClr val="666666"/>
                  </a:solidFill>
                  <a:latin typeface="Trebuchet MS"/>
                  <a:cs typeface="Trebuchet MS"/>
                </a:rPr>
                <a:t> application(UI)</a:t>
              </a:r>
              <a:endParaRPr lang="en-US" sz="600" b="1" dirty="0">
                <a:solidFill>
                  <a:srgbClr val="666666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15032" y="2393810"/>
              <a:ext cx="1253614" cy="58427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600" b="1" dirty="0" err="1" smtClean="0">
                  <a:solidFill>
                    <a:schemeClr val="tx2"/>
                  </a:solidFill>
                  <a:latin typeface="Trebuchet MS"/>
                  <a:cs typeface="Trebuchet MS"/>
                </a:rPr>
                <a:t>Enosis.Services</a:t>
              </a:r>
              <a:r>
                <a:rPr lang="en-US" sz="600" dirty="0" smtClean="0">
                  <a:solidFill>
                    <a:schemeClr val="tx2"/>
                  </a:solidFill>
                  <a:latin typeface="Trebuchet MS"/>
                  <a:cs typeface="Trebuchet MS"/>
                </a:rPr>
                <a:t> </a:t>
              </a:r>
              <a:r>
                <a:rPr lang="en-US" sz="600" dirty="0" err="1" smtClean="0">
                  <a:solidFill>
                    <a:schemeClr val="tx2"/>
                  </a:solidFill>
                  <a:latin typeface="Trebuchet MS"/>
                  <a:cs typeface="Trebuchet MS"/>
                </a:rPr>
                <a:t>microservice</a:t>
              </a:r>
              <a:r>
                <a:rPr lang="en-US" sz="600" dirty="0" smtClean="0">
                  <a:solidFill>
                    <a:schemeClr val="tx2"/>
                  </a:solidFill>
                  <a:latin typeface="Trebuchet MS"/>
                  <a:cs typeface="Trebuchet MS"/>
                </a:rPr>
                <a:t>:</a:t>
              </a:r>
            </a:p>
            <a:p>
              <a:pPr algn="ctr"/>
              <a:r>
                <a:rPr lang="en-US" sz="600" dirty="0" smtClean="0">
                  <a:solidFill>
                    <a:schemeClr val="tx2"/>
                  </a:solidFill>
                  <a:latin typeface="Trebuchet MS"/>
                  <a:cs typeface="Trebuchet MS"/>
                </a:rPr>
                <a:t>Cancellation and change actions.</a:t>
              </a:r>
              <a:endParaRPr lang="en-US" sz="600" dirty="0">
                <a:solidFill>
                  <a:schemeClr val="tx2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2936" y="4711701"/>
              <a:ext cx="2744838" cy="3318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600" b="1" dirty="0" err="1" smtClean="0">
                  <a:solidFill>
                    <a:srgbClr val="666666"/>
                  </a:solidFill>
                  <a:latin typeface="Trebuchet MS"/>
                  <a:cs typeface="Trebuchet MS"/>
                </a:rPr>
                <a:t>FreshDesk</a:t>
              </a:r>
              <a:r>
                <a:rPr lang="en-US" sz="600" b="1" dirty="0" smtClean="0">
                  <a:solidFill>
                    <a:srgbClr val="666666"/>
                  </a:solidFill>
                  <a:latin typeface="Trebuchet MS"/>
                  <a:cs typeface="Trebuchet MS"/>
                </a:rPr>
                <a:t> API</a:t>
              </a:r>
              <a:endParaRPr lang="en-US" sz="600" b="1" dirty="0">
                <a:solidFill>
                  <a:srgbClr val="666666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1" name="Rectangle 15"/>
          <p:cNvSpPr/>
          <p:nvPr/>
        </p:nvSpPr>
        <p:spPr>
          <a:xfrm>
            <a:off x="5648249" y="2791702"/>
            <a:ext cx="1194955" cy="55694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sz="600" b="1" dirty="0" err="1" smtClean="0">
                <a:solidFill>
                  <a:schemeClr val="tx2"/>
                </a:solidFill>
                <a:latin typeface="Trebuchet MS"/>
                <a:cs typeface="Trebuchet MS"/>
              </a:rPr>
              <a:t>FreshDeskHub</a:t>
            </a:r>
            <a:r>
              <a:rPr lang="en-US" sz="600" dirty="0" smtClean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lang="en-US" sz="600" dirty="0" err="1" smtClean="0">
                <a:solidFill>
                  <a:schemeClr val="tx2"/>
                </a:solidFill>
                <a:latin typeface="Trebuchet MS"/>
                <a:cs typeface="Trebuchet MS"/>
              </a:rPr>
              <a:t>microservice</a:t>
            </a:r>
            <a:r>
              <a:rPr lang="en-US" sz="600" dirty="0" smtClean="0">
                <a:solidFill>
                  <a:schemeClr val="tx2"/>
                </a:solidFill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600" dirty="0" smtClean="0">
                <a:solidFill>
                  <a:schemeClr val="tx2"/>
                </a:solidFill>
                <a:latin typeface="Trebuchet MS"/>
                <a:cs typeface="Trebuchet MS"/>
              </a:rPr>
              <a:t>Preparation of FD ticket, errors handling</a:t>
            </a:r>
            <a:endParaRPr lang="en-US" sz="60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cxnSp>
        <p:nvCxnSpPr>
          <p:cNvPr id="33" name="Straight Arrow Connector 17"/>
          <p:cNvCxnSpPr/>
          <p:nvPr/>
        </p:nvCxnSpPr>
        <p:spPr>
          <a:xfrm>
            <a:off x="6245726" y="2579662"/>
            <a:ext cx="4708" cy="181402"/>
          </a:xfrm>
          <a:prstGeom prst="straightConnector1">
            <a:avLst/>
          </a:prstGeom>
          <a:ln w="3175" cmpd="sng">
            <a:solidFill>
              <a:schemeClr val="accent3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21010</TotalTime>
  <Words>237</Words>
  <Application>Microsoft Office PowerPoint</Application>
  <PresentationFormat>Экран (16:9)</PresentationFormat>
  <Paragraphs>51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Arial Black</vt:lpstr>
      <vt:lpstr>Calibri</vt:lpstr>
      <vt:lpstr>Lucida Grande</vt:lpstr>
      <vt:lpstr>Trebuchet MS</vt:lpstr>
      <vt:lpstr>Cover Slides</vt:lpstr>
      <vt:lpstr>Презентация PowerPoint</vt:lpstr>
      <vt:lpstr>Презентация PowerPoint</vt:lpstr>
      <vt:lpstr>My project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Windows User</cp:lastModifiedBy>
  <cp:revision>1019</cp:revision>
  <cp:lastPrinted>2014-07-09T13:30:36Z</cp:lastPrinted>
  <dcterms:created xsi:type="dcterms:W3CDTF">2014-07-08T13:27:24Z</dcterms:created>
  <dcterms:modified xsi:type="dcterms:W3CDTF">2018-05-20T19:35:25Z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