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448" r:id="rId5"/>
    <p:sldId id="271" r:id="rId6"/>
    <p:sldId id="454" r:id="rId7"/>
    <p:sldId id="359" r:id="rId8"/>
    <p:sldId id="403" r:id="rId9"/>
    <p:sldId id="430" r:id="rId10"/>
    <p:sldId id="353" r:id="rId11"/>
    <p:sldId id="414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11" d="100"/>
          <a:sy n="111" d="100"/>
        </p:scale>
        <p:origin x="557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62" r:id="rId7"/>
    <p:sldLayoutId id="2147483763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Candidate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Self-presentation for assessment committee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October 5, 2017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Software Engineer with N+ years of experience in </a:t>
            </a:r>
            <a:r>
              <a:rPr lang="en-US" dirty="0" err="1">
                <a:latin typeface="Trebuchet MS"/>
                <a:cs typeface="Trebuchet MS"/>
              </a:rPr>
              <a:t>.net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b="1" dirty="0">
                <a:latin typeface="Trebuchet MS"/>
                <a:cs typeface="Trebuchet MS"/>
              </a:rPr>
              <a:t>My core skills:</a:t>
            </a:r>
            <a:endParaRPr lang="en-US" dirty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&lt;Skills&gt;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Trebuchet MS"/>
              </a:rPr>
              <a:t>My focus: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Distributed complex systems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&lt;Other</a:t>
            </a:r>
            <a:r>
              <a:rPr lang="en-US" dirty="0" smtClean="0">
                <a:latin typeface="Trebuchet MS"/>
                <a:cs typeface="Trebuchet MS"/>
              </a:rPr>
              <a:t>&gt;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Trebuchet MS"/>
              </a:rPr>
              <a:t>My corporate activities: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/>
                <a:cs typeface="Trebuchet MS"/>
              </a:rPr>
              <a:t>&lt;Activities&gt;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70222"/>
            <a:ext cx="771686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project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ea typeface="ＭＳ Ｐゴシック" pitchFamily="34" charset="-128"/>
              </a:rPr>
              <a:t>Our customer is leading provider of &lt;your area&gt;. It includes &lt;important details&gt;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90148" y="970222"/>
            <a:ext cx="808555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30268" y="1321135"/>
            <a:ext cx="3840479" cy="3271185"/>
          </a:xfrm>
          <a:prstGeom prst="rect">
            <a:avLst/>
          </a:prstGeom>
        </p:spPr>
        <p:txBody>
          <a:bodyPr/>
          <a:lstStyle/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Team of &lt;&gt; people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&lt;Technology stack&gt;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&lt;Other important information&gt;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2" y="182477"/>
            <a:ext cx="1189834" cy="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39072" y="4582480"/>
            <a:ext cx="821096" cy="176972"/>
            <a:chOff x="4755358" y="4582480"/>
            <a:chExt cx="821096" cy="176972"/>
          </a:xfrm>
        </p:grpSpPr>
        <p:sp>
          <p:nvSpPr>
            <p:cNvPr id="3" name="Rectangle 2"/>
            <p:cNvSpPr/>
            <p:nvPr/>
          </p:nvSpPr>
          <p:spPr>
            <a:xfrm>
              <a:off x="4755358" y="4600462"/>
              <a:ext cx="137160" cy="13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92518" y="4582480"/>
              <a:ext cx="683936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LOREM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47197" y="4582480"/>
            <a:ext cx="632304" cy="176972"/>
            <a:chOff x="5563483" y="4582480"/>
            <a:chExt cx="632304" cy="176972"/>
          </a:xfrm>
        </p:grpSpPr>
        <p:sp>
          <p:nvSpPr>
            <p:cNvPr id="69" name="Rectangle 68"/>
            <p:cNvSpPr/>
            <p:nvPr/>
          </p:nvSpPr>
          <p:spPr>
            <a:xfrm>
              <a:off x="5563483" y="4600462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0643" y="4582480"/>
              <a:ext cx="495144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IPSUM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84801" y="4582479"/>
            <a:ext cx="764731" cy="176972"/>
            <a:chOff x="6301087" y="4582479"/>
            <a:chExt cx="764731" cy="176972"/>
          </a:xfrm>
        </p:grpSpPr>
        <p:sp>
          <p:nvSpPr>
            <p:cNvPr id="76" name="Rectangle 75"/>
            <p:cNvSpPr/>
            <p:nvPr/>
          </p:nvSpPr>
          <p:spPr>
            <a:xfrm>
              <a:off x="6301087" y="4600462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7863" y="4582479"/>
              <a:ext cx="627955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DOLOR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71270" y="1130962"/>
            <a:ext cx="1783556" cy="684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>
                <a:latin typeface="Trebuchet MS"/>
                <a:cs typeface="Trebuchet MS"/>
              </a:rPr>
              <a:t>My manager/My customer</a:t>
            </a:r>
            <a:endParaRPr lang="en-US" sz="900" dirty="0">
              <a:latin typeface="Trebuchet MS"/>
              <a:cs typeface="Trebuchet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6050" y="223718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Trebuchet MS"/>
                <a:cs typeface="Trebuchet MS"/>
              </a:rPr>
              <a:t>Solution architect group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220996" y="223718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QA group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15370" y="2224599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3</a:t>
            </a:r>
            <a:r>
              <a:rPr lang="en-US" sz="1000" baseline="30000" dirty="0">
                <a:cs typeface="Trebuchet MS"/>
              </a:rPr>
              <a:t>rd</a:t>
            </a:r>
            <a:r>
              <a:rPr lang="en-US" sz="1000" dirty="0">
                <a:cs typeface="Trebuchet MS"/>
              </a:rPr>
              <a:t> party vendor developers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76837" y="2237187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Product managers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837352" y="2223067"/>
            <a:ext cx="895357" cy="5779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It’s me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6050" y="293169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0574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SA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20996" y="293169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Lead QA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15370" y="2919104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Developer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76837" y="2921530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Important manager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6050" y="3626195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DM 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220996" y="3626195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QA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4444558"/>
            <a:ext cx="9144000" cy="0"/>
          </a:xfrm>
          <a:prstGeom prst="line">
            <a:avLst/>
          </a:prstGeom>
          <a:ln w="63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78669" y="1952625"/>
            <a:ext cx="7522369" cy="205740"/>
            <a:chOff x="1397000" y="2603500"/>
            <a:chExt cx="6343650" cy="2743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00" y="2605291"/>
              <a:ext cx="634365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90851" y="2603500"/>
              <a:ext cx="0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09700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148783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727151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72000" y="2603500"/>
              <a:ext cx="0" cy="274320"/>
            </a:xfrm>
            <a:prstGeom prst="line">
              <a:avLst/>
            </a:prstGeom>
            <a:ln w="28575" cmpd="sng">
              <a:solidFill>
                <a:srgbClr val="CCCCCC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80265" y="4582480"/>
            <a:ext cx="956098" cy="176972"/>
            <a:chOff x="7096551" y="4582480"/>
            <a:chExt cx="956098" cy="176972"/>
          </a:xfrm>
        </p:grpSpPr>
        <p:sp>
          <p:nvSpPr>
            <p:cNvPr id="30" name="Rectangle 29"/>
            <p:cNvSpPr/>
            <p:nvPr/>
          </p:nvSpPr>
          <p:spPr>
            <a:xfrm>
              <a:off x="7096551" y="4600462"/>
              <a:ext cx="137160" cy="137160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33711" y="4582480"/>
              <a:ext cx="818938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2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I’ve developed operational data store layer (highlighted in blue).  </a:t>
            </a:r>
            <a:r>
              <a:rPr lang="en-US" sz="1100" dirty="0"/>
              <a:t>Including: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ETL subsystem for normalization, anonymity and load to topical databases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&lt;Other modules or components&gt;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As the result: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/>
              <a:t>We achieved &lt;your achievements&gt;.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project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00613" y="978724"/>
            <a:ext cx="3862388" cy="3560672"/>
            <a:chOff x="6092826" y="1308100"/>
            <a:chExt cx="4051988" cy="373546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465355" y="4354369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65355" y="1422400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4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92826" y="1809750"/>
              <a:ext cx="2745061" cy="2762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r>
                <a:rPr lang="en-US" sz="600" b="1" dirty="0">
                  <a:solidFill>
                    <a:srgbClr val="666666"/>
                  </a:solidFill>
                  <a:latin typeface="Arial Black"/>
                  <a:cs typeface="Arial Black"/>
                </a:rPr>
                <a:t>OPERATIONAL</a:t>
              </a:r>
            </a:p>
            <a:p>
              <a:r>
                <a:rPr lang="en-US" sz="600" b="1" dirty="0">
                  <a:solidFill>
                    <a:srgbClr val="666666"/>
                  </a:solidFill>
                  <a:latin typeface="Arial Black"/>
                  <a:cs typeface="Arial Black"/>
                </a:rPr>
                <a:t>DATA STORE LAYER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7608846" y="2308390"/>
              <a:ext cx="895505" cy="431830"/>
            </a:xfrm>
            <a:prstGeom prst="can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Errors</a:t>
              </a:r>
            </a:p>
            <a:p>
              <a:pPr algn="ctr"/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RDBMS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940135" y="3124891"/>
              <a:ext cx="467718" cy="834056"/>
              <a:chOff x="7693829" y="1562340"/>
              <a:chExt cx="467718" cy="83405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7693829" y="2021494"/>
                <a:ext cx="213718" cy="0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912340" y="1562340"/>
                <a:ext cx="1" cy="464868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7912341" y="2008010"/>
                <a:ext cx="1" cy="383424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906596" y="1563468"/>
                <a:ext cx="222510" cy="0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905638" y="2396396"/>
                <a:ext cx="255909" cy="0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6092936" y="1308101"/>
              <a:ext cx="2744838" cy="3318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>
                  <a:solidFill>
                    <a:srgbClr val="666666"/>
                  </a:solidFill>
                  <a:latin typeface="Trebuchet MS"/>
                  <a:cs typeface="Trebuchet MS"/>
                </a:rPr>
                <a:t>B2B Ingestion Layer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35403" y="2860587"/>
              <a:ext cx="712839" cy="1362667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500" dirty="0">
                  <a:solidFill>
                    <a:schemeClr val="tx2"/>
                  </a:solidFill>
                  <a:latin typeface="Trebuchet MS"/>
                  <a:cs typeface="Trebuchet MS"/>
                </a:rPr>
                <a:t>ETL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23466" y="2860587"/>
              <a:ext cx="1253614" cy="5842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500" dirty="0">
                  <a:solidFill>
                    <a:schemeClr val="tx2"/>
                  </a:solidFill>
                  <a:latin typeface="Trebuchet MS"/>
                  <a:cs typeface="Trebuchet MS"/>
                </a:rPr>
                <a:t>Validation, Added Value Calculation &amp; Error Handing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23466" y="3638975"/>
              <a:ext cx="1253614" cy="5842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500" dirty="0">
                  <a:solidFill>
                    <a:schemeClr val="tx2"/>
                  </a:solidFill>
                  <a:latin typeface="Trebuchet MS"/>
                  <a:cs typeface="Trebuchet MS"/>
                </a:rPr>
                <a:t>Order Linkage</a:t>
              </a:r>
            </a:p>
          </p:txBody>
        </p:sp>
        <p:cxnSp>
          <p:nvCxnSpPr>
            <p:cNvPr id="18" name="Straight Arrow Connector 17"/>
            <p:cNvCxnSpPr>
              <a:endCxn id="17" idx="0"/>
            </p:cNvCxnSpPr>
            <p:nvPr/>
          </p:nvCxnSpPr>
          <p:spPr>
            <a:xfrm>
              <a:off x="8045335" y="3448668"/>
              <a:ext cx="4939" cy="190307"/>
            </a:xfrm>
            <a:prstGeom prst="straightConnector1">
              <a:avLst/>
            </a:prstGeom>
            <a:ln w="3175" cmpd="sng">
              <a:solidFill>
                <a:schemeClr val="accent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022981" y="1308100"/>
              <a:ext cx="1121833" cy="3733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15890" y="1431429"/>
              <a:ext cx="936016" cy="2653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2FC2D9"/>
                  </a:solidFill>
                  <a:latin typeface="Arial Black"/>
                  <a:cs typeface="Arial Black"/>
                </a:rPr>
                <a:t>ADMINISTRATIVE APPLICATION / SERVICES</a:t>
              </a: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9195276" y="2866255"/>
              <a:ext cx="777240" cy="313690"/>
            </a:xfrm>
            <a:prstGeom prst="snip1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Reporting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9195276" y="3370450"/>
              <a:ext cx="777240" cy="313690"/>
            </a:xfrm>
            <a:prstGeom prst="snip1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Alerts</a:t>
              </a:r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9188411" y="3874645"/>
              <a:ext cx="777240" cy="313690"/>
            </a:xfrm>
            <a:prstGeom prst="snip1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Log Administrator Web App</a:t>
              </a:r>
            </a:p>
          </p:txBody>
        </p:sp>
        <p:sp>
          <p:nvSpPr>
            <p:cNvPr id="26" name="Snip Single Corner Rectangle 25"/>
            <p:cNvSpPr/>
            <p:nvPr/>
          </p:nvSpPr>
          <p:spPr>
            <a:xfrm>
              <a:off x="9195276" y="4378842"/>
              <a:ext cx="777240" cy="313690"/>
            </a:xfrm>
            <a:prstGeom prst="snip1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Process Management Portal</a:t>
              </a:r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9199721" y="1851463"/>
              <a:ext cx="768350" cy="313690"/>
            </a:xfrm>
            <a:prstGeom prst="snip1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Web Query</a:t>
              </a:r>
              <a:b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</a:br>
              <a:r>
                <a:rPr lang="en-US" sz="500" dirty="0">
                  <a:solidFill>
                    <a:srgbClr val="666666"/>
                  </a:solidFill>
                  <a:latin typeface="Trebuchet MS"/>
                  <a:cs typeface="Trebuchet MS"/>
                </a:rPr>
                <a:t>Interface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201467" y="2355658"/>
              <a:ext cx="768864" cy="320092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500" dirty="0">
                  <a:solidFill>
                    <a:schemeClr val="tx2"/>
                  </a:solidFill>
                  <a:latin typeface="Trebuchet MS"/>
                  <a:cs typeface="Trebuchet MS"/>
                </a:rPr>
                <a:t>Error Query Services</a:t>
              </a:r>
            </a:p>
          </p:txBody>
        </p:sp>
        <p:cxnSp>
          <p:nvCxnSpPr>
            <p:cNvPr id="29" name="Straight Arrow Connector 28"/>
            <p:cNvCxnSpPr>
              <a:stCxn id="27" idx="1"/>
              <a:endCxn id="28" idx="0"/>
            </p:cNvCxnSpPr>
            <p:nvPr/>
          </p:nvCxnSpPr>
          <p:spPr>
            <a:xfrm>
              <a:off x="9583897" y="2165154"/>
              <a:ext cx="2003" cy="190505"/>
            </a:xfrm>
            <a:prstGeom prst="straightConnector1">
              <a:avLst/>
            </a:prstGeom>
            <a:ln w="3175" cmpd="sng">
              <a:solidFill>
                <a:schemeClr val="accent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115890" y="4800951"/>
              <a:ext cx="936016" cy="88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2FC2D9"/>
                  </a:solidFill>
                  <a:latin typeface="Arial Black"/>
                  <a:cs typeface="Arial Black"/>
                </a:rPr>
                <a:t>HTML5 / REST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2936" y="4711701"/>
              <a:ext cx="2744838" cy="331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>
                  <a:solidFill>
                    <a:srgbClr val="666666"/>
                  </a:solidFill>
                  <a:latin typeface="Trebuchet MS"/>
                  <a:cs typeface="Trebuchet MS"/>
                </a:rPr>
                <a:t>Central Repository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711061"/>
            <a:ext cx="9144000" cy="4184212"/>
            <a:chOff x="1524000" y="939801"/>
            <a:chExt cx="9144000" cy="5562599"/>
          </a:xfrm>
        </p:grpSpPr>
        <p:sp>
          <p:nvSpPr>
            <p:cNvPr id="11" name="Rectangle 10"/>
            <p:cNvSpPr/>
            <p:nvPr/>
          </p:nvSpPr>
          <p:spPr>
            <a:xfrm>
              <a:off x="1524000" y="939801"/>
              <a:ext cx="9144000" cy="5562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 flipV="1">
              <a:off x="1524000" y="939801"/>
              <a:ext cx="7766050" cy="5829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99999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8300" y="1676402"/>
              <a:ext cx="7658100" cy="474344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chemeClr val="accent3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5451" y="1943100"/>
              <a:ext cx="1121833" cy="43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  <a:alpha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63043" y="2241902"/>
              <a:ext cx="5393606" cy="338328"/>
              <a:chOff x="439043" y="2241902"/>
              <a:chExt cx="5393606" cy="338328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39043" y="2299052"/>
                <a:ext cx="716171" cy="269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7432" rtlCol="0" anchor="ctr"/>
              <a:lstStyle/>
              <a:p>
                <a:pPr algn="ctr"/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Streaming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003141" y="2299052"/>
                <a:ext cx="1170950" cy="269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7432" rtlCol="0" anchor="ctr"/>
              <a:lstStyle/>
              <a:p>
                <a:pPr algn="ctr"/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Request / Response</a:t>
                </a:r>
              </a:p>
            </p:txBody>
          </p:sp>
          <p:sp>
            <p:nvSpPr>
              <p:cNvPr id="198" name="Snip Single Corner Rectangle 197"/>
              <p:cNvSpPr/>
              <p:nvPr/>
            </p:nvSpPr>
            <p:spPr>
              <a:xfrm>
                <a:off x="4466540" y="2241902"/>
                <a:ext cx="1366109" cy="337139"/>
              </a:xfrm>
              <a:prstGeom prst="snip1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18288" rtlCol="0" anchor="ctr" anchorCtr="1"/>
              <a:lstStyle/>
              <a:p>
                <a:pPr algn="ctr"/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Status / Error</a:t>
                </a:r>
              </a:p>
              <a:p>
                <a:pPr algn="ctr"/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Corrections Web Portal</a:t>
                </a:r>
              </a:p>
            </p:txBody>
          </p:sp>
          <p:sp>
            <p:nvSpPr>
              <p:cNvPr id="201" name="Snip Single Corner Rectangle 200"/>
              <p:cNvSpPr/>
              <p:nvPr/>
            </p:nvSpPr>
            <p:spPr>
              <a:xfrm>
                <a:off x="1387454" y="2241902"/>
                <a:ext cx="1323237" cy="338328"/>
              </a:xfrm>
              <a:prstGeom prst="snip1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1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02" name="Snip Same Side Corner Rectangle 201"/>
              <p:cNvSpPr/>
              <p:nvPr/>
            </p:nvSpPr>
            <p:spPr>
              <a:xfrm rot="10800000">
                <a:off x="1533955" y="2299171"/>
                <a:ext cx="1030236" cy="228600"/>
              </a:xfrm>
              <a:prstGeom prst="snip2SameRect">
                <a:avLst/>
              </a:prstGeom>
              <a:no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rgbClr val="666666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491092" y="2327174"/>
                <a:ext cx="1115960" cy="226059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Managed File Transfer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19087" y="4993127"/>
              <a:ext cx="3799517" cy="205872"/>
              <a:chOff x="2383132" y="5056627"/>
              <a:chExt cx="3799517" cy="205872"/>
            </a:xfrm>
            <a:solidFill>
              <a:srgbClr val="EDF4DA"/>
            </a:solidFill>
          </p:grpSpPr>
          <p:sp>
            <p:nvSpPr>
              <p:cNvPr id="269" name="Rectangle 268"/>
              <p:cNvSpPr/>
              <p:nvPr/>
            </p:nvSpPr>
            <p:spPr>
              <a:xfrm>
                <a:off x="2383132" y="5059919"/>
                <a:ext cx="1016000" cy="201168"/>
              </a:xfrm>
              <a:prstGeom prst="rect">
                <a:avLst/>
              </a:prstGeom>
              <a:grp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Data Quality Monitor</a:t>
                </a:r>
              </a:p>
            </p:txBody>
          </p:sp>
          <p:sp>
            <p:nvSpPr>
              <p:cNvPr id="270" name="Can 269"/>
              <p:cNvSpPr/>
              <p:nvPr/>
            </p:nvSpPr>
            <p:spPr>
              <a:xfrm>
                <a:off x="3580211" y="5061331"/>
                <a:ext cx="457200" cy="201168"/>
              </a:xfrm>
              <a:prstGeom prst="can">
                <a:avLst/>
              </a:prstGeom>
              <a:grp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 anchorCtr="0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Error</a:t>
                </a:r>
              </a:p>
            </p:txBody>
          </p:sp>
          <p:sp>
            <p:nvSpPr>
              <p:cNvPr id="271" name="Can 270"/>
              <p:cNvSpPr/>
              <p:nvPr/>
            </p:nvSpPr>
            <p:spPr>
              <a:xfrm>
                <a:off x="4218490" y="5056627"/>
                <a:ext cx="914400" cy="201168"/>
              </a:xfrm>
              <a:prstGeom prst="can">
                <a:avLst/>
              </a:prstGeom>
              <a:grp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 anchorCtr="0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Unprocessed Data</a:t>
                </a:r>
              </a:p>
            </p:txBody>
          </p:sp>
          <p:sp>
            <p:nvSpPr>
              <p:cNvPr id="272" name="Can 271"/>
              <p:cNvSpPr/>
              <p:nvPr/>
            </p:nvSpPr>
            <p:spPr>
              <a:xfrm>
                <a:off x="5313969" y="5056628"/>
                <a:ext cx="868680" cy="201168"/>
              </a:xfrm>
              <a:prstGeom prst="can">
                <a:avLst/>
              </a:prstGeom>
              <a:grp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 anchorCtr="0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Operational Logs</a:t>
                </a:r>
              </a:p>
            </p:txBody>
          </p:sp>
        </p:grpSp>
        <p:cxnSp>
          <p:nvCxnSpPr>
            <p:cNvPr id="279" name="Straight Arrow Connector 278"/>
            <p:cNvCxnSpPr>
              <a:stCxn id="284" idx="1"/>
            </p:cNvCxnSpPr>
            <p:nvPr/>
          </p:nvCxnSpPr>
          <p:spPr>
            <a:xfrm flipH="1" flipV="1">
              <a:off x="2873731" y="4459646"/>
              <a:ext cx="691676" cy="908"/>
            </a:xfrm>
            <a:prstGeom prst="straightConnector1">
              <a:avLst/>
            </a:prstGeom>
            <a:ln w="6350" cmpd="sng">
              <a:solidFill>
                <a:srgbClr val="1A9CB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65407" y="3846304"/>
              <a:ext cx="4106875" cy="1075416"/>
              <a:chOff x="2041407" y="3846304"/>
              <a:chExt cx="4106875" cy="1075416"/>
            </a:xfrm>
          </p:grpSpPr>
          <p:sp>
            <p:nvSpPr>
              <p:cNvPr id="265" name="TextBox 264"/>
              <p:cNvSpPr txBox="1"/>
              <p:nvPr/>
            </p:nvSpPr>
            <p:spPr>
              <a:xfrm>
                <a:off x="2085415" y="3846304"/>
                <a:ext cx="579027" cy="10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Arial Black"/>
                    <a:cs typeface="Arial Black"/>
                  </a:rPr>
                  <a:t>DATA STORAGE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041407" y="4001270"/>
                <a:ext cx="4106875" cy="920450"/>
                <a:chOff x="2193807" y="4033020"/>
                <a:chExt cx="4106875" cy="92045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193807" y="4033020"/>
                  <a:ext cx="1298448" cy="918568"/>
                  <a:chOff x="2238257" y="3988570"/>
                  <a:chExt cx="1298448" cy="918568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2238257" y="3988570"/>
                    <a:ext cx="1298448" cy="918568"/>
                  </a:xfrm>
                  <a:prstGeom prst="rect">
                    <a:avLst/>
                  </a:prstGeom>
                  <a:pattFill prst="pct20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31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/>
                  <a:lstStyle/>
                  <a:p>
                    <a:pPr algn="ctr"/>
                    <a:endParaRPr lang="en-US" dirty="0">
                      <a:solidFill>
                        <a:srgbClr val="2FC2D9"/>
                      </a:solidFill>
                    </a:endParaRPr>
                  </a:p>
                </p:txBody>
              </p:sp>
              <p:sp>
                <p:nvSpPr>
                  <p:cNvPr id="273" name="Can 272"/>
                  <p:cNvSpPr/>
                  <p:nvPr/>
                </p:nvSpPr>
                <p:spPr>
                  <a:xfrm>
                    <a:off x="2468133" y="4271800"/>
                    <a:ext cx="838696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 anchorCtr="0"/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1 Year Data</a:t>
                    </a:r>
                  </a:p>
                </p:txBody>
              </p:sp>
              <p:sp>
                <p:nvSpPr>
                  <p:cNvPr id="274" name="Can 273"/>
                  <p:cNvSpPr/>
                  <p:nvPr/>
                </p:nvSpPr>
                <p:spPr>
                  <a:xfrm>
                    <a:off x="2468133" y="4573159"/>
                    <a:ext cx="838696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82296" rtlCol="0" anchor="ctr" anchorCtr="1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5 Year Compressed Date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2504902" y="4085014"/>
                    <a:ext cx="673287" cy="1027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500" dirty="0">
                        <a:solidFill>
                          <a:srgbClr val="666666"/>
                        </a:solidFill>
                        <a:latin typeface="Arial Black"/>
                        <a:cs typeface="Arial Black"/>
                      </a:rPr>
                      <a:t>EVENT &amp; ORDERS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97931" y="4034902"/>
                  <a:ext cx="1298448" cy="918568"/>
                  <a:chOff x="3687854" y="3990452"/>
                  <a:chExt cx="1298448" cy="918568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3687854" y="3990452"/>
                    <a:ext cx="1298448" cy="918568"/>
                  </a:xfrm>
                  <a:prstGeom prst="rect">
                    <a:avLst/>
                  </a:prstGeom>
                  <a:pattFill prst="pct20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31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2FC2D9"/>
                      </a:solidFill>
                    </a:endParaRPr>
                  </a:p>
                </p:txBody>
              </p:sp>
              <p:sp>
                <p:nvSpPr>
                  <p:cNvPr id="266" name="Can 265"/>
                  <p:cNvSpPr/>
                  <p:nvPr/>
                </p:nvSpPr>
                <p:spPr>
                  <a:xfrm>
                    <a:off x="3925873" y="4271800"/>
                    <a:ext cx="822411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 anchorCtr="0"/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Customer Data</a:t>
                    </a:r>
                  </a:p>
                </p:txBody>
              </p:sp>
              <p:sp>
                <p:nvSpPr>
                  <p:cNvPr id="267" name="Can 266"/>
                  <p:cNvSpPr/>
                  <p:nvPr/>
                </p:nvSpPr>
                <p:spPr>
                  <a:xfrm>
                    <a:off x="3930430" y="4573159"/>
                    <a:ext cx="822411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 anchorCtr="0"/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Reporter Data</a:t>
                    </a:r>
                  </a:p>
                </p:txBody>
              </p: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4131894" y="4085014"/>
                    <a:ext cx="354527" cy="1027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500" dirty="0">
                        <a:solidFill>
                          <a:srgbClr val="666666"/>
                        </a:solidFill>
                        <a:latin typeface="Arial Black"/>
                        <a:cs typeface="Arial Black"/>
                      </a:rPr>
                      <a:t>PLL DATA</a:t>
                    </a: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5002054" y="4034902"/>
                  <a:ext cx="1298628" cy="918568"/>
                  <a:chOff x="5110004" y="3990452"/>
                  <a:chExt cx="1298628" cy="918568"/>
                </a:xfrm>
              </p:grpSpPr>
              <p:sp>
                <p:nvSpPr>
                  <p:cNvPr id="286" name="Rectangle 285"/>
                  <p:cNvSpPr/>
                  <p:nvPr/>
                </p:nvSpPr>
                <p:spPr>
                  <a:xfrm>
                    <a:off x="5110004" y="3990452"/>
                    <a:ext cx="1298628" cy="918568"/>
                  </a:xfrm>
                  <a:prstGeom prst="rect">
                    <a:avLst/>
                  </a:prstGeom>
                  <a:pattFill prst="pct20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31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2FC2D9"/>
                      </a:solidFill>
                    </a:endParaRPr>
                  </a:p>
                </p:txBody>
              </p:sp>
              <p:sp>
                <p:nvSpPr>
                  <p:cNvPr id="276" name="Can 275"/>
                  <p:cNvSpPr/>
                  <p:nvPr/>
                </p:nvSpPr>
                <p:spPr>
                  <a:xfrm>
                    <a:off x="5348113" y="4271800"/>
                    <a:ext cx="822411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 anchorCtr="0"/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Reference Data</a:t>
                    </a:r>
                  </a:p>
                </p:txBody>
              </p:sp>
              <p:sp>
                <p:nvSpPr>
                  <p:cNvPr id="277" name="Can 276"/>
                  <p:cNvSpPr/>
                  <p:nvPr/>
                </p:nvSpPr>
                <p:spPr>
                  <a:xfrm>
                    <a:off x="5348113" y="4573159"/>
                    <a:ext cx="822411" cy="228600"/>
                  </a:xfrm>
                  <a:prstGeom prst="can">
                    <a:avLst/>
                  </a:prstGeom>
                  <a:solidFill>
                    <a:srgbClr val="EDF4DA"/>
                  </a:solidFill>
                  <a:ln w="3175" cmpd="sng">
                    <a:solidFill>
                      <a:srgbClr val="A3C644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54864" rtlCol="0" anchor="ctr" anchorCtr="0"/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Trebuchet MS"/>
                        <a:cs typeface="Trebuchet MS"/>
                      </a:rPr>
                      <a:t>Market Data</a:t>
                    </a:r>
                  </a:p>
                </p:txBody>
              </p: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5245410" y="4085014"/>
                    <a:ext cx="1027816" cy="1027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500" dirty="0">
                        <a:solidFill>
                          <a:srgbClr val="666666"/>
                        </a:solidFill>
                        <a:latin typeface="Arial Black"/>
                        <a:cs typeface="Arial Black"/>
                      </a:rPr>
                      <a:t>REFERENCE &amp; TRADE DATA</a:t>
                    </a:r>
                  </a:p>
                </p:txBody>
              </p: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5518245" y="5727700"/>
              <a:ext cx="2167795" cy="590020"/>
              <a:chOff x="3994244" y="5727700"/>
              <a:chExt cx="2167795" cy="590020"/>
            </a:xfrm>
          </p:grpSpPr>
          <p:sp>
            <p:nvSpPr>
              <p:cNvPr id="296" name="Snip Single Corner Rectangle 295"/>
              <p:cNvSpPr/>
              <p:nvPr/>
            </p:nvSpPr>
            <p:spPr>
              <a:xfrm>
                <a:off x="5156199" y="5727700"/>
                <a:ext cx="1005840" cy="274320"/>
              </a:xfrm>
              <a:prstGeom prst="snip1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36576"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Email Services</a:t>
                </a:r>
              </a:p>
            </p:txBody>
          </p:sp>
          <p:sp>
            <p:nvSpPr>
              <p:cNvPr id="297" name="Snip Single Corner Rectangle 296"/>
              <p:cNvSpPr/>
              <p:nvPr/>
            </p:nvSpPr>
            <p:spPr>
              <a:xfrm>
                <a:off x="5110446" y="6084562"/>
                <a:ext cx="1005840" cy="232490"/>
              </a:xfrm>
              <a:prstGeom prst="snip1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500" dirty="0">
                  <a:solidFill>
                    <a:srgbClr val="2FC2D9"/>
                  </a:solidFill>
                </a:endParaRPr>
              </a:p>
            </p:txBody>
          </p:sp>
          <p:sp>
            <p:nvSpPr>
              <p:cNvPr id="298" name="Snip Single Corner Rectangle 297"/>
              <p:cNvSpPr/>
              <p:nvPr/>
            </p:nvSpPr>
            <p:spPr>
              <a:xfrm>
                <a:off x="5151310" y="6043400"/>
                <a:ext cx="1005840" cy="235544"/>
              </a:xfrm>
              <a:prstGeom prst="snip1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36576"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Client CAT-Hosted Portal</a:t>
                </a:r>
              </a:p>
            </p:txBody>
          </p:sp>
          <p:sp>
            <p:nvSpPr>
              <p:cNvPr id="299" name="Snip Single Corner Rectangle 298"/>
              <p:cNvSpPr/>
              <p:nvPr/>
            </p:nvSpPr>
            <p:spPr>
              <a:xfrm>
                <a:off x="3994244" y="6043400"/>
                <a:ext cx="1005840" cy="274320"/>
              </a:xfrm>
              <a:prstGeom prst="snip1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36576"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Regulation Web Portal</a:t>
                </a:r>
              </a:p>
            </p:txBody>
          </p:sp>
          <p:sp>
            <p:nvSpPr>
              <p:cNvPr id="294" name="Snip Single Corner Rectangle 293"/>
              <p:cNvSpPr/>
              <p:nvPr/>
            </p:nvSpPr>
            <p:spPr>
              <a:xfrm>
                <a:off x="3994244" y="5730944"/>
                <a:ext cx="1005840" cy="266829"/>
              </a:xfrm>
              <a:prstGeom prst="snip1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rgbClr val="2FC2D9"/>
                  </a:solidFill>
                </a:endParaRPr>
              </a:p>
            </p:txBody>
          </p:sp>
          <p:sp>
            <p:nvSpPr>
              <p:cNvPr id="295" name="Snip Same Side Corner Rectangle 294"/>
              <p:cNvSpPr/>
              <p:nvPr/>
            </p:nvSpPr>
            <p:spPr>
              <a:xfrm rot="10800000">
                <a:off x="4047526" y="5765736"/>
                <a:ext cx="899277" cy="197244"/>
              </a:xfrm>
              <a:prstGeom prst="snip2Same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rgbClr val="2FC2D9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4012826" y="5772024"/>
                <a:ext cx="968676" cy="226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Managed File Transfer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138360" y="2024036"/>
              <a:ext cx="936015" cy="4148164"/>
              <a:chOff x="6614359" y="2024036"/>
              <a:chExt cx="936015" cy="4148164"/>
            </a:xfrm>
          </p:grpSpPr>
          <p:sp>
            <p:nvSpPr>
              <p:cNvPr id="307" name="TextBox 306"/>
              <p:cNvSpPr txBox="1"/>
              <p:nvPr/>
            </p:nvSpPr>
            <p:spPr>
              <a:xfrm>
                <a:off x="6614359" y="2024036"/>
                <a:ext cx="936015" cy="205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chemeClr val="tx2"/>
                    </a:solidFill>
                    <a:latin typeface="Arial Black"/>
                    <a:cs typeface="Arial Black"/>
                  </a:rPr>
                  <a:t>ADMINISTRATIVE APPLICATION</a:t>
                </a:r>
              </a:p>
            </p:txBody>
          </p:sp>
          <p:sp>
            <p:nvSpPr>
              <p:cNvPr id="308" name="Snip Single Corner Rectangle 307"/>
              <p:cNvSpPr/>
              <p:nvPr/>
            </p:nvSpPr>
            <p:spPr>
              <a:xfrm>
                <a:off x="6698191" y="2353310"/>
                <a:ext cx="76835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Web Query</a:t>
                </a:r>
                <a:b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</a:br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Interface</a:t>
                </a:r>
              </a:p>
            </p:txBody>
          </p:sp>
          <p:sp>
            <p:nvSpPr>
              <p:cNvPr id="309" name="Snip Single Corner Rectangle 308"/>
              <p:cNvSpPr/>
              <p:nvPr/>
            </p:nvSpPr>
            <p:spPr>
              <a:xfrm>
                <a:off x="6693746" y="279146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Reporting</a:t>
                </a:r>
              </a:p>
            </p:txBody>
          </p:sp>
          <p:sp>
            <p:nvSpPr>
              <p:cNvPr id="310" name="Snip Single Corner Rectangle 309"/>
              <p:cNvSpPr/>
              <p:nvPr/>
            </p:nvSpPr>
            <p:spPr>
              <a:xfrm>
                <a:off x="6693746" y="322961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Process Management Portal</a:t>
                </a:r>
              </a:p>
            </p:txBody>
          </p:sp>
          <p:sp>
            <p:nvSpPr>
              <p:cNvPr id="311" name="Snip Single Corner Rectangle 310"/>
              <p:cNvSpPr/>
              <p:nvPr/>
            </p:nvSpPr>
            <p:spPr>
              <a:xfrm>
                <a:off x="6693746" y="366776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Alerts</a:t>
                </a:r>
              </a:p>
            </p:txBody>
          </p:sp>
          <p:sp>
            <p:nvSpPr>
              <p:cNvPr id="312" name="Snip Single Corner Rectangle 311"/>
              <p:cNvSpPr/>
              <p:nvPr/>
            </p:nvSpPr>
            <p:spPr>
              <a:xfrm>
                <a:off x="6693746" y="410591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Reporter Data Management App</a:t>
                </a:r>
              </a:p>
            </p:txBody>
          </p:sp>
          <p:sp>
            <p:nvSpPr>
              <p:cNvPr id="313" name="Snip Single Corner Rectangle 312"/>
              <p:cNvSpPr/>
              <p:nvPr/>
            </p:nvSpPr>
            <p:spPr>
              <a:xfrm>
                <a:off x="6693746" y="454406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Log Administrator Web App</a:t>
                </a:r>
              </a:p>
            </p:txBody>
          </p:sp>
          <p:sp>
            <p:nvSpPr>
              <p:cNvPr id="314" name="Snip Single Corner Rectangle 313"/>
              <p:cNvSpPr/>
              <p:nvPr/>
            </p:nvSpPr>
            <p:spPr>
              <a:xfrm>
                <a:off x="6693746" y="498221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Reference Data Management App</a:t>
                </a:r>
              </a:p>
            </p:txBody>
          </p:sp>
          <p:sp>
            <p:nvSpPr>
              <p:cNvPr id="315" name="Snip Single Corner Rectangle 314"/>
              <p:cNvSpPr/>
              <p:nvPr/>
            </p:nvSpPr>
            <p:spPr>
              <a:xfrm>
                <a:off x="6693746" y="542036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Order Data Management App</a:t>
                </a:r>
              </a:p>
            </p:txBody>
          </p:sp>
          <p:sp>
            <p:nvSpPr>
              <p:cNvPr id="316" name="Snip Single Corner Rectangle 315"/>
              <p:cNvSpPr/>
              <p:nvPr/>
            </p:nvSpPr>
            <p:spPr>
              <a:xfrm>
                <a:off x="6693746" y="5858510"/>
                <a:ext cx="777240" cy="31369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 anchorCtr="1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Customer Data Management App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63043" y="2947983"/>
              <a:ext cx="5794926" cy="542800"/>
              <a:chOff x="439043" y="2947983"/>
              <a:chExt cx="5794926" cy="542800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755650" y="3488502"/>
                <a:ext cx="5151967" cy="0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flipV="1">
                <a:off x="5906611" y="3313933"/>
                <a:ext cx="0" cy="172217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057578" y="3335335"/>
                <a:ext cx="0" cy="155448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439043" y="3048567"/>
                <a:ext cx="628822" cy="256032"/>
              </a:xfrm>
              <a:prstGeom prst="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ETL Stage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22008" y="3016563"/>
                <a:ext cx="1656323" cy="320040"/>
              </a:xfrm>
              <a:prstGeom prst="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Validation, Added Value Calculations &amp; Error Handling Stage</a:t>
                </a:r>
              </a:p>
            </p:txBody>
          </p:sp>
          <p:sp>
            <p:nvSpPr>
              <p:cNvPr id="239" name="Can 238"/>
              <p:cNvSpPr/>
              <p:nvPr/>
            </p:nvSpPr>
            <p:spPr>
              <a:xfrm>
                <a:off x="1312606" y="3048567"/>
                <a:ext cx="693351" cy="256032"/>
              </a:xfrm>
              <a:prstGeom prst="can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5 days Data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94382" y="2947983"/>
                <a:ext cx="1253526" cy="457200"/>
              </a:xfrm>
              <a:prstGeom prst="rect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Order Linkage Stage</a:t>
                </a:r>
              </a:p>
            </p:txBody>
          </p:sp>
          <p:sp>
            <p:nvSpPr>
              <p:cNvPr id="242" name="Can 241"/>
              <p:cNvSpPr/>
              <p:nvPr/>
            </p:nvSpPr>
            <p:spPr>
              <a:xfrm>
                <a:off x="4227218" y="3138822"/>
                <a:ext cx="976828" cy="219456"/>
              </a:xfrm>
              <a:prstGeom prst="can">
                <a:avLst/>
              </a:prstGeom>
              <a:noFill/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7432" rtlCol="0" anchor="t" anchorCtr="0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Unlinked Orders</a:t>
                </a:r>
              </a:p>
              <a:p>
                <a:pPr algn="ctr"/>
                <a:endParaRPr lang="en-US" sz="500" dirty="0">
                  <a:solidFill>
                    <a:srgbClr val="666666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44" name="Can 243"/>
              <p:cNvSpPr/>
              <p:nvPr/>
            </p:nvSpPr>
            <p:spPr>
              <a:xfrm>
                <a:off x="5563958" y="3048567"/>
                <a:ext cx="670011" cy="256032"/>
              </a:xfrm>
              <a:prstGeom prst="can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Errors</a:t>
                </a:r>
              </a:p>
            </p:txBody>
          </p:sp>
          <p:cxnSp>
            <p:nvCxnSpPr>
              <p:cNvPr id="246" name="Straight Arrow Connector 245"/>
              <p:cNvCxnSpPr/>
              <p:nvPr/>
            </p:nvCxnSpPr>
            <p:spPr>
              <a:xfrm flipV="1">
                <a:off x="3878332" y="3174826"/>
                <a:ext cx="213185" cy="3515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>
              <a:xfrm flipV="1">
                <a:off x="2010190" y="3174826"/>
                <a:ext cx="210192" cy="3515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5351532" y="3174826"/>
                <a:ext cx="213185" cy="3515"/>
              </a:xfrm>
              <a:prstGeom prst="straightConnector1">
                <a:avLst/>
              </a:prstGeom>
              <a:ln w="3175" cmpd="sng">
                <a:solidFill>
                  <a:schemeClr val="accent3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39" idx="2"/>
              </p:cNvCxnSpPr>
              <p:nvPr/>
            </p:nvCxnSpPr>
            <p:spPr>
              <a:xfrm flipH="1" flipV="1">
                <a:off x="1090083" y="3172883"/>
                <a:ext cx="222523" cy="3700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237" idx="2"/>
              </p:cNvCxnSpPr>
              <p:nvPr/>
            </p:nvCxnSpPr>
            <p:spPr>
              <a:xfrm>
                <a:off x="753454" y="3304599"/>
                <a:ext cx="0" cy="186184"/>
              </a:xfrm>
              <a:prstGeom prst="line">
                <a:avLst/>
              </a:prstGeom>
              <a:ln w="3175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9341077" y="3713149"/>
              <a:ext cx="1196114" cy="2658511"/>
              <a:chOff x="7817077" y="3713148"/>
              <a:chExt cx="1196114" cy="265851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817077" y="3713148"/>
                <a:ext cx="734777" cy="226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rgbClr val="666666"/>
                    </a:solidFill>
                    <a:latin typeface="Arial Black"/>
                    <a:cs typeface="Arial Black"/>
                  </a:rPr>
                  <a:t>LEGEND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301178" y="4771450"/>
                <a:ext cx="681532" cy="205508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Application/</a:t>
                </a:r>
                <a:b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</a:br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User Interface/API</a:t>
                </a:r>
              </a:p>
            </p:txBody>
          </p:sp>
          <p:sp>
            <p:nvSpPr>
              <p:cNvPr id="57" name="Snip Single Corner Rectangle 56"/>
              <p:cNvSpPr/>
              <p:nvPr/>
            </p:nvSpPr>
            <p:spPr>
              <a:xfrm>
                <a:off x="7947420" y="4791124"/>
                <a:ext cx="239797" cy="145318"/>
              </a:xfrm>
              <a:prstGeom prst="snip1Rect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rgbClr val="999999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301178" y="5154735"/>
                <a:ext cx="228917" cy="102754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Archive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947420" y="5127939"/>
                <a:ext cx="239797" cy="145925"/>
              </a:xfrm>
              <a:prstGeom prst="ellipse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301178" y="5774754"/>
                <a:ext cx="408279" cy="102754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Data Provider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7944077" y="5750265"/>
                <a:ext cx="246483" cy="141311"/>
              </a:xfrm>
              <a:prstGeom prst="roundRect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301179" y="6063398"/>
                <a:ext cx="712012" cy="308261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Service Group/</a:t>
                </a:r>
              </a:p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Layer International Services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47420" y="6129815"/>
                <a:ext cx="239797" cy="144164"/>
              </a:xfrm>
              <a:prstGeom prst="rect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301178" y="4073210"/>
                <a:ext cx="451379" cy="205508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Input/</a:t>
                </a:r>
              </a:p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Output Process</a:t>
                </a:r>
              </a:p>
            </p:txBody>
          </p:sp>
          <p:sp>
            <p:nvSpPr>
              <p:cNvPr id="75" name="Parallelogram 74"/>
              <p:cNvSpPr/>
              <p:nvPr/>
            </p:nvSpPr>
            <p:spPr>
              <a:xfrm>
                <a:off x="7947420" y="4104143"/>
                <a:ext cx="239797" cy="122801"/>
              </a:xfrm>
              <a:prstGeom prst="parallelogram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01178" y="5465899"/>
                <a:ext cx="390507" cy="102754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Data Storage</a:t>
                </a:r>
              </a:p>
            </p:txBody>
          </p:sp>
          <p:sp>
            <p:nvSpPr>
              <p:cNvPr id="49" name="Can 48"/>
              <p:cNvSpPr/>
              <p:nvPr/>
            </p:nvSpPr>
            <p:spPr>
              <a:xfrm>
                <a:off x="7947420" y="5445687"/>
                <a:ext cx="239797" cy="132756"/>
              </a:xfrm>
              <a:prstGeom prst="can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301178" y="4468498"/>
                <a:ext cx="543036" cy="102754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Files</a:t>
                </a:r>
              </a:p>
            </p:txBody>
          </p:sp>
          <p:sp>
            <p:nvSpPr>
              <p:cNvPr id="51" name="Snip Same Side Corner Rectangle 50"/>
              <p:cNvSpPr/>
              <p:nvPr/>
            </p:nvSpPr>
            <p:spPr>
              <a:xfrm rot="10800000">
                <a:off x="7982354" y="4429698"/>
                <a:ext cx="169929" cy="169929"/>
              </a:xfrm>
              <a:prstGeom prst="snip2SameRect">
                <a:avLst/>
              </a:prstGeom>
              <a:solidFill>
                <a:schemeClr val="bg2"/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n>
                    <a:solidFill>
                      <a:schemeClr val="accent3"/>
                    </a:solidFill>
                  </a:ln>
                  <a:solidFill>
                    <a:schemeClr val="bg2"/>
                  </a:solidFill>
                  <a:latin typeface="Trebuchet MS"/>
                  <a:cs typeface="Trebuchet MS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7905750" y="3968750"/>
                <a:ext cx="1085850" cy="0"/>
              </a:xfrm>
              <a:prstGeom prst="line">
                <a:avLst/>
              </a:prstGeom>
              <a:ln w="3175" cmpd="sng">
                <a:solidFill>
                  <a:schemeClr val="bg2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1963043" y="1770907"/>
              <a:ext cx="848342" cy="1027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500" b="1" dirty="0">
                  <a:solidFill>
                    <a:schemeClr val="tx2"/>
                  </a:solidFill>
                  <a:latin typeface="Arial Black"/>
                  <a:cs typeface="Arial Black"/>
                </a:rPr>
                <a:t>BROADRIDGE HOSTED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63044" y="3846305"/>
              <a:ext cx="925049" cy="1315757"/>
              <a:chOff x="439043" y="3846304"/>
              <a:chExt cx="925049" cy="1315757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439043" y="4054920"/>
                <a:ext cx="925049" cy="320040"/>
              </a:xfrm>
              <a:prstGeom prst="ellipse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2 Years Processed Data Archive</a:t>
                </a: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439043" y="4452535"/>
                <a:ext cx="890637" cy="311911"/>
              </a:xfrm>
              <a:prstGeom prst="ellipse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Unprocessed Data Archive</a:t>
                </a: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439043" y="4842021"/>
                <a:ext cx="854645" cy="320040"/>
              </a:xfrm>
              <a:prstGeom prst="ellipse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Logs Archive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73544" y="3846304"/>
                <a:ext cx="565561" cy="10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Arial Black"/>
                    <a:cs typeface="Arial Black"/>
                  </a:rPr>
                  <a:t>DATA ARCHIVE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698625" y="1892300"/>
              <a:ext cx="6245352" cy="301336"/>
              <a:chOff x="174625" y="1892300"/>
              <a:chExt cx="6245352" cy="301336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>
                <a:off x="3297301" y="1892300"/>
                <a:ext cx="0" cy="301336"/>
              </a:xfrm>
              <a:prstGeom prst="straightConnector1">
                <a:avLst/>
              </a:prstGeom>
              <a:ln w="3175" cap="flat" cmpd="sng">
                <a:solidFill>
                  <a:schemeClr val="accent2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174625" y="1943100"/>
                <a:ext cx="6245352" cy="20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B2B INGESTION LAYER</a:t>
                </a: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1698625" y="2674197"/>
              <a:ext cx="6245352" cy="20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r>
                <a:rPr lang="en-US" sz="500" dirty="0">
                  <a:solidFill>
                    <a:srgbClr val="FFFFFF"/>
                  </a:solidFill>
                  <a:latin typeface="Arial Black"/>
                  <a:cs typeface="Arial Black"/>
                </a:rPr>
                <a:t>OPERATIONAL DATA STORE LAYER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698625" y="3531757"/>
              <a:ext cx="6245352" cy="301336"/>
              <a:chOff x="174625" y="3563507"/>
              <a:chExt cx="6245352" cy="301336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3297301" y="3563507"/>
                <a:ext cx="0" cy="301336"/>
              </a:xfrm>
              <a:prstGeom prst="straightConnector1">
                <a:avLst/>
              </a:prstGeom>
              <a:ln w="3175" cap="flat" cmpd="sng">
                <a:solidFill>
                  <a:srgbClr val="2FC2D9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174625" y="3612575"/>
                <a:ext cx="6245352" cy="20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500" b="1" dirty="0">
                    <a:solidFill>
                      <a:srgbClr val="FFFFFF"/>
                    </a:solidFill>
                    <a:latin typeface="Arial Black"/>
                    <a:cs typeface="Arial Black"/>
                  </a:rPr>
                  <a:t>CENTRAL REPOSITORY LAYER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698625" y="5247988"/>
              <a:ext cx="6245352" cy="301336"/>
              <a:chOff x="174625" y="5298788"/>
              <a:chExt cx="6245352" cy="301336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>
                <a:off x="3297301" y="5298788"/>
                <a:ext cx="0" cy="301336"/>
              </a:xfrm>
              <a:prstGeom prst="straightConnector1">
                <a:avLst/>
              </a:prstGeom>
              <a:ln w="3175" cap="flat" cmpd="sng">
                <a:solidFill>
                  <a:srgbClr val="2FC2D9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174625" y="5346700"/>
                <a:ext cx="6245352" cy="20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500" b="1" dirty="0">
                    <a:solidFill>
                      <a:srgbClr val="FFFFFF"/>
                    </a:solidFill>
                    <a:latin typeface="Arial Black"/>
                    <a:cs typeface="Arial Black"/>
                  </a:rPr>
                  <a:t>DATA DELIVERY LAYER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68500" y="5554454"/>
              <a:ext cx="3359150" cy="763796"/>
              <a:chOff x="444500" y="5554454"/>
              <a:chExt cx="3359150" cy="763796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44500" y="5740400"/>
                <a:ext cx="3359150" cy="577850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/>
              <a:p>
                <a:pPr algn="ctr"/>
                <a:endParaRPr lang="en-US" dirty="0">
                  <a:solidFill>
                    <a:srgbClr val="2FC2D9"/>
                  </a:solidFill>
                </a:endParaRPr>
              </a:p>
            </p:txBody>
          </p:sp>
          <p:sp>
            <p:nvSpPr>
              <p:cNvPr id="113" name="Can 112"/>
              <p:cNvSpPr/>
              <p:nvPr/>
            </p:nvSpPr>
            <p:spPr>
              <a:xfrm>
                <a:off x="2742941" y="5966883"/>
                <a:ext cx="941832" cy="227660"/>
              </a:xfrm>
              <a:prstGeom prst="can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82296" rtlCol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sz="400" dirty="0">
                  <a:solidFill>
                    <a:srgbClr val="2FC2D9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90" name="Can 289"/>
              <p:cNvSpPr/>
              <p:nvPr/>
            </p:nvSpPr>
            <p:spPr>
              <a:xfrm>
                <a:off x="2793741" y="5915495"/>
                <a:ext cx="940059" cy="227660"/>
              </a:xfrm>
              <a:prstGeom prst="can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82296" rtlCol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Regulator’s Sandbox Storage</a:t>
                </a:r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>
                <a:off x="517670" y="5924599"/>
                <a:ext cx="1078992" cy="209453"/>
              </a:xfrm>
              <a:prstGeom prst="parallelogram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Query Optimization</a:t>
                </a:r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>
                <a:off x="1607285" y="5924599"/>
                <a:ext cx="1078992" cy="209453"/>
              </a:xfrm>
              <a:prstGeom prst="parallelogram">
                <a:avLst/>
              </a:prstGeom>
              <a:solidFill>
                <a:srgbClr val="EDF4DA"/>
              </a:solidFill>
              <a:ln w="3175" cmpd="sng">
                <a:solidFill>
                  <a:srgbClr val="A3C644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500" dirty="0">
                    <a:solidFill>
                      <a:srgbClr val="666666"/>
                    </a:solidFill>
                    <a:latin typeface="Trebuchet MS"/>
                    <a:cs typeface="Trebuchet MS"/>
                  </a:rPr>
                  <a:t>Data Enrichment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93743" y="5554454"/>
                <a:ext cx="525164" cy="102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rgbClr val="666666"/>
                    </a:solidFill>
                    <a:latin typeface="Arial Black"/>
                    <a:cs typeface="Arial Black"/>
                  </a:rPr>
                  <a:t>DATA ACCESS</a:t>
                </a: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>
              <a:off x="4821301" y="1269144"/>
              <a:ext cx="0" cy="301336"/>
            </a:xfrm>
            <a:prstGeom prst="straightConnector1">
              <a:avLst/>
            </a:prstGeom>
            <a:ln w="3175" cap="flat" cmpd="sng">
              <a:solidFill>
                <a:schemeClr val="accent6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79613" y="1013054"/>
              <a:ext cx="7093478" cy="447447"/>
              <a:chOff x="455613" y="1013053"/>
              <a:chExt cx="7093478" cy="447447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55613" y="1187450"/>
                <a:ext cx="858804" cy="273050"/>
              </a:xfrm>
              <a:prstGeom prst="roundRect">
                <a:avLst/>
              </a:prstGeom>
              <a:noFill/>
              <a:ln w="63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5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Exchanges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84947" y="1187450"/>
                <a:ext cx="858804" cy="273050"/>
              </a:xfrm>
              <a:prstGeom prst="roundRect">
                <a:avLst/>
              </a:prstGeom>
              <a:noFill/>
              <a:ln w="63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5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TRF / ADF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2914281" y="1190625"/>
                <a:ext cx="2226962" cy="266700"/>
              </a:xfrm>
              <a:prstGeom prst="roundRect">
                <a:avLst/>
              </a:prstGeom>
              <a:noFill/>
              <a:ln w="63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5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Broker-Dealers / Reporting Agents</a:t>
                </a: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511773" y="1190625"/>
                <a:ext cx="1172518" cy="266700"/>
              </a:xfrm>
              <a:prstGeom prst="roundRect">
                <a:avLst/>
              </a:prstGeom>
              <a:noFill/>
              <a:ln w="63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5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CTA / UPT/ OPRA</a:t>
                </a: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7054822" y="1190625"/>
                <a:ext cx="494269" cy="266700"/>
              </a:xfrm>
              <a:prstGeom prst="roundRect">
                <a:avLst/>
              </a:prstGeom>
              <a:noFill/>
              <a:ln w="635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5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OCC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55613" y="1013053"/>
                <a:ext cx="903406" cy="102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500" dirty="0">
                    <a:solidFill>
                      <a:srgbClr val="FFFFFF"/>
                    </a:solidFill>
                    <a:latin typeface="Arial Black"/>
                    <a:cs typeface="Arial Black"/>
                  </a:rPr>
                  <a:t>DATA </a:t>
                </a:r>
                <a:r>
                  <a:rPr lang="en-US" sz="500" kern="0" spc="15" dirty="0">
                    <a:solidFill>
                      <a:srgbClr val="FFFFFF"/>
                    </a:solidFill>
                    <a:latin typeface="Arial Black"/>
                    <a:cs typeface="Arial Black"/>
                  </a:rPr>
                  <a:t>SOURCES</a:t>
                </a:r>
              </a:p>
            </p:txBody>
          </p:sp>
        </p:grpSp>
      </p:grp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details about my work/Some useful diagrams I’ve done</a:t>
            </a:r>
          </a:p>
        </p:txBody>
      </p:sp>
    </p:spTree>
    <p:extLst>
      <p:ext uri="{BB962C8B-B14F-4D97-AF65-F5344CB8AC3E}">
        <p14:creationId xmlns:p14="http://schemas.microsoft.com/office/powerpoint/2010/main" val="3088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I’d like to mention: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Lorem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ipsum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dolor sit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amet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Sed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eleifend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lorem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a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putus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tincidunt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Malesuada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nec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auctor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lorem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varius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eget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turpis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misl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Donec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laoreet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venenatis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leo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vitae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mauris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Nulla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et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facilisis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arcu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praesent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eget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ornare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risus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8"/>
            <a:ext cx="5455763" cy="348437"/>
            <a:chOff x="448467" y="4140826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Nulla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et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facilisis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arcu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praesent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eget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ornare</a:t>
              </a: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15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risus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962379"/>
          </a:xfrm>
        </p:spPr>
        <p:txBody>
          <a:bodyPr wrap="square">
            <a:spAutoFit/>
          </a:bodyPr>
          <a:lstStyle/>
          <a:p>
            <a:r>
              <a:rPr lang="en-US" dirty="0"/>
              <a:t>Ready to answer on your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68" y="4125197"/>
            <a:ext cx="727233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Black"/>
                <a:cs typeface="Arial Black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20709</TotalTime>
  <Words>453</Words>
  <Application>Microsoft Office PowerPoint</Application>
  <PresentationFormat>On-screen Show (16:9)</PresentationFormat>
  <Paragraphs>150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My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Dzmitry Zhyuliuk</cp:lastModifiedBy>
  <cp:revision>1001</cp:revision>
  <cp:lastPrinted>2014-07-09T13:30:36Z</cp:lastPrinted>
  <dcterms:created xsi:type="dcterms:W3CDTF">2014-07-08T13:27:24Z</dcterms:created>
  <dcterms:modified xsi:type="dcterms:W3CDTF">2017-10-12T15:19:52Z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